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2">
  <p:sldMasterIdLst>
    <p:sldMasterId id="2147483648" r:id="rId1"/>
  </p:sldMasterIdLst>
  <p:sldIdLst>
    <p:sldId id="256" r:id="rId2"/>
    <p:sldId id="257" r:id="rId3"/>
    <p:sldId id="319" r:id="rId4"/>
    <p:sldId id="320" r:id="rId5"/>
    <p:sldId id="290" r:id="rId6"/>
    <p:sldId id="291" r:id="rId7"/>
    <p:sldId id="292" r:id="rId8"/>
    <p:sldId id="294" r:id="rId9"/>
    <p:sldId id="293" r:id="rId10"/>
    <p:sldId id="295" r:id="rId11"/>
    <p:sldId id="296" r:id="rId12"/>
    <p:sldId id="297" r:id="rId13"/>
    <p:sldId id="298" r:id="rId14"/>
    <p:sldId id="299" r:id="rId15"/>
    <p:sldId id="300" r:id="rId16"/>
    <p:sldId id="301" r:id="rId17"/>
    <p:sldId id="302" r:id="rId18"/>
    <p:sldId id="303" r:id="rId19"/>
    <p:sldId id="304" r:id="rId20"/>
    <p:sldId id="305" r:id="rId21"/>
    <p:sldId id="306" r:id="rId22"/>
    <p:sldId id="307" r:id="rId23"/>
    <p:sldId id="308" r:id="rId24"/>
    <p:sldId id="309" r:id="rId25"/>
    <p:sldId id="322" r:id="rId26"/>
    <p:sldId id="310" r:id="rId27"/>
    <p:sldId id="311" r:id="rId28"/>
    <p:sldId id="312" r:id="rId29"/>
    <p:sldId id="313" r:id="rId30"/>
    <p:sldId id="321" r:id="rId31"/>
    <p:sldId id="314" r:id="rId32"/>
    <p:sldId id="315" r:id="rId33"/>
    <p:sldId id="316" r:id="rId34"/>
    <p:sldId id="318" r:id="rId35"/>
    <p:sldId id="289" r:id="rId36"/>
  </p:sldIdLst>
  <p:sldSz cx="12192000" cy="6858000"/>
  <p:notesSz cx="6858000" cy="9144000"/>
  <p:embeddedFontLst>
    <p:embeddedFont>
      <p:font typeface="B Nazanin" panose="00000400000000000000" pitchFamily="2" charset="-78"/>
      <p:regular r:id="rId37"/>
      <p:bold r:id="rId3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BEB4"/>
    <a:srgbClr val="FFFFFF"/>
    <a:srgbClr val="2F9F97"/>
    <a:srgbClr val="92D050"/>
    <a:srgbClr val="F8CBAD"/>
    <a:srgbClr val="33ABA2"/>
    <a:srgbClr val="30A0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53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1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E:\SRB\T2\&#1605;&#1583;&#1604;%20&#1607;&#1575;&#1740;%20&#1575;&#1606;&#1578;&#1602;&#1575;&#1604;%20&#1578;&#1705;&#1606;&#1608;&#1604;&#1608;&#1688;&#1740;%20&#1608;%20&#1605;&#1575;&#1604;&#1705;&#1740;&#1578;%20&#1605;&#1593;&#1606;&#1608;&#1740;%20-%20&#1593;&#1576;&#1575;&#1587;%20&#1582;&#1605;&#1587;&#1607;\Article\Article%20Data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E:\SRB\T2\&#1605;&#1583;&#1604;%20&#1607;&#1575;&#1740;%20&#1575;&#1606;&#1578;&#1602;&#1575;&#1604;%20&#1578;&#1705;&#1606;&#1608;&#1604;&#1608;&#1688;&#1740;%20&#1608;%20&#1605;&#1575;&#1604;&#1705;&#1740;&#1578;%20&#1605;&#1593;&#1606;&#1608;&#1740;%20-%20&#1593;&#1576;&#1575;&#1587;%20&#1582;&#1605;&#1587;&#1607;\Article\Article%20Data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r>
              <a:rPr lang="fa-IR"/>
              <a:t>نسبت سطح خرد و کلان عوامل یافت شده 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B Nazanin" panose="00000400000000000000" pitchFamily="2" charset="-78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explosion val="3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FBD0-402D-8671-EF7496F62FC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FBD0-402D-8671-EF7496F62FCB}"/>
              </c:ext>
            </c:extLst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4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B Nazanin" panose="00000400000000000000" pitchFamily="2" charset="-78"/>
                  </a:defRPr>
                </a:pPr>
                <a:endParaRPr lang="en-US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'تحلیل سیاستی'!$A$12:$A$13</c:f>
              <c:strCache>
                <c:ptCount val="2"/>
                <c:pt idx="0">
                  <c:v>کل متغیرهای مدل</c:v>
                </c:pt>
                <c:pt idx="1">
                  <c:v>متغیرهای سطح سیسات</c:v>
                </c:pt>
              </c:strCache>
            </c:strRef>
          </c:cat>
          <c:val>
            <c:numRef>
              <c:f>'تحلیل سیاستی'!$B$12:$B$13</c:f>
              <c:numCache>
                <c:formatCode>General</c:formatCode>
                <c:ptCount val="2"/>
                <c:pt idx="0">
                  <c:v>80</c:v>
                </c:pt>
                <c:pt idx="1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BD0-402D-8671-EF7496F62FCB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7847507363733428"/>
          <c:y val="0.81042040522150749"/>
          <c:w val="0.29744173401743157"/>
          <c:h val="0.16672655767429906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B Nazanin" panose="00000400000000000000" pitchFamily="2" charset="-78"/>
            </a:defRPr>
          </a:pPr>
          <a:endParaRPr lang="en-US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 rtl="1">
        <a:defRPr>
          <a:cs typeface="B Nazanin" panose="00000400000000000000" pitchFamily="2" charset="-78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80" b="1" i="0" u="none" strike="noStrike" kern="1200" cap="all" spc="15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r>
              <a:rPr lang="ar-SA"/>
              <a:t>درصد مولفه‌های کلان به خرد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1" i="0" u="none" strike="noStrike" kern="1200" cap="all" spc="15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B Nazanin" panose="00000400000000000000" pitchFamily="2" charset="-78"/>
            </a:defRPr>
          </a:pPr>
          <a:endParaRPr lang="en-US"/>
        </a:p>
      </c:txPr>
    </c:title>
    <c:autoTitleDeleted val="0"/>
    <c:plotArea>
      <c:layout/>
      <c:radarChart>
        <c:radarStyle val="marker"/>
        <c:varyColors val="0"/>
        <c:ser>
          <c:idx val="0"/>
          <c:order val="0"/>
          <c:spPr>
            <a:ln w="25400" cap="rnd" cmpd="sng" algn="ctr">
              <a:solidFill>
                <a:schemeClr val="accent1"/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'تحلیل سیاستی'!$A$3:$A$10</c:f>
              <c:strCache>
                <c:ptCount val="8"/>
                <c:pt idx="0">
                  <c:v>شناسایی و گزینش تکنولوژی</c:v>
                </c:pt>
                <c:pt idx="1">
                  <c:v>اکتساب تکنولوژی</c:v>
                </c:pt>
                <c:pt idx="2">
                  <c:v>انطباق تکنولوژی</c:v>
                </c:pt>
                <c:pt idx="3">
                  <c:v>جذب و تحلیل تکنولوژی</c:v>
                </c:pt>
                <c:pt idx="4">
                  <c:v>بکارگیری تکنولوژی</c:v>
                </c:pt>
                <c:pt idx="5">
                  <c:v>توسعه و بهبود تکنولوژی</c:v>
                </c:pt>
                <c:pt idx="6">
                  <c:v>اشاعه تکنولوژی</c:v>
                </c:pt>
                <c:pt idx="7">
                  <c:v>یادگیری و نوآوری</c:v>
                </c:pt>
              </c:strCache>
            </c:strRef>
          </c:cat>
          <c:val>
            <c:numRef>
              <c:f>'تحلیل سیاستی'!$B$3:$B$10</c:f>
              <c:numCache>
                <c:formatCode>General</c:formatCode>
                <c:ptCount val="8"/>
                <c:pt idx="0">
                  <c:v>43</c:v>
                </c:pt>
                <c:pt idx="1">
                  <c:v>27</c:v>
                </c:pt>
                <c:pt idx="2">
                  <c:v>44</c:v>
                </c:pt>
                <c:pt idx="3">
                  <c:v>67</c:v>
                </c:pt>
                <c:pt idx="4">
                  <c:v>13</c:v>
                </c:pt>
                <c:pt idx="5">
                  <c:v>69</c:v>
                </c:pt>
                <c:pt idx="6">
                  <c:v>55</c:v>
                </c:pt>
                <c:pt idx="7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18F-4125-A075-A3BBD9B14B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71561216"/>
        <c:axId val="706630816"/>
      </c:radarChart>
      <c:catAx>
        <c:axId val="771561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en-US"/>
          </a:p>
        </c:txPr>
        <c:crossAx val="706630816"/>
        <c:crosses val="autoZero"/>
        <c:auto val="1"/>
        <c:lblAlgn val="ctr"/>
        <c:lblOffset val="100"/>
        <c:noMultiLvlLbl val="0"/>
      </c:catAx>
      <c:valAx>
        <c:axId val="7066308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en-US"/>
          </a:p>
        </c:txPr>
        <c:crossAx val="771561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ysClr val="window" lastClr="FFFFFF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1400" b="1">
          <a:cs typeface="B Nazanin" panose="00000400000000000000" pitchFamily="2" charset="-78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1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>
          <a:alpha val="50196"/>
        </a:schemeClr>
      </a:solidFill>
      <a:ln w="25400">
        <a:solidFill>
          <a:schemeClr val="phClr"/>
        </a:solidFill>
        <a:prstDash val="sysDot"/>
      </a:ln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>
          <a:alpha val="50196"/>
        </a:schemeClr>
      </a:solidFill>
      <a:ln w="25400">
        <a:solidFill>
          <a:schemeClr val="phClr"/>
        </a:solidFill>
        <a:prstDash val="sysDot"/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5400" cap="rnd" cmpd="sng" algn="ctr">
        <a:solidFill>
          <a:schemeClr val="phClr"/>
        </a:solidFill>
        <a:prstDash val="sysDot"/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00" b="1" kern="1200" cap="all" spc="15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7C5BF3-60A1-903D-5086-E78E5A04C4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254F53-6BA8-DB5C-BD68-E4BD8DD4AE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7D5427-F307-5972-D838-4C5E616C1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31710-CB88-4EAC-87D6-54275B8758B9}" type="datetimeFigureOut">
              <a:rPr lang="en-US" smtClean="0"/>
              <a:t>6/3/2024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7393AC-FA31-F0FF-C001-01BFDE4543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84C026-0BD7-2FEA-D562-750687C4B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A310-776D-4C70-949D-D5967A3B6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4506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0D0E9F-9611-7DD9-19FD-97BF6A7606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A42F40-F2C3-1C07-8897-7B8F9ECA47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40E87F-29A5-ADA5-FF9A-73B745316F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31710-CB88-4EAC-87D6-54275B8758B9}" type="datetimeFigureOut">
              <a:rPr lang="en-US" smtClean="0"/>
              <a:t>6/3/2024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46BA16-E6B3-915E-45F9-3C2977D57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13E5-E639-54A5-C63E-C4D1D3DEF4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A310-776D-4C70-949D-D5967A3B6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434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F29A2DF-35B6-D04E-CED0-09DB35D4E8E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90BF1F6-63D5-DA41-996E-9173218FDE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EE204F-8833-4073-D48F-DDC3FBC742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31710-CB88-4EAC-87D6-54275B8758B9}" type="datetimeFigureOut">
              <a:rPr lang="en-US" smtClean="0"/>
              <a:t>6/3/2024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43E341-BBB1-DA37-4471-464C056A53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729A8F-9BF6-F238-AF95-D905A9CF9D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A310-776D-4C70-949D-D5967A3B6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58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CCA9A8-2569-9361-768A-80DEE580F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089EB-7A3C-736C-D64B-2560341E70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3ABCC4-CC9F-EF0D-9B63-451805F75E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31710-CB88-4EAC-87D6-54275B8758B9}" type="datetimeFigureOut">
              <a:rPr lang="en-US" smtClean="0"/>
              <a:t>6/3/2024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25744F-E4DF-70B4-E7BF-D33AC979CD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D1845A-34A2-9333-1A87-7F2BBA5B2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A310-776D-4C70-949D-D5967A3B6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241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B0F74E-49B6-381A-BA1C-686217CB48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2FE370-E448-4CA1-A40E-900F6420EF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E5FBDF-9FED-33FF-9D8F-9035F78EF9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31710-CB88-4EAC-87D6-54275B8758B9}" type="datetimeFigureOut">
              <a:rPr lang="en-US" smtClean="0"/>
              <a:t>6/3/2024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6F1762-45A7-3679-01EE-B06D8B89E5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9E0C0B-F08B-5943-DFD1-82D9D51A78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A310-776D-4C70-949D-D5967A3B6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670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CA0D25-523D-C689-0CE8-8A8C2E30CE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93B19B-4191-68D6-7323-61497939A9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3C1A4C-B2F8-5C30-D0E5-4AE97D401F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C3A396-6D97-B4A0-B4C7-24EDE4C411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31710-CB88-4EAC-87D6-54275B8758B9}" type="datetimeFigureOut">
              <a:rPr lang="en-US" smtClean="0"/>
              <a:t>6/3/2024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602C47-6A5E-6A0C-46D2-7B2A69C38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612753-E8DE-1866-0166-3F766EC9DE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A310-776D-4C70-949D-D5967A3B6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627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A21C56-7A7F-F364-BD11-C0CCB46368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3CCFB6-5608-5405-06FD-8114D66758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56B084-FF57-6426-9E7F-6C998A29B0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649299-259A-6B36-CD8F-C763E216D1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1D972DE-0881-2CFA-3802-CD6574B9FB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3594900-81FA-2B7A-9EFC-2F66C97BD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31710-CB88-4EAC-87D6-54275B8758B9}" type="datetimeFigureOut">
              <a:rPr lang="en-US" smtClean="0"/>
              <a:t>6/3/2024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FBCA9CF-C753-16D9-78E5-8748BDADB9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6BB9B07-7F63-FE09-426D-74F038C4D5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A310-776D-4C70-949D-D5967A3B6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20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37BAF8-A130-7B32-C82B-316D3C637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99CB7B7-FC1B-2E93-D70C-888F84C31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31710-CB88-4EAC-87D6-54275B8758B9}" type="datetimeFigureOut">
              <a:rPr lang="en-US" smtClean="0"/>
              <a:t>6/3/2024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5828511-9189-B425-0490-C3E60BDB2B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28E97AF-C979-5B9C-11C2-D3F7A9599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A310-776D-4C70-949D-D5967A3B6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4249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C8505EF-B6D6-C55B-8348-3D0921A397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31710-CB88-4EAC-87D6-54275B8758B9}" type="datetimeFigureOut">
              <a:rPr lang="en-US" smtClean="0"/>
              <a:t>6/3/2024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B321B1-FE12-A203-050B-9F642A8EA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CFE39C-8F98-79C0-7B8B-A1AE4558D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A310-776D-4C70-949D-D5967A3B6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8157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4B6516-4A42-ECE7-E17C-AB931DB01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8AA17E-AC51-8417-A17B-14350EF8E5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04691E-E0F0-495F-F105-D6FBFE6CA9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F5071F-3DAD-9FCC-1BE2-852A705C4A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31710-CB88-4EAC-87D6-54275B8758B9}" type="datetimeFigureOut">
              <a:rPr lang="en-US" smtClean="0"/>
              <a:t>6/3/2024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D40FE6-7EF7-37E9-2819-3811FD8E0A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293B5A-53C2-EC2D-094E-41C4956EC8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A310-776D-4C70-949D-D5967A3B6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869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B8E596-792E-4C61-C339-94553FBFE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62E5008-C5EB-64ED-F55B-6ABEDCABC0B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E9C4B0-2AAD-7355-0C9F-0B6E46E53F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825B7C-315B-263C-E9D6-A729A3EC38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31710-CB88-4EAC-87D6-54275B8758B9}" type="datetimeFigureOut">
              <a:rPr lang="en-US" smtClean="0"/>
              <a:t>6/3/2024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907F61-B061-2460-873B-188F1A9EA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62753F-968C-0C4B-BFCC-63F459A03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A310-776D-4C70-949D-D5967A3B6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853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4CF98F1-B724-B499-6E16-CCBFCB9DB8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6214FB-3537-8958-16EE-C60A94F9F5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BEDD24-87F7-6058-7924-E821D0886C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831710-CB88-4EAC-87D6-54275B8758B9}" type="datetimeFigureOut">
              <a:rPr lang="en-US" smtClean="0"/>
              <a:t>6/3/2024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CD142A-59B8-AED2-0C32-C49155FDB2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DAA0A4-FC87-32E2-3A40-8857B443E7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CA310-776D-4C70-949D-D5967A3B6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772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2.xml"/><Relationship Id="rId7" Type="http://schemas.openxmlformats.org/officeDocument/2006/relationships/slide" Target="slide24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20.xml"/><Relationship Id="rId5" Type="http://schemas.openxmlformats.org/officeDocument/2006/relationships/image" Target="../media/image2.png"/><Relationship Id="rId10" Type="http://schemas.openxmlformats.org/officeDocument/2006/relationships/slide" Target="slide33.xml"/><Relationship Id="rId4" Type="http://schemas.openxmlformats.org/officeDocument/2006/relationships/slide" Target="slide7.xml"/><Relationship Id="rId9" Type="http://schemas.openxmlformats.org/officeDocument/2006/relationships/slide" Target="slide2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2.xml"/><Relationship Id="rId7" Type="http://schemas.openxmlformats.org/officeDocument/2006/relationships/slide" Target="slide24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20.xml"/><Relationship Id="rId5" Type="http://schemas.openxmlformats.org/officeDocument/2006/relationships/image" Target="../media/image2.png"/><Relationship Id="rId10" Type="http://schemas.openxmlformats.org/officeDocument/2006/relationships/slide" Target="slide33.xml"/><Relationship Id="rId4" Type="http://schemas.openxmlformats.org/officeDocument/2006/relationships/slide" Target="slide7.xml"/><Relationship Id="rId9" Type="http://schemas.openxmlformats.org/officeDocument/2006/relationships/slide" Target="slide2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2.xml"/><Relationship Id="rId7" Type="http://schemas.openxmlformats.org/officeDocument/2006/relationships/slide" Target="slide24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20.xml"/><Relationship Id="rId5" Type="http://schemas.openxmlformats.org/officeDocument/2006/relationships/image" Target="../media/image2.png"/><Relationship Id="rId10" Type="http://schemas.openxmlformats.org/officeDocument/2006/relationships/slide" Target="slide33.xml"/><Relationship Id="rId4" Type="http://schemas.openxmlformats.org/officeDocument/2006/relationships/slide" Target="slide7.xml"/><Relationship Id="rId9" Type="http://schemas.openxmlformats.org/officeDocument/2006/relationships/slide" Target="slide2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2.xml"/><Relationship Id="rId7" Type="http://schemas.openxmlformats.org/officeDocument/2006/relationships/slide" Target="slide24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20.xml"/><Relationship Id="rId5" Type="http://schemas.openxmlformats.org/officeDocument/2006/relationships/image" Target="../media/image2.png"/><Relationship Id="rId10" Type="http://schemas.openxmlformats.org/officeDocument/2006/relationships/slide" Target="slide33.xml"/><Relationship Id="rId4" Type="http://schemas.openxmlformats.org/officeDocument/2006/relationships/slide" Target="slide7.xml"/><Relationship Id="rId9" Type="http://schemas.openxmlformats.org/officeDocument/2006/relationships/slide" Target="slide29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2.xml"/><Relationship Id="rId7" Type="http://schemas.openxmlformats.org/officeDocument/2006/relationships/slide" Target="slide24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20.xml"/><Relationship Id="rId5" Type="http://schemas.openxmlformats.org/officeDocument/2006/relationships/image" Target="../media/image2.png"/><Relationship Id="rId10" Type="http://schemas.openxmlformats.org/officeDocument/2006/relationships/slide" Target="slide33.xml"/><Relationship Id="rId4" Type="http://schemas.openxmlformats.org/officeDocument/2006/relationships/slide" Target="slide7.xml"/><Relationship Id="rId9" Type="http://schemas.openxmlformats.org/officeDocument/2006/relationships/slide" Target="slide2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2.xml"/><Relationship Id="rId7" Type="http://schemas.openxmlformats.org/officeDocument/2006/relationships/slide" Target="slide24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20.xml"/><Relationship Id="rId5" Type="http://schemas.openxmlformats.org/officeDocument/2006/relationships/image" Target="../media/image2.png"/><Relationship Id="rId10" Type="http://schemas.openxmlformats.org/officeDocument/2006/relationships/slide" Target="slide33.xml"/><Relationship Id="rId4" Type="http://schemas.openxmlformats.org/officeDocument/2006/relationships/slide" Target="slide7.xml"/><Relationship Id="rId9" Type="http://schemas.openxmlformats.org/officeDocument/2006/relationships/slide" Target="slide2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2.xml"/><Relationship Id="rId7" Type="http://schemas.openxmlformats.org/officeDocument/2006/relationships/slide" Target="slide24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0.xml"/><Relationship Id="rId5" Type="http://schemas.openxmlformats.org/officeDocument/2006/relationships/image" Target="../media/image2.png"/><Relationship Id="rId10" Type="http://schemas.openxmlformats.org/officeDocument/2006/relationships/slide" Target="slide33.xml"/><Relationship Id="rId4" Type="http://schemas.openxmlformats.org/officeDocument/2006/relationships/slide" Target="slide7.xml"/><Relationship Id="rId9" Type="http://schemas.openxmlformats.org/officeDocument/2006/relationships/slide" Target="slide2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2.xml"/><Relationship Id="rId7" Type="http://schemas.openxmlformats.org/officeDocument/2006/relationships/slide" Target="slide24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0.xml"/><Relationship Id="rId5" Type="http://schemas.openxmlformats.org/officeDocument/2006/relationships/image" Target="../media/image2.png"/><Relationship Id="rId10" Type="http://schemas.openxmlformats.org/officeDocument/2006/relationships/slide" Target="slide33.xml"/><Relationship Id="rId4" Type="http://schemas.openxmlformats.org/officeDocument/2006/relationships/slide" Target="slide7.xml"/><Relationship Id="rId9" Type="http://schemas.openxmlformats.org/officeDocument/2006/relationships/slide" Target="slide29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slide" Target="slide7.xml"/><Relationship Id="rId7" Type="http://schemas.openxmlformats.org/officeDocument/2006/relationships/slide" Target="slide2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4.xml"/><Relationship Id="rId5" Type="http://schemas.openxmlformats.org/officeDocument/2006/relationships/slide" Target="slide20.xml"/><Relationship Id="rId4" Type="http://schemas.openxmlformats.org/officeDocument/2006/relationships/image" Target="../media/image2.png"/><Relationship Id="rId9" Type="http://schemas.openxmlformats.org/officeDocument/2006/relationships/slide" Target="slide3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slide" Target="slide7.xml"/><Relationship Id="rId7" Type="http://schemas.openxmlformats.org/officeDocument/2006/relationships/slide" Target="slide2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4.xml"/><Relationship Id="rId5" Type="http://schemas.openxmlformats.org/officeDocument/2006/relationships/slide" Target="slide20.xml"/><Relationship Id="rId4" Type="http://schemas.openxmlformats.org/officeDocument/2006/relationships/image" Target="../media/image2.png"/><Relationship Id="rId9" Type="http://schemas.openxmlformats.org/officeDocument/2006/relationships/slide" Target="slide3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7.xml"/><Relationship Id="rId7" Type="http://schemas.openxmlformats.org/officeDocument/2006/relationships/slide" Target="slide2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0.xml"/><Relationship Id="rId5" Type="http://schemas.openxmlformats.org/officeDocument/2006/relationships/image" Target="../media/image3.png"/><Relationship Id="rId10" Type="http://schemas.openxmlformats.org/officeDocument/2006/relationships/slide" Target="slide33.xml"/><Relationship Id="rId4" Type="http://schemas.openxmlformats.org/officeDocument/2006/relationships/image" Target="../media/image2.png"/><Relationship Id="rId9" Type="http://schemas.openxmlformats.org/officeDocument/2006/relationships/slide" Target="slide29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2.xml"/><Relationship Id="rId7" Type="http://schemas.openxmlformats.org/officeDocument/2006/relationships/slide" Target="slide24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0.xml"/><Relationship Id="rId5" Type="http://schemas.openxmlformats.org/officeDocument/2006/relationships/image" Target="../media/image2.png"/><Relationship Id="rId10" Type="http://schemas.openxmlformats.org/officeDocument/2006/relationships/slide" Target="slide33.xml"/><Relationship Id="rId4" Type="http://schemas.openxmlformats.org/officeDocument/2006/relationships/slide" Target="slide7.xml"/><Relationship Id="rId9" Type="http://schemas.openxmlformats.org/officeDocument/2006/relationships/slide" Target="slide2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2.xml"/><Relationship Id="rId7" Type="http://schemas.openxmlformats.org/officeDocument/2006/relationships/slide" Target="slide24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0.xml"/><Relationship Id="rId5" Type="http://schemas.openxmlformats.org/officeDocument/2006/relationships/image" Target="../media/image2.png"/><Relationship Id="rId10" Type="http://schemas.openxmlformats.org/officeDocument/2006/relationships/slide" Target="slide33.xml"/><Relationship Id="rId4" Type="http://schemas.openxmlformats.org/officeDocument/2006/relationships/slide" Target="slide7.xml"/><Relationship Id="rId9" Type="http://schemas.openxmlformats.org/officeDocument/2006/relationships/slide" Target="slide2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2.xml"/><Relationship Id="rId7" Type="http://schemas.openxmlformats.org/officeDocument/2006/relationships/slide" Target="slide24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0.xml"/><Relationship Id="rId5" Type="http://schemas.openxmlformats.org/officeDocument/2006/relationships/image" Target="../media/image2.png"/><Relationship Id="rId10" Type="http://schemas.openxmlformats.org/officeDocument/2006/relationships/slide" Target="slide33.xml"/><Relationship Id="rId4" Type="http://schemas.openxmlformats.org/officeDocument/2006/relationships/slide" Target="slide7.xml"/><Relationship Id="rId9" Type="http://schemas.openxmlformats.org/officeDocument/2006/relationships/slide" Target="slide29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slide" Target="slide7.xml"/><Relationship Id="rId7" Type="http://schemas.openxmlformats.org/officeDocument/2006/relationships/slide" Target="slide2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4.xml"/><Relationship Id="rId5" Type="http://schemas.openxmlformats.org/officeDocument/2006/relationships/slide" Target="slide20.xml"/><Relationship Id="rId4" Type="http://schemas.openxmlformats.org/officeDocument/2006/relationships/image" Target="../media/image2.png"/><Relationship Id="rId9" Type="http://schemas.openxmlformats.org/officeDocument/2006/relationships/slide" Target="slide3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2.xml"/><Relationship Id="rId7" Type="http://schemas.openxmlformats.org/officeDocument/2006/relationships/slide" Target="slide24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0.xml"/><Relationship Id="rId5" Type="http://schemas.openxmlformats.org/officeDocument/2006/relationships/image" Target="../media/image2.png"/><Relationship Id="rId10" Type="http://schemas.openxmlformats.org/officeDocument/2006/relationships/slide" Target="slide33.xml"/><Relationship Id="rId4" Type="http://schemas.openxmlformats.org/officeDocument/2006/relationships/slide" Target="slide7.xml"/><Relationship Id="rId9" Type="http://schemas.openxmlformats.org/officeDocument/2006/relationships/slide" Target="slide29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slide" Target="slide7.xml"/><Relationship Id="rId7" Type="http://schemas.openxmlformats.org/officeDocument/2006/relationships/slide" Target="slide2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4.xml"/><Relationship Id="rId5" Type="http://schemas.openxmlformats.org/officeDocument/2006/relationships/slide" Target="slide20.xml"/><Relationship Id="rId4" Type="http://schemas.openxmlformats.org/officeDocument/2006/relationships/image" Target="../media/image2.png"/><Relationship Id="rId9" Type="http://schemas.openxmlformats.org/officeDocument/2006/relationships/slide" Target="slide3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2.xml"/><Relationship Id="rId7" Type="http://schemas.openxmlformats.org/officeDocument/2006/relationships/slide" Target="slide24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0.xml"/><Relationship Id="rId5" Type="http://schemas.openxmlformats.org/officeDocument/2006/relationships/image" Target="../media/image2.png"/><Relationship Id="rId10" Type="http://schemas.openxmlformats.org/officeDocument/2006/relationships/slide" Target="slide33.xml"/><Relationship Id="rId4" Type="http://schemas.openxmlformats.org/officeDocument/2006/relationships/slide" Target="slide7.xml"/><Relationship Id="rId9" Type="http://schemas.openxmlformats.org/officeDocument/2006/relationships/slide" Target="slide29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2.xml"/><Relationship Id="rId7" Type="http://schemas.openxmlformats.org/officeDocument/2006/relationships/slide" Target="slide24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0.xml"/><Relationship Id="rId5" Type="http://schemas.openxmlformats.org/officeDocument/2006/relationships/image" Target="../media/image2.png"/><Relationship Id="rId10" Type="http://schemas.openxmlformats.org/officeDocument/2006/relationships/slide" Target="slide33.xml"/><Relationship Id="rId4" Type="http://schemas.openxmlformats.org/officeDocument/2006/relationships/slide" Target="slide7.xml"/><Relationship Id="rId9" Type="http://schemas.openxmlformats.org/officeDocument/2006/relationships/slide" Target="slide29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2.xml"/><Relationship Id="rId7" Type="http://schemas.openxmlformats.org/officeDocument/2006/relationships/slide" Target="slide24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0.xml"/><Relationship Id="rId5" Type="http://schemas.openxmlformats.org/officeDocument/2006/relationships/image" Target="../media/image2.png"/><Relationship Id="rId10" Type="http://schemas.openxmlformats.org/officeDocument/2006/relationships/slide" Target="slide33.xml"/><Relationship Id="rId4" Type="http://schemas.openxmlformats.org/officeDocument/2006/relationships/slide" Target="slide7.xml"/><Relationship Id="rId9" Type="http://schemas.openxmlformats.org/officeDocument/2006/relationships/slide" Target="slide29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slide" Target="slide7.xml"/><Relationship Id="rId7" Type="http://schemas.openxmlformats.org/officeDocument/2006/relationships/slide" Target="slide2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4.xml"/><Relationship Id="rId5" Type="http://schemas.openxmlformats.org/officeDocument/2006/relationships/slide" Target="slide20.xml"/><Relationship Id="rId4" Type="http://schemas.openxmlformats.org/officeDocument/2006/relationships/image" Target="../media/image2.png"/><Relationship Id="rId9" Type="http://schemas.openxmlformats.org/officeDocument/2006/relationships/slide" Target="slide3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slide" Target="slide7.xml"/><Relationship Id="rId7" Type="http://schemas.openxmlformats.org/officeDocument/2006/relationships/slide" Target="slide2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4.xml"/><Relationship Id="rId5" Type="http://schemas.openxmlformats.org/officeDocument/2006/relationships/slide" Target="slide20.xml"/><Relationship Id="rId4" Type="http://schemas.openxmlformats.org/officeDocument/2006/relationships/image" Target="../media/image2.png"/><Relationship Id="rId9" Type="http://schemas.openxmlformats.org/officeDocument/2006/relationships/slide" Target="slide3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slide" Target="slide7.xml"/><Relationship Id="rId7" Type="http://schemas.openxmlformats.org/officeDocument/2006/relationships/slide" Target="slide2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4.xml"/><Relationship Id="rId5" Type="http://schemas.openxmlformats.org/officeDocument/2006/relationships/slide" Target="slide20.xml"/><Relationship Id="rId4" Type="http://schemas.openxmlformats.org/officeDocument/2006/relationships/image" Target="../media/image2.png"/><Relationship Id="rId9" Type="http://schemas.openxmlformats.org/officeDocument/2006/relationships/slide" Target="slide33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slide" Target="slide7.xml"/><Relationship Id="rId7" Type="http://schemas.openxmlformats.org/officeDocument/2006/relationships/slide" Target="slide2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4.xml"/><Relationship Id="rId5" Type="http://schemas.openxmlformats.org/officeDocument/2006/relationships/slide" Target="slide20.xml"/><Relationship Id="rId4" Type="http://schemas.openxmlformats.org/officeDocument/2006/relationships/image" Target="../media/image2.png"/><Relationship Id="rId9" Type="http://schemas.openxmlformats.org/officeDocument/2006/relationships/slide" Target="slide33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2.xml"/><Relationship Id="rId7" Type="http://schemas.openxmlformats.org/officeDocument/2006/relationships/slide" Target="slide24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0.xml"/><Relationship Id="rId5" Type="http://schemas.openxmlformats.org/officeDocument/2006/relationships/image" Target="../media/image2.png"/><Relationship Id="rId10" Type="http://schemas.openxmlformats.org/officeDocument/2006/relationships/slide" Target="slide33.xml"/><Relationship Id="rId4" Type="http://schemas.openxmlformats.org/officeDocument/2006/relationships/slide" Target="slide7.xml"/><Relationship Id="rId9" Type="http://schemas.openxmlformats.org/officeDocument/2006/relationships/slide" Target="slide29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slide" Target="slide7.xml"/><Relationship Id="rId7" Type="http://schemas.openxmlformats.org/officeDocument/2006/relationships/slide" Target="slide2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4.xml"/><Relationship Id="rId5" Type="http://schemas.openxmlformats.org/officeDocument/2006/relationships/slide" Target="slide20.xml"/><Relationship Id="rId10" Type="http://schemas.openxmlformats.org/officeDocument/2006/relationships/chart" Target="../charts/chart1.xml"/><Relationship Id="rId4" Type="http://schemas.openxmlformats.org/officeDocument/2006/relationships/image" Target="../media/image2.png"/><Relationship Id="rId9" Type="http://schemas.openxmlformats.org/officeDocument/2006/relationships/slide" Target="slide33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slide" Target="slide7.xml"/><Relationship Id="rId7" Type="http://schemas.openxmlformats.org/officeDocument/2006/relationships/slide" Target="slide2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4.xml"/><Relationship Id="rId5" Type="http://schemas.openxmlformats.org/officeDocument/2006/relationships/slide" Target="slide20.xml"/><Relationship Id="rId10" Type="http://schemas.openxmlformats.org/officeDocument/2006/relationships/chart" Target="../charts/chart2.xml"/><Relationship Id="rId4" Type="http://schemas.openxmlformats.org/officeDocument/2006/relationships/image" Target="../media/image2.png"/><Relationship Id="rId9" Type="http://schemas.openxmlformats.org/officeDocument/2006/relationships/slide" Target="slide3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slide" Target="slide7.xml"/><Relationship Id="rId7" Type="http://schemas.openxmlformats.org/officeDocument/2006/relationships/slide" Target="slide2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4.xml"/><Relationship Id="rId5" Type="http://schemas.openxmlformats.org/officeDocument/2006/relationships/slide" Target="slide20.xml"/><Relationship Id="rId4" Type="http://schemas.openxmlformats.org/officeDocument/2006/relationships/image" Target="../media/image2.png"/><Relationship Id="rId9" Type="http://schemas.openxmlformats.org/officeDocument/2006/relationships/slide" Target="slide3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slide" Target="slide7.xml"/><Relationship Id="rId7" Type="http://schemas.openxmlformats.org/officeDocument/2006/relationships/slide" Target="slide2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4.xml"/><Relationship Id="rId5" Type="http://schemas.openxmlformats.org/officeDocument/2006/relationships/slide" Target="slide20.xml"/><Relationship Id="rId4" Type="http://schemas.openxmlformats.org/officeDocument/2006/relationships/image" Target="../media/image2.png"/><Relationship Id="rId9" Type="http://schemas.openxmlformats.org/officeDocument/2006/relationships/slide" Target="slide3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slide" Target="slide7.xml"/><Relationship Id="rId7" Type="http://schemas.openxmlformats.org/officeDocument/2006/relationships/slide" Target="slide2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4.xml"/><Relationship Id="rId5" Type="http://schemas.openxmlformats.org/officeDocument/2006/relationships/slide" Target="slide20.xml"/><Relationship Id="rId4" Type="http://schemas.openxmlformats.org/officeDocument/2006/relationships/image" Target="../media/image2.png"/><Relationship Id="rId9" Type="http://schemas.openxmlformats.org/officeDocument/2006/relationships/slide" Target="slide3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slide" Target="slide7.xml"/><Relationship Id="rId7" Type="http://schemas.openxmlformats.org/officeDocument/2006/relationships/slide" Target="slide2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4.xml"/><Relationship Id="rId5" Type="http://schemas.openxmlformats.org/officeDocument/2006/relationships/slide" Target="slide20.xml"/><Relationship Id="rId4" Type="http://schemas.openxmlformats.org/officeDocument/2006/relationships/image" Target="../media/image2.png"/><Relationship Id="rId9" Type="http://schemas.openxmlformats.org/officeDocument/2006/relationships/slide" Target="slide3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2.xml"/><Relationship Id="rId7" Type="http://schemas.openxmlformats.org/officeDocument/2006/relationships/slide" Target="slide24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20.xml"/><Relationship Id="rId5" Type="http://schemas.openxmlformats.org/officeDocument/2006/relationships/image" Target="../media/image2.png"/><Relationship Id="rId10" Type="http://schemas.openxmlformats.org/officeDocument/2006/relationships/slide" Target="slide33.xml"/><Relationship Id="rId4" Type="http://schemas.openxmlformats.org/officeDocument/2006/relationships/slide" Target="slide7.xml"/><Relationship Id="rId9" Type="http://schemas.openxmlformats.org/officeDocument/2006/relationships/slide" Target="slide2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2.xml"/><Relationship Id="rId7" Type="http://schemas.openxmlformats.org/officeDocument/2006/relationships/slide" Target="slide24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20.xml"/><Relationship Id="rId5" Type="http://schemas.openxmlformats.org/officeDocument/2006/relationships/image" Target="../media/image2.png"/><Relationship Id="rId10" Type="http://schemas.openxmlformats.org/officeDocument/2006/relationships/slide" Target="slide33.xml"/><Relationship Id="rId4" Type="http://schemas.openxmlformats.org/officeDocument/2006/relationships/slide" Target="slide7.xml"/><Relationship Id="rId9" Type="http://schemas.openxmlformats.org/officeDocument/2006/relationships/slide" Target="slide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F3B1456-5B19-EAC0-392E-B285B93992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9315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F08B5F1-E236-76B1-D3FF-594123523B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66DBDF7A-4F9C-51E2-3877-7C5899A5D5F6}"/>
              </a:ext>
            </a:extLst>
          </p:cNvPr>
          <p:cNvSpPr txBox="1">
            <a:spLocks/>
          </p:cNvSpPr>
          <p:nvPr/>
        </p:nvSpPr>
        <p:spPr>
          <a:xfrm>
            <a:off x="177281" y="1041400"/>
            <a:ext cx="9554547" cy="5608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b="1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E7D81B-F652-A3C9-7281-831B1C77BA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768" y="164834"/>
            <a:ext cx="9701948" cy="628796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3. مدل کیفی دالمن و وستفال (1981)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11E9EB4-FC10-436E-43DB-310E77F6C4F9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CFDF41B-E131-D9F9-85F5-FDCB0DE7ED8E}"/>
              </a:ext>
            </a:extLst>
          </p:cNvPr>
          <p:cNvSpPr txBox="1"/>
          <p:nvPr/>
        </p:nvSpPr>
        <p:spPr>
          <a:xfrm>
            <a:off x="82393" y="6188371"/>
            <a:ext cx="9649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ctr" rtl="1">
              <a:spcBef>
                <a:spcPts val="0"/>
              </a:spcBef>
              <a:spcAft>
                <a:spcPts val="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پیش فرض دسترسی انتقال گیرنده به مهارت‌های مهندسی سطح بالا </a:t>
            </a:r>
            <a:endParaRPr lang="ar-SA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33D9BEE-7B5C-C3A7-1E82-CD8AD7C454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889" y="917669"/>
            <a:ext cx="8942911" cy="5270701"/>
          </a:xfrm>
          <a:prstGeom prst="rect">
            <a:avLst/>
          </a:prstGeom>
        </p:spPr>
      </p:pic>
      <p:sp>
        <p:nvSpPr>
          <p:cNvPr id="7" name="Rectangle: Rounded Corners 6">
            <a:hlinkClick r:id="rId3" action="ppaction://hlinksldjump"/>
            <a:extLst>
              <a:ext uri="{FF2B5EF4-FFF2-40B4-BE49-F238E27FC236}">
                <a16:creationId xmlns:a16="http://schemas.microsoft.com/office/drawing/2014/main" id="{79D10123-7122-B1F4-7E77-F862664F3C60}"/>
              </a:ext>
            </a:extLst>
          </p:cNvPr>
          <p:cNvSpPr/>
          <p:nvPr/>
        </p:nvSpPr>
        <p:spPr>
          <a:xfrm>
            <a:off x="10190586" y="62764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ectangle: Rounded Corners 7">
            <a:hlinkClick r:id="rId4" action="ppaction://hlinksldjump"/>
            <a:extLst>
              <a:ext uri="{FF2B5EF4-FFF2-40B4-BE49-F238E27FC236}">
                <a16:creationId xmlns:a16="http://schemas.microsoft.com/office/drawing/2014/main" id="{BBFEA40C-B3BC-D764-682E-EE34C5A50E50}"/>
              </a:ext>
            </a:extLst>
          </p:cNvPr>
          <p:cNvSpPr/>
          <p:nvPr/>
        </p:nvSpPr>
        <p:spPr>
          <a:xfrm>
            <a:off x="10190586" y="1169513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tx1"/>
                </a:solidFill>
                <a:cs typeface="B Nazanin" panose="00000400000000000000" pitchFamily="2" charset="-78"/>
              </a:rPr>
              <a:t>مدل‌های انتقال تکنولوژی</a:t>
            </a:r>
            <a:endParaRPr lang="en-US" sz="15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F644B52-7706-2DE4-80BC-E035F396AD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3270" y="136256"/>
            <a:ext cx="273963" cy="41094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B6A0D02-02E2-4474-4CFD-4BAF12A930C6}"/>
              </a:ext>
            </a:extLst>
          </p:cNvPr>
          <p:cNvSpPr txBox="1"/>
          <p:nvPr/>
        </p:nvSpPr>
        <p:spPr>
          <a:xfrm>
            <a:off x="10260684" y="115779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6" action="ppaction://hlinksldjump"/>
            <a:extLst>
              <a:ext uri="{FF2B5EF4-FFF2-40B4-BE49-F238E27FC236}">
                <a16:creationId xmlns:a16="http://schemas.microsoft.com/office/drawing/2014/main" id="{094350C9-D3EB-9C2B-058B-7D7F6A197E2B}"/>
              </a:ext>
            </a:extLst>
          </p:cNvPr>
          <p:cNvSpPr/>
          <p:nvPr/>
        </p:nvSpPr>
        <p:spPr>
          <a:xfrm>
            <a:off x="10190586" y="171137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نوع شناسی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29C6855D-FDFA-314D-C988-C2264B69B52D}"/>
              </a:ext>
            </a:extLst>
          </p:cNvPr>
          <p:cNvSpPr/>
          <p:nvPr/>
        </p:nvSpPr>
        <p:spPr>
          <a:xfrm>
            <a:off x="10194617" y="225324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روش پژوهش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8" action="ppaction://hlinksldjump"/>
            <a:extLst>
              <a:ext uri="{FF2B5EF4-FFF2-40B4-BE49-F238E27FC236}">
                <a16:creationId xmlns:a16="http://schemas.microsoft.com/office/drawing/2014/main" id="{0E77C9AB-27EF-C40D-39BC-1F4DAEC918C2}"/>
              </a:ext>
            </a:extLst>
          </p:cNvPr>
          <p:cNvSpPr/>
          <p:nvPr/>
        </p:nvSpPr>
        <p:spPr>
          <a:xfrm>
            <a:off x="10190585" y="279510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تحلیل آماری مقالات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9" action="ppaction://hlinksldjump"/>
            <a:extLst>
              <a:ext uri="{FF2B5EF4-FFF2-40B4-BE49-F238E27FC236}">
                <a16:creationId xmlns:a16="http://schemas.microsoft.com/office/drawing/2014/main" id="{768381A7-B330-9E66-97CB-70C73E57C836}"/>
              </a:ext>
            </a:extLst>
          </p:cNvPr>
          <p:cNvSpPr/>
          <p:nvPr/>
        </p:nvSpPr>
        <p:spPr>
          <a:xfrm>
            <a:off x="10190585" y="333697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یافته‌ها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: Rounded Corners 15">
            <a:hlinkClick r:id="rId10" action="ppaction://hlinksldjump"/>
            <a:extLst>
              <a:ext uri="{FF2B5EF4-FFF2-40B4-BE49-F238E27FC236}">
                <a16:creationId xmlns:a16="http://schemas.microsoft.com/office/drawing/2014/main" id="{638F3533-8B0D-239A-B602-DA5CEBB32595}"/>
              </a:ext>
            </a:extLst>
          </p:cNvPr>
          <p:cNvSpPr/>
          <p:nvPr/>
        </p:nvSpPr>
        <p:spPr>
          <a:xfrm>
            <a:off x="10158955" y="387883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نتیجه‌گیری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45438878"/>
      </p:ext>
    </p:extLst>
  </p:cSld>
  <p:clrMapOvr>
    <a:masterClrMapping/>
  </p:clrMapOvr>
  <p:transition spd="med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45B7960-C80F-F1D9-B2A6-CCC484B6B8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A07C7FF6-D8EB-6E5D-A351-AE6AA3BA84F6}"/>
              </a:ext>
            </a:extLst>
          </p:cNvPr>
          <p:cNvSpPr txBox="1">
            <a:spLocks/>
          </p:cNvSpPr>
          <p:nvPr/>
        </p:nvSpPr>
        <p:spPr>
          <a:xfrm>
            <a:off x="177281" y="1041400"/>
            <a:ext cx="9554547" cy="5608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b="1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068612-3034-4A71-6F06-BAB6048034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768" y="164834"/>
            <a:ext cx="9701948" cy="628796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4. مدل کیفی شلی، رادنور و واد (1987)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F2B26BE-2598-3D86-AA34-10205B8F27AB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2FE5B7E-D72E-C864-E09A-0852D2DF35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21" y="1438213"/>
            <a:ext cx="9639866" cy="5117861"/>
          </a:xfrm>
          <a:prstGeom prst="rect">
            <a:avLst/>
          </a:prstGeom>
        </p:spPr>
      </p:pic>
      <p:sp>
        <p:nvSpPr>
          <p:cNvPr id="7" name="Rectangle: Rounded Corners 6">
            <a:hlinkClick r:id="rId3" action="ppaction://hlinksldjump"/>
            <a:extLst>
              <a:ext uri="{FF2B5EF4-FFF2-40B4-BE49-F238E27FC236}">
                <a16:creationId xmlns:a16="http://schemas.microsoft.com/office/drawing/2014/main" id="{1497E723-95E5-0699-BFB6-60BB6B901BF3}"/>
              </a:ext>
            </a:extLst>
          </p:cNvPr>
          <p:cNvSpPr/>
          <p:nvPr/>
        </p:nvSpPr>
        <p:spPr>
          <a:xfrm>
            <a:off x="10190586" y="62764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ectangle: Rounded Corners 7">
            <a:hlinkClick r:id="rId4" action="ppaction://hlinksldjump"/>
            <a:extLst>
              <a:ext uri="{FF2B5EF4-FFF2-40B4-BE49-F238E27FC236}">
                <a16:creationId xmlns:a16="http://schemas.microsoft.com/office/drawing/2014/main" id="{E5753392-CB99-FC77-AFC0-767FFAEE3F51}"/>
              </a:ext>
            </a:extLst>
          </p:cNvPr>
          <p:cNvSpPr/>
          <p:nvPr/>
        </p:nvSpPr>
        <p:spPr>
          <a:xfrm>
            <a:off x="10190586" y="1169513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tx1"/>
                </a:solidFill>
                <a:cs typeface="B Nazanin" panose="00000400000000000000" pitchFamily="2" charset="-78"/>
              </a:rPr>
              <a:t>مدل‌های انتقال تکنولوژی</a:t>
            </a:r>
            <a:endParaRPr lang="en-US" sz="15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A0A0E8C-B83D-D7F9-3978-60310B4400C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3270" y="136256"/>
            <a:ext cx="273963" cy="41094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9A23336-AE03-2232-F3EA-848A378F43C5}"/>
              </a:ext>
            </a:extLst>
          </p:cNvPr>
          <p:cNvSpPr txBox="1"/>
          <p:nvPr/>
        </p:nvSpPr>
        <p:spPr>
          <a:xfrm>
            <a:off x="10260684" y="115779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6" action="ppaction://hlinksldjump"/>
            <a:extLst>
              <a:ext uri="{FF2B5EF4-FFF2-40B4-BE49-F238E27FC236}">
                <a16:creationId xmlns:a16="http://schemas.microsoft.com/office/drawing/2014/main" id="{94970144-5AC0-3324-B44C-9510A34C1E00}"/>
              </a:ext>
            </a:extLst>
          </p:cNvPr>
          <p:cNvSpPr/>
          <p:nvPr/>
        </p:nvSpPr>
        <p:spPr>
          <a:xfrm>
            <a:off x="10190586" y="171137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نوع شناسی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FFC7627D-611F-F779-3D19-38D0F767AD7E}"/>
              </a:ext>
            </a:extLst>
          </p:cNvPr>
          <p:cNvSpPr/>
          <p:nvPr/>
        </p:nvSpPr>
        <p:spPr>
          <a:xfrm>
            <a:off x="10194617" y="225324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روش پژوهش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8" action="ppaction://hlinksldjump"/>
            <a:extLst>
              <a:ext uri="{FF2B5EF4-FFF2-40B4-BE49-F238E27FC236}">
                <a16:creationId xmlns:a16="http://schemas.microsoft.com/office/drawing/2014/main" id="{3FD23697-E8FD-0FA1-C561-EB000E868C07}"/>
              </a:ext>
            </a:extLst>
          </p:cNvPr>
          <p:cNvSpPr/>
          <p:nvPr/>
        </p:nvSpPr>
        <p:spPr>
          <a:xfrm>
            <a:off x="10190585" y="279510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تحلیل آماری مقالات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9" action="ppaction://hlinksldjump"/>
            <a:extLst>
              <a:ext uri="{FF2B5EF4-FFF2-40B4-BE49-F238E27FC236}">
                <a16:creationId xmlns:a16="http://schemas.microsoft.com/office/drawing/2014/main" id="{DBF94CD1-7552-1777-D907-43FDBCFE223E}"/>
              </a:ext>
            </a:extLst>
          </p:cNvPr>
          <p:cNvSpPr/>
          <p:nvPr/>
        </p:nvSpPr>
        <p:spPr>
          <a:xfrm>
            <a:off x="10190585" y="333697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یافته‌ها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: Rounded Corners 15">
            <a:hlinkClick r:id="rId10" action="ppaction://hlinksldjump"/>
            <a:extLst>
              <a:ext uri="{FF2B5EF4-FFF2-40B4-BE49-F238E27FC236}">
                <a16:creationId xmlns:a16="http://schemas.microsoft.com/office/drawing/2014/main" id="{08A5D58D-C929-7250-1027-9C97C53D25AC}"/>
              </a:ext>
            </a:extLst>
          </p:cNvPr>
          <p:cNvSpPr/>
          <p:nvPr/>
        </p:nvSpPr>
        <p:spPr>
          <a:xfrm>
            <a:off x="10158955" y="387883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نتیجه‌گیری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2339854"/>
      </p:ext>
    </p:extLst>
  </p:cSld>
  <p:clrMapOvr>
    <a:masterClrMapping/>
  </p:clrMapOvr>
  <p:transition spd="med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6DF98BA-A256-2215-361A-39272A2A61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2BA3644C-6F87-16CB-F6A0-976CAF78A288}"/>
              </a:ext>
            </a:extLst>
          </p:cNvPr>
          <p:cNvSpPr txBox="1">
            <a:spLocks/>
          </p:cNvSpPr>
          <p:nvPr/>
        </p:nvSpPr>
        <p:spPr>
          <a:xfrm>
            <a:off x="177281" y="1041400"/>
            <a:ext cx="9554547" cy="5608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b="1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1FE8E2-2A7A-074E-3BD3-665AB30B71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768" y="164834"/>
            <a:ext cx="9701948" cy="628796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5. مدل کیفی لی و همکاران (1988)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BBA41DE-0211-B1B6-2985-9C461EED928B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11548F0-84B5-1E9A-4B99-36FF5D055A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034" y="1416652"/>
            <a:ext cx="9644682" cy="4319915"/>
          </a:xfrm>
          <a:prstGeom prst="rect">
            <a:avLst/>
          </a:prstGeom>
        </p:spPr>
      </p:pic>
      <p:sp>
        <p:nvSpPr>
          <p:cNvPr id="7" name="Rectangle: Rounded Corners 6">
            <a:hlinkClick r:id="rId3" action="ppaction://hlinksldjump"/>
            <a:extLst>
              <a:ext uri="{FF2B5EF4-FFF2-40B4-BE49-F238E27FC236}">
                <a16:creationId xmlns:a16="http://schemas.microsoft.com/office/drawing/2014/main" id="{3ED7B622-894A-D9CC-F969-ED0710F6117B}"/>
              </a:ext>
            </a:extLst>
          </p:cNvPr>
          <p:cNvSpPr/>
          <p:nvPr/>
        </p:nvSpPr>
        <p:spPr>
          <a:xfrm>
            <a:off x="10190586" y="62764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ectangle: Rounded Corners 7">
            <a:hlinkClick r:id="rId4" action="ppaction://hlinksldjump"/>
            <a:extLst>
              <a:ext uri="{FF2B5EF4-FFF2-40B4-BE49-F238E27FC236}">
                <a16:creationId xmlns:a16="http://schemas.microsoft.com/office/drawing/2014/main" id="{8F9FE64E-770D-6596-ADB7-3ECA50EABFD0}"/>
              </a:ext>
            </a:extLst>
          </p:cNvPr>
          <p:cNvSpPr/>
          <p:nvPr/>
        </p:nvSpPr>
        <p:spPr>
          <a:xfrm>
            <a:off x="10190586" y="1169513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tx1"/>
                </a:solidFill>
                <a:cs typeface="B Nazanin" panose="00000400000000000000" pitchFamily="2" charset="-78"/>
              </a:rPr>
              <a:t>مدل‌های انتقال تکنولوژی</a:t>
            </a:r>
            <a:endParaRPr lang="en-US" sz="15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8820407-0569-2473-DED6-87B23D491BE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3270" y="136256"/>
            <a:ext cx="273963" cy="41094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16B331B-67FC-0E1F-0AC6-36ADB479656F}"/>
              </a:ext>
            </a:extLst>
          </p:cNvPr>
          <p:cNvSpPr txBox="1"/>
          <p:nvPr/>
        </p:nvSpPr>
        <p:spPr>
          <a:xfrm>
            <a:off x="10260684" y="115779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6" action="ppaction://hlinksldjump"/>
            <a:extLst>
              <a:ext uri="{FF2B5EF4-FFF2-40B4-BE49-F238E27FC236}">
                <a16:creationId xmlns:a16="http://schemas.microsoft.com/office/drawing/2014/main" id="{7A990D20-B815-EB94-9F75-43C21CE8C458}"/>
              </a:ext>
            </a:extLst>
          </p:cNvPr>
          <p:cNvSpPr/>
          <p:nvPr/>
        </p:nvSpPr>
        <p:spPr>
          <a:xfrm>
            <a:off x="10190586" y="171137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نوع شناسی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7" action="ppaction://hlinksldjump"/>
            <a:extLst>
              <a:ext uri="{FF2B5EF4-FFF2-40B4-BE49-F238E27FC236}">
                <a16:creationId xmlns:a16="http://schemas.microsoft.com/office/drawing/2014/main" id="{1DFD3EB8-F433-0FBF-9FB4-B35375B92162}"/>
              </a:ext>
            </a:extLst>
          </p:cNvPr>
          <p:cNvSpPr/>
          <p:nvPr/>
        </p:nvSpPr>
        <p:spPr>
          <a:xfrm>
            <a:off x="10194617" y="225324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روش پژوهش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8" action="ppaction://hlinksldjump"/>
            <a:extLst>
              <a:ext uri="{FF2B5EF4-FFF2-40B4-BE49-F238E27FC236}">
                <a16:creationId xmlns:a16="http://schemas.microsoft.com/office/drawing/2014/main" id="{991E0763-497F-C737-DA8B-9499CF69CB05}"/>
              </a:ext>
            </a:extLst>
          </p:cNvPr>
          <p:cNvSpPr/>
          <p:nvPr/>
        </p:nvSpPr>
        <p:spPr>
          <a:xfrm>
            <a:off x="10190585" y="279510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تحلیل آماری مقالات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9" action="ppaction://hlinksldjump"/>
            <a:extLst>
              <a:ext uri="{FF2B5EF4-FFF2-40B4-BE49-F238E27FC236}">
                <a16:creationId xmlns:a16="http://schemas.microsoft.com/office/drawing/2014/main" id="{399E1542-5717-0D65-C53D-7E3DFD9DB2EA}"/>
              </a:ext>
            </a:extLst>
          </p:cNvPr>
          <p:cNvSpPr/>
          <p:nvPr/>
        </p:nvSpPr>
        <p:spPr>
          <a:xfrm>
            <a:off x="10190585" y="333697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یافته‌ها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10" action="ppaction://hlinksldjump"/>
            <a:extLst>
              <a:ext uri="{FF2B5EF4-FFF2-40B4-BE49-F238E27FC236}">
                <a16:creationId xmlns:a16="http://schemas.microsoft.com/office/drawing/2014/main" id="{20923ABE-F254-04A7-7913-35C3CE58F918}"/>
              </a:ext>
            </a:extLst>
          </p:cNvPr>
          <p:cNvSpPr/>
          <p:nvPr/>
        </p:nvSpPr>
        <p:spPr>
          <a:xfrm>
            <a:off x="10158955" y="387883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نتیجه‌گیری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68111222"/>
      </p:ext>
    </p:extLst>
  </p:cSld>
  <p:clrMapOvr>
    <a:masterClrMapping/>
  </p:clrMapOvr>
  <p:transition spd="med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5D52ACE-C5A4-7923-8AC7-9C6AF90600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DB621EB4-C93B-EE32-FCB0-CDA014F5E0A3}"/>
              </a:ext>
            </a:extLst>
          </p:cNvPr>
          <p:cNvSpPr txBox="1">
            <a:spLocks/>
          </p:cNvSpPr>
          <p:nvPr/>
        </p:nvSpPr>
        <p:spPr>
          <a:xfrm>
            <a:off x="177281" y="1041400"/>
            <a:ext cx="9554547" cy="5608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b="1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620D40-41E9-1C21-2537-588EE0F799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768" y="164834"/>
            <a:ext cx="9701948" cy="628796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6. مدل کیفی چانترامونکالسری (1990)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06AE1C2-8B0B-73B0-5349-32FBAAD7AEF9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2326F31-E9BF-CC10-C616-1011F61873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269" y="908787"/>
            <a:ext cx="8374569" cy="404725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E7930E8-4FCB-1DE0-5878-7610B2506375}"/>
              </a:ext>
            </a:extLst>
          </p:cNvPr>
          <p:cNvSpPr txBox="1"/>
          <p:nvPr/>
        </p:nvSpPr>
        <p:spPr>
          <a:xfrm>
            <a:off x="147574" y="4956040"/>
            <a:ext cx="964943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r" rtl="1">
              <a:spcBef>
                <a:spcPts val="0"/>
              </a:spcBef>
              <a:spcAft>
                <a:spcPts val="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1) انجام مطالعه پیش سرمایه‌گذاری و امکان سنجی</a:t>
            </a:r>
          </a:p>
          <a:p>
            <a:pPr marL="0" marR="0" algn="r" rtl="1">
              <a:spcBef>
                <a:spcPts val="0"/>
              </a:spcBef>
              <a:spcAft>
                <a:spcPts val="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2) توسعه مشخصات مهندسی و طراحی</a:t>
            </a:r>
          </a:p>
          <a:p>
            <a:pPr marL="0" marR="0" algn="r" rtl="1">
              <a:spcBef>
                <a:spcPts val="0"/>
              </a:spcBef>
              <a:spcAft>
                <a:spcPts val="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3) شروع تولید کالاهای سرمایه‌ای</a:t>
            </a:r>
          </a:p>
          <a:p>
            <a:pPr marL="0" marR="0" algn="r" rtl="1">
              <a:spcBef>
                <a:spcPts val="0"/>
              </a:spcBef>
              <a:spcAft>
                <a:spcPts val="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4) آزمایش و راه اندازی </a:t>
            </a:r>
          </a:p>
          <a:p>
            <a:pPr marL="0" marR="0" algn="r" rtl="1">
              <a:spcBef>
                <a:spcPts val="0"/>
              </a:spcBef>
              <a:spcAft>
                <a:spcPts val="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5) تولید تجاری</a:t>
            </a:r>
            <a:endParaRPr lang="ar-SA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3" action="ppaction://hlinksldjump"/>
            <a:extLst>
              <a:ext uri="{FF2B5EF4-FFF2-40B4-BE49-F238E27FC236}">
                <a16:creationId xmlns:a16="http://schemas.microsoft.com/office/drawing/2014/main" id="{81AD9350-D914-5EAB-1F4D-F696BFFB99CC}"/>
              </a:ext>
            </a:extLst>
          </p:cNvPr>
          <p:cNvSpPr/>
          <p:nvPr/>
        </p:nvSpPr>
        <p:spPr>
          <a:xfrm>
            <a:off x="10190586" y="62764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4" action="ppaction://hlinksldjump"/>
            <a:extLst>
              <a:ext uri="{FF2B5EF4-FFF2-40B4-BE49-F238E27FC236}">
                <a16:creationId xmlns:a16="http://schemas.microsoft.com/office/drawing/2014/main" id="{0D3997E3-FE98-E4F2-29E6-5BBC51B43021}"/>
              </a:ext>
            </a:extLst>
          </p:cNvPr>
          <p:cNvSpPr/>
          <p:nvPr/>
        </p:nvSpPr>
        <p:spPr>
          <a:xfrm>
            <a:off x="10190586" y="1169513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tx1"/>
                </a:solidFill>
                <a:cs typeface="B Nazanin" panose="00000400000000000000" pitchFamily="2" charset="-78"/>
              </a:rPr>
              <a:t>مدل‌های انتقال تکنولوژی</a:t>
            </a:r>
            <a:endParaRPr lang="en-US" sz="15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349961E-BB09-FCBE-4466-4750649C812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3270" y="136256"/>
            <a:ext cx="273963" cy="41094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A34DE29-EFC3-0356-F3E8-03AF22B95888}"/>
              </a:ext>
            </a:extLst>
          </p:cNvPr>
          <p:cNvSpPr txBox="1"/>
          <p:nvPr/>
        </p:nvSpPr>
        <p:spPr>
          <a:xfrm>
            <a:off x="10260684" y="115779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6" action="ppaction://hlinksldjump"/>
            <a:extLst>
              <a:ext uri="{FF2B5EF4-FFF2-40B4-BE49-F238E27FC236}">
                <a16:creationId xmlns:a16="http://schemas.microsoft.com/office/drawing/2014/main" id="{83DB5D8E-F01E-9583-2D02-1BA3141B95C7}"/>
              </a:ext>
            </a:extLst>
          </p:cNvPr>
          <p:cNvSpPr/>
          <p:nvPr/>
        </p:nvSpPr>
        <p:spPr>
          <a:xfrm>
            <a:off x="10190586" y="171137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نوع شناسی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7" action="ppaction://hlinksldjump"/>
            <a:extLst>
              <a:ext uri="{FF2B5EF4-FFF2-40B4-BE49-F238E27FC236}">
                <a16:creationId xmlns:a16="http://schemas.microsoft.com/office/drawing/2014/main" id="{58DA5879-7C4B-F7EC-14F7-9F48CC2A1A98}"/>
              </a:ext>
            </a:extLst>
          </p:cNvPr>
          <p:cNvSpPr/>
          <p:nvPr/>
        </p:nvSpPr>
        <p:spPr>
          <a:xfrm>
            <a:off x="10194617" y="225324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روش پژوهش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: Rounded Corners 15">
            <a:hlinkClick r:id="rId8" action="ppaction://hlinksldjump"/>
            <a:extLst>
              <a:ext uri="{FF2B5EF4-FFF2-40B4-BE49-F238E27FC236}">
                <a16:creationId xmlns:a16="http://schemas.microsoft.com/office/drawing/2014/main" id="{A3A9368D-4645-F4DD-83BD-5013E09FC938}"/>
              </a:ext>
            </a:extLst>
          </p:cNvPr>
          <p:cNvSpPr/>
          <p:nvPr/>
        </p:nvSpPr>
        <p:spPr>
          <a:xfrm>
            <a:off x="10190585" y="279510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تحلیل آماری مقالات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Rectangle: Rounded Corners 16">
            <a:hlinkClick r:id="rId9" action="ppaction://hlinksldjump"/>
            <a:extLst>
              <a:ext uri="{FF2B5EF4-FFF2-40B4-BE49-F238E27FC236}">
                <a16:creationId xmlns:a16="http://schemas.microsoft.com/office/drawing/2014/main" id="{5149F43E-7A21-B4D5-6380-4AB25A60E7A8}"/>
              </a:ext>
            </a:extLst>
          </p:cNvPr>
          <p:cNvSpPr/>
          <p:nvPr/>
        </p:nvSpPr>
        <p:spPr>
          <a:xfrm>
            <a:off x="10190585" y="333697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یافته‌ها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ectangle: Rounded Corners 17">
            <a:hlinkClick r:id="rId10" action="ppaction://hlinksldjump"/>
            <a:extLst>
              <a:ext uri="{FF2B5EF4-FFF2-40B4-BE49-F238E27FC236}">
                <a16:creationId xmlns:a16="http://schemas.microsoft.com/office/drawing/2014/main" id="{31D33DCD-F69A-E352-9E0D-691FD0331070}"/>
              </a:ext>
            </a:extLst>
          </p:cNvPr>
          <p:cNvSpPr/>
          <p:nvPr/>
        </p:nvSpPr>
        <p:spPr>
          <a:xfrm>
            <a:off x="10158955" y="387883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نتیجه‌گیری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27177175"/>
      </p:ext>
    </p:extLst>
  </p:cSld>
  <p:clrMapOvr>
    <a:masterClrMapping/>
  </p:clrMapOvr>
  <p:transition spd="med">
    <p:pull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1BD6626-A412-E69D-2BB4-90F4866F9B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CC2DAA70-F402-DD15-F049-AA22A6DBE621}"/>
              </a:ext>
            </a:extLst>
          </p:cNvPr>
          <p:cNvSpPr txBox="1">
            <a:spLocks/>
          </p:cNvSpPr>
          <p:nvPr/>
        </p:nvSpPr>
        <p:spPr>
          <a:xfrm>
            <a:off x="177281" y="1041400"/>
            <a:ext cx="9554547" cy="5608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b="1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915792-3A9A-0737-6149-0709A30B72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768" y="164834"/>
            <a:ext cx="9701948" cy="628796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7. مدل کیفی درانی و همکاران (1998)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2BB225F-30F5-63B9-4C16-768187FF874F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2796A2-80DB-8687-80F8-F784AD93EF8A}"/>
              </a:ext>
            </a:extLst>
          </p:cNvPr>
          <p:cNvSpPr txBox="1"/>
          <p:nvPr/>
        </p:nvSpPr>
        <p:spPr>
          <a:xfrm>
            <a:off x="151024" y="3679287"/>
            <a:ext cx="964943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r" rtl="1">
              <a:spcBef>
                <a:spcPts val="0"/>
              </a:spcBef>
              <a:spcAft>
                <a:spcPts val="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1) ایجاد الزامات بازار</a:t>
            </a:r>
          </a:p>
          <a:p>
            <a:pPr marL="0" marR="0" algn="r" rtl="1">
              <a:spcBef>
                <a:spcPts val="0"/>
              </a:spcBef>
              <a:spcAft>
                <a:spcPts val="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2) شناسایی راه حل‌های فناوری</a:t>
            </a:r>
          </a:p>
          <a:p>
            <a:pPr marL="0" marR="0" algn="r" rtl="1">
              <a:spcBef>
                <a:spcPts val="0"/>
              </a:spcBef>
              <a:spcAft>
                <a:spcPts val="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3) طبقه‌بندی راه حل‌های فناوری</a:t>
            </a:r>
          </a:p>
          <a:p>
            <a:pPr marL="0" marR="0" algn="r" rtl="1">
              <a:spcBef>
                <a:spcPts val="0"/>
              </a:spcBef>
              <a:spcAft>
                <a:spcPts val="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4) ایجاد منابع تامین فناوری </a:t>
            </a:r>
          </a:p>
          <a:p>
            <a:pPr marL="0" marR="0" algn="r" rtl="1">
              <a:spcBef>
                <a:spcPts val="0"/>
              </a:spcBef>
              <a:spcAft>
                <a:spcPts val="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5) تصمیم نهایی کسب فناوری</a:t>
            </a:r>
            <a:endParaRPr lang="ar-SA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7869AB2-1DF4-A015-84AD-DE0F134D00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281" y="1572583"/>
            <a:ext cx="9554546" cy="1606130"/>
          </a:xfrm>
          <a:prstGeom prst="rect">
            <a:avLst/>
          </a:prstGeom>
        </p:spPr>
      </p:pic>
      <p:sp>
        <p:nvSpPr>
          <p:cNvPr id="6" name="Rectangle: Rounded Corners 5">
            <a:hlinkClick r:id="rId3" action="ppaction://hlinksldjump"/>
            <a:extLst>
              <a:ext uri="{FF2B5EF4-FFF2-40B4-BE49-F238E27FC236}">
                <a16:creationId xmlns:a16="http://schemas.microsoft.com/office/drawing/2014/main" id="{4B63AB95-A46E-9C3A-4BF2-382D79104D0D}"/>
              </a:ext>
            </a:extLst>
          </p:cNvPr>
          <p:cNvSpPr/>
          <p:nvPr/>
        </p:nvSpPr>
        <p:spPr>
          <a:xfrm>
            <a:off x="10190586" y="62764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: Rounded Corners 6">
            <a:hlinkClick r:id="rId4" action="ppaction://hlinksldjump"/>
            <a:extLst>
              <a:ext uri="{FF2B5EF4-FFF2-40B4-BE49-F238E27FC236}">
                <a16:creationId xmlns:a16="http://schemas.microsoft.com/office/drawing/2014/main" id="{5E199E30-54B6-F05A-0CD4-1D653D1D89E3}"/>
              </a:ext>
            </a:extLst>
          </p:cNvPr>
          <p:cNvSpPr/>
          <p:nvPr/>
        </p:nvSpPr>
        <p:spPr>
          <a:xfrm>
            <a:off x="10190586" y="1169513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tx1"/>
                </a:solidFill>
                <a:cs typeface="B Nazanin" panose="00000400000000000000" pitchFamily="2" charset="-78"/>
              </a:rPr>
              <a:t>مدل‌های انتقال تکنولوژی</a:t>
            </a:r>
            <a:endParaRPr lang="en-US" sz="15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2BEB78C-5718-B5F0-D305-F39DD7896E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3270" y="136256"/>
            <a:ext cx="273963" cy="41094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4C4EB60-E85E-E762-EB5B-34F487E09237}"/>
              </a:ext>
            </a:extLst>
          </p:cNvPr>
          <p:cNvSpPr txBox="1"/>
          <p:nvPr/>
        </p:nvSpPr>
        <p:spPr>
          <a:xfrm>
            <a:off x="10260684" y="115779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6" action="ppaction://hlinksldjump"/>
            <a:extLst>
              <a:ext uri="{FF2B5EF4-FFF2-40B4-BE49-F238E27FC236}">
                <a16:creationId xmlns:a16="http://schemas.microsoft.com/office/drawing/2014/main" id="{8DAB0748-AFB6-8E0E-96ED-8E68D2CC4E79}"/>
              </a:ext>
            </a:extLst>
          </p:cNvPr>
          <p:cNvSpPr/>
          <p:nvPr/>
        </p:nvSpPr>
        <p:spPr>
          <a:xfrm>
            <a:off x="10190586" y="171137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نوع شناسی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F14FC151-0C87-A740-B8B4-78B0572065EC}"/>
              </a:ext>
            </a:extLst>
          </p:cNvPr>
          <p:cNvSpPr/>
          <p:nvPr/>
        </p:nvSpPr>
        <p:spPr>
          <a:xfrm>
            <a:off x="10194617" y="225324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روش پژوهش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8" action="ppaction://hlinksldjump"/>
            <a:extLst>
              <a:ext uri="{FF2B5EF4-FFF2-40B4-BE49-F238E27FC236}">
                <a16:creationId xmlns:a16="http://schemas.microsoft.com/office/drawing/2014/main" id="{46E099D3-97B9-C876-2475-268E85AAA305}"/>
              </a:ext>
            </a:extLst>
          </p:cNvPr>
          <p:cNvSpPr/>
          <p:nvPr/>
        </p:nvSpPr>
        <p:spPr>
          <a:xfrm>
            <a:off x="10190585" y="279510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تحلیل آماری مقالات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9" action="ppaction://hlinksldjump"/>
            <a:extLst>
              <a:ext uri="{FF2B5EF4-FFF2-40B4-BE49-F238E27FC236}">
                <a16:creationId xmlns:a16="http://schemas.microsoft.com/office/drawing/2014/main" id="{F0D92A86-4622-5A1C-410C-C0332CC12585}"/>
              </a:ext>
            </a:extLst>
          </p:cNvPr>
          <p:cNvSpPr/>
          <p:nvPr/>
        </p:nvSpPr>
        <p:spPr>
          <a:xfrm>
            <a:off x="10190585" y="333697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یافته‌ها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: Rounded Corners 15">
            <a:hlinkClick r:id="rId10" action="ppaction://hlinksldjump"/>
            <a:extLst>
              <a:ext uri="{FF2B5EF4-FFF2-40B4-BE49-F238E27FC236}">
                <a16:creationId xmlns:a16="http://schemas.microsoft.com/office/drawing/2014/main" id="{3D6EA724-70AD-8F79-D682-900FC4EA9467}"/>
              </a:ext>
            </a:extLst>
          </p:cNvPr>
          <p:cNvSpPr/>
          <p:nvPr/>
        </p:nvSpPr>
        <p:spPr>
          <a:xfrm>
            <a:off x="10158955" y="387883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نتیجه‌گیری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33848105"/>
      </p:ext>
    </p:extLst>
  </p:cSld>
  <p:clrMapOvr>
    <a:masterClrMapping/>
  </p:clrMapOvr>
  <p:transition spd="med">
    <p:pull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676AFC0-65B6-3005-DBB5-D65A0B493B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B7DDA243-9F4C-0D31-02B5-BE98CE5150B0}"/>
              </a:ext>
            </a:extLst>
          </p:cNvPr>
          <p:cNvSpPr txBox="1">
            <a:spLocks/>
          </p:cNvSpPr>
          <p:nvPr/>
        </p:nvSpPr>
        <p:spPr>
          <a:xfrm>
            <a:off x="177281" y="1041400"/>
            <a:ext cx="9554547" cy="5608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b="1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A6D18F3-D379-2C57-B606-F762F2E66F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768" y="164834"/>
            <a:ext cx="9701948" cy="628796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8. مدل کمّی شریف و حق (1980)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8F39807-ECE3-D46C-6833-DD25FE3CC6F6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3E3227-9285-8856-0729-2B57CE10569D}"/>
              </a:ext>
            </a:extLst>
          </p:cNvPr>
          <p:cNvSpPr txBox="1"/>
          <p:nvPr/>
        </p:nvSpPr>
        <p:spPr>
          <a:xfrm>
            <a:off x="5843172" y="1272517"/>
            <a:ext cx="3983544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r" rtl="1">
              <a:spcBef>
                <a:spcPts val="0"/>
              </a:spcBef>
              <a:spcAft>
                <a:spcPts val="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ارائه مفهوم </a:t>
            </a:r>
            <a:r>
              <a:rPr lang="fa-IR" sz="2400" b="1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فاصله بهینه تکنولوژیکی</a:t>
            </a:r>
          </a:p>
          <a:p>
            <a:pPr marL="0" marR="0" algn="r" rtl="1">
              <a:spcBef>
                <a:spcPts val="0"/>
              </a:spcBef>
              <a:spcAft>
                <a:spcPts val="0"/>
              </a:spcAft>
            </a:pPr>
            <a:r>
              <a:rPr lang="en-US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Optimal Technological Distance</a:t>
            </a:r>
            <a:endParaRPr lang="fa-IR" sz="2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spcBef>
                <a:spcPts val="0"/>
              </a:spcBef>
              <a:spcAft>
                <a:spcPts val="0"/>
              </a:spcAft>
            </a:pPr>
            <a:endParaRPr lang="fa-IR" sz="2000" b="1" kern="1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spcBef>
                <a:spcPts val="0"/>
              </a:spcBef>
              <a:spcAft>
                <a:spcPts val="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←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ar-SA" sz="2400" b="1" kern="100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اثربخشی انتقال فناوری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، مستلزم وجود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ar-SA" sz="2400" b="1" kern="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فاصله تکنولوژیکی "بهینه" </a:t>
            </a:r>
            <a:r>
              <a:rPr lang="fa-IR" sz="2400" b="1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بین انتقال گیرنده و انتقال دهنده</a:t>
            </a:r>
            <a:endParaRPr lang="ar-SA" sz="2400" b="1" kern="1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B7A3954-457C-8003-8AA7-D67DC099B6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48" y="854022"/>
            <a:ext cx="5639634" cy="5529525"/>
          </a:xfrm>
          <a:prstGeom prst="rect">
            <a:avLst/>
          </a:prstGeom>
        </p:spPr>
      </p:pic>
      <p:sp>
        <p:nvSpPr>
          <p:cNvPr id="7" name="Rectangle: Rounded Corners 6">
            <a:hlinkClick r:id="rId3" action="ppaction://hlinksldjump"/>
            <a:extLst>
              <a:ext uri="{FF2B5EF4-FFF2-40B4-BE49-F238E27FC236}">
                <a16:creationId xmlns:a16="http://schemas.microsoft.com/office/drawing/2014/main" id="{CB4C4133-E1FF-7D2C-318B-D5C5D3CDEB93}"/>
              </a:ext>
            </a:extLst>
          </p:cNvPr>
          <p:cNvSpPr/>
          <p:nvPr/>
        </p:nvSpPr>
        <p:spPr>
          <a:xfrm>
            <a:off x="10190586" y="62764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ectangle: Rounded Corners 7">
            <a:hlinkClick r:id="rId4" action="ppaction://hlinksldjump"/>
            <a:extLst>
              <a:ext uri="{FF2B5EF4-FFF2-40B4-BE49-F238E27FC236}">
                <a16:creationId xmlns:a16="http://schemas.microsoft.com/office/drawing/2014/main" id="{92571F6C-6DE9-DA8F-61E8-2E1281C06305}"/>
              </a:ext>
            </a:extLst>
          </p:cNvPr>
          <p:cNvSpPr/>
          <p:nvPr/>
        </p:nvSpPr>
        <p:spPr>
          <a:xfrm>
            <a:off x="10190586" y="1169513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tx1"/>
                </a:solidFill>
                <a:cs typeface="B Nazanin" panose="00000400000000000000" pitchFamily="2" charset="-78"/>
              </a:rPr>
              <a:t>مدل‌های انتقال تکنولوژی</a:t>
            </a:r>
            <a:endParaRPr lang="en-US" sz="15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C4C0D88-0308-8644-5163-24039A4A9C4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3270" y="136256"/>
            <a:ext cx="273963" cy="41094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1E06941-292C-D04E-8DB8-1EDBEEF6A42C}"/>
              </a:ext>
            </a:extLst>
          </p:cNvPr>
          <p:cNvSpPr txBox="1"/>
          <p:nvPr/>
        </p:nvSpPr>
        <p:spPr>
          <a:xfrm>
            <a:off x="10260684" y="115779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6" action="ppaction://hlinksldjump"/>
            <a:extLst>
              <a:ext uri="{FF2B5EF4-FFF2-40B4-BE49-F238E27FC236}">
                <a16:creationId xmlns:a16="http://schemas.microsoft.com/office/drawing/2014/main" id="{5D6E1632-9A3A-BB26-C800-2FAF90C7BC46}"/>
              </a:ext>
            </a:extLst>
          </p:cNvPr>
          <p:cNvSpPr/>
          <p:nvPr/>
        </p:nvSpPr>
        <p:spPr>
          <a:xfrm>
            <a:off x="10190586" y="171137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نوع شناسی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9AEC0C16-AD27-6B45-31CC-B3919AC0765C}"/>
              </a:ext>
            </a:extLst>
          </p:cNvPr>
          <p:cNvSpPr/>
          <p:nvPr/>
        </p:nvSpPr>
        <p:spPr>
          <a:xfrm>
            <a:off x="10194617" y="225324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روش پژوهش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8" action="ppaction://hlinksldjump"/>
            <a:extLst>
              <a:ext uri="{FF2B5EF4-FFF2-40B4-BE49-F238E27FC236}">
                <a16:creationId xmlns:a16="http://schemas.microsoft.com/office/drawing/2014/main" id="{71B3B043-0D0A-4691-9BDE-B6E0EDAA58D7}"/>
              </a:ext>
            </a:extLst>
          </p:cNvPr>
          <p:cNvSpPr/>
          <p:nvPr/>
        </p:nvSpPr>
        <p:spPr>
          <a:xfrm>
            <a:off x="10190585" y="279510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تحلیل آماری مقالات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9" action="ppaction://hlinksldjump"/>
            <a:extLst>
              <a:ext uri="{FF2B5EF4-FFF2-40B4-BE49-F238E27FC236}">
                <a16:creationId xmlns:a16="http://schemas.microsoft.com/office/drawing/2014/main" id="{B09C9BF7-D3AB-6FCC-F5FA-992A5A80F1FA}"/>
              </a:ext>
            </a:extLst>
          </p:cNvPr>
          <p:cNvSpPr/>
          <p:nvPr/>
        </p:nvSpPr>
        <p:spPr>
          <a:xfrm>
            <a:off x="10190585" y="333697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یافته‌ها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: Rounded Corners 15">
            <a:hlinkClick r:id="rId10" action="ppaction://hlinksldjump"/>
            <a:extLst>
              <a:ext uri="{FF2B5EF4-FFF2-40B4-BE49-F238E27FC236}">
                <a16:creationId xmlns:a16="http://schemas.microsoft.com/office/drawing/2014/main" id="{2297B398-C4E2-A3A1-0E0B-827134D3B559}"/>
              </a:ext>
            </a:extLst>
          </p:cNvPr>
          <p:cNvSpPr/>
          <p:nvPr/>
        </p:nvSpPr>
        <p:spPr>
          <a:xfrm>
            <a:off x="10158955" y="387883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نتیجه‌گیری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39597356"/>
      </p:ext>
    </p:extLst>
  </p:cSld>
  <p:clrMapOvr>
    <a:masterClrMapping/>
  </p:clrMapOvr>
  <p:transition spd="med">
    <p:pull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52E69C6-B694-FB00-F8C2-09481FD494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710541FC-4681-5D31-665E-4CCD138893B0}"/>
              </a:ext>
            </a:extLst>
          </p:cNvPr>
          <p:cNvSpPr txBox="1">
            <a:spLocks/>
          </p:cNvSpPr>
          <p:nvPr/>
        </p:nvSpPr>
        <p:spPr>
          <a:xfrm>
            <a:off x="177281" y="1041400"/>
            <a:ext cx="9554547" cy="5608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b="1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DCD07D-747A-DBB2-D881-7BE812F8E2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768" y="164834"/>
            <a:ext cx="9701948" cy="628796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9. مدل کمّی راز و همکاران (1983)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6C55996-20EA-6DA9-5C35-9DCAB2D611AC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B23B7B4-9DF0-FA87-56BE-7C5DBC95CD63}"/>
              </a:ext>
            </a:extLst>
          </p:cNvPr>
          <p:cNvSpPr txBox="1"/>
          <p:nvPr/>
        </p:nvSpPr>
        <p:spPr>
          <a:xfrm>
            <a:off x="177281" y="5492886"/>
            <a:ext cx="95545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r" rtl="1">
              <a:spcBef>
                <a:spcPts val="0"/>
              </a:spcBef>
              <a:spcAft>
                <a:spcPts val="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1) مرحله اولیه کند با شکاف فناوری بالا</a:t>
            </a:r>
          </a:p>
          <a:p>
            <a:pPr marL="0" marR="0" algn="r" rtl="1">
              <a:spcBef>
                <a:spcPts val="0"/>
              </a:spcBef>
              <a:spcAft>
                <a:spcPts val="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2) مرحله یادگیری سریع با کاهش شکاف فناوری</a:t>
            </a:r>
          </a:p>
          <a:p>
            <a:pPr marL="0" marR="0" algn="r" rtl="1">
              <a:spcBef>
                <a:spcPts val="0"/>
              </a:spcBef>
              <a:spcAft>
                <a:spcPts val="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3) مرحله تکمیلی (زمانی که شکاف فناوری بسیار کوچک یا بسته است)</a:t>
            </a:r>
            <a:endParaRPr lang="ar-SA" sz="2400" b="1" kern="1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0871110-BEE1-57B2-6EA4-4BB3CE375A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080" y="998221"/>
            <a:ext cx="6551323" cy="4341945"/>
          </a:xfrm>
          <a:prstGeom prst="rect">
            <a:avLst/>
          </a:prstGeom>
        </p:spPr>
      </p:pic>
      <p:sp>
        <p:nvSpPr>
          <p:cNvPr id="7" name="Rectangle: Rounded Corners 6">
            <a:hlinkClick r:id="rId3" action="ppaction://hlinksldjump"/>
            <a:extLst>
              <a:ext uri="{FF2B5EF4-FFF2-40B4-BE49-F238E27FC236}">
                <a16:creationId xmlns:a16="http://schemas.microsoft.com/office/drawing/2014/main" id="{AEED5C28-294F-85F5-782C-5C05A0265787}"/>
              </a:ext>
            </a:extLst>
          </p:cNvPr>
          <p:cNvSpPr/>
          <p:nvPr/>
        </p:nvSpPr>
        <p:spPr>
          <a:xfrm>
            <a:off x="10190586" y="62764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ectangle: Rounded Corners 7">
            <a:hlinkClick r:id="rId4" action="ppaction://hlinksldjump"/>
            <a:extLst>
              <a:ext uri="{FF2B5EF4-FFF2-40B4-BE49-F238E27FC236}">
                <a16:creationId xmlns:a16="http://schemas.microsoft.com/office/drawing/2014/main" id="{4574DB46-1135-C43A-5A19-477AAFD02EAC}"/>
              </a:ext>
            </a:extLst>
          </p:cNvPr>
          <p:cNvSpPr/>
          <p:nvPr/>
        </p:nvSpPr>
        <p:spPr>
          <a:xfrm>
            <a:off x="10190586" y="1169513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tx1"/>
                </a:solidFill>
                <a:cs typeface="B Nazanin" panose="00000400000000000000" pitchFamily="2" charset="-78"/>
              </a:rPr>
              <a:t>مدل‌های انتقال تکنولوژی</a:t>
            </a:r>
            <a:endParaRPr lang="en-US" sz="15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B4D6AFB-2C74-AE9A-D551-E556EA0649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3270" y="136256"/>
            <a:ext cx="273963" cy="41094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DA5FB8C-523D-EEB3-0A47-F180232CC6E4}"/>
              </a:ext>
            </a:extLst>
          </p:cNvPr>
          <p:cNvSpPr txBox="1"/>
          <p:nvPr/>
        </p:nvSpPr>
        <p:spPr>
          <a:xfrm>
            <a:off x="10260684" y="115779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6" action="ppaction://hlinksldjump"/>
            <a:extLst>
              <a:ext uri="{FF2B5EF4-FFF2-40B4-BE49-F238E27FC236}">
                <a16:creationId xmlns:a16="http://schemas.microsoft.com/office/drawing/2014/main" id="{5C1C1829-EF01-E610-BFF6-838CBD05D234}"/>
              </a:ext>
            </a:extLst>
          </p:cNvPr>
          <p:cNvSpPr/>
          <p:nvPr/>
        </p:nvSpPr>
        <p:spPr>
          <a:xfrm>
            <a:off x="10190586" y="171137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نوع شناسی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35A06AB9-D208-7C44-87F6-977BEF7F540D}"/>
              </a:ext>
            </a:extLst>
          </p:cNvPr>
          <p:cNvSpPr/>
          <p:nvPr/>
        </p:nvSpPr>
        <p:spPr>
          <a:xfrm>
            <a:off x="10194617" y="225324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روش پژوهش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8" action="ppaction://hlinksldjump"/>
            <a:extLst>
              <a:ext uri="{FF2B5EF4-FFF2-40B4-BE49-F238E27FC236}">
                <a16:creationId xmlns:a16="http://schemas.microsoft.com/office/drawing/2014/main" id="{A2AFEA04-EDAC-CC8D-7260-DA1169D8C176}"/>
              </a:ext>
            </a:extLst>
          </p:cNvPr>
          <p:cNvSpPr/>
          <p:nvPr/>
        </p:nvSpPr>
        <p:spPr>
          <a:xfrm>
            <a:off x="10190585" y="279510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تحلیل آماری مقالات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9" action="ppaction://hlinksldjump"/>
            <a:extLst>
              <a:ext uri="{FF2B5EF4-FFF2-40B4-BE49-F238E27FC236}">
                <a16:creationId xmlns:a16="http://schemas.microsoft.com/office/drawing/2014/main" id="{9E9E355E-D6E4-7E95-19C1-64C679416510}"/>
              </a:ext>
            </a:extLst>
          </p:cNvPr>
          <p:cNvSpPr/>
          <p:nvPr/>
        </p:nvSpPr>
        <p:spPr>
          <a:xfrm>
            <a:off x="10190585" y="333697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یافته‌ها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: Rounded Corners 15">
            <a:hlinkClick r:id="rId10" action="ppaction://hlinksldjump"/>
            <a:extLst>
              <a:ext uri="{FF2B5EF4-FFF2-40B4-BE49-F238E27FC236}">
                <a16:creationId xmlns:a16="http://schemas.microsoft.com/office/drawing/2014/main" id="{D5224006-C039-825E-4656-338ABC693BCE}"/>
              </a:ext>
            </a:extLst>
          </p:cNvPr>
          <p:cNvSpPr/>
          <p:nvPr/>
        </p:nvSpPr>
        <p:spPr>
          <a:xfrm>
            <a:off x="10158955" y="387883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نتیجه‌گیری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35405143"/>
      </p:ext>
    </p:extLst>
  </p:cSld>
  <p:clrMapOvr>
    <a:masterClrMapping/>
  </p:clrMapOvr>
  <p:transition spd="med">
    <p:pull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6694C7C-609D-6B75-4CBE-2AAC80017B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ADB05131-DEA5-F2F1-C0A7-9E5C3C47815B}"/>
              </a:ext>
            </a:extLst>
          </p:cNvPr>
          <p:cNvSpPr txBox="1">
            <a:spLocks/>
          </p:cNvSpPr>
          <p:nvPr/>
        </p:nvSpPr>
        <p:spPr>
          <a:xfrm>
            <a:off x="177281" y="1041400"/>
            <a:ext cx="9554547" cy="5608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b="1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F15F3C-076F-DBB6-0D84-D6B563A0B8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768" y="164834"/>
            <a:ext cx="9701948" cy="628796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10. مدل کمّی کلاین و لیم (1997)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3C237A8-0555-E405-18FF-8CE291FC7D02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A60F145-B5F3-AF99-E86B-182A99E0FF9D}"/>
              </a:ext>
            </a:extLst>
          </p:cNvPr>
          <p:cNvSpPr txBox="1"/>
          <p:nvPr/>
        </p:nvSpPr>
        <p:spPr>
          <a:xfrm>
            <a:off x="177281" y="4848760"/>
            <a:ext cx="95545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r" rtl="1">
              <a:spcBef>
                <a:spcPts val="0"/>
              </a:spcBef>
              <a:spcAft>
                <a:spcPts val="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تکمیل مدل </a:t>
            </a:r>
            <a:r>
              <a:rPr lang="fa-IR" sz="2400" b="1" dirty="0">
                <a:cs typeface="B Nazanin" panose="00000400000000000000" pitchFamily="2" charset="-78"/>
              </a:rPr>
              <a:t>راز و همکاران (1983):</a:t>
            </a:r>
          </a:p>
          <a:p>
            <a:pPr marL="0" marR="0" algn="r" rtl="1">
              <a:spcBef>
                <a:spcPts val="0"/>
              </a:spcBef>
              <a:spcAft>
                <a:spcPts val="0"/>
              </a:spcAft>
            </a:pPr>
            <a:r>
              <a:rPr lang="fa-IR" sz="2400" b="1" kern="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پیروان فناوری </a:t>
            </a:r>
            <a:r>
              <a:rPr lang="en-US" sz="2400" b="1" kern="1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←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انجام مستقل اقدامات </a:t>
            </a:r>
            <a:r>
              <a:rPr lang="fa-IR" sz="2400" b="1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جذب، اصلاح و بومی‌سازی فناوری</a:t>
            </a:r>
            <a:endParaRPr lang="ar-SA" sz="2400" b="1" kern="1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E1A3A64-D6A5-7862-5216-83370838C8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5468" y="1041400"/>
            <a:ext cx="5097535" cy="3378435"/>
          </a:xfrm>
          <a:prstGeom prst="rect">
            <a:avLst/>
          </a:prstGeom>
        </p:spPr>
      </p:pic>
      <p:sp>
        <p:nvSpPr>
          <p:cNvPr id="6" name="Rectangle: Rounded Corners 5">
            <a:hlinkClick r:id="rId3" action="ppaction://hlinksldjump"/>
            <a:extLst>
              <a:ext uri="{FF2B5EF4-FFF2-40B4-BE49-F238E27FC236}">
                <a16:creationId xmlns:a16="http://schemas.microsoft.com/office/drawing/2014/main" id="{90C53A80-1A8B-B4DE-FBC8-9B10EFF4DEF4}"/>
              </a:ext>
            </a:extLst>
          </p:cNvPr>
          <p:cNvSpPr/>
          <p:nvPr/>
        </p:nvSpPr>
        <p:spPr>
          <a:xfrm>
            <a:off x="10190586" y="62764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: Rounded Corners 6">
            <a:hlinkClick r:id="rId4" action="ppaction://hlinksldjump"/>
            <a:extLst>
              <a:ext uri="{FF2B5EF4-FFF2-40B4-BE49-F238E27FC236}">
                <a16:creationId xmlns:a16="http://schemas.microsoft.com/office/drawing/2014/main" id="{7D5085F6-BB05-6C44-9011-EF2162179238}"/>
              </a:ext>
            </a:extLst>
          </p:cNvPr>
          <p:cNvSpPr/>
          <p:nvPr/>
        </p:nvSpPr>
        <p:spPr>
          <a:xfrm>
            <a:off x="10190586" y="1169513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tx1"/>
                </a:solidFill>
                <a:cs typeface="B Nazanin" panose="00000400000000000000" pitchFamily="2" charset="-78"/>
              </a:rPr>
              <a:t>مدل‌های انتقال تکنولوژی</a:t>
            </a:r>
            <a:endParaRPr lang="en-US" sz="15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8633F5E-8312-B499-2C82-A0D540391E8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3270" y="136256"/>
            <a:ext cx="273963" cy="41094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B551BD6-3558-C595-3B5B-407AF7ACBFD3}"/>
              </a:ext>
            </a:extLst>
          </p:cNvPr>
          <p:cNvSpPr txBox="1"/>
          <p:nvPr/>
        </p:nvSpPr>
        <p:spPr>
          <a:xfrm>
            <a:off x="10260684" y="115779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6" action="ppaction://hlinksldjump"/>
            <a:extLst>
              <a:ext uri="{FF2B5EF4-FFF2-40B4-BE49-F238E27FC236}">
                <a16:creationId xmlns:a16="http://schemas.microsoft.com/office/drawing/2014/main" id="{BDD983F7-9173-3E69-3F61-EF2F17BF1BBA}"/>
              </a:ext>
            </a:extLst>
          </p:cNvPr>
          <p:cNvSpPr/>
          <p:nvPr/>
        </p:nvSpPr>
        <p:spPr>
          <a:xfrm>
            <a:off x="10190586" y="171137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نوع شناسی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7" action="ppaction://hlinksldjump"/>
            <a:extLst>
              <a:ext uri="{FF2B5EF4-FFF2-40B4-BE49-F238E27FC236}">
                <a16:creationId xmlns:a16="http://schemas.microsoft.com/office/drawing/2014/main" id="{F640C5A3-FDE8-67D7-3694-B8A26DDABFBC}"/>
              </a:ext>
            </a:extLst>
          </p:cNvPr>
          <p:cNvSpPr/>
          <p:nvPr/>
        </p:nvSpPr>
        <p:spPr>
          <a:xfrm>
            <a:off x="10194617" y="225324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روش پژوهش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8" action="ppaction://hlinksldjump"/>
            <a:extLst>
              <a:ext uri="{FF2B5EF4-FFF2-40B4-BE49-F238E27FC236}">
                <a16:creationId xmlns:a16="http://schemas.microsoft.com/office/drawing/2014/main" id="{7C65A604-CFEB-E5CC-F301-161F05C53149}"/>
              </a:ext>
            </a:extLst>
          </p:cNvPr>
          <p:cNvSpPr/>
          <p:nvPr/>
        </p:nvSpPr>
        <p:spPr>
          <a:xfrm>
            <a:off x="10190585" y="279510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تحلیل آماری مقالات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9" action="ppaction://hlinksldjump"/>
            <a:extLst>
              <a:ext uri="{FF2B5EF4-FFF2-40B4-BE49-F238E27FC236}">
                <a16:creationId xmlns:a16="http://schemas.microsoft.com/office/drawing/2014/main" id="{2B27A21E-21C6-9B6A-808E-CD8F4AC7B2F6}"/>
              </a:ext>
            </a:extLst>
          </p:cNvPr>
          <p:cNvSpPr/>
          <p:nvPr/>
        </p:nvSpPr>
        <p:spPr>
          <a:xfrm>
            <a:off x="10190585" y="333697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یافته‌ها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10" action="ppaction://hlinksldjump"/>
            <a:extLst>
              <a:ext uri="{FF2B5EF4-FFF2-40B4-BE49-F238E27FC236}">
                <a16:creationId xmlns:a16="http://schemas.microsoft.com/office/drawing/2014/main" id="{CE788296-82E0-C2DA-A107-817B7E7A3D5E}"/>
              </a:ext>
            </a:extLst>
          </p:cNvPr>
          <p:cNvSpPr/>
          <p:nvPr/>
        </p:nvSpPr>
        <p:spPr>
          <a:xfrm>
            <a:off x="10158955" y="387883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نتیجه‌گیری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45024280"/>
      </p:ext>
    </p:extLst>
  </p:cSld>
  <p:clrMapOvr>
    <a:masterClrMapping/>
  </p:clrMapOvr>
  <p:transition spd="med">
    <p:pull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974BB89-92F7-18BD-5E26-E088BED14D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5631B03F-BF90-696C-E00B-425D96467D6A}"/>
              </a:ext>
            </a:extLst>
          </p:cNvPr>
          <p:cNvSpPr txBox="1">
            <a:spLocks/>
          </p:cNvSpPr>
          <p:nvPr/>
        </p:nvSpPr>
        <p:spPr>
          <a:xfrm>
            <a:off x="177281" y="1041400"/>
            <a:ext cx="9554547" cy="5608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b="1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E1EDF2-4491-8878-1B32-D5937A90C1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768" y="164834"/>
            <a:ext cx="9701948" cy="628796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جمع بندی ویژگی‌های مدل‌های مورد بررسی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6E5F90E-E169-4D7B-5947-4C6DB855E1EB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C77742EF-C50F-E0E0-E815-EABE6E6502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3880670"/>
              </p:ext>
            </p:extLst>
          </p:nvPr>
        </p:nvGraphicFramePr>
        <p:xfrm>
          <a:off x="379562" y="851625"/>
          <a:ext cx="9169879" cy="6501736"/>
        </p:xfrm>
        <a:graphic>
          <a:graphicData uri="http://schemas.openxmlformats.org/drawingml/2006/table">
            <a:tbl>
              <a:tblPr firstRow="1" firstCol="1" lastCol="1" bandRow="1" bandCol="1">
                <a:tableStyleId>{5A111915-BE36-4E01-A7E5-04B1672EAD32}</a:tableStyleId>
              </a:tblPr>
              <a:tblGrid>
                <a:gridCol w="1630393">
                  <a:extLst>
                    <a:ext uri="{9D8B030D-6E8A-4147-A177-3AD203B41FA5}">
                      <a16:colId xmlns:a16="http://schemas.microsoft.com/office/drawing/2014/main" val="2516702582"/>
                    </a:ext>
                  </a:extLst>
                </a:gridCol>
                <a:gridCol w="2044460">
                  <a:extLst>
                    <a:ext uri="{9D8B030D-6E8A-4147-A177-3AD203B41FA5}">
                      <a16:colId xmlns:a16="http://schemas.microsoft.com/office/drawing/2014/main" val="4219395816"/>
                    </a:ext>
                  </a:extLst>
                </a:gridCol>
                <a:gridCol w="250166">
                  <a:extLst>
                    <a:ext uri="{9D8B030D-6E8A-4147-A177-3AD203B41FA5}">
                      <a16:colId xmlns:a16="http://schemas.microsoft.com/office/drawing/2014/main" val="671843840"/>
                    </a:ext>
                  </a:extLst>
                </a:gridCol>
                <a:gridCol w="1535502">
                  <a:extLst>
                    <a:ext uri="{9D8B030D-6E8A-4147-A177-3AD203B41FA5}">
                      <a16:colId xmlns:a16="http://schemas.microsoft.com/office/drawing/2014/main" val="3701164466"/>
                    </a:ext>
                  </a:extLst>
                </a:gridCol>
                <a:gridCol w="3309589">
                  <a:extLst>
                    <a:ext uri="{9D8B030D-6E8A-4147-A177-3AD203B41FA5}">
                      <a16:colId xmlns:a16="http://schemas.microsoft.com/office/drawing/2014/main" val="2283718566"/>
                    </a:ext>
                  </a:extLst>
                </a:gridCol>
                <a:gridCol w="399769">
                  <a:extLst>
                    <a:ext uri="{9D8B030D-6E8A-4147-A177-3AD203B41FA5}">
                      <a16:colId xmlns:a16="http://schemas.microsoft.com/office/drawing/2014/main" val="2097725413"/>
                    </a:ext>
                  </a:extLst>
                </a:gridCol>
              </a:tblGrid>
              <a:tr h="18373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 dirty="0">
                          <a:effectLst/>
                          <a:cs typeface="B Nazanin" panose="00000400000000000000" pitchFamily="2" charset="-78"/>
                        </a:rPr>
                        <a:t>ارائه دهنده</a:t>
                      </a:r>
                      <a:endParaRPr lang="en-US" sz="12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 dirty="0">
                          <a:effectLst/>
                          <a:cs typeface="B Nazanin" panose="00000400000000000000" pitchFamily="2" charset="-78"/>
                        </a:rPr>
                        <a:t>ویژگی‌های مهم</a:t>
                      </a:r>
                      <a:endParaRPr lang="en-US" sz="12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 dirty="0">
                          <a:effectLst/>
                          <a:cs typeface="B Nazanin" panose="00000400000000000000" pitchFamily="2" charset="-78"/>
                        </a:rPr>
                        <a:t>ارائه دهنده</a:t>
                      </a:r>
                      <a:endParaRPr lang="en-US" sz="12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 dirty="0">
                          <a:effectLst/>
                          <a:cs typeface="B Nazanin" panose="00000400000000000000" pitchFamily="2" charset="-78"/>
                        </a:rPr>
                        <a:t>ویژگی‌های مهم</a:t>
                      </a:r>
                      <a:endParaRPr lang="en-US" sz="12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b="1" kern="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4537251"/>
                  </a:ext>
                </a:extLst>
              </a:tr>
              <a:tr h="4354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چانترامونکالسری (1990)</a:t>
                      </a:r>
                      <a:endParaRPr lang="en-US" sz="1200" b="1" kern="10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دالمن و وستفال (1981)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مطالعات امکان سنجی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15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 dirty="0">
                          <a:effectLst/>
                          <a:cs typeface="B Nazanin" panose="00000400000000000000" pitchFamily="2" charset="-78"/>
                        </a:rPr>
                        <a:t>برمن و والندر (1976)</a:t>
                      </a:r>
                      <a:endParaRPr lang="en-US" sz="12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شرایط محیطی و منابع طبیعی و زیرساخت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b="1" kern="100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0387741"/>
                  </a:ext>
                </a:extLst>
              </a:tr>
              <a:tr h="30119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چانترامونکالسری (1990)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تولید آزمایشی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16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ویژگی‌های طراحی محصول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b="1" kern="100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0648783"/>
                  </a:ext>
                </a:extLst>
              </a:tr>
              <a:tr h="485775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 dirty="0">
                          <a:effectLst/>
                          <a:cs typeface="B Nazanin" panose="00000400000000000000" pitchFamily="2" charset="-78"/>
                        </a:rPr>
                        <a:t>درانی و همکارانش (1998)</a:t>
                      </a:r>
                      <a:endParaRPr lang="en-US" sz="12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الزامات بازار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17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تعامل بین انتقال دهنده و انتقال گیرنده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3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8666320"/>
                  </a:ext>
                </a:extLst>
              </a:tr>
              <a:tr h="43543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شناسایی و طبقه‌بندی راه حل‌های فناوری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18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برزکای (1977)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امکان بازنگری و اصلاح فرآیند انتقال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4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4468428"/>
                  </a:ext>
                </a:extLst>
              </a:tr>
              <a:tr h="720694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راز و همکارانش (1983)</a:t>
                      </a:r>
                      <a:endParaRPr lang="en-US" sz="1200" b="1" kern="10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شریف و حق (1980)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فاصله بهینه تکنولوژیکی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19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دالمن و وستفال (1981)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توجه به تامین کنندگان تجهیزات، مواد اولیه و انرژی مورد نیاز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5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921950"/>
                  </a:ext>
                </a:extLst>
              </a:tr>
              <a:tr h="35153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میزان شکاف فناوری در هر مرحله از انتقال فناوری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20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دسترسی به دانش مهندسی فناوری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6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5361667"/>
                  </a:ext>
                </a:extLst>
              </a:tr>
              <a:tr h="20051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میزان سرعت انتقال فناوری در هر مرحله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21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 dirty="0">
                          <a:effectLst/>
                          <a:cs typeface="B Nazanin" panose="00000400000000000000" pitchFamily="2" charset="-78"/>
                        </a:rPr>
                        <a:t>شلی، رادنور و واد (1987)</a:t>
                      </a:r>
                      <a:endParaRPr lang="en-US" sz="12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جهت‌گیری تجاری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7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4703492"/>
                  </a:ext>
                </a:extLst>
              </a:tr>
              <a:tr h="13339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کلاین و لیم (1997)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استقلال در اقدامات جذب، اصلاح و بومی‌سازی فناوری توسط انتقال گیرنده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22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ثبات اقتصادی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8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6480478"/>
                  </a:ext>
                </a:extLst>
              </a:tr>
              <a:tr h="2340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نگرش و تعهد به پروژه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9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3831359"/>
                  </a:ext>
                </a:extLst>
              </a:tr>
              <a:tr h="80459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 dirty="0">
                          <a:effectLst/>
                          <a:cs typeface="B Nazanin" panose="00000400000000000000" pitchFamily="2" charset="-78"/>
                        </a:rPr>
                        <a:t>سیاست‌های کلان حاکم در مبدا و مقصد </a:t>
                      </a:r>
                      <a:endParaRPr lang="fa-IR" sz="1200" b="1" kern="100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 dirty="0">
                          <a:effectLst/>
                          <a:cs typeface="B Nazanin" panose="00000400000000000000" pitchFamily="2" charset="-78"/>
                        </a:rPr>
                        <a:t>(</a:t>
                      </a:r>
                      <a:r>
                        <a:rPr lang="fa-IR" sz="1200" b="1" kern="100" dirty="0">
                          <a:effectLst/>
                          <a:cs typeface="B Nazanin" panose="00000400000000000000" pitchFamily="2" charset="-78"/>
                        </a:rPr>
                        <a:t>ب</a:t>
                      </a:r>
                      <a:r>
                        <a:rPr lang="ar-SA" sz="1200" b="1" kern="100" dirty="0">
                          <a:effectLst/>
                          <a:cs typeface="B Nazanin" panose="00000400000000000000" pitchFamily="2" charset="-78"/>
                        </a:rPr>
                        <a:t>خشی، منطقه‌ای و بین المللی)</a:t>
                      </a:r>
                      <a:endParaRPr lang="en-US" sz="12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10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7340984"/>
                  </a:ext>
                </a:extLst>
              </a:tr>
              <a:tr h="25085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 dirty="0">
                          <a:effectLst/>
                          <a:cs typeface="B Nazanin" panose="00000400000000000000" pitchFamily="2" charset="-78"/>
                        </a:rPr>
                        <a:t>لی و همکاران (1988)</a:t>
                      </a:r>
                      <a:endParaRPr lang="en-US" sz="12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توجه به چرخه عمر فناوری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11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3557243"/>
                  </a:ext>
                </a:extLst>
              </a:tr>
              <a:tr h="2340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جدید بودن نسبی فناوری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12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4764959"/>
                  </a:ext>
                </a:extLst>
              </a:tr>
              <a:tr h="50255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اهمیت راهبردی فناوری برای انتقال دهنده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13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427366"/>
                  </a:ext>
                </a:extLst>
              </a:tr>
              <a:tr h="33475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 dirty="0">
                          <a:effectLst/>
                          <a:cs typeface="B Nazanin" panose="00000400000000000000" pitchFamily="2" charset="-78"/>
                        </a:rPr>
                        <a:t>سطح حفاظت از مالکیت معنوی</a:t>
                      </a:r>
                      <a:endParaRPr lang="en-US" sz="12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ar-SA" sz="1200" b="1" kern="100" dirty="0">
                          <a:effectLst/>
                          <a:cs typeface="B Nazanin" panose="00000400000000000000" pitchFamily="2" charset="-78"/>
                        </a:rPr>
                        <a:t>14</a:t>
                      </a:r>
                      <a:endParaRPr lang="en-US" sz="12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9965109"/>
                  </a:ext>
                </a:extLst>
              </a:tr>
              <a:tr h="33475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endParaRPr lang="en-US" sz="12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endParaRPr lang="en-US" sz="12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endParaRPr lang="en-US" sz="12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endParaRPr lang="en-US" sz="12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endParaRPr lang="en-US" sz="12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endParaRPr lang="en-US" sz="12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977" marR="49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945278"/>
                  </a:ext>
                </a:extLst>
              </a:tr>
            </a:tbl>
          </a:graphicData>
        </a:graphic>
      </p:graphicFrame>
      <p:sp>
        <p:nvSpPr>
          <p:cNvPr id="13" name="Rectangle: Rounded Corners 12">
            <a:hlinkClick r:id="rId2" action="ppaction://hlinksldjump"/>
            <a:extLst>
              <a:ext uri="{FF2B5EF4-FFF2-40B4-BE49-F238E27FC236}">
                <a16:creationId xmlns:a16="http://schemas.microsoft.com/office/drawing/2014/main" id="{0EFA37C9-8479-6267-A2DE-FEADB162B32D}"/>
              </a:ext>
            </a:extLst>
          </p:cNvPr>
          <p:cNvSpPr/>
          <p:nvPr/>
        </p:nvSpPr>
        <p:spPr>
          <a:xfrm>
            <a:off x="10190586" y="62764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3" action="ppaction://hlinksldjump"/>
            <a:extLst>
              <a:ext uri="{FF2B5EF4-FFF2-40B4-BE49-F238E27FC236}">
                <a16:creationId xmlns:a16="http://schemas.microsoft.com/office/drawing/2014/main" id="{61E6746A-805C-B522-0A77-CE517EFECB09}"/>
              </a:ext>
            </a:extLst>
          </p:cNvPr>
          <p:cNvSpPr/>
          <p:nvPr/>
        </p:nvSpPr>
        <p:spPr>
          <a:xfrm>
            <a:off x="10190586" y="1169513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tx1"/>
                </a:solidFill>
                <a:cs typeface="B Nazanin" panose="00000400000000000000" pitchFamily="2" charset="-78"/>
              </a:rPr>
              <a:t>مدل‌های انتقال تکنولوژی</a:t>
            </a:r>
            <a:endParaRPr lang="en-US" sz="15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AE6D276B-9B2A-1C97-5F30-E765DCE8E5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3270" y="136256"/>
            <a:ext cx="273963" cy="41094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90437B77-A252-FD95-59AF-64F698D13289}"/>
              </a:ext>
            </a:extLst>
          </p:cNvPr>
          <p:cNvSpPr txBox="1"/>
          <p:nvPr/>
        </p:nvSpPr>
        <p:spPr>
          <a:xfrm>
            <a:off x="10260684" y="115779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Rectangle: Rounded Corners 16">
            <a:hlinkClick r:id="rId5" action="ppaction://hlinksldjump"/>
            <a:extLst>
              <a:ext uri="{FF2B5EF4-FFF2-40B4-BE49-F238E27FC236}">
                <a16:creationId xmlns:a16="http://schemas.microsoft.com/office/drawing/2014/main" id="{3FE5B1C0-E696-3DB0-C761-D9D3B05564AC}"/>
              </a:ext>
            </a:extLst>
          </p:cNvPr>
          <p:cNvSpPr/>
          <p:nvPr/>
        </p:nvSpPr>
        <p:spPr>
          <a:xfrm>
            <a:off x="10190586" y="171137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نوع شناسی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ectangle: Rounded Corners 17">
            <a:hlinkClick r:id="rId6" action="ppaction://hlinksldjump"/>
            <a:extLst>
              <a:ext uri="{FF2B5EF4-FFF2-40B4-BE49-F238E27FC236}">
                <a16:creationId xmlns:a16="http://schemas.microsoft.com/office/drawing/2014/main" id="{48E5DC71-7EAF-C4E1-1FBE-9AFBF7384413}"/>
              </a:ext>
            </a:extLst>
          </p:cNvPr>
          <p:cNvSpPr/>
          <p:nvPr/>
        </p:nvSpPr>
        <p:spPr>
          <a:xfrm>
            <a:off x="10194617" y="225324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روش پژوهش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Rectangle: Rounded Corners 18">
            <a:hlinkClick r:id="rId7" action="ppaction://hlinksldjump"/>
            <a:extLst>
              <a:ext uri="{FF2B5EF4-FFF2-40B4-BE49-F238E27FC236}">
                <a16:creationId xmlns:a16="http://schemas.microsoft.com/office/drawing/2014/main" id="{1DE420A4-C7D9-4C6E-E156-988B4A1CD61F}"/>
              </a:ext>
            </a:extLst>
          </p:cNvPr>
          <p:cNvSpPr/>
          <p:nvPr/>
        </p:nvSpPr>
        <p:spPr>
          <a:xfrm>
            <a:off x="10190585" y="279510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تحلیل آماری مقالات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Rectangle: Rounded Corners 19">
            <a:hlinkClick r:id="rId8" action="ppaction://hlinksldjump"/>
            <a:extLst>
              <a:ext uri="{FF2B5EF4-FFF2-40B4-BE49-F238E27FC236}">
                <a16:creationId xmlns:a16="http://schemas.microsoft.com/office/drawing/2014/main" id="{977CE5AE-C57A-6E72-E268-8FE1CDD5809A}"/>
              </a:ext>
            </a:extLst>
          </p:cNvPr>
          <p:cNvSpPr/>
          <p:nvPr/>
        </p:nvSpPr>
        <p:spPr>
          <a:xfrm>
            <a:off x="10190585" y="333697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یافته‌ها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Rectangle: Rounded Corners 20">
            <a:hlinkClick r:id="rId9" action="ppaction://hlinksldjump"/>
            <a:extLst>
              <a:ext uri="{FF2B5EF4-FFF2-40B4-BE49-F238E27FC236}">
                <a16:creationId xmlns:a16="http://schemas.microsoft.com/office/drawing/2014/main" id="{051263F9-6002-57F2-5C1B-86B7C2AA42A0}"/>
              </a:ext>
            </a:extLst>
          </p:cNvPr>
          <p:cNvSpPr/>
          <p:nvPr/>
        </p:nvSpPr>
        <p:spPr>
          <a:xfrm>
            <a:off x="10158955" y="387883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نتیجه‌گیری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49975826"/>
      </p:ext>
    </p:extLst>
  </p:cSld>
  <p:clrMapOvr>
    <a:masterClrMapping/>
  </p:clrMapOvr>
  <p:transition spd="med">
    <p:pull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3E146FA-BAE0-9693-7DC0-B176618EA3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1CA12E42-036C-AB0B-E2A8-9853D4B0639B}"/>
              </a:ext>
            </a:extLst>
          </p:cNvPr>
          <p:cNvSpPr txBox="1">
            <a:spLocks/>
          </p:cNvSpPr>
          <p:nvPr/>
        </p:nvSpPr>
        <p:spPr>
          <a:xfrm>
            <a:off x="177281" y="1041400"/>
            <a:ext cx="9554547" cy="5608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b="1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7D0F94-5778-360A-EAD1-8567E9C047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768" y="164834"/>
            <a:ext cx="9701948" cy="628796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مقایسه مدل‌های انتقال فناوری بر اساس فازهای انتقال فناوری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25D64F9-16B4-3565-E74E-153FE095DCEF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41B0804-7CB7-BCD8-C4F6-552748B2F8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3336189"/>
              </p:ext>
            </p:extLst>
          </p:nvPr>
        </p:nvGraphicFramePr>
        <p:xfrm>
          <a:off x="294737" y="1041400"/>
          <a:ext cx="9437091" cy="5488798"/>
        </p:xfrm>
        <a:graphic>
          <a:graphicData uri="http://schemas.openxmlformats.org/drawingml/2006/table">
            <a:tbl>
              <a:tblPr firstRow="1" firstCol="1" lastCol="1" bandRow="1" bandCol="1">
                <a:tableStyleId>{10A1B5D5-9B99-4C35-A422-299274C87663}</a:tableStyleId>
              </a:tblPr>
              <a:tblGrid>
                <a:gridCol w="990895">
                  <a:extLst>
                    <a:ext uri="{9D8B030D-6E8A-4147-A177-3AD203B41FA5}">
                      <a16:colId xmlns:a16="http://schemas.microsoft.com/office/drawing/2014/main" val="2538069696"/>
                    </a:ext>
                  </a:extLst>
                </a:gridCol>
                <a:gridCol w="904073">
                  <a:extLst>
                    <a:ext uri="{9D8B030D-6E8A-4147-A177-3AD203B41FA5}">
                      <a16:colId xmlns:a16="http://schemas.microsoft.com/office/drawing/2014/main" val="2331497490"/>
                    </a:ext>
                  </a:extLst>
                </a:gridCol>
                <a:gridCol w="992782">
                  <a:extLst>
                    <a:ext uri="{9D8B030D-6E8A-4147-A177-3AD203B41FA5}">
                      <a16:colId xmlns:a16="http://schemas.microsoft.com/office/drawing/2014/main" val="124401683"/>
                    </a:ext>
                  </a:extLst>
                </a:gridCol>
                <a:gridCol w="1090928">
                  <a:extLst>
                    <a:ext uri="{9D8B030D-6E8A-4147-A177-3AD203B41FA5}">
                      <a16:colId xmlns:a16="http://schemas.microsoft.com/office/drawing/2014/main" val="3513001102"/>
                    </a:ext>
                  </a:extLst>
                </a:gridCol>
                <a:gridCol w="902186">
                  <a:extLst>
                    <a:ext uri="{9D8B030D-6E8A-4147-A177-3AD203B41FA5}">
                      <a16:colId xmlns:a16="http://schemas.microsoft.com/office/drawing/2014/main" val="3117362714"/>
                    </a:ext>
                  </a:extLst>
                </a:gridCol>
                <a:gridCol w="904073">
                  <a:extLst>
                    <a:ext uri="{9D8B030D-6E8A-4147-A177-3AD203B41FA5}">
                      <a16:colId xmlns:a16="http://schemas.microsoft.com/office/drawing/2014/main" val="3217321802"/>
                    </a:ext>
                  </a:extLst>
                </a:gridCol>
                <a:gridCol w="1115464">
                  <a:extLst>
                    <a:ext uri="{9D8B030D-6E8A-4147-A177-3AD203B41FA5}">
                      <a16:colId xmlns:a16="http://schemas.microsoft.com/office/drawing/2014/main" val="801354905"/>
                    </a:ext>
                  </a:extLst>
                </a:gridCol>
                <a:gridCol w="2187518">
                  <a:extLst>
                    <a:ext uri="{9D8B030D-6E8A-4147-A177-3AD203B41FA5}">
                      <a16:colId xmlns:a16="http://schemas.microsoft.com/office/drawing/2014/main" val="501032686"/>
                    </a:ext>
                  </a:extLst>
                </a:gridCol>
                <a:gridCol w="349172">
                  <a:extLst>
                    <a:ext uri="{9D8B030D-6E8A-4147-A177-3AD203B41FA5}">
                      <a16:colId xmlns:a16="http://schemas.microsoft.com/office/drawing/2014/main" val="2247238368"/>
                    </a:ext>
                  </a:extLst>
                </a:gridCol>
              </a:tblGrid>
              <a:tr h="419540">
                <a:tc>
                  <a:txBody>
                    <a:bodyPr/>
                    <a:lstStyle/>
                    <a:p>
                      <a:pPr marL="0" marR="4445" algn="ctr" rtl="1">
                        <a:lnSpc>
                          <a:spcPts val="165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25">
                          <a:effectLst/>
                          <a:cs typeface="B Nazanin" panose="00000400000000000000" pitchFamily="2" charset="-78"/>
                        </a:rPr>
                        <a:t>فاز7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4445" algn="ctr" rtl="1">
                        <a:lnSpc>
                          <a:spcPts val="165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25">
                          <a:effectLst/>
                          <a:cs typeface="B Nazanin" panose="00000400000000000000" pitchFamily="2" charset="-78"/>
                        </a:rPr>
                        <a:t>فاز6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4445" algn="ctr" rtl="1">
                        <a:lnSpc>
                          <a:spcPts val="165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25">
                          <a:effectLst/>
                          <a:cs typeface="B Nazanin" panose="00000400000000000000" pitchFamily="2" charset="-78"/>
                        </a:rPr>
                        <a:t>فاز5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4445" algn="ctr" rtl="1">
                        <a:lnSpc>
                          <a:spcPts val="165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25">
                          <a:effectLst/>
                          <a:cs typeface="B Nazanin" panose="00000400000000000000" pitchFamily="2" charset="-78"/>
                        </a:rPr>
                        <a:t>فاز4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4445" algn="ctr" rtl="1">
                        <a:lnSpc>
                          <a:spcPts val="165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25">
                          <a:effectLst/>
                          <a:cs typeface="B Nazanin" panose="00000400000000000000" pitchFamily="2" charset="-78"/>
                        </a:rPr>
                        <a:t>فاز3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4445" algn="ctr" rtl="1">
                        <a:lnSpc>
                          <a:spcPts val="165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25">
                          <a:effectLst/>
                          <a:cs typeface="B Nazanin" panose="00000400000000000000" pitchFamily="2" charset="-78"/>
                        </a:rPr>
                        <a:t>فاز2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4445" algn="ctr" rtl="1">
                        <a:lnSpc>
                          <a:spcPts val="165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25">
                          <a:effectLst/>
                          <a:cs typeface="B Nazanin" panose="00000400000000000000" pitchFamily="2" charset="-78"/>
                        </a:rPr>
                        <a:t>فاز1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2" gridSpan="2">
                  <a:txBody>
                    <a:bodyPr/>
                    <a:lstStyle/>
                    <a:p>
                      <a:pPr marL="0" marR="0" algn="ctr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25">
                          <a:effectLst/>
                          <a:cs typeface="B Nazanin" panose="00000400000000000000" pitchFamily="2" charset="-78"/>
                        </a:rPr>
                        <a:t>مدل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8310380"/>
                  </a:ext>
                </a:extLst>
              </a:tr>
              <a:tr h="908640">
                <a:tc>
                  <a:txBody>
                    <a:bodyPr/>
                    <a:lstStyle/>
                    <a:p>
                      <a:pPr marL="0" marR="4445" algn="ctr" rtl="1">
                        <a:lnSpc>
                          <a:spcPts val="165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25">
                          <a:effectLst/>
                          <a:cs typeface="B Nazanin" panose="00000400000000000000" pitchFamily="2" charset="-78"/>
                        </a:rPr>
                        <a:t>یادگیری و نوآوری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4445" algn="ctr" rtl="1">
                        <a:lnSpc>
                          <a:spcPts val="165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25">
                          <a:effectLst/>
                          <a:cs typeface="B Nazanin" panose="00000400000000000000" pitchFamily="2" charset="-78"/>
                        </a:rPr>
                        <a:t>اشاعه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4445" algn="ctr" rtl="1">
                        <a:lnSpc>
                          <a:spcPts val="165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25">
                          <a:effectLst/>
                          <a:cs typeface="B Nazanin" panose="00000400000000000000" pitchFamily="2" charset="-78"/>
                        </a:rPr>
                        <a:t>توسعه و بهبود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4445" algn="ctr" rtl="1">
                        <a:lnSpc>
                          <a:spcPts val="165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25">
                          <a:effectLst/>
                          <a:cs typeface="B Nazanin" panose="00000400000000000000" pitchFamily="2" charset="-78"/>
                        </a:rPr>
                        <a:t>بهره‌برداری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4445" algn="ctr" rtl="1">
                        <a:lnSpc>
                          <a:spcPts val="165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25">
                          <a:effectLst/>
                          <a:cs typeface="B Nazanin" panose="00000400000000000000" pitchFamily="2" charset="-78"/>
                        </a:rPr>
                        <a:t>جذب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4445" algn="ctr" rtl="1">
                        <a:lnSpc>
                          <a:spcPts val="165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25">
                          <a:effectLst/>
                          <a:cs typeface="B Nazanin" panose="00000400000000000000" pitchFamily="2" charset="-78"/>
                        </a:rPr>
                        <a:t>انطباق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4445" algn="ctr" rtl="1">
                        <a:lnSpc>
                          <a:spcPts val="165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25">
                          <a:effectLst/>
                          <a:cs typeface="B Nazanin" panose="00000400000000000000" pitchFamily="2" charset="-78"/>
                        </a:rPr>
                        <a:t>گزینش و اکتساب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1184984"/>
                  </a:ext>
                </a:extLst>
              </a:tr>
              <a:tr h="378238">
                <a:tc>
                  <a:txBody>
                    <a:bodyPr/>
                    <a:lstStyle/>
                    <a:p>
                      <a:pPr marL="0" marR="317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×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317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×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317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×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317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317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317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317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317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برمن</a:t>
                      </a:r>
                      <a:r>
                        <a:rPr lang="ar-SA" sz="1600" b="1" kern="10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و</a:t>
                      </a:r>
                      <a:r>
                        <a:rPr lang="ar-SA" sz="1600" b="1" kern="100" spc="-1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والندر (1976)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540" marR="2540" algn="ctr">
                        <a:lnSpc>
                          <a:spcPts val="16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00" spc="-50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1317420"/>
                  </a:ext>
                </a:extLst>
              </a:tr>
              <a:tr h="378238"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10">
                          <a:effectLst/>
                          <a:cs typeface="B Nazanin" panose="00000400000000000000" pitchFamily="2" charset="-78"/>
                        </a:rPr>
                        <a:t>برزکای (1977)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540" marR="635" algn="ctr">
                        <a:lnSpc>
                          <a:spcPts val="16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00" spc="-50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45716673"/>
                  </a:ext>
                </a:extLst>
              </a:tr>
              <a:tr h="378238"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×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×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10">
                          <a:effectLst/>
                          <a:cs typeface="B Nazanin" panose="00000400000000000000" pitchFamily="2" charset="-78"/>
                        </a:rPr>
                        <a:t>دالمن</a:t>
                      </a:r>
                      <a:r>
                        <a:rPr lang="ar-SA" sz="1600" b="1" kern="100" spc="5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600" b="1" kern="100">
                          <a:effectLst/>
                          <a:cs typeface="B Nazanin" panose="00000400000000000000" pitchFamily="2" charset="-78"/>
                        </a:rPr>
                        <a:t>و</a:t>
                      </a:r>
                      <a:r>
                        <a:rPr lang="ar-SA" sz="1600" b="1" kern="100" spc="1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600" b="1" kern="100">
                          <a:effectLst/>
                          <a:cs typeface="B Nazanin" panose="00000400000000000000" pitchFamily="2" charset="-78"/>
                        </a:rPr>
                        <a:t>وستفال (1981)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540" marR="635" algn="ctr">
                        <a:lnSpc>
                          <a:spcPts val="16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50">
                          <a:effectLst/>
                          <a:cs typeface="B Nazanin" panose="00000400000000000000" pitchFamily="2" charset="-78"/>
                        </a:rPr>
                        <a:t>3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36050423"/>
                  </a:ext>
                </a:extLst>
              </a:tr>
              <a:tr h="378238"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×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×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×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×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20">
                          <a:effectLst/>
                          <a:cs typeface="B Nazanin" panose="00000400000000000000" pitchFamily="2" charset="-78"/>
                        </a:rPr>
                        <a:t>شلی،</a:t>
                      </a: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600" b="1" kern="100" spc="-10">
                          <a:effectLst/>
                          <a:cs typeface="B Nazanin" panose="00000400000000000000" pitchFamily="2" charset="-78"/>
                        </a:rPr>
                        <a:t>رادنور</a:t>
                      </a: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600" b="1" kern="100" spc="-10">
                          <a:effectLst/>
                          <a:cs typeface="B Nazanin" panose="00000400000000000000" pitchFamily="2" charset="-78"/>
                        </a:rPr>
                        <a:t>و</a:t>
                      </a:r>
                      <a:r>
                        <a:rPr lang="ar-SA" sz="1600" b="1" kern="100" spc="-45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600" b="1" kern="100" spc="-10">
                          <a:effectLst/>
                          <a:cs typeface="B Nazanin" panose="00000400000000000000" pitchFamily="2" charset="-78"/>
                        </a:rPr>
                        <a:t>واد (1987)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540" marR="635" algn="ctr">
                        <a:lnSpc>
                          <a:spcPts val="16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50">
                          <a:effectLst/>
                          <a:cs typeface="B Nazanin" panose="00000400000000000000" pitchFamily="2" charset="-78"/>
                        </a:rPr>
                        <a:t>4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25617273"/>
                  </a:ext>
                </a:extLst>
              </a:tr>
              <a:tr h="378238"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×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×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×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×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25">
                          <a:effectLst/>
                          <a:cs typeface="B Nazanin" panose="00000400000000000000" pitchFamily="2" charset="-78"/>
                        </a:rPr>
                        <a:t>لی</a:t>
                      </a:r>
                      <a:r>
                        <a:rPr lang="ar-SA" sz="1600" b="1" kern="100" spc="-4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600" b="1" kern="100">
                          <a:effectLst/>
                          <a:cs typeface="B Nazanin" panose="00000400000000000000" pitchFamily="2" charset="-78"/>
                        </a:rPr>
                        <a:t>و</a:t>
                      </a:r>
                      <a:r>
                        <a:rPr lang="ar-SA" sz="1600" b="1" kern="100" spc="-6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600" b="1" kern="100">
                          <a:effectLst/>
                          <a:cs typeface="B Nazanin" panose="00000400000000000000" pitchFamily="2" charset="-78"/>
                        </a:rPr>
                        <a:t>همکاران (1988)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540" marR="635" algn="ctr">
                        <a:lnSpc>
                          <a:spcPts val="16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50">
                          <a:effectLst/>
                          <a:cs typeface="B Nazanin" panose="00000400000000000000" pitchFamily="2" charset="-78"/>
                        </a:rPr>
                        <a:t>5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82614397"/>
                  </a:ext>
                </a:extLst>
              </a:tr>
              <a:tr h="378238"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×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×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×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10">
                          <a:effectLst/>
                          <a:cs typeface="B Nazanin" panose="00000400000000000000" pitchFamily="2" charset="-78"/>
                        </a:rPr>
                        <a:t>چانترامونکالسری (1990)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540" marR="635" algn="ctr">
                        <a:lnSpc>
                          <a:spcPts val="16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50">
                          <a:effectLst/>
                          <a:cs typeface="B Nazanin" panose="00000400000000000000" pitchFamily="2" charset="-78"/>
                        </a:rPr>
                        <a:t>6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54695934"/>
                  </a:ext>
                </a:extLst>
              </a:tr>
              <a:tr h="378238"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×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×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×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×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1" kern="100" spc="-10">
                          <a:effectLst/>
                          <a:cs typeface="B Nazanin" panose="00000400000000000000" pitchFamily="2" charset="-78"/>
                        </a:rPr>
                        <a:t>درانی و همکاران (1998)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540" marR="635" algn="ctr">
                        <a:lnSpc>
                          <a:spcPts val="16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00" spc="-50">
                          <a:effectLst/>
                          <a:cs typeface="B Nazanin" panose="00000400000000000000" pitchFamily="2" charset="-78"/>
                        </a:rPr>
                        <a:t>7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11540150"/>
                  </a:ext>
                </a:extLst>
              </a:tr>
              <a:tr h="378238"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×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×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20">
                          <a:effectLst/>
                          <a:cs typeface="B Nazanin" panose="00000400000000000000" pitchFamily="2" charset="-78"/>
                        </a:rPr>
                        <a:t>شریف</a:t>
                      </a:r>
                      <a:r>
                        <a:rPr lang="ar-SA" sz="1600" b="1" kern="100">
                          <a:effectLst/>
                          <a:cs typeface="B Nazanin" panose="00000400000000000000" pitchFamily="2" charset="-78"/>
                        </a:rPr>
                        <a:t> و</a:t>
                      </a:r>
                      <a:r>
                        <a:rPr lang="ar-SA" sz="1600" b="1" kern="100" spc="-5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600" b="1" kern="100">
                          <a:effectLst/>
                          <a:cs typeface="B Nazanin" panose="00000400000000000000" pitchFamily="2" charset="-78"/>
                        </a:rPr>
                        <a:t>حق (1980)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540" marR="635" algn="ctr">
                        <a:lnSpc>
                          <a:spcPts val="16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50">
                          <a:effectLst/>
                          <a:cs typeface="B Nazanin" panose="00000400000000000000" pitchFamily="2" charset="-78"/>
                        </a:rPr>
                        <a:t>8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34469856"/>
                  </a:ext>
                </a:extLst>
              </a:tr>
              <a:tr h="378238"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×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×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×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×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25">
                          <a:effectLst/>
                          <a:cs typeface="B Nazanin" panose="00000400000000000000" pitchFamily="2" charset="-78"/>
                        </a:rPr>
                        <a:t>راز</a:t>
                      </a:r>
                      <a:r>
                        <a:rPr lang="ar-SA" sz="1600" b="1" kern="100" spc="-45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600" b="1" kern="100">
                          <a:effectLst/>
                          <a:cs typeface="B Nazanin" panose="00000400000000000000" pitchFamily="2" charset="-78"/>
                        </a:rPr>
                        <a:t>و</a:t>
                      </a:r>
                      <a:r>
                        <a:rPr lang="ar-SA" sz="1600" b="1" kern="100" spc="-5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600" b="1" kern="100">
                          <a:effectLst/>
                          <a:cs typeface="B Nazanin" panose="00000400000000000000" pitchFamily="2" charset="-78"/>
                        </a:rPr>
                        <a:t>همکاران (1983)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540" marR="635" algn="ctr">
                        <a:lnSpc>
                          <a:spcPts val="16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50">
                          <a:effectLst/>
                          <a:cs typeface="B Nazanin" panose="00000400000000000000" pitchFamily="2" charset="-78"/>
                        </a:rPr>
                        <a:t>9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56618184"/>
                  </a:ext>
                </a:extLst>
              </a:tr>
              <a:tr h="378238"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×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×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10">
                          <a:effectLst/>
                          <a:cs typeface="B Nazanin" panose="00000400000000000000" pitchFamily="2" charset="-78"/>
                        </a:rPr>
                        <a:t>کالین </a:t>
                      </a:r>
                      <a:r>
                        <a:rPr lang="ar-SA" sz="1600" b="1" kern="100">
                          <a:effectLst/>
                          <a:cs typeface="B Nazanin" panose="00000400000000000000" pitchFamily="2" charset="-78"/>
                        </a:rPr>
                        <a:t>و</a:t>
                      </a:r>
                      <a:r>
                        <a:rPr lang="ar-SA" sz="1600" b="1" kern="100" spc="-15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600" b="1" kern="100">
                          <a:effectLst/>
                          <a:cs typeface="B Nazanin" panose="00000400000000000000" pitchFamily="2" charset="-78"/>
                        </a:rPr>
                        <a:t>لیم (1997)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540" marR="635" algn="ctr">
                        <a:lnSpc>
                          <a:spcPts val="16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50">
                          <a:effectLst/>
                          <a:cs typeface="B Nazanin" panose="00000400000000000000" pitchFamily="2" charset="-78"/>
                        </a:rPr>
                        <a:t>10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88873625"/>
                  </a:ext>
                </a:extLst>
              </a:tr>
              <a:tr h="378238"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30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10">
                          <a:effectLst/>
                          <a:cs typeface="B Nazanin" panose="00000400000000000000" pitchFamily="2" charset="-78"/>
                        </a:rPr>
                        <a:t>خمسه و همکاران (1399)</a:t>
                      </a:r>
                      <a:endParaRPr lang="en-US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540" marR="635" algn="ctr">
                        <a:lnSpc>
                          <a:spcPts val="16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00" spc="-50" dirty="0">
                          <a:effectLst/>
                          <a:cs typeface="B Nazanin" panose="00000400000000000000" pitchFamily="2" charset="-78"/>
                        </a:rPr>
                        <a:t>11</a:t>
                      </a:r>
                      <a:endParaRPr lang="en-US" sz="1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90412199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hlinkClick r:id="rId2" action="ppaction://hlinksldjump"/>
            <a:extLst>
              <a:ext uri="{FF2B5EF4-FFF2-40B4-BE49-F238E27FC236}">
                <a16:creationId xmlns:a16="http://schemas.microsoft.com/office/drawing/2014/main" id="{84931D4E-5FEC-0EA3-FB18-4597D75890F7}"/>
              </a:ext>
            </a:extLst>
          </p:cNvPr>
          <p:cNvSpPr/>
          <p:nvPr/>
        </p:nvSpPr>
        <p:spPr>
          <a:xfrm>
            <a:off x="10190586" y="62764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: Rounded Corners 6">
            <a:hlinkClick r:id="rId3" action="ppaction://hlinksldjump"/>
            <a:extLst>
              <a:ext uri="{FF2B5EF4-FFF2-40B4-BE49-F238E27FC236}">
                <a16:creationId xmlns:a16="http://schemas.microsoft.com/office/drawing/2014/main" id="{788C1A08-AEBF-A9E4-90B9-FB4D5058E4C7}"/>
              </a:ext>
            </a:extLst>
          </p:cNvPr>
          <p:cNvSpPr/>
          <p:nvPr/>
        </p:nvSpPr>
        <p:spPr>
          <a:xfrm>
            <a:off x="10190586" y="1169513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tx1"/>
                </a:solidFill>
                <a:cs typeface="B Nazanin" panose="00000400000000000000" pitchFamily="2" charset="-78"/>
              </a:rPr>
              <a:t>مدل‌های انتقال تکنولوژی</a:t>
            </a:r>
            <a:endParaRPr lang="en-US" sz="15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FA2D0A8-27C8-221E-0871-D5C08FE7EB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3270" y="136256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A3AFA98-35E1-A685-D795-1B0C695BE2A2}"/>
              </a:ext>
            </a:extLst>
          </p:cNvPr>
          <p:cNvSpPr txBox="1"/>
          <p:nvPr/>
        </p:nvSpPr>
        <p:spPr>
          <a:xfrm>
            <a:off x="10260684" y="115779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5" action="ppaction://hlinksldjump"/>
            <a:extLst>
              <a:ext uri="{FF2B5EF4-FFF2-40B4-BE49-F238E27FC236}">
                <a16:creationId xmlns:a16="http://schemas.microsoft.com/office/drawing/2014/main" id="{BA57324C-11C8-3D75-CDD0-688146D611AD}"/>
              </a:ext>
            </a:extLst>
          </p:cNvPr>
          <p:cNvSpPr/>
          <p:nvPr/>
        </p:nvSpPr>
        <p:spPr>
          <a:xfrm>
            <a:off x="10190586" y="171137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نوع شناسی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6" action="ppaction://hlinksldjump"/>
            <a:extLst>
              <a:ext uri="{FF2B5EF4-FFF2-40B4-BE49-F238E27FC236}">
                <a16:creationId xmlns:a16="http://schemas.microsoft.com/office/drawing/2014/main" id="{A53E9460-8374-9E9C-42D4-7614D7DC578A}"/>
              </a:ext>
            </a:extLst>
          </p:cNvPr>
          <p:cNvSpPr/>
          <p:nvPr/>
        </p:nvSpPr>
        <p:spPr>
          <a:xfrm>
            <a:off x="10194617" y="225324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روش پژوهش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0E294A03-4699-FBFA-2A53-AC48D79D3DB0}"/>
              </a:ext>
            </a:extLst>
          </p:cNvPr>
          <p:cNvSpPr/>
          <p:nvPr/>
        </p:nvSpPr>
        <p:spPr>
          <a:xfrm>
            <a:off x="10190585" y="279510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تحلیل آماری مقالات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8" action="ppaction://hlinksldjump"/>
            <a:extLst>
              <a:ext uri="{FF2B5EF4-FFF2-40B4-BE49-F238E27FC236}">
                <a16:creationId xmlns:a16="http://schemas.microsoft.com/office/drawing/2014/main" id="{96374159-F75D-5875-1B82-A21316D4DF64}"/>
              </a:ext>
            </a:extLst>
          </p:cNvPr>
          <p:cNvSpPr/>
          <p:nvPr/>
        </p:nvSpPr>
        <p:spPr>
          <a:xfrm>
            <a:off x="10190585" y="333697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یافته‌ها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9" action="ppaction://hlinksldjump"/>
            <a:extLst>
              <a:ext uri="{FF2B5EF4-FFF2-40B4-BE49-F238E27FC236}">
                <a16:creationId xmlns:a16="http://schemas.microsoft.com/office/drawing/2014/main" id="{6C79E483-03B7-1D0E-C9F8-57310040590F}"/>
              </a:ext>
            </a:extLst>
          </p:cNvPr>
          <p:cNvSpPr/>
          <p:nvPr/>
        </p:nvSpPr>
        <p:spPr>
          <a:xfrm>
            <a:off x="10158955" y="387883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نتیجه‌گیری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91058949"/>
      </p:ext>
    </p:extLst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DC5C-EFD6-DC85-8A8A-3DBC749D3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768" y="164834"/>
            <a:ext cx="9701948" cy="628796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فناوری‌های همگرا </a:t>
            </a:r>
            <a:r>
              <a:rPr lang="en-US" sz="3200" b="1" dirty="0">
                <a:cs typeface="B Nazanin" panose="00000400000000000000" pitchFamily="2" charset="-78"/>
              </a:rPr>
              <a:t>NBIC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72FD896-010A-0EFC-E26C-941F88ECD528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1B469FA-FBBA-A3F9-775C-ABBA19C5BC97}"/>
              </a:ext>
            </a:extLst>
          </p:cNvPr>
          <p:cNvSpPr txBox="1">
            <a:spLocks/>
          </p:cNvSpPr>
          <p:nvPr/>
        </p:nvSpPr>
        <p:spPr>
          <a:xfrm>
            <a:off x="177281" y="1041400"/>
            <a:ext cx="9554547" cy="5608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8" name="Rectangle: Rounded Corners 7">
            <a:hlinkClick r:id="rId2" action="ppaction://hlinksldjump"/>
            <a:extLst>
              <a:ext uri="{FF2B5EF4-FFF2-40B4-BE49-F238E27FC236}">
                <a16:creationId xmlns:a16="http://schemas.microsoft.com/office/drawing/2014/main" id="{912EDD01-5506-065F-1C78-2309D956A754}"/>
              </a:ext>
            </a:extLst>
          </p:cNvPr>
          <p:cNvSpPr/>
          <p:nvPr/>
        </p:nvSpPr>
        <p:spPr>
          <a:xfrm>
            <a:off x="10190586" y="627648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tx1"/>
                </a:solidFill>
                <a:cs typeface="B Nazanin" panose="00000400000000000000" pitchFamily="2" charset="-78"/>
              </a:rPr>
              <a:t>مقدمه</a:t>
            </a:r>
            <a:endParaRPr lang="en-US" sz="15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: Rounded Corners 8">
            <a:hlinkClick r:id="rId3" action="ppaction://hlinksldjump"/>
            <a:extLst>
              <a:ext uri="{FF2B5EF4-FFF2-40B4-BE49-F238E27FC236}">
                <a16:creationId xmlns:a16="http://schemas.microsoft.com/office/drawing/2014/main" id="{D37F6CF7-74A7-2D73-E2F7-060FB3D8DCDD}"/>
              </a:ext>
            </a:extLst>
          </p:cNvPr>
          <p:cNvSpPr/>
          <p:nvPr/>
        </p:nvSpPr>
        <p:spPr>
          <a:xfrm>
            <a:off x="10190586" y="116951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مدل‌های انتقال تکنولوژی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085E109-E35D-F701-3E42-42CB0032A1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3270" y="136256"/>
            <a:ext cx="273963" cy="41094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58FB3F3-F6EF-BAB5-6B64-99FEC1696881}"/>
              </a:ext>
            </a:extLst>
          </p:cNvPr>
          <p:cNvSpPr txBox="1"/>
          <p:nvPr/>
        </p:nvSpPr>
        <p:spPr>
          <a:xfrm>
            <a:off x="10260684" y="115779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221A949-4641-7D92-3F27-73F9109F3A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0384" y="1263058"/>
            <a:ext cx="5306401" cy="530640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5A8094E-0080-8EAA-47DF-7B358D97DDD9}"/>
              </a:ext>
            </a:extLst>
          </p:cNvPr>
          <p:cNvSpPr txBox="1"/>
          <p:nvPr/>
        </p:nvSpPr>
        <p:spPr>
          <a:xfrm>
            <a:off x="5274956" y="2820837"/>
            <a:ext cx="39012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r" rtl="1">
              <a:spcBef>
                <a:spcPts val="0"/>
              </a:spcBef>
              <a:spcAft>
                <a:spcPts val="0"/>
              </a:spcAft>
            </a:pP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همگرایی علم و فناوری، از طریق هم‌افزایی "</a:t>
            </a:r>
            <a:r>
              <a:rPr lang="fa-IR" sz="24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فناوری‌های توانمند</a:t>
            </a: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" علوم شناختی، زیست فناوری، فناوری اطلاعات و نانوفناوری (شزان) صورت می‌گیرد (</a:t>
            </a:r>
            <a:r>
              <a:rPr lang="fa-IR" sz="24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شوارک و دابیچ ، 2021</a:t>
            </a: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).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: Rounded Corners 9">
            <a:hlinkClick r:id="rId6" action="ppaction://hlinksldjump"/>
            <a:extLst>
              <a:ext uri="{FF2B5EF4-FFF2-40B4-BE49-F238E27FC236}">
                <a16:creationId xmlns:a16="http://schemas.microsoft.com/office/drawing/2014/main" id="{E36E5FA4-69CA-9270-2C87-0B951E342B1E}"/>
              </a:ext>
            </a:extLst>
          </p:cNvPr>
          <p:cNvSpPr/>
          <p:nvPr/>
        </p:nvSpPr>
        <p:spPr>
          <a:xfrm>
            <a:off x="10190586" y="171137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نوع شناسی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7" action="ppaction://hlinksldjump"/>
            <a:extLst>
              <a:ext uri="{FF2B5EF4-FFF2-40B4-BE49-F238E27FC236}">
                <a16:creationId xmlns:a16="http://schemas.microsoft.com/office/drawing/2014/main" id="{32572ABB-128E-3523-EE14-F8C032C85056}"/>
              </a:ext>
            </a:extLst>
          </p:cNvPr>
          <p:cNvSpPr/>
          <p:nvPr/>
        </p:nvSpPr>
        <p:spPr>
          <a:xfrm>
            <a:off x="10194617" y="225324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روش پژوهش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8" action="ppaction://hlinksldjump"/>
            <a:extLst>
              <a:ext uri="{FF2B5EF4-FFF2-40B4-BE49-F238E27FC236}">
                <a16:creationId xmlns:a16="http://schemas.microsoft.com/office/drawing/2014/main" id="{283467E9-3FD0-F53F-E5D9-99699055FE2C}"/>
              </a:ext>
            </a:extLst>
          </p:cNvPr>
          <p:cNvSpPr/>
          <p:nvPr/>
        </p:nvSpPr>
        <p:spPr>
          <a:xfrm>
            <a:off x="10190585" y="279510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تحلیل آماری مقالات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9" action="ppaction://hlinksldjump"/>
            <a:extLst>
              <a:ext uri="{FF2B5EF4-FFF2-40B4-BE49-F238E27FC236}">
                <a16:creationId xmlns:a16="http://schemas.microsoft.com/office/drawing/2014/main" id="{1F5E1DC8-E9C1-C6F4-9F72-D11A59D62041}"/>
              </a:ext>
            </a:extLst>
          </p:cNvPr>
          <p:cNvSpPr/>
          <p:nvPr/>
        </p:nvSpPr>
        <p:spPr>
          <a:xfrm>
            <a:off x="10190585" y="333697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یافته‌ها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10" action="ppaction://hlinksldjump"/>
            <a:extLst>
              <a:ext uri="{FF2B5EF4-FFF2-40B4-BE49-F238E27FC236}">
                <a16:creationId xmlns:a16="http://schemas.microsoft.com/office/drawing/2014/main" id="{E3787269-DDD8-7EDE-6075-09A16211B1A9}"/>
              </a:ext>
            </a:extLst>
          </p:cNvPr>
          <p:cNvSpPr/>
          <p:nvPr/>
        </p:nvSpPr>
        <p:spPr>
          <a:xfrm>
            <a:off x="10158955" y="387883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نتیجه‌گیری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709482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98F66ED-960C-6218-CDFC-8CF1A3AFE3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2708C7AB-B627-03ED-947F-DA7E1117EA95}"/>
              </a:ext>
            </a:extLst>
          </p:cNvPr>
          <p:cNvSpPr txBox="1">
            <a:spLocks/>
          </p:cNvSpPr>
          <p:nvPr/>
        </p:nvSpPr>
        <p:spPr>
          <a:xfrm>
            <a:off x="177281" y="1041400"/>
            <a:ext cx="9554547" cy="5608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b="1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A83EB6-A5B9-A76E-0234-910485219B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768" y="164834"/>
            <a:ext cx="9701948" cy="628796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دیدگاه چالش‌ها و دستاوردها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137BB0E-F5CB-EE98-A99D-8738F5C06E52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892C559-8B27-257F-A5F8-38A30AFBFD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790" y="1041400"/>
            <a:ext cx="7012964" cy="504388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B013B78-3EC8-FE84-3BCB-38F908F4DD73}"/>
              </a:ext>
            </a:extLst>
          </p:cNvPr>
          <p:cNvSpPr txBox="1"/>
          <p:nvPr/>
        </p:nvSpPr>
        <p:spPr>
          <a:xfrm>
            <a:off x="-676734" y="6239913"/>
            <a:ext cx="9554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r" rtl="1">
              <a:spcBef>
                <a:spcPts val="0"/>
              </a:spcBef>
              <a:spcAft>
                <a:spcPts val="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چارچوب ارزیابی آینده‌محور فناوری‌های همگرا (قاضی نوری و همکاران، 2023)</a:t>
            </a:r>
            <a:endParaRPr lang="ar-SA" sz="2400" b="1" kern="1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8" name="Rectangle: Rounded Corners 7">
            <a:hlinkClick r:id="rId3" action="ppaction://hlinksldjump"/>
            <a:extLst>
              <a:ext uri="{FF2B5EF4-FFF2-40B4-BE49-F238E27FC236}">
                <a16:creationId xmlns:a16="http://schemas.microsoft.com/office/drawing/2014/main" id="{A45A62EB-E2C1-AFA5-DA39-A981DEF69109}"/>
              </a:ext>
            </a:extLst>
          </p:cNvPr>
          <p:cNvSpPr/>
          <p:nvPr/>
        </p:nvSpPr>
        <p:spPr>
          <a:xfrm>
            <a:off x="10190586" y="62764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: Rounded Corners 8">
            <a:hlinkClick r:id="rId4" action="ppaction://hlinksldjump"/>
            <a:extLst>
              <a:ext uri="{FF2B5EF4-FFF2-40B4-BE49-F238E27FC236}">
                <a16:creationId xmlns:a16="http://schemas.microsoft.com/office/drawing/2014/main" id="{B3465A73-0955-43D4-5D90-67E42B2DBA4D}"/>
              </a:ext>
            </a:extLst>
          </p:cNvPr>
          <p:cNvSpPr/>
          <p:nvPr/>
        </p:nvSpPr>
        <p:spPr>
          <a:xfrm>
            <a:off x="10190586" y="116951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مدل‌های انتقال تکنولوژی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2DEB1A7-C491-4AFA-924E-45CF39C687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3270" y="136256"/>
            <a:ext cx="273963" cy="41094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B2A6D0A-F8E5-BDF5-C3FC-BB943C8AC705}"/>
              </a:ext>
            </a:extLst>
          </p:cNvPr>
          <p:cNvSpPr txBox="1"/>
          <p:nvPr/>
        </p:nvSpPr>
        <p:spPr>
          <a:xfrm>
            <a:off x="10260684" y="115779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6" action="ppaction://hlinksldjump"/>
            <a:extLst>
              <a:ext uri="{FF2B5EF4-FFF2-40B4-BE49-F238E27FC236}">
                <a16:creationId xmlns:a16="http://schemas.microsoft.com/office/drawing/2014/main" id="{A91B7BA1-AE15-4C36-40CB-F5C54563EF59}"/>
              </a:ext>
            </a:extLst>
          </p:cNvPr>
          <p:cNvSpPr/>
          <p:nvPr/>
        </p:nvSpPr>
        <p:spPr>
          <a:xfrm>
            <a:off x="10190586" y="1711378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tx1"/>
                </a:solidFill>
                <a:cs typeface="B Nazanin" panose="00000400000000000000" pitchFamily="2" charset="-78"/>
              </a:rPr>
              <a:t>نوع شناسی</a:t>
            </a:r>
            <a:endParaRPr lang="en-US" sz="15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D7F4DD2B-E48D-DF20-A851-3E3217914BA4}"/>
              </a:ext>
            </a:extLst>
          </p:cNvPr>
          <p:cNvSpPr/>
          <p:nvPr/>
        </p:nvSpPr>
        <p:spPr>
          <a:xfrm>
            <a:off x="10194617" y="225324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روش پژوهش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8" action="ppaction://hlinksldjump"/>
            <a:extLst>
              <a:ext uri="{FF2B5EF4-FFF2-40B4-BE49-F238E27FC236}">
                <a16:creationId xmlns:a16="http://schemas.microsoft.com/office/drawing/2014/main" id="{17B82F9E-349D-8340-BEC5-4F085F36093D}"/>
              </a:ext>
            </a:extLst>
          </p:cNvPr>
          <p:cNvSpPr/>
          <p:nvPr/>
        </p:nvSpPr>
        <p:spPr>
          <a:xfrm>
            <a:off x="10190585" y="279510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تحلیل آماری مقالات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9" action="ppaction://hlinksldjump"/>
            <a:extLst>
              <a:ext uri="{FF2B5EF4-FFF2-40B4-BE49-F238E27FC236}">
                <a16:creationId xmlns:a16="http://schemas.microsoft.com/office/drawing/2014/main" id="{EE0509E9-B787-9FBD-07A3-6412A6A2BF6A}"/>
              </a:ext>
            </a:extLst>
          </p:cNvPr>
          <p:cNvSpPr/>
          <p:nvPr/>
        </p:nvSpPr>
        <p:spPr>
          <a:xfrm>
            <a:off x="10190585" y="333697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یافته‌ها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: Rounded Corners 15">
            <a:hlinkClick r:id="rId10" action="ppaction://hlinksldjump"/>
            <a:extLst>
              <a:ext uri="{FF2B5EF4-FFF2-40B4-BE49-F238E27FC236}">
                <a16:creationId xmlns:a16="http://schemas.microsoft.com/office/drawing/2014/main" id="{B2F51823-DC94-3B7F-9EFD-D1FF1EC9FD2C}"/>
              </a:ext>
            </a:extLst>
          </p:cNvPr>
          <p:cNvSpPr/>
          <p:nvPr/>
        </p:nvSpPr>
        <p:spPr>
          <a:xfrm>
            <a:off x="10158955" y="387883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نتیجه‌گیری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8138980"/>
      </p:ext>
    </p:extLst>
  </p:cSld>
  <p:clrMapOvr>
    <a:masterClrMapping/>
  </p:clrMapOvr>
  <p:transition spd="med">
    <p:pull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B723841-94AB-B511-B99A-ABC32D3214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0C6E6FEC-0F61-E079-7065-E3F73F9A3387}"/>
              </a:ext>
            </a:extLst>
          </p:cNvPr>
          <p:cNvSpPr txBox="1">
            <a:spLocks/>
          </p:cNvSpPr>
          <p:nvPr/>
        </p:nvSpPr>
        <p:spPr>
          <a:xfrm>
            <a:off x="177281" y="1041400"/>
            <a:ext cx="9554547" cy="5608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b="1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53B761B-D7AF-EAF2-975B-F8CF0583A3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768" y="164834"/>
            <a:ext cx="9701948" cy="628796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دیدگاه ترکیب علم و فناوری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B5D9341-7194-FFF1-4DDA-55A02B62B943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08339A-4145-5C65-72DB-72FA2B7E686F}"/>
              </a:ext>
            </a:extLst>
          </p:cNvPr>
          <p:cNvSpPr txBox="1"/>
          <p:nvPr/>
        </p:nvSpPr>
        <p:spPr>
          <a:xfrm>
            <a:off x="-71536" y="6277851"/>
            <a:ext cx="9554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ctr" rtl="1">
              <a:spcBef>
                <a:spcPts val="0"/>
              </a:spcBef>
              <a:spcAft>
                <a:spcPts val="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نوع‌شناسی ترکیب فناوری‌های همگرا (آکایف، 2022)</a:t>
            </a:r>
            <a:endParaRPr lang="ar-SA" sz="2400" b="1" kern="1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5CD2816-98B8-2F00-7AB7-06409F1B75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655" y="989858"/>
            <a:ext cx="7360352" cy="5091765"/>
          </a:xfrm>
          <a:prstGeom prst="rect">
            <a:avLst/>
          </a:prstGeom>
        </p:spPr>
      </p:pic>
      <p:sp>
        <p:nvSpPr>
          <p:cNvPr id="8" name="Rectangle: Rounded Corners 7">
            <a:hlinkClick r:id="rId3" action="ppaction://hlinksldjump"/>
            <a:extLst>
              <a:ext uri="{FF2B5EF4-FFF2-40B4-BE49-F238E27FC236}">
                <a16:creationId xmlns:a16="http://schemas.microsoft.com/office/drawing/2014/main" id="{283D76EF-4027-CA07-4BC9-D17472D384C0}"/>
              </a:ext>
            </a:extLst>
          </p:cNvPr>
          <p:cNvSpPr/>
          <p:nvPr/>
        </p:nvSpPr>
        <p:spPr>
          <a:xfrm>
            <a:off x="10190586" y="62764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: Rounded Corners 8">
            <a:hlinkClick r:id="rId4" action="ppaction://hlinksldjump"/>
            <a:extLst>
              <a:ext uri="{FF2B5EF4-FFF2-40B4-BE49-F238E27FC236}">
                <a16:creationId xmlns:a16="http://schemas.microsoft.com/office/drawing/2014/main" id="{83E190E5-3F9E-3CE0-D1A6-15049714EA83}"/>
              </a:ext>
            </a:extLst>
          </p:cNvPr>
          <p:cNvSpPr/>
          <p:nvPr/>
        </p:nvSpPr>
        <p:spPr>
          <a:xfrm>
            <a:off x="10190586" y="116951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مدل‌های انتقال تکنولوژی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277BE0B-F70B-BD9F-C566-94EE59E7E0E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3270" y="136256"/>
            <a:ext cx="273963" cy="41094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F5E76E2-A5B8-4018-BDCB-E0AAEAB3941C}"/>
              </a:ext>
            </a:extLst>
          </p:cNvPr>
          <p:cNvSpPr txBox="1"/>
          <p:nvPr/>
        </p:nvSpPr>
        <p:spPr>
          <a:xfrm>
            <a:off x="10260684" y="115779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6" action="ppaction://hlinksldjump"/>
            <a:extLst>
              <a:ext uri="{FF2B5EF4-FFF2-40B4-BE49-F238E27FC236}">
                <a16:creationId xmlns:a16="http://schemas.microsoft.com/office/drawing/2014/main" id="{B95DB736-5702-0EC9-4D37-7E6AE21C5AE8}"/>
              </a:ext>
            </a:extLst>
          </p:cNvPr>
          <p:cNvSpPr/>
          <p:nvPr/>
        </p:nvSpPr>
        <p:spPr>
          <a:xfrm>
            <a:off x="10190586" y="1711378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tx1"/>
                </a:solidFill>
                <a:cs typeface="B Nazanin" panose="00000400000000000000" pitchFamily="2" charset="-78"/>
              </a:rPr>
              <a:t>نوع شناسی</a:t>
            </a:r>
            <a:endParaRPr lang="en-US" sz="15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452728D5-E5AC-580E-3A9E-6E18CDDBBCCB}"/>
              </a:ext>
            </a:extLst>
          </p:cNvPr>
          <p:cNvSpPr/>
          <p:nvPr/>
        </p:nvSpPr>
        <p:spPr>
          <a:xfrm>
            <a:off x="10194617" y="225324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روش پژوهش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8" action="ppaction://hlinksldjump"/>
            <a:extLst>
              <a:ext uri="{FF2B5EF4-FFF2-40B4-BE49-F238E27FC236}">
                <a16:creationId xmlns:a16="http://schemas.microsoft.com/office/drawing/2014/main" id="{F0BF1395-8750-BCD1-5334-AE7842543D1B}"/>
              </a:ext>
            </a:extLst>
          </p:cNvPr>
          <p:cNvSpPr/>
          <p:nvPr/>
        </p:nvSpPr>
        <p:spPr>
          <a:xfrm>
            <a:off x="10190585" y="279510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تحلیل آماری مقالات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9" action="ppaction://hlinksldjump"/>
            <a:extLst>
              <a:ext uri="{FF2B5EF4-FFF2-40B4-BE49-F238E27FC236}">
                <a16:creationId xmlns:a16="http://schemas.microsoft.com/office/drawing/2014/main" id="{7C31B000-A605-1771-A2E6-0C53DF72330C}"/>
              </a:ext>
            </a:extLst>
          </p:cNvPr>
          <p:cNvSpPr/>
          <p:nvPr/>
        </p:nvSpPr>
        <p:spPr>
          <a:xfrm>
            <a:off x="10190585" y="333697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یافته‌ها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: Rounded Corners 15">
            <a:hlinkClick r:id="rId10" action="ppaction://hlinksldjump"/>
            <a:extLst>
              <a:ext uri="{FF2B5EF4-FFF2-40B4-BE49-F238E27FC236}">
                <a16:creationId xmlns:a16="http://schemas.microsoft.com/office/drawing/2014/main" id="{9959151D-79FD-8254-7B3A-BDA99230D1CF}"/>
              </a:ext>
            </a:extLst>
          </p:cNvPr>
          <p:cNvSpPr/>
          <p:nvPr/>
        </p:nvSpPr>
        <p:spPr>
          <a:xfrm>
            <a:off x="10158955" y="387883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نتیجه‌گیری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06797859"/>
      </p:ext>
    </p:extLst>
  </p:cSld>
  <p:clrMapOvr>
    <a:masterClrMapping/>
  </p:clrMapOvr>
  <p:transition spd="med">
    <p:pull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23E7C25-D96D-5F18-9CC3-72675021AE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B067003D-B5EC-EF39-17C3-E18E542EDF54}"/>
              </a:ext>
            </a:extLst>
          </p:cNvPr>
          <p:cNvSpPr txBox="1">
            <a:spLocks/>
          </p:cNvSpPr>
          <p:nvPr/>
        </p:nvSpPr>
        <p:spPr>
          <a:xfrm>
            <a:off x="177281" y="1041400"/>
            <a:ext cx="9554547" cy="5608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b="1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158E566-E5AE-ED7C-3454-2319EAE66B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768" y="164834"/>
            <a:ext cx="9701948" cy="628796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دیدگاه شبکه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DDD2903-192B-81E7-86F3-610313CB8387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EF5521D-0E5C-F4C2-BF12-A63E8F185948}"/>
              </a:ext>
            </a:extLst>
          </p:cNvPr>
          <p:cNvSpPr txBox="1"/>
          <p:nvPr/>
        </p:nvSpPr>
        <p:spPr>
          <a:xfrm>
            <a:off x="124768" y="6027003"/>
            <a:ext cx="95545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ctr" rtl="1">
              <a:spcBef>
                <a:spcPts val="0"/>
              </a:spcBef>
              <a:spcAft>
                <a:spcPts val="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نوع‌شناسی شبکه حمایت دولت از فناوری‌های همگرا </a:t>
            </a:r>
          </a:p>
          <a:p>
            <a:pPr marL="0" marR="0" algn="ctr" rtl="1">
              <a:spcBef>
                <a:spcPts val="0"/>
              </a:spcBef>
              <a:spcAft>
                <a:spcPts val="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(کلیموویچ، گاسانوف و زینچنکو ، 2018)</a:t>
            </a:r>
            <a:endParaRPr lang="ar-SA" sz="2400" b="1" kern="1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9F7FD83-8770-9F2C-99EB-F73BB65E45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2489" y="918201"/>
            <a:ext cx="5017553" cy="5021597"/>
          </a:xfrm>
          <a:prstGeom prst="rect">
            <a:avLst/>
          </a:prstGeom>
        </p:spPr>
      </p:pic>
      <p:sp>
        <p:nvSpPr>
          <p:cNvPr id="8" name="Rectangle: Rounded Corners 7">
            <a:hlinkClick r:id="rId3" action="ppaction://hlinksldjump"/>
            <a:extLst>
              <a:ext uri="{FF2B5EF4-FFF2-40B4-BE49-F238E27FC236}">
                <a16:creationId xmlns:a16="http://schemas.microsoft.com/office/drawing/2014/main" id="{D900C3E1-693B-9AF3-FC58-EA6AEB0EFA38}"/>
              </a:ext>
            </a:extLst>
          </p:cNvPr>
          <p:cNvSpPr/>
          <p:nvPr/>
        </p:nvSpPr>
        <p:spPr>
          <a:xfrm>
            <a:off x="10190586" y="62764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: Rounded Corners 8">
            <a:hlinkClick r:id="rId4" action="ppaction://hlinksldjump"/>
            <a:extLst>
              <a:ext uri="{FF2B5EF4-FFF2-40B4-BE49-F238E27FC236}">
                <a16:creationId xmlns:a16="http://schemas.microsoft.com/office/drawing/2014/main" id="{D85687A3-366D-1714-1D50-6C29E588446E}"/>
              </a:ext>
            </a:extLst>
          </p:cNvPr>
          <p:cNvSpPr/>
          <p:nvPr/>
        </p:nvSpPr>
        <p:spPr>
          <a:xfrm>
            <a:off x="10190586" y="116951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مدل‌های انتقال تکنولوژی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8714379-80E6-C63A-5545-7E8FCCA7A6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3270" y="136256"/>
            <a:ext cx="273963" cy="41094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4BE9138-8908-FD5F-06B2-B911A1B8CFE9}"/>
              </a:ext>
            </a:extLst>
          </p:cNvPr>
          <p:cNvSpPr txBox="1"/>
          <p:nvPr/>
        </p:nvSpPr>
        <p:spPr>
          <a:xfrm>
            <a:off x="10260684" y="115779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6" action="ppaction://hlinksldjump"/>
            <a:extLst>
              <a:ext uri="{FF2B5EF4-FFF2-40B4-BE49-F238E27FC236}">
                <a16:creationId xmlns:a16="http://schemas.microsoft.com/office/drawing/2014/main" id="{171A3139-615F-8120-39C5-0133FC942338}"/>
              </a:ext>
            </a:extLst>
          </p:cNvPr>
          <p:cNvSpPr/>
          <p:nvPr/>
        </p:nvSpPr>
        <p:spPr>
          <a:xfrm>
            <a:off x="10190586" y="1711378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tx1"/>
                </a:solidFill>
                <a:cs typeface="B Nazanin" panose="00000400000000000000" pitchFamily="2" charset="-78"/>
              </a:rPr>
              <a:t>نوع شناسی</a:t>
            </a:r>
            <a:endParaRPr lang="en-US" sz="15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3B985E7B-D530-4224-A4FB-FA2334A629BE}"/>
              </a:ext>
            </a:extLst>
          </p:cNvPr>
          <p:cNvSpPr/>
          <p:nvPr/>
        </p:nvSpPr>
        <p:spPr>
          <a:xfrm>
            <a:off x="10194617" y="225324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روش پژوهش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8" action="ppaction://hlinksldjump"/>
            <a:extLst>
              <a:ext uri="{FF2B5EF4-FFF2-40B4-BE49-F238E27FC236}">
                <a16:creationId xmlns:a16="http://schemas.microsoft.com/office/drawing/2014/main" id="{887391D5-5F76-10EE-2080-EEC0FA64E34B}"/>
              </a:ext>
            </a:extLst>
          </p:cNvPr>
          <p:cNvSpPr/>
          <p:nvPr/>
        </p:nvSpPr>
        <p:spPr>
          <a:xfrm>
            <a:off x="10190585" y="279510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تحلیل آماری مقالات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9" action="ppaction://hlinksldjump"/>
            <a:extLst>
              <a:ext uri="{FF2B5EF4-FFF2-40B4-BE49-F238E27FC236}">
                <a16:creationId xmlns:a16="http://schemas.microsoft.com/office/drawing/2014/main" id="{25EBDA01-9CA7-ACEA-5BD5-2F550AC451F1}"/>
              </a:ext>
            </a:extLst>
          </p:cNvPr>
          <p:cNvSpPr/>
          <p:nvPr/>
        </p:nvSpPr>
        <p:spPr>
          <a:xfrm>
            <a:off x="10190585" y="333697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یافته‌ها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: Rounded Corners 15">
            <a:hlinkClick r:id="rId10" action="ppaction://hlinksldjump"/>
            <a:extLst>
              <a:ext uri="{FF2B5EF4-FFF2-40B4-BE49-F238E27FC236}">
                <a16:creationId xmlns:a16="http://schemas.microsoft.com/office/drawing/2014/main" id="{B29334A9-D2F9-0EB7-B1B0-86C2716BAB2A}"/>
              </a:ext>
            </a:extLst>
          </p:cNvPr>
          <p:cNvSpPr/>
          <p:nvPr/>
        </p:nvSpPr>
        <p:spPr>
          <a:xfrm>
            <a:off x="10158955" y="387883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نتیجه‌گیری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11967264"/>
      </p:ext>
    </p:extLst>
  </p:cSld>
  <p:clrMapOvr>
    <a:masterClrMapping/>
  </p:clrMapOvr>
  <p:transition spd="med">
    <p:pull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40DD274-A45A-87D0-8340-1851284B80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075A919A-B2A0-9851-2481-9AB612633BF9}"/>
              </a:ext>
            </a:extLst>
          </p:cNvPr>
          <p:cNvSpPr txBox="1">
            <a:spLocks/>
          </p:cNvSpPr>
          <p:nvPr/>
        </p:nvSpPr>
        <p:spPr>
          <a:xfrm>
            <a:off x="177281" y="1041400"/>
            <a:ext cx="9554547" cy="5608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b="1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967C3E1-CF8D-3F9A-BEEB-CB850F45C9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768" y="164834"/>
            <a:ext cx="9701948" cy="628796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جمع‌بندی نوع‌شناسی انتقال فناوری و فناوری‌های همگرا 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E168920-651D-131F-06B3-E34614619D7E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0149624-71BB-E2EA-F0C8-1AD6610F42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0255010"/>
              </p:ext>
            </p:extLst>
          </p:nvPr>
        </p:nvGraphicFramePr>
        <p:xfrm>
          <a:off x="563237" y="1675918"/>
          <a:ext cx="8782633" cy="4140682"/>
        </p:xfrm>
        <a:graphic>
          <a:graphicData uri="http://schemas.openxmlformats.org/drawingml/2006/table">
            <a:tbl>
              <a:tblPr firstRow="1" firstCol="1" lastCol="1" bandRow="1" bandCol="1">
                <a:tableStyleId>{327F97BB-C833-4FB7-BDE5-3F7075034690}</a:tableStyleId>
              </a:tblPr>
              <a:tblGrid>
                <a:gridCol w="4424069">
                  <a:extLst>
                    <a:ext uri="{9D8B030D-6E8A-4147-A177-3AD203B41FA5}">
                      <a16:colId xmlns:a16="http://schemas.microsoft.com/office/drawing/2014/main" val="3104261930"/>
                    </a:ext>
                  </a:extLst>
                </a:gridCol>
                <a:gridCol w="3872948">
                  <a:extLst>
                    <a:ext uri="{9D8B030D-6E8A-4147-A177-3AD203B41FA5}">
                      <a16:colId xmlns:a16="http://schemas.microsoft.com/office/drawing/2014/main" val="1921246861"/>
                    </a:ext>
                  </a:extLst>
                </a:gridCol>
                <a:gridCol w="485616">
                  <a:extLst>
                    <a:ext uri="{9D8B030D-6E8A-4147-A177-3AD203B41FA5}">
                      <a16:colId xmlns:a16="http://schemas.microsoft.com/office/drawing/2014/main" val="574626494"/>
                    </a:ext>
                  </a:extLst>
                </a:gridCol>
              </a:tblGrid>
              <a:tr h="591526">
                <a:tc>
                  <a:txBody>
                    <a:bodyPr/>
                    <a:lstStyle/>
                    <a:p>
                      <a:pPr marL="1270" marR="0" algn="ctr" rtl="1">
                        <a:lnSpc>
                          <a:spcPts val="165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400" b="1" kern="100" spc="-25">
                          <a:effectLst/>
                          <a:cs typeface="B Nazanin" panose="00000400000000000000" pitchFamily="2" charset="-78"/>
                        </a:rPr>
                        <a:t>ارائه دهنده</a:t>
                      </a:r>
                      <a:endParaRPr lang="en-US" sz="2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4445" algn="ctr" rtl="1">
                        <a:lnSpc>
                          <a:spcPts val="165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400" b="1" kern="100" spc="-25">
                          <a:effectLst/>
                          <a:cs typeface="B Nazanin" panose="00000400000000000000" pitchFamily="2" charset="-78"/>
                        </a:rPr>
                        <a:t>شاخص‌ها</a:t>
                      </a:r>
                      <a:endParaRPr lang="en-US" sz="2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kern="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2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2244853"/>
                  </a:ext>
                </a:extLst>
              </a:tr>
              <a:tr h="591526">
                <a:tc rowSpan="2">
                  <a:txBody>
                    <a:bodyPr/>
                    <a:lstStyle/>
                    <a:p>
                      <a:pPr marL="0" marR="2540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400" b="1" kern="100">
                          <a:effectLst/>
                          <a:cs typeface="B Nazanin" panose="00000400000000000000" pitchFamily="2" charset="-78"/>
                        </a:rPr>
                        <a:t>قاضی نوری و همکاران (2023)</a:t>
                      </a:r>
                      <a:endParaRPr lang="en-US" sz="2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17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400" b="1" kern="100">
                          <a:effectLst/>
                          <a:cs typeface="B Nazanin" panose="00000400000000000000" pitchFamily="2" charset="-78"/>
                        </a:rPr>
                        <a:t>چالش‌ها (خطرات)</a:t>
                      </a:r>
                      <a:endParaRPr lang="en-US" sz="2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540" marR="2540" algn="ctr">
                        <a:lnSpc>
                          <a:spcPts val="16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400" b="1" kern="100" spc="-5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</a:t>
                      </a:r>
                      <a:endParaRPr lang="en-US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076161"/>
                  </a:ext>
                </a:extLst>
              </a:tr>
              <a:tr h="59152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400" b="1" kern="100">
                          <a:effectLst/>
                          <a:cs typeface="B Nazanin" panose="00000400000000000000" pitchFamily="2" charset="-78"/>
                        </a:rPr>
                        <a:t>دستاوردها</a:t>
                      </a:r>
                      <a:endParaRPr lang="en-US" sz="2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540" marR="635" algn="ctr">
                        <a:lnSpc>
                          <a:spcPts val="16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400" b="1" kern="100" spc="-50" dirty="0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2933568"/>
                  </a:ext>
                </a:extLst>
              </a:tr>
              <a:tr h="591526">
                <a:tc rowSpan="2">
                  <a:txBody>
                    <a:bodyPr/>
                    <a:lstStyle/>
                    <a:p>
                      <a:pPr marL="0" marR="317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400" b="1" kern="100" dirty="0">
                          <a:effectLst/>
                          <a:cs typeface="B Nazanin" panose="00000400000000000000" pitchFamily="2" charset="-78"/>
                        </a:rPr>
                        <a:t>کلیموویچ، گاسانوف و زینچنکو (2018)</a:t>
                      </a:r>
                      <a:endParaRPr lang="en-US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400" b="1" kern="100">
                          <a:effectLst/>
                          <a:cs typeface="B Nazanin" panose="00000400000000000000" pitchFamily="2" charset="-78"/>
                        </a:rPr>
                        <a:t>حمایت</a:t>
                      </a:r>
                      <a:r>
                        <a:rPr lang="en-US" sz="2400" b="1" kern="100">
                          <a:effectLst/>
                          <a:cs typeface="B Nazanin" panose="00000400000000000000" pitchFamily="2" charset="-78"/>
                        </a:rPr>
                        <a:t>‌</a:t>
                      </a:r>
                      <a:r>
                        <a:rPr lang="ar-SA" sz="2400" b="1" kern="100">
                          <a:effectLst/>
                          <a:cs typeface="B Nazanin" panose="00000400000000000000" pitchFamily="2" charset="-78"/>
                        </a:rPr>
                        <a:t>ها</a:t>
                      </a:r>
                      <a:endParaRPr lang="en-US" sz="2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540" marR="635" algn="ctr" rtl="1">
                        <a:lnSpc>
                          <a:spcPts val="16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400" b="1" kern="100" spc="-50">
                          <a:effectLst/>
                          <a:cs typeface="B Nazanin" panose="00000400000000000000" pitchFamily="2" charset="-78"/>
                        </a:rPr>
                        <a:t>3</a:t>
                      </a:r>
                      <a:endParaRPr lang="en-US" sz="2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02294"/>
                  </a:ext>
                </a:extLst>
              </a:tr>
              <a:tr h="59152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400" b="1" kern="100">
                          <a:effectLst/>
                          <a:cs typeface="B Nazanin" panose="00000400000000000000" pitchFamily="2" charset="-78"/>
                        </a:rPr>
                        <a:t>شبکه سازی</a:t>
                      </a:r>
                      <a:endParaRPr lang="en-US" sz="2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540" marR="635" algn="ctr">
                        <a:lnSpc>
                          <a:spcPts val="16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400" b="1" kern="100" spc="-50">
                          <a:effectLst/>
                          <a:cs typeface="B Nazanin" panose="00000400000000000000" pitchFamily="2" charset="-78"/>
                        </a:rPr>
                        <a:t>4</a:t>
                      </a:r>
                      <a:endParaRPr lang="en-US" sz="2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7080050"/>
                  </a:ext>
                </a:extLst>
              </a:tr>
              <a:tr h="591526">
                <a:tc rowSpan="2">
                  <a:txBody>
                    <a:bodyPr/>
                    <a:lstStyle/>
                    <a:p>
                      <a:pPr marL="0" marR="317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400" b="1" kern="100">
                          <a:effectLst/>
                          <a:cs typeface="B Nazanin" panose="00000400000000000000" pitchFamily="2" charset="-78"/>
                        </a:rPr>
                        <a:t>آکایف (2022)</a:t>
                      </a:r>
                      <a:endParaRPr lang="en-US" sz="2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400" b="1" kern="100">
                          <a:effectLst/>
                          <a:cs typeface="B Nazanin" panose="00000400000000000000" pitchFamily="2" charset="-78"/>
                        </a:rPr>
                        <a:t>زمینه علمی</a:t>
                      </a:r>
                      <a:endParaRPr lang="en-US" sz="2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540" marR="635" algn="ctr">
                        <a:lnSpc>
                          <a:spcPts val="16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400" b="1" kern="100" spc="-50">
                          <a:effectLst/>
                          <a:cs typeface="B Nazanin" panose="00000400000000000000" pitchFamily="2" charset="-78"/>
                        </a:rPr>
                        <a:t>5</a:t>
                      </a:r>
                      <a:endParaRPr lang="en-US" sz="2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707677"/>
                  </a:ext>
                </a:extLst>
              </a:tr>
              <a:tr h="59152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400" b="1" kern="100">
                          <a:effectLst/>
                          <a:cs typeface="B Nazanin" panose="00000400000000000000" pitchFamily="2" charset="-78"/>
                        </a:rPr>
                        <a:t>زمینه صنعتی</a:t>
                      </a:r>
                      <a:endParaRPr lang="en-US" sz="2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540" marR="635" algn="ctr">
                        <a:lnSpc>
                          <a:spcPts val="16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400" b="1" kern="100" spc="-50" dirty="0">
                          <a:effectLst/>
                          <a:cs typeface="B Nazanin" panose="00000400000000000000" pitchFamily="2" charset="-78"/>
                        </a:rPr>
                        <a:t>6</a:t>
                      </a:r>
                      <a:endParaRPr lang="en-US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3583777"/>
                  </a:ext>
                </a:extLst>
              </a:tr>
            </a:tbl>
          </a:graphicData>
        </a:graphic>
      </p:graphicFrame>
      <p:sp>
        <p:nvSpPr>
          <p:cNvPr id="8" name="Rectangle: Rounded Corners 7">
            <a:hlinkClick r:id="rId2" action="ppaction://hlinksldjump"/>
            <a:extLst>
              <a:ext uri="{FF2B5EF4-FFF2-40B4-BE49-F238E27FC236}">
                <a16:creationId xmlns:a16="http://schemas.microsoft.com/office/drawing/2014/main" id="{51432AE0-CE04-92DA-40CB-E4892892B590}"/>
              </a:ext>
            </a:extLst>
          </p:cNvPr>
          <p:cNvSpPr/>
          <p:nvPr/>
        </p:nvSpPr>
        <p:spPr>
          <a:xfrm>
            <a:off x="10190586" y="62764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: Rounded Corners 8">
            <a:hlinkClick r:id="rId3" action="ppaction://hlinksldjump"/>
            <a:extLst>
              <a:ext uri="{FF2B5EF4-FFF2-40B4-BE49-F238E27FC236}">
                <a16:creationId xmlns:a16="http://schemas.microsoft.com/office/drawing/2014/main" id="{5EF9D53D-56F4-3CDF-3639-5527CF61969D}"/>
              </a:ext>
            </a:extLst>
          </p:cNvPr>
          <p:cNvSpPr/>
          <p:nvPr/>
        </p:nvSpPr>
        <p:spPr>
          <a:xfrm>
            <a:off x="10190586" y="116951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مدل‌های انتقال تکنولوژی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F37F5B6-AC98-78EC-4CEC-3ACC9676A2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3270" y="136256"/>
            <a:ext cx="273963" cy="41094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0627172-5356-5A14-3DDD-F43CF34DBC3D}"/>
              </a:ext>
            </a:extLst>
          </p:cNvPr>
          <p:cNvSpPr txBox="1"/>
          <p:nvPr/>
        </p:nvSpPr>
        <p:spPr>
          <a:xfrm>
            <a:off x="10260684" y="115779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5" action="ppaction://hlinksldjump"/>
            <a:extLst>
              <a:ext uri="{FF2B5EF4-FFF2-40B4-BE49-F238E27FC236}">
                <a16:creationId xmlns:a16="http://schemas.microsoft.com/office/drawing/2014/main" id="{B0ACF933-8DA4-E7B8-853E-BC9DA0EA370C}"/>
              </a:ext>
            </a:extLst>
          </p:cNvPr>
          <p:cNvSpPr/>
          <p:nvPr/>
        </p:nvSpPr>
        <p:spPr>
          <a:xfrm>
            <a:off x="10190586" y="1711378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tx1"/>
                </a:solidFill>
                <a:cs typeface="B Nazanin" panose="00000400000000000000" pitchFamily="2" charset="-78"/>
              </a:rPr>
              <a:t>نوع شناسی</a:t>
            </a:r>
            <a:endParaRPr lang="en-US" sz="15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6" action="ppaction://hlinksldjump"/>
            <a:extLst>
              <a:ext uri="{FF2B5EF4-FFF2-40B4-BE49-F238E27FC236}">
                <a16:creationId xmlns:a16="http://schemas.microsoft.com/office/drawing/2014/main" id="{4B101A10-D129-D6D8-7DA8-9F7949FD82F6}"/>
              </a:ext>
            </a:extLst>
          </p:cNvPr>
          <p:cNvSpPr/>
          <p:nvPr/>
        </p:nvSpPr>
        <p:spPr>
          <a:xfrm>
            <a:off x="10194617" y="225324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روش پژوهش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7" action="ppaction://hlinksldjump"/>
            <a:extLst>
              <a:ext uri="{FF2B5EF4-FFF2-40B4-BE49-F238E27FC236}">
                <a16:creationId xmlns:a16="http://schemas.microsoft.com/office/drawing/2014/main" id="{0E6565ED-69DB-C756-E515-900A6ABE2A9C}"/>
              </a:ext>
            </a:extLst>
          </p:cNvPr>
          <p:cNvSpPr/>
          <p:nvPr/>
        </p:nvSpPr>
        <p:spPr>
          <a:xfrm>
            <a:off x="10190585" y="279510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تحلیل آماری مقالات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8" action="ppaction://hlinksldjump"/>
            <a:extLst>
              <a:ext uri="{FF2B5EF4-FFF2-40B4-BE49-F238E27FC236}">
                <a16:creationId xmlns:a16="http://schemas.microsoft.com/office/drawing/2014/main" id="{63F29A86-A84B-ADD0-6AD5-FE0DC898FC69}"/>
              </a:ext>
            </a:extLst>
          </p:cNvPr>
          <p:cNvSpPr/>
          <p:nvPr/>
        </p:nvSpPr>
        <p:spPr>
          <a:xfrm>
            <a:off x="10190585" y="333697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یافته‌ها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: Rounded Corners 15">
            <a:hlinkClick r:id="rId9" action="ppaction://hlinksldjump"/>
            <a:extLst>
              <a:ext uri="{FF2B5EF4-FFF2-40B4-BE49-F238E27FC236}">
                <a16:creationId xmlns:a16="http://schemas.microsoft.com/office/drawing/2014/main" id="{16AD04F5-6C32-7225-01E8-864EA086CACD}"/>
              </a:ext>
            </a:extLst>
          </p:cNvPr>
          <p:cNvSpPr/>
          <p:nvPr/>
        </p:nvSpPr>
        <p:spPr>
          <a:xfrm>
            <a:off x="10158955" y="387883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نتیجه‌گیری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10960273"/>
      </p:ext>
    </p:extLst>
  </p:cSld>
  <p:clrMapOvr>
    <a:masterClrMapping/>
  </p:clrMapOvr>
  <p:transition spd="med">
    <p:pull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2F3E564-D7DE-B8DF-CC50-6136EA2219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38236938-7ABD-052E-3DCA-715B71B8A447}"/>
              </a:ext>
            </a:extLst>
          </p:cNvPr>
          <p:cNvSpPr txBox="1">
            <a:spLocks/>
          </p:cNvSpPr>
          <p:nvPr/>
        </p:nvSpPr>
        <p:spPr>
          <a:xfrm>
            <a:off x="177281" y="1041400"/>
            <a:ext cx="9554547" cy="5608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b="1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3493B21-5216-A6BD-2A8B-5FF8E525E2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768" y="164834"/>
            <a:ext cx="9701948" cy="628796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روش پژوهش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5E27C8-ED56-3A2D-66E3-A9599A8C86B4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0E3A474-73AE-5020-3A08-CE8333F08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1006" y="1939978"/>
            <a:ext cx="9569471" cy="3404412"/>
          </a:xfrm>
          <a:prstGeom prst="rect">
            <a:avLst/>
          </a:prstGeom>
        </p:spPr>
      </p:pic>
      <p:sp>
        <p:nvSpPr>
          <p:cNvPr id="8" name="Rectangle: Rounded Corners 7">
            <a:hlinkClick r:id="rId3" action="ppaction://hlinksldjump"/>
            <a:extLst>
              <a:ext uri="{FF2B5EF4-FFF2-40B4-BE49-F238E27FC236}">
                <a16:creationId xmlns:a16="http://schemas.microsoft.com/office/drawing/2014/main" id="{20033CA4-4272-B592-B93E-6F706F849A43}"/>
              </a:ext>
            </a:extLst>
          </p:cNvPr>
          <p:cNvSpPr/>
          <p:nvPr/>
        </p:nvSpPr>
        <p:spPr>
          <a:xfrm>
            <a:off x="10190586" y="62764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: Rounded Corners 8">
            <a:hlinkClick r:id="rId4" action="ppaction://hlinksldjump"/>
            <a:extLst>
              <a:ext uri="{FF2B5EF4-FFF2-40B4-BE49-F238E27FC236}">
                <a16:creationId xmlns:a16="http://schemas.microsoft.com/office/drawing/2014/main" id="{7936FA41-441B-3542-4A91-854DDDA3A60D}"/>
              </a:ext>
            </a:extLst>
          </p:cNvPr>
          <p:cNvSpPr/>
          <p:nvPr/>
        </p:nvSpPr>
        <p:spPr>
          <a:xfrm>
            <a:off x="10190586" y="116951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مدل‌های انتقال تکنولوژی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FFB3AF1-449C-5FF3-E44E-24E83EA23F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3270" y="136256"/>
            <a:ext cx="273963" cy="41094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E54D0A5-F959-E167-3285-8D2D26A7E2A1}"/>
              </a:ext>
            </a:extLst>
          </p:cNvPr>
          <p:cNvSpPr txBox="1"/>
          <p:nvPr/>
        </p:nvSpPr>
        <p:spPr>
          <a:xfrm>
            <a:off x="10260684" y="115779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6" action="ppaction://hlinksldjump"/>
            <a:extLst>
              <a:ext uri="{FF2B5EF4-FFF2-40B4-BE49-F238E27FC236}">
                <a16:creationId xmlns:a16="http://schemas.microsoft.com/office/drawing/2014/main" id="{476D63D3-781E-DD99-5673-8E03394D77D2}"/>
              </a:ext>
            </a:extLst>
          </p:cNvPr>
          <p:cNvSpPr/>
          <p:nvPr/>
        </p:nvSpPr>
        <p:spPr>
          <a:xfrm>
            <a:off x="10190586" y="171137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نوع شناسی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EB588951-69F6-2C93-0792-81AB58C5495B}"/>
              </a:ext>
            </a:extLst>
          </p:cNvPr>
          <p:cNvSpPr/>
          <p:nvPr/>
        </p:nvSpPr>
        <p:spPr>
          <a:xfrm>
            <a:off x="10194617" y="2253243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tx1"/>
                </a:solidFill>
                <a:cs typeface="B Nazanin" panose="00000400000000000000" pitchFamily="2" charset="-78"/>
              </a:rPr>
              <a:t>روش پژوهش</a:t>
            </a:r>
            <a:endParaRPr lang="en-US" sz="15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8" action="ppaction://hlinksldjump"/>
            <a:extLst>
              <a:ext uri="{FF2B5EF4-FFF2-40B4-BE49-F238E27FC236}">
                <a16:creationId xmlns:a16="http://schemas.microsoft.com/office/drawing/2014/main" id="{EA9F010C-B67A-51BA-E416-34AE9C7E1B3A}"/>
              </a:ext>
            </a:extLst>
          </p:cNvPr>
          <p:cNvSpPr/>
          <p:nvPr/>
        </p:nvSpPr>
        <p:spPr>
          <a:xfrm>
            <a:off x="10190585" y="279510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تحلیل آماری مقالات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9" action="ppaction://hlinksldjump"/>
            <a:extLst>
              <a:ext uri="{FF2B5EF4-FFF2-40B4-BE49-F238E27FC236}">
                <a16:creationId xmlns:a16="http://schemas.microsoft.com/office/drawing/2014/main" id="{1261F961-0687-A231-1AFC-164AEE78BE15}"/>
              </a:ext>
            </a:extLst>
          </p:cNvPr>
          <p:cNvSpPr/>
          <p:nvPr/>
        </p:nvSpPr>
        <p:spPr>
          <a:xfrm>
            <a:off x="10190585" y="333697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یافته‌ها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: Rounded Corners 15">
            <a:hlinkClick r:id="rId10" action="ppaction://hlinksldjump"/>
            <a:extLst>
              <a:ext uri="{FF2B5EF4-FFF2-40B4-BE49-F238E27FC236}">
                <a16:creationId xmlns:a16="http://schemas.microsoft.com/office/drawing/2014/main" id="{63402318-453F-56F8-0166-25F5DA0B6E73}"/>
              </a:ext>
            </a:extLst>
          </p:cNvPr>
          <p:cNvSpPr/>
          <p:nvPr/>
        </p:nvSpPr>
        <p:spPr>
          <a:xfrm>
            <a:off x="10158955" y="387883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نتیجه‌گیری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57623015"/>
      </p:ext>
    </p:extLst>
  </p:cSld>
  <p:clrMapOvr>
    <a:masterClrMapping/>
  </p:clrMapOvr>
  <p:transition spd="med">
    <p:pull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4C410A5-FE03-F3F7-7403-C21E9B939D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712095A9-9FC0-A958-E37E-0705BAE4F918}"/>
              </a:ext>
            </a:extLst>
          </p:cNvPr>
          <p:cNvSpPr txBox="1">
            <a:spLocks/>
          </p:cNvSpPr>
          <p:nvPr/>
        </p:nvSpPr>
        <p:spPr>
          <a:xfrm>
            <a:off x="177281" y="1041400"/>
            <a:ext cx="9554547" cy="5608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b="1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4C63C3-A473-1D05-9EFF-6C5F18D514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768" y="164834"/>
            <a:ext cx="9701948" cy="628796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روش پژوهش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FCE3F09-B89E-EFC0-7546-3A9C246F67F3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hlinkClick r:id="rId2" action="ppaction://hlinksldjump"/>
            <a:extLst>
              <a:ext uri="{FF2B5EF4-FFF2-40B4-BE49-F238E27FC236}">
                <a16:creationId xmlns:a16="http://schemas.microsoft.com/office/drawing/2014/main" id="{E7940B0F-0A89-3E8E-A58F-F5B7214710CD}"/>
              </a:ext>
            </a:extLst>
          </p:cNvPr>
          <p:cNvSpPr/>
          <p:nvPr/>
        </p:nvSpPr>
        <p:spPr>
          <a:xfrm>
            <a:off x="10190586" y="62764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: Rounded Corners 8">
            <a:hlinkClick r:id="rId3" action="ppaction://hlinksldjump"/>
            <a:extLst>
              <a:ext uri="{FF2B5EF4-FFF2-40B4-BE49-F238E27FC236}">
                <a16:creationId xmlns:a16="http://schemas.microsoft.com/office/drawing/2014/main" id="{562E6B94-80C8-C993-8DAB-F442966A3AD2}"/>
              </a:ext>
            </a:extLst>
          </p:cNvPr>
          <p:cNvSpPr/>
          <p:nvPr/>
        </p:nvSpPr>
        <p:spPr>
          <a:xfrm>
            <a:off x="10190586" y="116951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مدل‌های انتقال تکنولوژی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E51C63F-BBFD-0E07-8800-B6E36867BC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3270" y="136256"/>
            <a:ext cx="273963" cy="41094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2C1C3D8-6B3F-347B-E35A-38AAD01E479F}"/>
              </a:ext>
            </a:extLst>
          </p:cNvPr>
          <p:cNvSpPr txBox="1"/>
          <p:nvPr/>
        </p:nvSpPr>
        <p:spPr>
          <a:xfrm>
            <a:off x="10260684" y="115779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5" action="ppaction://hlinksldjump"/>
            <a:extLst>
              <a:ext uri="{FF2B5EF4-FFF2-40B4-BE49-F238E27FC236}">
                <a16:creationId xmlns:a16="http://schemas.microsoft.com/office/drawing/2014/main" id="{16C1D32F-75FC-2A8C-ECC6-59BF900A9CA5}"/>
              </a:ext>
            </a:extLst>
          </p:cNvPr>
          <p:cNvSpPr/>
          <p:nvPr/>
        </p:nvSpPr>
        <p:spPr>
          <a:xfrm>
            <a:off x="10190586" y="171137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نوع شناسی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6" action="ppaction://hlinksldjump"/>
            <a:extLst>
              <a:ext uri="{FF2B5EF4-FFF2-40B4-BE49-F238E27FC236}">
                <a16:creationId xmlns:a16="http://schemas.microsoft.com/office/drawing/2014/main" id="{F3874822-F7D6-A270-4294-BDA5CE55D4AB}"/>
              </a:ext>
            </a:extLst>
          </p:cNvPr>
          <p:cNvSpPr/>
          <p:nvPr/>
        </p:nvSpPr>
        <p:spPr>
          <a:xfrm>
            <a:off x="10194617" y="2253243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tx1"/>
                </a:solidFill>
                <a:cs typeface="B Nazanin" panose="00000400000000000000" pitchFamily="2" charset="-78"/>
              </a:rPr>
              <a:t>روش پژوهش</a:t>
            </a:r>
            <a:endParaRPr lang="en-US" sz="15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7" action="ppaction://hlinksldjump"/>
            <a:extLst>
              <a:ext uri="{FF2B5EF4-FFF2-40B4-BE49-F238E27FC236}">
                <a16:creationId xmlns:a16="http://schemas.microsoft.com/office/drawing/2014/main" id="{7BAAC814-5B49-62A2-C897-A2213D870202}"/>
              </a:ext>
            </a:extLst>
          </p:cNvPr>
          <p:cNvSpPr/>
          <p:nvPr/>
        </p:nvSpPr>
        <p:spPr>
          <a:xfrm>
            <a:off x="10190585" y="279510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تحلیل آماری مقالات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8" action="ppaction://hlinksldjump"/>
            <a:extLst>
              <a:ext uri="{FF2B5EF4-FFF2-40B4-BE49-F238E27FC236}">
                <a16:creationId xmlns:a16="http://schemas.microsoft.com/office/drawing/2014/main" id="{6570E5AC-0103-D213-8405-B288B4166274}"/>
              </a:ext>
            </a:extLst>
          </p:cNvPr>
          <p:cNvSpPr/>
          <p:nvPr/>
        </p:nvSpPr>
        <p:spPr>
          <a:xfrm>
            <a:off x="10190585" y="333697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یافته‌ها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: Rounded Corners 15">
            <a:hlinkClick r:id="rId9" action="ppaction://hlinksldjump"/>
            <a:extLst>
              <a:ext uri="{FF2B5EF4-FFF2-40B4-BE49-F238E27FC236}">
                <a16:creationId xmlns:a16="http://schemas.microsoft.com/office/drawing/2014/main" id="{738C13DD-A04F-C72B-34C1-16C9ABC218DD}"/>
              </a:ext>
            </a:extLst>
          </p:cNvPr>
          <p:cNvSpPr/>
          <p:nvPr/>
        </p:nvSpPr>
        <p:spPr>
          <a:xfrm>
            <a:off x="10158955" y="387883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نتیجه‌گیری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714094C-A414-AE4A-D4B1-0D1BCC6C50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3765000"/>
              </p:ext>
            </p:extLst>
          </p:nvPr>
        </p:nvGraphicFramePr>
        <p:xfrm>
          <a:off x="177281" y="1192996"/>
          <a:ext cx="9649435" cy="485907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37783">
                  <a:extLst>
                    <a:ext uri="{9D8B030D-6E8A-4147-A177-3AD203B41FA5}">
                      <a16:colId xmlns:a16="http://schemas.microsoft.com/office/drawing/2014/main" val="2943191841"/>
                    </a:ext>
                  </a:extLst>
                </a:gridCol>
                <a:gridCol w="1742536">
                  <a:extLst>
                    <a:ext uri="{9D8B030D-6E8A-4147-A177-3AD203B41FA5}">
                      <a16:colId xmlns:a16="http://schemas.microsoft.com/office/drawing/2014/main" val="3075668303"/>
                    </a:ext>
                  </a:extLst>
                </a:gridCol>
                <a:gridCol w="1492370">
                  <a:extLst>
                    <a:ext uri="{9D8B030D-6E8A-4147-A177-3AD203B41FA5}">
                      <a16:colId xmlns:a16="http://schemas.microsoft.com/office/drawing/2014/main" val="3530159057"/>
                    </a:ext>
                  </a:extLst>
                </a:gridCol>
                <a:gridCol w="2746859">
                  <a:extLst>
                    <a:ext uri="{9D8B030D-6E8A-4147-A177-3AD203B41FA5}">
                      <a16:colId xmlns:a16="http://schemas.microsoft.com/office/drawing/2014/main" val="1102526787"/>
                    </a:ext>
                  </a:extLst>
                </a:gridCol>
                <a:gridCol w="1929887">
                  <a:extLst>
                    <a:ext uri="{9D8B030D-6E8A-4147-A177-3AD203B41FA5}">
                      <a16:colId xmlns:a16="http://schemas.microsoft.com/office/drawing/2014/main" val="2943061159"/>
                    </a:ext>
                  </a:extLst>
                </a:gridCol>
              </a:tblGrid>
              <a:tr h="553052">
                <a:tc>
                  <a:txBody>
                    <a:bodyPr/>
                    <a:lstStyle/>
                    <a:p>
                      <a:pPr marL="0" marR="4445" algn="ctr" rtl="1">
                        <a:lnSpc>
                          <a:spcPts val="165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kern="100" spc="-25">
                          <a:effectLst/>
                          <a:cs typeface="B Nazanin" panose="00000400000000000000" pitchFamily="2" charset="-78"/>
                        </a:rPr>
                        <a:t>درصد فراوانی نهایی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4445" algn="ctr" rtl="1">
                        <a:lnSpc>
                          <a:spcPts val="165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kern="100" spc="-25" dirty="0">
                          <a:effectLst/>
                          <a:cs typeface="B Nazanin" panose="00000400000000000000" pitchFamily="2" charset="-78"/>
                        </a:rPr>
                        <a:t>فراوانی نهایی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4445" algn="ctr" rtl="1">
                        <a:lnSpc>
                          <a:spcPts val="165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kern="100" spc="-25" dirty="0">
                          <a:effectLst/>
                          <a:cs typeface="B Nazanin" panose="00000400000000000000" pitchFamily="2" charset="-78"/>
                        </a:rPr>
                        <a:t>فراوانی کل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4445" algn="ctr" rtl="1">
                        <a:lnSpc>
                          <a:spcPts val="165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kern="100" spc="-25">
                          <a:effectLst/>
                          <a:cs typeface="B Nazanin" panose="00000400000000000000" pitchFamily="2" charset="-78"/>
                        </a:rPr>
                        <a:t>پایگاه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4445" algn="ctr" rtl="1">
                        <a:lnSpc>
                          <a:spcPts val="165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kern="100" spc="-25">
                          <a:effectLst/>
                          <a:cs typeface="B Nazanin" panose="00000400000000000000" pitchFamily="2" charset="-78"/>
                        </a:rPr>
                        <a:t>محدوده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08182725"/>
                  </a:ext>
                </a:extLst>
              </a:tr>
              <a:tr h="553052">
                <a:tc>
                  <a:txBody>
                    <a:bodyPr/>
                    <a:lstStyle/>
                    <a:p>
                      <a:pPr marL="0" marR="317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kern="100">
                          <a:effectLst/>
                          <a:cs typeface="B Nazanin" panose="00000400000000000000" pitchFamily="2" charset="-78"/>
                        </a:rPr>
                        <a:t>62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317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kern="100">
                          <a:effectLst/>
                          <a:cs typeface="B Nazanin" panose="00000400000000000000" pitchFamily="2" charset="-78"/>
                        </a:rPr>
                        <a:t>28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317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kern="100">
                          <a:effectLst/>
                          <a:cs typeface="B Nazanin" panose="00000400000000000000" pitchFamily="2" charset="-78"/>
                        </a:rPr>
                        <a:t>105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317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kern="100">
                          <a:effectLst/>
                          <a:cs typeface="B Nazanin" panose="00000400000000000000" pitchFamily="2" charset="-78"/>
                        </a:rPr>
                        <a:t>گوگل اسکالر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marL="0" marR="317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kern="100">
                          <a:effectLst/>
                          <a:cs typeface="B Nazanin" panose="00000400000000000000" pitchFamily="2" charset="-78"/>
                        </a:rPr>
                        <a:t>بین المللی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69488339"/>
                  </a:ext>
                </a:extLst>
              </a:tr>
              <a:tr h="553052"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kern="100">
                          <a:effectLst/>
                          <a:cs typeface="B Nazanin" panose="00000400000000000000" pitchFamily="2" charset="-78"/>
                        </a:rPr>
                        <a:t>9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kern="100">
                          <a:effectLst/>
                          <a:cs typeface="B Nazanin" panose="00000400000000000000" pitchFamily="2" charset="-78"/>
                        </a:rPr>
                        <a:t>4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kern="100">
                          <a:effectLst/>
                          <a:cs typeface="B Nazanin" panose="00000400000000000000" pitchFamily="2" charset="-78"/>
                        </a:rPr>
                        <a:t>34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kern="100">
                          <a:effectLst/>
                          <a:cs typeface="B Nazanin" panose="00000400000000000000" pitchFamily="2" charset="-78"/>
                        </a:rPr>
                        <a:t>وب آف ساینس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8709980"/>
                  </a:ext>
                </a:extLst>
              </a:tr>
              <a:tr h="553052"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kern="100">
                          <a:effectLst/>
                          <a:cs typeface="B Nazanin" panose="00000400000000000000" pitchFamily="2" charset="-78"/>
                        </a:rPr>
                        <a:t>18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kern="100">
                          <a:effectLst/>
                          <a:cs typeface="B Nazanin" panose="00000400000000000000" pitchFamily="2" charset="-78"/>
                        </a:rPr>
                        <a:t>8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kern="100">
                          <a:effectLst/>
                          <a:cs typeface="B Nazanin" panose="00000400000000000000" pitchFamily="2" charset="-78"/>
                        </a:rPr>
                        <a:t>42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kern="100">
                          <a:effectLst/>
                          <a:cs typeface="B Nazanin" panose="00000400000000000000" pitchFamily="2" charset="-78"/>
                        </a:rPr>
                        <a:t>اسکوپوس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0698514"/>
                  </a:ext>
                </a:extLst>
              </a:tr>
              <a:tr h="553052"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kern="100">
                          <a:effectLst/>
                          <a:cs typeface="B Nazanin" panose="00000400000000000000" pitchFamily="2" charset="-78"/>
                        </a:rPr>
                        <a:t>11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kern="100">
                          <a:effectLst/>
                          <a:cs typeface="B Nazanin" panose="00000400000000000000" pitchFamily="2" charset="-78"/>
                        </a:rPr>
                        <a:t>5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kern="100">
                          <a:effectLst/>
                          <a:cs typeface="B Nazanin" panose="00000400000000000000" pitchFamily="2" charset="-78"/>
                        </a:rPr>
                        <a:t>8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kern="100">
                          <a:effectLst/>
                          <a:cs typeface="B Nazanin" panose="00000400000000000000" pitchFamily="2" charset="-78"/>
                        </a:rPr>
                        <a:t>سیویلیکا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kern="100">
                          <a:effectLst/>
                          <a:cs typeface="B Nazanin" panose="00000400000000000000" pitchFamily="2" charset="-78"/>
                        </a:rPr>
                        <a:t>داخلی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69594500"/>
                  </a:ext>
                </a:extLst>
              </a:tr>
              <a:tr h="553052"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kern="10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kern="10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kern="100">
                          <a:effectLst/>
                          <a:cs typeface="B Nazanin" panose="00000400000000000000" pitchFamily="2" charset="-78"/>
                        </a:rPr>
                        <a:t>5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kern="100" dirty="0">
                          <a:effectLst/>
                          <a:cs typeface="B Nazanin" panose="00000400000000000000" pitchFamily="2" charset="-78"/>
                        </a:rPr>
                        <a:t>پورتال جامع علوم انسانی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2796257"/>
                  </a:ext>
                </a:extLst>
              </a:tr>
              <a:tr h="987707"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kern="10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kern="100" dirty="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kern="100" dirty="0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kern="100">
                          <a:effectLst/>
                          <a:cs typeface="B Nazanin" panose="00000400000000000000" pitchFamily="2" charset="-78"/>
                        </a:rPr>
                        <a:t>مرکز اطلاعات علمی جهاد دانشگاهی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5551545"/>
                  </a:ext>
                </a:extLst>
              </a:tr>
              <a:tr h="553052"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kern="100">
                          <a:effectLst/>
                          <a:cs typeface="B Nazanin" panose="00000400000000000000" pitchFamily="2" charset="-78"/>
                        </a:rPr>
                        <a:t>100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kern="100">
                          <a:effectLst/>
                          <a:cs typeface="B Nazanin" panose="00000400000000000000" pitchFamily="2" charset="-78"/>
                        </a:rPr>
                        <a:t>45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kern="100">
                          <a:effectLst/>
                          <a:cs typeface="B Nazanin" panose="00000400000000000000" pitchFamily="2" charset="-78"/>
                        </a:rPr>
                        <a:t>196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kern="100" dirty="0">
                          <a:effectLst/>
                          <a:cs typeface="B Nazanin" panose="00000400000000000000" pitchFamily="2" charset="-78"/>
                        </a:rPr>
                        <a:t>جمع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32682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2182007"/>
      </p:ext>
    </p:extLst>
  </p:cSld>
  <p:clrMapOvr>
    <a:masterClrMapping/>
  </p:clrMapOvr>
  <p:transition spd="med">
    <p:pull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5E3208E-1444-B837-0F70-4C97C51153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707E9975-2A3E-5EAC-3E23-5488543942F2}"/>
              </a:ext>
            </a:extLst>
          </p:cNvPr>
          <p:cNvSpPr txBox="1">
            <a:spLocks/>
          </p:cNvSpPr>
          <p:nvPr/>
        </p:nvSpPr>
        <p:spPr>
          <a:xfrm>
            <a:off x="177281" y="1041400"/>
            <a:ext cx="9554547" cy="5608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b="1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DB68DD-F941-D89B-840E-DA3A1ACE7D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768" y="164834"/>
            <a:ext cx="9701948" cy="628796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مهمترین کشورها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41BD5A9-E520-AD1F-8B17-2F0766547365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7A9F57E-BD5D-3C5F-5047-BDF297784165}"/>
              </a:ext>
            </a:extLst>
          </p:cNvPr>
          <p:cNvSpPr txBox="1"/>
          <p:nvPr/>
        </p:nvSpPr>
        <p:spPr>
          <a:xfrm>
            <a:off x="124768" y="6027003"/>
            <a:ext cx="9554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ctr" rtl="1">
              <a:spcBef>
                <a:spcPts val="0"/>
              </a:spcBef>
              <a:spcAft>
                <a:spcPts val="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تحلیل آماری مقالات مورد بررسی در پژوهش حاضر از جهت </a:t>
            </a:r>
            <a:r>
              <a:rPr lang="fa-IR" sz="2400" b="1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مهمترین کشورها</a:t>
            </a:r>
            <a:endParaRPr lang="ar-SA" sz="2400" b="1" kern="1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7F78DE9-F561-7E49-35B8-000D74C475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629" y="1084299"/>
            <a:ext cx="7720823" cy="4652034"/>
          </a:xfrm>
          <a:prstGeom prst="rect">
            <a:avLst/>
          </a:prstGeom>
        </p:spPr>
      </p:pic>
      <p:sp>
        <p:nvSpPr>
          <p:cNvPr id="8" name="Rectangle: Rounded Corners 7">
            <a:hlinkClick r:id="rId3" action="ppaction://hlinksldjump"/>
            <a:extLst>
              <a:ext uri="{FF2B5EF4-FFF2-40B4-BE49-F238E27FC236}">
                <a16:creationId xmlns:a16="http://schemas.microsoft.com/office/drawing/2014/main" id="{FF2DA898-62D0-714B-3D61-50D6C0CC21C3}"/>
              </a:ext>
            </a:extLst>
          </p:cNvPr>
          <p:cNvSpPr/>
          <p:nvPr/>
        </p:nvSpPr>
        <p:spPr>
          <a:xfrm>
            <a:off x="10190586" y="62764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: Rounded Corners 8">
            <a:hlinkClick r:id="rId4" action="ppaction://hlinksldjump"/>
            <a:extLst>
              <a:ext uri="{FF2B5EF4-FFF2-40B4-BE49-F238E27FC236}">
                <a16:creationId xmlns:a16="http://schemas.microsoft.com/office/drawing/2014/main" id="{58536909-1311-D0B2-8511-5B118DB168BE}"/>
              </a:ext>
            </a:extLst>
          </p:cNvPr>
          <p:cNvSpPr/>
          <p:nvPr/>
        </p:nvSpPr>
        <p:spPr>
          <a:xfrm>
            <a:off x="10190586" y="116951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مدل‌های انتقال تکنولوژی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B5DA1E9-1D99-930A-5894-EEC960A97A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3270" y="136256"/>
            <a:ext cx="273963" cy="41094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ADE0922-E49D-D6D4-A568-5389D1165B89}"/>
              </a:ext>
            </a:extLst>
          </p:cNvPr>
          <p:cNvSpPr txBox="1"/>
          <p:nvPr/>
        </p:nvSpPr>
        <p:spPr>
          <a:xfrm>
            <a:off x="10260684" y="115779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6" action="ppaction://hlinksldjump"/>
            <a:extLst>
              <a:ext uri="{FF2B5EF4-FFF2-40B4-BE49-F238E27FC236}">
                <a16:creationId xmlns:a16="http://schemas.microsoft.com/office/drawing/2014/main" id="{B7BB3EDC-D884-B113-E0DA-14B530A0C3C4}"/>
              </a:ext>
            </a:extLst>
          </p:cNvPr>
          <p:cNvSpPr/>
          <p:nvPr/>
        </p:nvSpPr>
        <p:spPr>
          <a:xfrm>
            <a:off x="10190586" y="171137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نوع شناسی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CD0FB282-FEF2-12B0-1922-46CC485899DC}"/>
              </a:ext>
            </a:extLst>
          </p:cNvPr>
          <p:cNvSpPr/>
          <p:nvPr/>
        </p:nvSpPr>
        <p:spPr>
          <a:xfrm>
            <a:off x="10194617" y="225324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روش پژوهش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8" action="ppaction://hlinksldjump"/>
            <a:extLst>
              <a:ext uri="{FF2B5EF4-FFF2-40B4-BE49-F238E27FC236}">
                <a16:creationId xmlns:a16="http://schemas.microsoft.com/office/drawing/2014/main" id="{7C44EBF1-27CE-423F-D34B-DC51A119D741}"/>
              </a:ext>
            </a:extLst>
          </p:cNvPr>
          <p:cNvSpPr/>
          <p:nvPr/>
        </p:nvSpPr>
        <p:spPr>
          <a:xfrm>
            <a:off x="10190585" y="2795108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tx1"/>
                </a:solidFill>
                <a:cs typeface="B Nazanin" panose="00000400000000000000" pitchFamily="2" charset="-78"/>
              </a:rPr>
              <a:t>تحلیل آماری مقالات</a:t>
            </a:r>
            <a:endParaRPr lang="en-US" sz="15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9" action="ppaction://hlinksldjump"/>
            <a:extLst>
              <a:ext uri="{FF2B5EF4-FFF2-40B4-BE49-F238E27FC236}">
                <a16:creationId xmlns:a16="http://schemas.microsoft.com/office/drawing/2014/main" id="{67160935-6A13-42C1-9AB0-6CB7322ECF09}"/>
              </a:ext>
            </a:extLst>
          </p:cNvPr>
          <p:cNvSpPr/>
          <p:nvPr/>
        </p:nvSpPr>
        <p:spPr>
          <a:xfrm>
            <a:off x="10190585" y="333697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یافته‌ها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: Rounded Corners 15">
            <a:hlinkClick r:id="rId10" action="ppaction://hlinksldjump"/>
            <a:extLst>
              <a:ext uri="{FF2B5EF4-FFF2-40B4-BE49-F238E27FC236}">
                <a16:creationId xmlns:a16="http://schemas.microsoft.com/office/drawing/2014/main" id="{1034B60F-9C10-2B77-888A-32E54D2C7DF3}"/>
              </a:ext>
            </a:extLst>
          </p:cNvPr>
          <p:cNvSpPr/>
          <p:nvPr/>
        </p:nvSpPr>
        <p:spPr>
          <a:xfrm>
            <a:off x="10158955" y="387883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نتیجه‌گیری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94562546"/>
      </p:ext>
    </p:extLst>
  </p:cSld>
  <p:clrMapOvr>
    <a:masterClrMapping/>
  </p:clrMapOvr>
  <p:transition spd="med">
    <p:pull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C01F91D-4339-0B74-0D96-1C23C1664A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5E86AD33-1C1E-85D5-9795-C9544D29E3E8}"/>
              </a:ext>
            </a:extLst>
          </p:cNvPr>
          <p:cNvSpPr txBox="1">
            <a:spLocks/>
          </p:cNvSpPr>
          <p:nvPr/>
        </p:nvSpPr>
        <p:spPr>
          <a:xfrm>
            <a:off x="177281" y="1041400"/>
            <a:ext cx="9554547" cy="5608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b="1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B15296-48BB-731B-B845-A6DB0A2810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768" y="164834"/>
            <a:ext cx="9701948" cy="628796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مهمترین دانشگاه‌ها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0C37725-9882-1755-14B7-4193349FAE6B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A29C6E-B9DD-B417-306D-BFE7C33543C5}"/>
              </a:ext>
            </a:extLst>
          </p:cNvPr>
          <p:cNvSpPr txBox="1"/>
          <p:nvPr/>
        </p:nvSpPr>
        <p:spPr>
          <a:xfrm>
            <a:off x="124768" y="6027003"/>
            <a:ext cx="9554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ctr" rtl="1">
              <a:spcBef>
                <a:spcPts val="0"/>
              </a:spcBef>
              <a:spcAft>
                <a:spcPts val="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تحلیل آماری مقالات مورد بررسی در پژوهش حاضر از جهت </a:t>
            </a:r>
            <a:r>
              <a:rPr lang="fa-IR" sz="2400" b="1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مهمترین دانشگاه‌ها</a:t>
            </a:r>
            <a:endParaRPr lang="ar-SA" sz="2400" b="1" kern="1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338DDE-0BF5-C55A-DCD5-179900AE4A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023" y="1041400"/>
            <a:ext cx="7864036" cy="4737833"/>
          </a:xfrm>
          <a:prstGeom prst="rect">
            <a:avLst/>
          </a:prstGeom>
        </p:spPr>
      </p:pic>
      <p:sp>
        <p:nvSpPr>
          <p:cNvPr id="8" name="Rectangle: Rounded Corners 7">
            <a:hlinkClick r:id="rId3" action="ppaction://hlinksldjump"/>
            <a:extLst>
              <a:ext uri="{FF2B5EF4-FFF2-40B4-BE49-F238E27FC236}">
                <a16:creationId xmlns:a16="http://schemas.microsoft.com/office/drawing/2014/main" id="{AC13482D-9F6B-7F15-1C72-0C3B208BA419}"/>
              </a:ext>
            </a:extLst>
          </p:cNvPr>
          <p:cNvSpPr/>
          <p:nvPr/>
        </p:nvSpPr>
        <p:spPr>
          <a:xfrm>
            <a:off x="10190586" y="62764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: Rounded Corners 8">
            <a:hlinkClick r:id="rId4" action="ppaction://hlinksldjump"/>
            <a:extLst>
              <a:ext uri="{FF2B5EF4-FFF2-40B4-BE49-F238E27FC236}">
                <a16:creationId xmlns:a16="http://schemas.microsoft.com/office/drawing/2014/main" id="{B9C0795F-ED46-2B41-CB0A-08EFEA0B088B}"/>
              </a:ext>
            </a:extLst>
          </p:cNvPr>
          <p:cNvSpPr/>
          <p:nvPr/>
        </p:nvSpPr>
        <p:spPr>
          <a:xfrm>
            <a:off x="10190586" y="116951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مدل‌های انتقال تکنولوژی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376F718-6FC7-8F7A-AB62-B2CCAB5E410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3270" y="136256"/>
            <a:ext cx="273963" cy="41094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FE04894-29D9-7F6E-B77A-411EFB1C50F3}"/>
              </a:ext>
            </a:extLst>
          </p:cNvPr>
          <p:cNvSpPr txBox="1"/>
          <p:nvPr/>
        </p:nvSpPr>
        <p:spPr>
          <a:xfrm>
            <a:off x="10260684" y="115779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6" action="ppaction://hlinksldjump"/>
            <a:extLst>
              <a:ext uri="{FF2B5EF4-FFF2-40B4-BE49-F238E27FC236}">
                <a16:creationId xmlns:a16="http://schemas.microsoft.com/office/drawing/2014/main" id="{76D59ECA-58A8-0123-5223-AE021D6788DB}"/>
              </a:ext>
            </a:extLst>
          </p:cNvPr>
          <p:cNvSpPr/>
          <p:nvPr/>
        </p:nvSpPr>
        <p:spPr>
          <a:xfrm>
            <a:off x="10190586" y="171137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نوع شناسی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EAF413C7-93C1-3ADB-695B-65EFD1F399D9}"/>
              </a:ext>
            </a:extLst>
          </p:cNvPr>
          <p:cNvSpPr/>
          <p:nvPr/>
        </p:nvSpPr>
        <p:spPr>
          <a:xfrm>
            <a:off x="10194617" y="225324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روش پژوهش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8" action="ppaction://hlinksldjump"/>
            <a:extLst>
              <a:ext uri="{FF2B5EF4-FFF2-40B4-BE49-F238E27FC236}">
                <a16:creationId xmlns:a16="http://schemas.microsoft.com/office/drawing/2014/main" id="{462A5F82-D800-5F5F-39B0-8BC964A82D47}"/>
              </a:ext>
            </a:extLst>
          </p:cNvPr>
          <p:cNvSpPr/>
          <p:nvPr/>
        </p:nvSpPr>
        <p:spPr>
          <a:xfrm>
            <a:off x="10190585" y="2795108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tx1"/>
                </a:solidFill>
                <a:cs typeface="B Nazanin" panose="00000400000000000000" pitchFamily="2" charset="-78"/>
              </a:rPr>
              <a:t>تحلیل آماری مقالات</a:t>
            </a:r>
            <a:endParaRPr lang="en-US" sz="15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9" action="ppaction://hlinksldjump"/>
            <a:extLst>
              <a:ext uri="{FF2B5EF4-FFF2-40B4-BE49-F238E27FC236}">
                <a16:creationId xmlns:a16="http://schemas.microsoft.com/office/drawing/2014/main" id="{0C5CBBE3-8268-C901-1A32-168E67483A80}"/>
              </a:ext>
            </a:extLst>
          </p:cNvPr>
          <p:cNvSpPr/>
          <p:nvPr/>
        </p:nvSpPr>
        <p:spPr>
          <a:xfrm>
            <a:off x="10190585" y="333697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یافته‌ها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: Rounded Corners 15">
            <a:hlinkClick r:id="rId10" action="ppaction://hlinksldjump"/>
            <a:extLst>
              <a:ext uri="{FF2B5EF4-FFF2-40B4-BE49-F238E27FC236}">
                <a16:creationId xmlns:a16="http://schemas.microsoft.com/office/drawing/2014/main" id="{D6BB64EE-2C88-B439-20AE-7ED1B7C1300E}"/>
              </a:ext>
            </a:extLst>
          </p:cNvPr>
          <p:cNvSpPr/>
          <p:nvPr/>
        </p:nvSpPr>
        <p:spPr>
          <a:xfrm>
            <a:off x="10158955" y="387883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نتیجه‌گیری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42754864"/>
      </p:ext>
    </p:extLst>
  </p:cSld>
  <p:clrMapOvr>
    <a:masterClrMapping/>
  </p:clrMapOvr>
  <p:transition spd="med">
    <p:pull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D4A41A1-0C4D-7DE9-5AD3-530C7BB465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8E314283-83A1-A0E5-1C31-AB2697575AE1}"/>
              </a:ext>
            </a:extLst>
          </p:cNvPr>
          <p:cNvSpPr txBox="1">
            <a:spLocks/>
          </p:cNvSpPr>
          <p:nvPr/>
        </p:nvSpPr>
        <p:spPr>
          <a:xfrm>
            <a:off x="177281" y="1041400"/>
            <a:ext cx="9554547" cy="5608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b="1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158A1FA-3F5A-846D-CA48-A6669206D4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768" y="164834"/>
            <a:ext cx="9701948" cy="628796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مهمترین نویسندگان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4937433-2E45-7887-6074-1011D345C6F1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6928934-895A-B13E-EF46-E26CAF1ED074}"/>
              </a:ext>
            </a:extLst>
          </p:cNvPr>
          <p:cNvSpPr txBox="1"/>
          <p:nvPr/>
        </p:nvSpPr>
        <p:spPr>
          <a:xfrm>
            <a:off x="124768" y="6027003"/>
            <a:ext cx="9554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ctr" rtl="1">
              <a:spcBef>
                <a:spcPts val="0"/>
              </a:spcBef>
              <a:spcAft>
                <a:spcPts val="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تحلیل آماری مقالات مورد بررسی در پژوهش حاضر از جهت </a:t>
            </a:r>
            <a:r>
              <a:rPr lang="fa-IR" sz="2400" b="1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مهمترین نویسندگان</a:t>
            </a:r>
            <a:endParaRPr lang="ar-SA" sz="2400" b="1" kern="1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B0410BD-C321-0122-C282-0E09D62C8A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783" y="1172940"/>
            <a:ext cx="7503287" cy="4520493"/>
          </a:xfrm>
          <a:prstGeom prst="rect">
            <a:avLst/>
          </a:prstGeom>
        </p:spPr>
      </p:pic>
      <p:sp>
        <p:nvSpPr>
          <p:cNvPr id="8" name="Rectangle: Rounded Corners 7">
            <a:hlinkClick r:id="rId3" action="ppaction://hlinksldjump"/>
            <a:extLst>
              <a:ext uri="{FF2B5EF4-FFF2-40B4-BE49-F238E27FC236}">
                <a16:creationId xmlns:a16="http://schemas.microsoft.com/office/drawing/2014/main" id="{D46629C6-AC64-D4A3-3F11-FC2E00E44E37}"/>
              </a:ext>
            </a:extLst>
          </p:cNvPr>
          <p:cNvSpPr/>
          <p:nvPr/>
        </p:nvSpPr>
        <p:spPr>
          <a:xfrm>
            <a:off x="10190586" y="62764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: Rounded Corners 8">
            <a:hlinkClick r:id="rId4" action="ppaction://hlinksldjump"/>
            <a:extLst>
              <a:ext uri="{FF2B5EF4-FFF2-40B4-BE49-F238E27FC236}">
                <a16:creationId xmlns:a16="http://schemas.microsoft.com/office/drawing/2014/main" id="{DBC5BF77-63CF-4215-CF15-AF76CA6C8F20}"/>
              </a:ext>
            </a:extLst>
          </p:cNvPr>
          <p:cNvSpPr/>
          <p:nvPr/>
        </p:nvSpPr>
        <p:spPr>
          <a:xfrm>
            <a:off x="10190586" y="116951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مدل‌های انتقال تکنولوژی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F70020A-FFD5-608B-A23E-DEF0261C60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3270" y="136256"/>
            <a:ext cx="273963" cy="41094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8DCF1A9-D496-7B32-9BF9-5AD042213BB0}"/>
              </a:ext>
            </a:extLst>
          </p:cNvPr>
          <p:cNvSpPr txBox="1"/>
          <p:nvPr/>
        </p:nvSpPr>
        <p:spPr>
          <a:xfrm>
            <a:off x="10260684" y="115779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6" action="ppaction://hlinksldjump"/>
            <a:extLst>
              <a:ext uri="{FF2B5EF4-FFF2-40B4-BE49-F238E27FC236}">
                <a16:creationId xmlns:a16="http://schemas.microsoft.com/office/drawing/2014/main" id="{A3700587-FCBF-B127-CA81-FF3C8DFD4711}"/>
              </a:ext>
            </a:extLst>
          </p:cNvPr>
          <p:cNvSpPr/>
          <p:nvPr/>
        </p:nvSpPr>
        <p:spPr>
          <a:xfrm>
            <a:off x="10190586" y="171137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نوع شناسی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E5126C3D-7EB4-C8A9-0AE2-9375366D9865}"/>
              </a:ext>
            </a:extLst>
          </p:cNvPr>
          <p:cNvSpPr/>
          <p:nvPr/>
        </p:nvSpPr>
        <p:spPr>
          <a:xfrm>
            <a:off x="10194617" y="225324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روش پژوهش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8" action="ppaction://hlinksldjump"/>
            <a:extLst>
              <a:ext uri="{FF2B5EF4-FFF2-40B4-BE49-F238E27FC236}">
                <a16:creationId xmlns:a16="http://schemas.microsoft.com/office/drawing/2014/main" id="{E1596FC7-E805-2651-F043-DEDE83F1A252}"/>
              </a:ext>
            </a:extLst>
          </p:cNvPr>
          <p:cNvSpPr/>
          <p:nvPr/>
        </p:nvSpPr>
        <p:spPr>
          <a:xfrm>
            <a:off x="10190585" y="2795108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tx1"/>
                </a:solidFill>
                <a:cs typeface="B Nazanin" panose="00000400000000000000" pitchFamily="2" charset="-78"/>
              </a:rPr>
              <a:t>تحلیل آماری مقالات</a:t>
            </a:r>
            <a:endParaRPr lang="en-US" sz="15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9" action="ppaction://hlinksldjump"/>
            <a:extLst>
              <a:ext uri="{FF2B5EF4-FFF2-40B4-BE49-F238E27FC236}">
                <a16:creationId xmlns:a16="http://schemas.microsoft.com/office/drawing/2014/main" id="{3BC3EC18-B34C-B91E-2956-ADF8783E4DC6}"/>
              </a:ext>
            </a:extLst>
          </p:cNvPr>
          <p:cNvSpPr/>
          <p:nvPr/>
        </p:nvSpPr>
        <p:spPr>
          <a:xfrm>
            <a:off x="10190585" y="333697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یافته‌ها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: Rounded Corners 15">
            <a:hlinkClick r:id="rId10" action="ppaction://hlinksldjump"/>
            <a:extLst>
              <a:ext uri="{FF2B5EF4-FFF2-40B4-BE49-F238E27FC236}">
                <a16:creationId xmlns:a16="http://schemas.microsoft.com/office/drawing/2014/main" id="{220E5C19-CB80-5F07-0C25-25F6CCCAA315}"/>
              </a:ext>
            </a:extLst>
          </p:cNvPr>
          <p:cNvSpPr/>
          <p:nvPr/>
        </p:nvSpPr>
        <p:spPr>
          <a:xfrm>
            <a:off x="10158955" y="387883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نتیجه‌گیری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36676115"/>
      </p:ext>
    </p:extLst>
  </p:cSld>
  <p:clrMapOvr>
    <a:masterClrMapping/>
  </p:clrMapOvr>
  <p:transition spd="med">
    <p:pull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7FEAEED-9E65-34AF-BE9D-31FD6E243F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71F89521-F455-B16D-C48A-3E39068DCBFF}"/>
              </a:ext>
            </a:extLst>
          </p:cNvPr>
          <p:cNvSpPr txBox="1">
            <a:spLocks/>
          </p:cNvSpPr>
          <p:nvPr/>
        </p:nvSpPr>
        <p:spPr>
          <a:xfrm>
            <a:off x="177281" y="1041400"/>
            <a:ext cx="9554547" cy="5608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b="1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D4C8BD-13E6-D98D-3E29-8B23347BFE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768" y="164834"/>
            <a:ext cx="9701948" cy="628796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کدگذاری باز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F0D2FA7-B0E0-6A5D-6A0B-D88A8F2CEC33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FFDAFE1B-6B82-5A5C-FFDA-AA354F524D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267176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: Rounded Corners 10">
            <a:hlinkClick r:id="rId2" action="ppaction://hlinksldjump"/>
            <a:extLst>
              <a:ext uri="{FF2B5EF4-FFF2-40B4-BE49-F238E27FC236}">
                <a16:creationId xmlns:a16="http://schemas.microsoft.com/office/drawing/2014/main" id="{39AD8709-0185-010B-58D1-5031AC8B80A1}"/>
              </a:ext>
            </a:extLst>
          </p:cNvPr>
          <p:cNvSpPr/>
          <p:nvPr/>
        </p:nvSpPr>
        <p:spPr>
          <a:xfrm>
            <a:off x="10190586" y="62764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3" action="ppaction://hlinksldjump"/>
            <a:extLst>
              <a:ext uri="{FF2B5EF4-FFF2-40B4-BE49-F238E27FC236}">
                <a16:creationId xmlns:a16="http://schemas.microsoft.com/office/drawing/2014/main" id="{32735B1A-1D27-3288-4A4F-D38153323048}"/>
              </a:ext>
            </a:extLst>
          </p:cNvPr>
          <p:cNvSpPr/>
          <p:nvPr/>
        </p:nvSpPr>
        <p:spPr>
          <a:xfrm>
            <a:off x="10190586" y="116951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مدل‌های انتقال تکنولوژی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3106793-F7AA-1CC3-E46F-9AEDD5F72C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3270" y="136256"/>
            <a:ext cx="273963" cy="41094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01AB0A9-42BE-8198-E4F3-E3332E4DA706}"/>
              </a:ext>
            </a:extLst>
          </p:cNvPr>
          <p:cNvSpPr txBox="1"/>
          <p:nvPr/>
        </p:nvSpPr>
        <p:spPr>
          <a:xfrm>
            <a:off x="10260684" y="115779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5" action="ppaction://hlinksldjump"/>
            <a:extLst>
              <a:ext uri="{FF2B5EF4-FFF2-40B4-BE49-F238E27FC236}">
                <a16:creationId xmlns:a16="http://schemas.microsoft.com/office/drawing/2014/main" id="{21DE3481-FF3F-73DD-D51A-EDA61873ACBE}"/>
              </a:ext>
            </a:extLst>
          </p:cNvPr>
          <p:cNvSpPr/>
          <p:nvPr/>
        </p:nvSpPr>
        <p:spPr>
          <a:xfrm>
            <a:off x="10190586" y="171137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نوع شناسی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: Rounded Corners 15">
            <a:hlinkClick r:id="rId6" action="ppaction://hlinksldjump"/>
            <a:extLst>
              <a:ext uri="{FF2B5EF4-FFF2-40B4-BE49-F238E27FC236}">
                <a16:creationId xmlns:a16="http://schemas.microsoft.com/office/drawing/2014/main" id="{4B170901-076A-C111-0B42-FA05DA84F3B8}"/>
              </a:ext>
            </a:extLst>
          </p:cNvPr>
          <p:cNvSpPr/>
          <p:nvPr/>
        </p:nvSpPr>
        <p:spPr>
          <a:xfrm>
            <a:off x="10194617" y="225324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روش پژوهش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Rectangle: Rounded Corners 16">
            <a:hlinkClick r:id="rId7" action="ppaction://hlinksldjump"/>
            <a:extLst>
              <a:ext uri="{FF2B5EF4-FFF2-40B4-BE49-F238E27FC236}">
                <a16:creationId xmlns:a16="http://schemas.microsoft.com/office/drawing/2014/main" id="{3D9EE73A-F55F-0307-4A6F-66606056C737}"/>
              </a:ext>
            </a:extLst>
          </p:cNvPr>
          <p:cNvSpPr/>
          <p:nvPr/>
        </p:nvSpPr>
        <p:spPr>
          <a:xfrm>
            <a:off x="10190585" y="279510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تحلیل آماری مقالات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ectangle: Rounded Corners 17">
            <a:hlinkClick r:id="rId8" action="ppaction://hlinksldjump"/>
            <a:extLst>
              <a:ext uri="{FF2B5EF4-FFF2-40B4-BE49-F238E27FC236}">
                <a16:creationId xmlns:a16="http://schemas.microsoft.com/office/drawing/2014/main" id="{E773D527-3210-C5E2-CBC4-ABCE3759EA7E}"/>
              </a:ext>
            </a:extLst>
          </p:cNvPr>
          <p:cNvSpPr/>
          <p:nvPr/>
        </p:nvSpPr>
        <p:spPr>
          <a:xfrm>
            <a:off x="10190585" y="3336973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tx1"/>
                </a:solidFill>
                <a:cs typeface="B Nazanin" panose="00000400000000000000" pitchFamily="2" charset="-78"/>
              </a:rPr>
              <a:t>یافته‌ها</a:t>
            </a:r>
            <a:endParaRPr lang="en-US" sz="15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Rectangle: Rounded Corners 18">
            <a:hlinkClick r:id="rId9" action="ppaction://hlinksldjump"/>
            <a:extLst>
              <a:ext uri="{FF2B5EF4-FFF2-40B4-BE49-F238E27FC236}">
                <a16:creationId xmlns:a16="http://schemas.microsoft.com/office/drawing/2014/main" id="{4CA5B410-1ECC-8795-117D-3FD10AF08E9F}"/>
              </a:ext>
            </a:extLst>
          </p:cNvPr>
          <p:cNvSpPr/>
          <p:nvPr/>
        </p:nvSpPr>
        <p:spPr>
          <a:xfrm>
            <a:off x="10158955" y="387883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نتیجه‌گیری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88455A5-6D60-237B-C7BA-FA09956F53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5893480"/>
              </p:ext>
            </p:extLst>
          </p:nvPr>
        </p:nvGraphicFramePr>
        <p:xfrm>
          <a:off x="284673" y="1041399"/>
          <a:ext cx="9447156" cy="5608635"/>
        </p:xfrm>
        <a:graphic>
          <a:graphicData uri="http://schemas.openxmlformats.org/drawingml/2006/table">
            <a:tbl>
              <a:tblPr rtl="1">
                <a:tableStyleId>{C4B1156A-380E-4F78-BDF5-A606A8083BF9}</a:tableStyleId>
              </a:tblPr>
              <a:tblGrid>
                <a:gridCol w="605242">
                  <a:extLst>
                    <a:ext uri="{9D8B030D-6E8A-4147-A177-3AD203B41FA5}">
                      <a16:colId xmlns:a16="http://schemas.microsoft.com/office/drawing/2014/main" val="62543275"/>
                    </a:ext>
                  </a:extLst>
                </a:gridCol>
                <a:gridCol w="1541350">
                  <a:extLst>
                    <a:ext uri="{9D8B030D-6E8A-4147-A177-3AD203B41FA5}">
                      <a16:colId xmlns:a16="http://schemas.microsoft.com/office/drawing/2014/main" val="1288116470"/>
                    </a:ext>
                  </a:extLst>
                </a:gridCol>
                <a:gridCol w="2377928">
                  <a:extLst>
                    <a:ext uri="{9D8B030D-6E8A-4147-A177-3AD203B41FA5}">
                      <a16:colId xmlns:a16="http://schemas.microsoft.com/office/drawing/2014/main" val="325796878"/>
                    </a:ext>
                  </a:extLst>
                </a:gridCol>
                <a:gridCol w="2606576">
                  <a:extLst>
                    <a:ext uri="{9D8B030D-6E8A-4147-A177-3AD203B41FA5}">
                      <a16:colId xmlns:a16="http://schemas.microsoft.com/office/drawing/2014/main" val="1635071869"/>
                    </a:ext>
                  </a:extLst>
                </a:gridCol>
                <a:gridCol w="2316060">
                  <a:extLst>
                    <a:ext uri="{9D8B030D-6E8A-4147-A177-3AD203B41FA5}">
                      <a16:colId xmlns:a16="http://schemas.microsoft.com/office/drawing/2014/main" val="4081409520"/>
                    </a:ext>
                  </a:extLst>
                </a:gridCol>
              </a:tblGrid>
              <a:tr h="487391"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1200" b="1" u="none" strike="noStrike">
                          <a:effectLst/>
                          <a:cs typeface="B Nazanin" panose="00000400000000000000" pitchFamily="2" charset="-78"/>
                        </a:rPr>
                        <a:t>شماره</a:t>
                      </a:r>
                      <a:br>
                        <a:rPr lang="ar-SA" sz="1200" b="1" u="none" strike="noStrike">
                          <a:effectLst/>
                          <a:cs typeface="B Nazanin" panose="00000400000000000000" pitchFamily="2" charset="-78"/>
                        </a:rPr>
                      </a:br>
                      <a:r>
                        <a:rPr lang="ar-SA" sz="1200" b="1" u="none" strike="noStrike">
                          <a:effectLst/>
                          <a:cs typeface="B Nazanin" panose="00000400000000000000" pitchFamily="2" charset="-78"/>
                        </a:rPr>
                        <a:t>پژوهش</a:t>
                      </a:r>
                      <a:endParaRPr lang="ar-SA" sz="1200" b="1" i="0" u="none" strike="noStrike">
                        <a:solidFill>
                          <a:srgbClr val="FFFFFF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5644" marR="5644" marT="5644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1200" b="1" u="none" strike="noStrike">
                          <a:effectLst/>
                          <a:cs typeface="B Nazanin" panose="00000400000000000000" pitchFamily="2" charset="-78"/>
                        </a:rPr>
                        <a:t>نویسندگان</a:t>
                      </a:r>
                      <a:endParaRPr lang="ar-SA" sz="1200" b="1" i="0" u="none" strike="noStrike">
                        <a:solidFill>
                          <a:srgbClr val="FFFFFF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5644" marR="5644" marT="5644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1200" b="1" u="none" strike="noStrike">
                          <a:effectLst/>
                          <a:cs typeface="B Nazanin" panose="00000400000000000000" pitchFamily="2" charset="-78"/>
                        </a:rPr>
                        <a:t>هدف</a:t>
                      </a:r>
                      <a:endParaRPr lang="ar-SA" sz="1200" b="1" i="0" u="none" strike="noStrike">
                        <a:solidFill>
                          <a:srgbClr val="FFFFFF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5644" marR="5644" marT="5644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1200" b="1" u="none" strike="noStrike">
                          <a:effectLst/>
                          <a:cs typeface="B Nazanin" panose="00000400000000000000" pitchFamily="2" charset="-78"/>
                        </a:rPr>
                        <a:t>یافته‌ها</a:t>
                      </a:r>
                      <a:endParaRPr lang="ar-SA" sz="1200" b="1" i="0" u="none" strike="noStrike">
                        <a:solidFill>
                          <a:srgbClr val="FFFFFF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5644" marR="5644" marT="5644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1200" b="1" u="none" strike="noStrike">
                          <a:effectLst/>
                          <a:cs typeface="B Nazanin" panose="00000400000000000000" pitchFamily="2" charset="-78"/>
                        </a:rPr>
                        <a:t>کدگذاری باز</a:t>
                      </a:r>
                      <a:endParaRPr lang="ar-SA" sz="1200" b="1" i="0" u="none" strike="noStrike">
                        <a:solidFill>
                          <a:srgbClr val="FFFFFF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5644" marR="5644" marT="5644" marB="0" anchor="ctr"/>
                </a:tc>
                <a:extLst>
                  <a:ext uri="{0D108BD9-81ED-4DB2-BD59-A6C34878D82A}">
                    <a16:rowId xmlns:a16="http://schemas.microsoft.com/office/drawing/2014/main" val="967023413"/>
                  </a:ext>
                </a:extLst>
              </a:tr>
              <a:tr h="1163919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5644" marR="5644" marT="5644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1200" b="1" u="none" strike="noStrike">
                          <a:effectLst/>
                          <a:cs typeface="B Nazanin" panose="00000400000000000000" pitchFamily="2" charset="-78"/>
                        </a:rPr>
                        <a:t>اوبرایان و نلسون (2020)</a:t>
                      </a:r>
                      <a:endParaRPr lang="ar-SA" sz="12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5644" marR="5644" marT="5644" marB="0" anchor="ctr"/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ar-SA" sz="1200" b="1" u="none" strike="noStrike">
                          <a:effectLst/>
                          <a:cs typeface="B Nazanin" panose="00000400000000000000" pitchFamily="2" charset="-78"/>
                        </a:rPr>
                        <a:t>ارزیابی خطرات ناشی از همگرایی هوش مصنوعی و زیست فناوری</a:t>
                      </a:r>
                      <a:endParaRPr lang="ar-SA" sz="12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5644" marR="5644" marT="5644" marB="0" anchor="ctr"/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ar-SA" sz="1200" b="1" u="none" strike="noStrike">
                          <a:effectLst/>
                          <a:cs typeface="B Nazanin" panose="00000400000000000000" pitchFamily="2" charset="-78"/>
                        </a:rPr>
                        <a:t>1. اهمیت درک خطرات نوظهور در تقاطع هوش مصنوعی و زیست فناوری</a:t>
                      </a:r>
                      <a:br>
                        <a:rPr lang="ar-SA" sz="1200" b="1" u="none" strike="noStrike">
                          <a:effectLst/>
                          <a:cs typeface="B Nazanin" panose="00000400000000000000" pitchFamily="2" charset="-78"/>
                        </a:rPr>
                      </a:br>
                      <a:r>
                        <a:rPr lang="ar-SA" sz="1200" b="1" u="none" strike="noStrike">
                          <a:effectLst/>
                          <a:cs typeface="B Nazanin" panose="00000400000000000000" pitchFamily="2" charset="-78"/>
                        </a:rPr>
                        <a:t>2. رویکردهای آینده‌نگر در ارزیابی ریسک، باعث افزایش پذیرش فناوری‌های همگرا می‌گردد</a:t>
                      </a:r>
                      <a:endParaRPr lang="ar-SA" sz="12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5644" marR="5644" marT="5644" marB="0" anchor="ctr"/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ar-SA" sz="1200" b="1" u="none" strike="noStrike">
                          <a:effectLst/>
                          <a:cs typeface="B Nazanin" panose="00000400000000000000" pitchFamily="2" charset="-78"/>
                        </a:rPr>
                        <a:t>● خطرات امنیت زیستی </a:t>
                      </a:r>
                      <a:br>
                        <a:rPr lang="ar-SA" sz="1200" b="1" u="none" strike="noStrike">
                          <a:effectLst/>
                          <a:cs typeface="B Nazanin" panose="00000400000000000000" pitchFamily="2" charset="-78"/>
                        </a:rPr>
                      </a:br>
                      <a:r>
                        <a:rPr lang="ar-SA" sz="1200" b="1" u="none" strike="noStrike">
                          <a:effectLst/>
                          <a:cs typeface="B Nazanin" panose="00000400000000000000" pitchFamily="2" charset="-78"/>
                        </a:rPr>
                        <a:t>● پذیرش فناوری</a:t>
                      </a:r>
                      <a:endParaRPr lang="ar-SA" sz="12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5644" marR="5644" marT="5644" marB="0" anchor="ctr"/>
                </a:tc>
                <a:extLst>
                  <a:ext uri="{0D108BD9-81ED-4DB2-BD59-A6C34878D82A}">
                    <a16:rowId xmlns:a16="http://schemas.microsoft.com/office/drawing/2014/main" val="594037819"/>
                  </a:ext>
                </a:extLst>
              </a:tr>
              <a:tr h="1396703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1" u="none" strike="noStrike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5644" marR="5644" marT="5644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1200" b="1" u="none" strike="noStrike">
                          <a:effectLst/>
                          <a:cs typeface="B Nazanin" panose="00000400000000000000" pitchFamily="2" charset="-78"/>
                        </a:rPr>
                        <a:t>اغمیونی و همکاران (2020)</a:t>
                      </a:r>
                      <a:endParaRPr lang="ar-SA" sz="12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5644" marR="5644" marT="5644" marB="0" anchor="ctr"/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ar-SA" sz="1200" b="1" u="none" strike="noStrike">
                          <a:effectLst/>
                          <a:cs typeface="B Nazanin" panose="00000400000000000000" pitchFamily="2" charset="-78"/>
                        </a:rPr>
                        <a:t>ارزیابی عوامل موثر بر سیاست نوآوری در زیست فناوری</a:t>
                      </a:r>
                      <a:endParaRPr lang="ar-SA" sz="12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5644" marR="5644" marT="5644" marB="0" anchor="ctr"/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ar-SA" sz="1200" b="1" u="none" strike="noStrike">
                          <a:effectLst/>
                          <a:cs typeface="B Nazanin" panose="00000400000000000000" pitchFamily="2" charset="-78"/>
                        </a:rPr>
                        <a:t>1. نیروی کار، منابع و سرمایه، باعث ایجاد مزیت‌های نسبی و رقابتی در اقتصاد زیست فناوری می‌گردند</a:t>
                      </a:r>
                      <a:br>
                        <a:rPr lang="ar-SA" sz="1200" b="1" u="none" strike="noStrike">
                          <a:effectLst/>
                          <a:cs typeface="B Nazanin" panose="00000400000000000000" pitchFamily="2" charset="-78"/>
                        </a:rPr>
                      </a:br>
                      <a:r>
                        <a:rPr lang="ar-SA" sz="1200" b="1" u="none" strike="noStrike">
                          <a:effectLst/>
                          <a:cs typeface="B Nazanin" panose="00000400000000000000" pitchFamily="2" charset="-78"/>
                        </a:rPr>
                        <a:t>2. لزوم حمایت دولتی از طریق اعمال سیاست‌های توسعه تحقیقات و همکاری داخلی و بین‌المللی</a:t>
                      </a:r>
                      <a:endParaRPr lang="ar-SA" sz="12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5644" marR="5644" marT="5644" marB="0" anchor="ctr"/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ar-SA" sz="1200" b="1" u="none" strike="noStrike">
                          <a:effectLst/>
                          <a:cs typeface="B Nazanin" panose="00000400000000000000" pitchFamily="2" charset="-78"/>
                        </a:rPr>
                        <a:t>● مزیت رقابتی</a:t>
                      </a:r>
                      <a:br>
                        <a:rPr lang="ar-SA" sz="1200" b="1" u="none" strike="noStrike">
                          <a:effectLst/>
                          <a:cs typeface="B Nazanin" panose="00000400000000000000" pitchFamily="2" charset="-78"/>
                        </a:rPr>
                      </a:br>
                      <a:r>
                        <a:rPr lang="ar-SA" sz="1200" b="1" u="none" strike="noStrike">
                          <a:effectLst/>
                          <a:cs typeface="B Nazanin" panose="00000400000000000000" pitchFamily="2" charset="-78"/>
                        </a:rPr>
                        <a:t>● نیروی کار</a:t>
                      </a:r>
                      <a:br>
                        <a:rPr lang="ar-SA" sz="1200" b="1" u="none" strike="noStrike">
                          <a:effectLst/>
                          <a:cs typeface="B Nazanin" panose="00000400000000000000" pitchFamily="2" charset="-78"/>
                        </a:rPr>
                      </a:br>
                      <a:r>
                        <a:rPr lang="ar-SA" sz="1200" b="1" u="none" strike="noStrike">
                          <a:effectLst/>
                          <a:cs typeface="B Nazanin" panose="00000400000000000000" pitchFamily="2" charset="-78"/>
                        </a:rPr>
                        <a:t>● سرمایه</a:t>
                      </a:r>
                      <a:br>
                        <a:rPr lang="ar-SA" sz="1200" b="1" u="none" strike="noStrike">
                          <a:effectLst/>
                          <a:cs typeface="B Nazanin" panose="00000400000000000000" pitchFamily="2" charset="-78"/>
                        </a:rPr>
                      </a:br>
                      <a:r>
                        <a:rPr lang="ar-SA" sz="1200" b="1" u="none" strike="noStrike">
                          <a:effectLst/>
                          <a:cs typeface="B Nazanin" panose="00000400000000000000" pitchFamily="2" charset="-78"/>
                        </a:rPr>
                        <a:t>● مدیریت منابع</a:t>
                      </a:r>
                      <a:endParaRPr lang="ar-SA" sz="12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5644" marR="5644" marT="5644" marB="0" anchor="ctr"/>
                </a:tc>
                <a:extLst>
                  <a:ext uri="{0D108BD9-81ED-4DB2-BD59-A6C34878D82A}">
                    <a16:rowId xmlns:a16="http://schemas.microsoft.com/office/drawing/2014/main" val="2884818708"/>
                  </a:ext>
                </a:extLst>
              </a:tr>
              <a:tr h="1163919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1" u="none" strike="noStrike">
                          <a:effectLst/>
                          <a:cs typeface="B Nazanin" panose="00000400000000000000" pitchFamily="2" charset="-78"/>
                        </a:rPr>
                        <a:t>3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5644" marR="5644" marT="5644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1200" b="1" u="none" strike="noStrike">
                          <a:effectLst/>
                          <a:cs typeface="B Nazanin" panose="00000400000000000000" pitchFamily="2" charset="-78"/>
                        </a:rPr>
                        <a:t>خان و همکاران (2020)</a:t>
                      </a:r>
                      <a:endParaRPr lang="ar-SA" sz="12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5644" marR="5644" marT="5644" marB="0" anchor="ctr"/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ar-SA" sz="1200" b="1" u="none" strike="noStrike">
                          <a:effectLst/>
                          <a:cs typeface="B Nazanin" panose="00000400000000000000" pitchFamily="2" charset="-78"/>
                        </a:rPr>
                        <a:t>شناسایی کاربرد فناوری‌های همگرا در برنامه‌ریزی ایمنی و بازرسی تجهیزات آتش نشانی قابل حمل</a:t>
                      </a:r>
                      <a:endParaRPr lang="ar-SA" sz="12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5644" marR="5644" marT="5644" marB="0" anchor="ctr"/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ar-SA" sz="1200" b="1" u="none" strike="noStrike">
                          <a:effectLst/>
                          <a:cs typeface="B Nazanin" panose="00000400000000000000" pitchFamily="2" charset="-78"/>
                        </a:rPr>
                        <a:t>برنامه‌ریزی نصب خودکار تجهیزات آتش نشانی قابل حمل (مبتنی بر تلفن همراه) در محیط‌های ساخت و ساز، باعث سهولت در بازرسی و همچنین افزایش کارایی و قابلیت اطمینان می‌شود</a:t>
                      </a:r>
                      <a:endParaRPr lang="ar-SA" sz="12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5644" marR="5644" marT="5644" marB="0" anchor="ctr"/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ar-SA" sz="1200" b="1" u="none" strike="noStrike">
                          <a:effectLst/>
                          <a:cs typeface="B Nazanin" panose="00000400000000000000" pitchFamily="2" charset="-78"/>
                        </a:rPr>
                        <a:t>● شفافیت</a:t>
                      </a:r>
                      <a:endParaRPr lang="ar-SA" sz="12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5644" marR="5644" marT="5644" marB="0" anchor="ctr"/>
                </a:tc>
                <a:extLst>
                  <a:ext uri="{0D108BD9-81ED-4DB2-BD59-A6C34878D82A}">
                    <a16:rowId xmlns:a16="http://schemas.microsoft.com/office/drawing/2014/main" val="62661876"/>
                  </a:ext>
                </a:extLst>
              </a:tr>
              <a:tr h="1396703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1" u="none" strike="noStrike">
                          <a:effectLst/>
                          <a:cs typeface="B Nazanin" panose="00000400000000000000" pitchFamily="2" charset="-78"/>
                        </a:rPr>
                        <a:t>4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5644" marR="5644" marT="5644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1200" b="1" u="none" strike="noStrike">
                          <a:effectLst/>
                          <a:cs typeface="B Nazanin" panose="00000400000000000000" pitchFamily="2" charset="-78"/>
                        </a:rPr>
                        <a:t>گازانئو، پادووانو و آمبرلو (2020)</a:t>
                      </a:r>
                      <a:endParaRPr lang="ar-SA" sz="12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5644" marR="5644" marT="5644" marB="0" anchor="ctr"/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ar-SA" sz="1200" b="1" u="none" strike="noStrike">
                          <a:effectLst/>
                          <a:cs typeface="B Nazanin" panose="00000400000000000000" pitchFamily="2" charset="-78"/>
                        </a:rPr>
                        <a:t>شناسایی ارزش‌های انسانی  در طراحی سیستم هوشمند، رویکرد طراحی حساس به ارزش</a:t>
                      </a:r>
                      <a:endParaRPr lang="ar-SA" sz="12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5644" marR="5644" marT="5644" marB="0" anchor="ctr"/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ar-SA" sz="1200" b="1" u="none" strike="noStrike">
                          <a:effectLst/>
                          <a:cs typeface="B Nazanin" panose="00000400000000000000" pitchFamily="2" charset="-78"/>
                        </a:rPr>
                        <a:t>1. لزوم درک "تغییر ارزش" در همگرایی فناوری‌ها و تأثیر آنها بر ذینفعان و محیط‌ کار (مانند تغییر ارزش‌های انسانی در واقعیت مجازی)</a:t>
                      </a:r>
                      <a:br>
                        <a:rPr lang="ar-SA" sz="1200" b="1" u="none" strike="noStrike">
                          <a:effectLst/>
                          <a:cs typeface="B Nazanin" panose="00000400000000000000" pitchFamily="2" charset="-78"/>
                        </a:rPr>
                      </a:br>
                      <a:r>
                        <a:rPr lang="ar-SA" sz="1200" b="1" u="none" strike="noStrike">
                          <a:effectLst/>
                          <a:cs typeface="B Nazanin" panose="00000400000000000000" pitchFamily="2" charset="-78"/>
                        </a:rPr>
                        <a:t>2. لزوم بهینه‌سازی پیکربندی راهکارهای فنی-اجتماعی</a:t>
                      </a:r>
                      <a:endParaRPr lang="ar-SA" sz="12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5644" marR="5644" marT="5644" marB="0" anchor="ctr"/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ar-SA" sz="1200" b="1" u="none" strike="noStrike" dirty="0">
                          <a:effectLst/>
                          <a:cs typeface="B Nazanin" panose="00000400000000000000" pitchFamily="2" charset="-78"/>
                        </a:rPr>
                        <a:t>● مصرف منابع</a:t>
                      </a:r>
                      <a:br>
                        <a:rPr lang="ar-SA" sz="1200" b="1" u="none" strike="noStrike" dirty="0">
                          <a:effectLst/>
                          <a:cs typeface="B Nazanin" panose="00000400000000000000" pitchFamily="2" charset="-78"/>
                        </a:rPr>
                      </a:br>
                      <a:r>
                        <a:rPr lang="ar-SA" sz="1200" b="1" u="none" strike="noStrike" dirty="0">
                          <a:effectLst/>
                          <a:cs typeface="B Nazanin" panose="00000400000000000000" pitchFamily="2" charset="-78"/>
                        </a:rPr>
                        <a:t>● رضایت ذینفعان</a:t>
                      </a:r>
                      <a:br>
                        <a:rPr lang="ar-SA" sz="1200" b="1" u="none" strike="noStrike" dirty="0">
                          <a:effectLst/>
                          <a:cs typeface="B Nazanin" panose="00000400000000000000" pitchFamily="2" charset="-78"/>
                        </a:rPr>
                      </a:br>
                      <a:r>
                        <a:rPr lang="ar-SA" sz="1200" b="1" u="none" strike="noStrike" dirty="0">
                          <a:effectLst/>
                          <a:cs typeface="B Nazanin" panose="00000400000000000000" pitchFamily="2" charset="-78"/>
                        </a:rPr>
                        <a:t>● استانداردسازی</a:t>
                      </a:r>
                      <a:br>
                        <a:rPr lang="ar-SA" sz="1200" b="1" u="none" strike="noStrike" dirty="0">
                          <a:effectLst/>
                          <a:cs typeface="B Nazanin" panose="00000400000000000000" pitchFamily="2" charset="-78"/>
                        </a:rPr>
                      </a:br>
                      <a:r>
                        <a:rPr lang="ar-SA" sz="1200" b="1" u="none" strike="noStrike" dirty="0">
                          <a:effectLst/>
                          <a:cs typeface="B Nazanin" panose="00000400000000000000" pitchFamily="2" charset="-78"/>
                        </a:rPr>
                        <a:t>● سهولت استفاده</a:t>
                      </a:r>
                      <a:br>
                        <a:rPr lang="ar-SA" sz="1200" b="1" u="none" strike="noStrike" dirty="0">
                          <a:effectLst/>
                          <a:cs typeface="B Nazanin" panose="00000400000000000000" pitchFamily="2" charset="-78"/>
                        </a:rPr>
                      </a:br>
                      <a:r>
                        <a:rPr lang="ar-SA" sz="1200" b="1" u="none" strike="noStrike" dirty="0">
                          <a:effectLst/>
                          <a:cs typeface="B Nazanin" panose="00000400000000000000" pitchFamily="2" charset="-78"/>
                        </a:rPr>
                        <a:t>● دسترسی</a:t>
                      </a:r>
                      <a:endParaRPr lang="ar-SA" sz="12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5644" marR="5644" marT="5644" marB="0" anchor="ctr"/>
                </a:tc>
                <a:extLst>
                  <a:ext uri="{0D108BD9-81ED-4DB2-BD59-A6C34878D82A}">
                    <a16:rowId xmlns:a16="http://schemas.microsoft.com/office/drawing/2014/main" val="5958854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1162999"/>
      </p:ext>
    </p:extLst>
  </p:cSld>
  <p:clrMapOvr>
    <a:masterClrMapping/>
  </p:clrMapOvr>
  <p:transition spd="med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247AF02-B7ED-EADA-FFB5-1267A6DA24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1F28DC-35B7-BF02-1494-D8C01E4EB6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768" y="164834"/>
            <a:ext cx="9701948" cy="628796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فناوری‌های همگرا </a:t>
            </a:r>
            <a:r>
              <a:rPr lang="en-US" sz="3200" b="1" dirty="0">
                <a:cs typeface="B Nazanin" panose="00000400000000000000" pitchFamily="2" charset="-78"/>
              </a:rPr>
              <a:t>NBIC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5DC8D0A-EBED-02A5-B0D5-D32CFBD50351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348370D4-4BFE-11A9-0410-2209D00C0DAF}"/>
              </a:ext>
            </a:extLst>
          </p:cNvPr>
          <p:cNvSpPr txBox="1">
            <a:spLocks/>
          </p:cNvSpPr>
          <p:nvPr/>
        </p:nvSpPr>
        <p:spPr>
          <a:xfrm>
            <a:off x="177281" y="1041400"/>
            <a:ext cx="9554547" cy="5608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فناوری‌های همگرا، ظرفیت افزایش بهره‌وری و کارایی در صنایع گوناگون را دارند که منجر به رشد اقتصادی و بهبود کیفیت زندگی می‌شود. این فناوری‌ها می‌توانند تولید ناخالص داخلی جهانی را تا سال 2030 به میزان 3.4 درصد افزایش دهد (</a:t>
            </a:r>
            <a:r>
              <a:rPr lang="ar-SA" b="1" kern="100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ساری و همکاران، 2021</a:t>
            </a:r>
            <a:r>
              <a:rPr lang="ar-SA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).</a:t>
            </a:r>
            <a:endParaRPr lang="en-US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ar-SA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فناوریهای همگرا، باعث پیشرفت‌های قابل توجهی در مراقبت‌های بهداشتی می‌شوند، مانند پزشکی شخصی، تشخیص زودهنگام بیماری و توزیع هدفمند دارو. ادغام فناوری نانو، زیست فناوری و فناوری اطلاعات می‌تواند انقلابی در تشخیص و درمان بیماری‌های مختلف ایجاد کند (</a:t>
            </a:r>
            <a:r>
              <a:rPr lang="ar-SA" b="1" kern="100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میاکو، 2021</a:t>
            </a:r>
            <a:r>
              <a:rPr lang="ar-SA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).</a:t>
            </a:r>
            <a:endParaRPr lang="en-US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ar-SA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فناوری‌های همگرا، می‌توانند به شیوه‌های پایدار توسعه منابع انرژی تجدیدپذیر، مدیریت کارآمد آب و کاهش ضایعات و آلودگی کمک کنند. استفاده از فناوری‌های همگرا می‌تواند منجر به کاهش 20 تا 30 درصدی مصرف انرژی و انتشار گازهای گلخانه‌ای تا سال 2030 شود (</a:t>
            </a:r>
            <a:r>
              <a:rPr lang="ar-SA" b="1" kern="100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لی و تریمی، 2021</a:t>
            </a:r>
            <a:r>
              <a:rPr lang="ar-SA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).</a:t>
            </a:r>
          </a:p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8" name="Rectangle: Rounded Corners 7">
            <a:hlinkClick r:id="rId2" action="ppaction://hlinksldjump"/>
            <a:extLst>
              <a:ext uri="{FF2B5EF4-FFF2-40B4-BE49-F238E27FC236}">
                <a16:creationId xmlns:a16="http://schemas.microsoft.com/office/drawing/2014/main" id="{C000F0CA-4851-B803-C81B-01A1B562A99F}"/>
              </a:ext>
            </a:extLst>
          </p:cNvPr>
          <p:cNvSpPr/>
          <p:nvPr/>
        </p:nvSpPr>
        <p:spPr>
          <a:xfrm>
            <a:off x="10190586" y="627648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tx1"/>
                </a:solidFill>
                <a:cs typeface="B Nazanin" panose="00000400000000000000" pitchFamily="2" charset="-78"/>
              </a:rPr>
              <a:t>مقدمه</a:t>
            </a:r>
            <a:endParaRPr lang="en-US" sz="15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: Rounded Corners 8">
            <a:hlinkClick r:id="rId3" action="ppaction://hlinksldjump"/>
            <a:extLst>
              <a:ext uri="{FF2B5EF4-FFF2-40B4-BE49-F238E27FC236}">
                <a16:creationId xmlns:a16="http://schemas.microsoft.com/office/drawing/2014/main" id="{8913C63B-5916-1C5A-8DB6-8C1CEDE5B91D}"/>
              </a:ext>
            </a:extLst>
          </p:cNvPr>
          <p:cNvSpPr/>
          <p:nvPr/>
        </p:nvSpPr>
        <p:spPr>
          <a:xfrm>
            <a:off x="10190586" y="116951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مدل‌های انتقال تکنولوژی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B0EA2D1-AFCD-C20A-3D94-2C839D5C28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3270" y="136256"/>
            <a:ext cx="273963" cy="41094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F1DD0DE-7F8E-794F-7F49-599CD2C9E157}"/>
              </a:ext>
            </a:extLst>
          </p:cNvPr>
          <p:cNvSpPr txBox="1"/>
          <p:nvPr/>
        </p:nvSpPr>
        <p:spPr>
          <a:xfrm>
            <a:off x="10260684" y="115779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5" action="ppaction://hlinksldjump"/>
            <a:extLst>
              <a:ext uri="{FF2B5EF4-FFF2-40B4-BE49-F238E27FC236}">
                <a16:creationId xmlns:a16="http://schemas.microsoft.com/office/drawing/2014/main" id="{3F48F3DD-234C-523B-A841-779459E2024C}"/>
              </a:ext>
            </a:extLst>
          </p:cNvPr>
          <p:cNvSpPr/>
          <p:nvPr/>
        </p:nvSpPr>
        <p:spPr>
          <a:xfrm>
            <a:off x="10190586" y="171137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نوع شناسی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6" action="ppaction://hlinksldjump"/>
            <a:extLst>
              <a:ext uri="{FF2B5EF4-FFF2-40B4-BE49-F238E27FC236}">
                <a16:creationId xmlns:a16="http://schemas.microsoft.com/office/drawing/2014/main" id="{6C583FD4-1C52-82E0-9B90-4B1D31CEEA24}"/>
              </a:ext>
            </a:extLst>
          </p:cNvPr>
          <p:cNvSpPr/>
          <p:nvPr/>
        </p:nvSpPr>
        <p:spPr>
          <a:xfrm>
            <a:off x="10194617" y="225324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روش پژوهش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7" action="ppaction://hlinksldjump"/>
            <a:extLst>
              <a:ext uri="{FF2B5EF4-FFF2-40B4-BE49-F238E27FC236}">
                <a16:creationId xmlns:a16="http://schemas.microsoft.com/office/drawing/2014/main" id="{A94116F9-B872-043E-9CDF-2AA0AD70072D}"/>
              </a:ext>
            </a:extLst>
          </p:cNvPr>
          <p:cNvSpPr/>
          <p:nvPr/>
        </p:nvSpPr>
        <p:spPr>
          <a:xfrm>
            <a:off x="10190585" y="279510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تحلیل آماری مقالات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8" action="ppaction://hlinksldjump"/>
            <a:extLst>
              <a:ext uri="{FF2B5EF4-FFF2-40B4-BE49-F238E27FC236}">
                <a16:creationId xmlns:a16="http://schemas.microsoft.com/office/drawing/2014/main" id="{7EDC8119-F84A-5F57-BEF6-F59A36A3BE12}"/>
              </a:ext>
            </a:extLst>
          </p:cNvPr>
          <p:cNvSpPr/>
          <p:nvPr/>
        </p:nvSpPr>
        <p:spPr>
          <a:xfrm>
            <a:off x="10190585" y="333697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یافته‌ها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9" action="ppaction://hlinksldjump"/>
            <a:extLst>
              <a:ext uri="{FF2B5EF4-FFF2-40B4-BE49-F238E27FC236}">
                <a16:creationId xmlns:a16="http://schemas.microsoft.com/office/drawing/2014/main" id="{9B826A3E-6B35-5650-C4A0-EB1B9729C151}"/>
              </a:ext>
            </a:extLst>
          </p:cNvPr>
          <p:cNvSpPr/>
          <p:nvPr/>
        </p:nvSpPr>
        <p:spPr>
          <a:xfrm>
            <a:off x="10158955" y="387883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نتیجه‌گیری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270172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F22B909-53E2-0E2F-6668-71B74AED6F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890D200B-9266-0967-956A-4DC2449A3499}"/>
              </a:ext>
            </a:extLst>
          </p:cNvPr>
          <p:cNvSpPr txBox="1">
            <a:spLocks/>
          </p:cNvSpPr>
          <p:nvPr/>
        </p:nvSpPr>
        <p:spPr>
          <a:xfrm>
            <a:off x="177281" y="1041400"/>
            <a:ext cx="9554547" cy="5608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b="1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151ED56-041B-4AC8-410E-82AE245D9F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768" y="164834"/>
            <a:ext cx="9701948" cy="628796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کدگذاری محوری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9F85867-AB14-938D-A93A-FBF877827C90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2A707447-CDD1-51F9-4435-68212DDF6A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267176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: Rounded Corners 10">
            <a:hlinkClick r:id="rId2" action="ppaction://hlinksldjump"/>
            <a:extLst>
              <a:ext uri="{FF2B5EF4-FFF2-40B4-BE49-F238E27FC236}">
                <a16:creationId xmlns:a16="http://schemas.microsoft.com/office/drawing/2014/main" id="{E6F0B1A9-BDC9-D53B-4239-DB300F4CDC14}"/>
              </a:ext>
            </a:extLst>
          </p:cNvPr>
          <p:cNvSpPr/>
          <p:nvPr/>
        </p:nvSpPr>
        <p:spPr>
          <a:xfrm>
            <a:off x="10190586" y="62764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3" action="ppaction://hlinksldjump"/>
            <a:extLst>
              <a:ext uri="{FF2B5EF4-FFF2-40B4-BE49-F238E27FC236}">
                <a16:creationId xmlns:a16="http://schemas.microsoft.com/office/drawing/2014/main" id="{56FA67BE-013C-A02B-68B5-CEDABE275FCE}"/>
              </a:ext>
            </a:extLst>
          </p:cNvPr>
          <p:cNvSpPr/>
          <p:nvPr/>
        </p:nvSpPr>
        <p:spPr>
          <a:xfrm>
            <a:off x="10190586" y="116951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مدل‌های انتقال تکنولوژی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A63D8BC-47D6-4E4C-70E4-211F876ECC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3270" y="136256"/>
            <a:ext cx="273963" cy="41094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C58BF43-FAF3-5354-9BA6-4BE6F7F9B87A}"/>
              </a:ext>
            </a:extLst>
          </p:cNvPr>
          <p:cNvSpPr txBox="1"/>
          <p:nvPr/>
        </p:nvSpPr>
        <p:spPr>
          <a:xfrm>
            <a:off x="10260684" y="115779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5" action="ppaction://hlinksldjump"/>
            <a:extLst>
              <a:ext uri="{FF2B5EF4-FFF2-40B4-BE49-F238E27FC236}">
                <a16:creationId xmlns:a16="http://schemas.microsoft.com/office/drawing/2014/main" id="{BBFF7FBE-707B-9241-B6E5-31BFD6F2C523}"/>
              </a:ext>
            </a:extLst>
          </p:cNvPr>
          <p:cNvSpPr/>
          <p:nvPr/>
        </p:nvSpPr>
        <p:spPr>
          <a:xfrm>
            <a:off x="10190586" y="171137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نوع شناسی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: Rounded Corners 15">
            <a:hlinkClick r:id="rId6" action="ppaction://hlinksldjump"/>
            <a:extLst>
              <a:ext uri="{FF2B5EF4-FFF2-40B4-BE49-F238E27FC236}">
                <a16:creationId xmlns:a16="http://schemas.microsoft.com/office/drawing/2014/main" id="{09CD0AF2-4AB7-B46C-D4D3-86FF8F5C4AA5}"/>
              </a:ext>
            </a:extLst>
          </p:cNvPr>
          <p:cNvSpPr/>
          <p:nvPr/>
        </p:nvSpPr>
        <p:spPr>
          <a:xfrm>
            <a:off x="10194617" y="225324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روش پژوهش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Rectangle: Rounded Corners 16">
            <a:hlinkClick r:id="rId7" action="ppaction://hlinksldjump"/>
            <a:extLst>
              <a:ext uri="{FF2B5EF4-FFF2-40B4-BE49-F238E27FC236}">
                <a16:creationId xmlns:a16="http://schemas.microsoft.com/office/drawing/2014/main" id="{658AA694-7503-8273-BB83-965597B8DF39}"/>
              </a:ext>
            </a:extLst>
          </p:cNvPr>
          <p:cNvSpPr/>
          <p:nvPr/>
        </p:nvSpPr>
        <p:spPr>
          <a:xfrm>
            <a:off x="10190585" y="279510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تحلیل آماری مقالات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ectangle: Rounded Corners 17">
            <a:hlinkClick r:id="rId8" action="ppaction://hlinksldjump"/>
            <a:extLst>
              <a:ext uri="{FF2B5EF4-FFF2-40B4-BE49-F238E27FC236}">
                <a16:creationId xmlns:a16="http://schemas.microsoft.com/office/drawing/2014/main" id="{9AD8D03D-31BE-A271-E341-AE5C6BDC9DAF}"/>
              </a:ext>
            </a:extLst>
          </p:cNvPr>
          <p:cNvSpPr/>
          <p:nvPr/>
        </p:nvSpPr>
        <p:spPr>
          <a:xfrm>
            <a:off x="10190585" y="3336973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tx1"/>
                </a:solidFill>
                <a:cs typeface="B Nazanin" panose="00000400000000000000" pitchFamily="2" charset="-78"/>
              </a:rPr>
              <a:t>یافته‌ها</a:t>
            </a:r>
            <a:endParaRPr lang="en-US" sz="15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Rectangle: Rounded Corners 18">
            <a:hlinkClick r:id="rId9" action="ppaction://hlinksldjump"/>
            <a:extLst>
              <a:ext uri="{FF2B5EF4-FFF2-40B4-BE49-F238E27FC236}">
                <a16:creationId xmlns:a16="http://schemas.microsoft.com/office/drawing/2014/main" id="{09E6CA4F-AD88-6DB3-C342-39D7CB097175}"/>
              </a:ext>
            </a:extLst>
          </p:cNvPr>
          <p:cNvSpPr/>
          <p:nvPr/>
        </p:nvSpPr>
        <p:spPr>
          <a:xfrm>
            <a:off x="10158955" y="387883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نتیجه‌گیری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B42E8F1-01DB-8172-BA28-3C3EA6F740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3925938"/>
              </p:ext>
            </p:extLst>
          </p:nvPr>
        </p:nvGraphicFramePr>
        <p:xfrm>
          <a:off x="177282" y="943574"/>
          <a:ext cx="9618358" cy="5749588"/>
        </p:xfrm>
        <a:graphic>
          <a:graphicData uri="http://schemas.openxmlformats.org/drawingml/2006/table">
            <a:tbl>
              <a:tblPr rtl="1">
                <a:tableStyleId>{5DA37D80-6434-44D0-A028-1B22A696006F}</a:tableStyleId>
              </a:tblPr>
              <a:tblGrid>
                <a:gridCol w="946539">
                  <a:extLst>
                    <a:ext uri="{9D8B030D-6E8A-4147-A177-3AD203B41FA5}">
                      <a16:colId xmlns:a16="http://schemas.microsoft.com/office/drawing/2014/main" val="340171056"/>
                    </a:ext>
                  </a:extLst>
                </a:gridCol>
                <a:gridCol w="2651581">
                  <a:extLst>
                    <a:ext uri="{9D8B030D-6E8A-4147-A177-3AD203B41FA5}">
                      <a16:colId xmlns:a16="http://schemas.microsoft.com/office/drawing/2014/main" val="2289397241"/>
                    </a:ext>
                  </a:extLst>
                </a:gridCol>
                <a:gridCol w="2549598">
                  <a:extLst>
                    <a:ext uri="{9D8B030D-6E8A-4147-A177-3AD203B41FA5}">
                      <a16:colId xmlns:a16="http://schemas.microsoft.com/office/drawing/2014/main" val="2686590217"/>
                    </a:ext>
                  </a:extLst>
                </a:gridCol>
                <a:gridCol w="1236556">
                  <a:extLst>
                    <a:ext uri="{9D8B030D-6E8A-4147-A177-3AD203B41FA5}">
                      <a16:colId xmlns:a16="http://schemas.microsoft.com/office/drawing/2014/main" val="1277071300"/>
                    </a:ext>
                  </a:extLst>
                </a:gridCol>
                <a:gridCol w="1211058">
                  <a:extLst>
                    <a:ext uri="{9D8B030D-6E8A-4147-A177-3AD203B41FA5}">
                      <a16:colId xmlns:a16="http://schemas.microsoft.com/office/drawing/2014/main" val="1845331609"/>
                    </a:ext>
                  </a:extLst>
                </a:gridCol>
                <a:gridCol w="1023026">
                  <a:extLst>
                    <a:ext uri="{9D8B030D-6E8A-4147-A177-3AD203B41FA5}">
                      <a16:colId xmlns:a16="http://schemas.microsoft.com/office/drawing/2014/main" val="1527185178"/>
                    </a:ext>
                  </a:extLst>
                </a:gridCol>
              </a:tblGrid>
              <a:tr h="1199011"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1600" b="1" u="none" strike="noStrike">
                          <a:effectLst/>
                          <a:cs typeface="B Nazanin" panose="00000400000000000000" pitchFamily="2" charset="-78"/>
                        </a:rPr>
                        <a:t>شماره پژوهش</a:t>
                      </a:r>
                      <a:endParaRPr lang="ar-SA" sz="1600" b="1" i="0" u="none" strike="noStrike">
                        <a:solidFill>
                          <a:srgbClr val="FFFFFF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1600" b="1" u="none" strike="noStrike">
                          <a:effectLst/>
                          <a:cs typeface="B Nazanin" panose="00000400000000000000" pitchFamily="2" charset="-78"/>
                        </a:rPr>
                        <a:t>کدهای باز</a:t>
                      </a:r>
                      <a:br>
                        <a:rPr lang="ar-SA" sz="1600" b="1" u="none" strike="noStrike">
                          <a:effectLst/>
                          <a:cs typeface="B Nazanin" panose="00000400000000000000" pitchFamily="2" charset="-78"/>
                        </a:rPr>
                      </a:br>
                      <a:r>
                        <a:rPr lang="ar-SA" sz="1600" b="1" u="none" strike="noStrike">
                          <a:effectLst/>
                          <a:cs typeface="B Nazanin" panose="00000400000000000000" pitchFamily="2" charset="-78"/>
                        </a:rPr>
                        <a:t>(شناسایی از مقالات)</a:t>
                      </a:r>
                      <a:endParaRPr lang="ar-SA" sz="1600" b="1" i="0" u="none" strike="noStrike">
                        <a:solidFill>
                          <a:srgbClr val="FFFFFF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1600" b="1" u="none" strike="noStrike">
                          <a:effectLst/>
                          <a:cs typeface="B Nazanin" panose="00000400000000000000" pitchFamily="2" charset="-78"/>
                        </a:rPr>
                        <a:t>کدگذاری محوری</a:t>
                      </a:r>
                      <a:br>
                        <a:rPr lang="ar-SA" sz="1600" b="1" u="none" strike="noStrike">
                          <a:effectLst/>
                          <a:cs typeface="B Nazanin" panose="00000400000000000000" pitchFamily="2" charset="-78"/>
                        </a:rPr>
                      </a:br>
                      <a:r>
                        <a:rPr lang="ar-SA" sz="1600" b="1" u="none" strike="noStrike">
                          <a:effectLst/>
                          <a:cs typeface="B Nazanin" panose="00000400000000000000" pitchFamily="2" charset="-78"/>
                        </a:rPr>
                        <a:t>(دسته بندی کدهای باز)</a:t>
                      </a:r>
                      <a:endParaRPr lang="ar-SA" sz="1600" b="1" i="0" u="none" strike="noStrike">
                        <a:solidFill>
                          <a:srgbClr val="FFFFFF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1600" b="1" u="none" strike="noStrike">
                          <a:effectLst/>
                          <a:cs typeface="B Nazanin" panose="00000400000000000000" pitchFamily="2" charset="-78"/>
                        </a:rPr>
                        <a:t>تعیین حیطه</a:t>
                      </a:r>
                      <a:br>
                        <a:rPr lang="ar-SA" sz="1600" b="1" u="none" strike="noStrike">
                          <a:effectLst/>
                          <a:cs typeface="B Nazanin" panose="00000400000000000000" pitchFamily="2" charset="-78"/>
                        </a:rPr>
                      </a:br>
                      <a:r>
                        <a:rPr lang="ar-SA" sz="1600" b="1" u="none" strike="noStrike">
                          <a:effectLst/>
                          <a:cs typeface="B Nazanin" panose="00000400000000000000" pitchFamily="2" charset="-78"/>
                        </a:rPr>
                        <a:t>(فازهای انتقال فناوری)</a:t>
                      </a:r>
                      <a:endParaRPr lang="ar-SA" sz="1600" b="1" i="0" u="none" strike="noStrike">
                        <a:solidFill>
                          <a:srgbClr val="FFFFFF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1600" b="1" u="none" strike="noStrike">
                          <a:effectLst/>
                          <a:cs typeface="B Nazanin" panose="00000400000000000000" pitchFamily="2" charset="-78"/>
                        </a:rPr>
                        <a:t>اختصاصی</a:t>
                      </a:r>
                      <a:br>
                        <a:rPr lang="ar-SA" sz="1600" b="1" u="none" strike="noStrike">
                          <a:effectLst/>
                          <a:cs typeface="B Nazanin" panose="00000400000000000000" pitchFamily="2" charset="-78"/>
                        </a:rPr>
                      </a:br>
                      <a:r>
                        <a:rPr lang="ar-SA" sz="1600" b="1" u="none" strike="noStrike">
                          <a:effectLst/>
                          <a:cs typeface="B Nazanin" panose="00000400000000000000" pitchFamily="2" charset="-78"/>
                        </a:rPr>
                        <a:t>تکنولوژی‌های همگرا</a:t>
                      </a:r>
                      <a:endParaRPr lang="ar-SA" sz="1600" b="1" i="0" u="none" strike="noStrike">
                        <a:solidFill>
                          <a:srgbClr val="FFFFFF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1600" b="1" u="none" strike="noStrike">
                          <a:effectLst/>
                          <a:cs typeface="B Nazanin" panose="00000400000000000000" pitchFamily="2" charset="-78"/>
                        </a:rPr>
                        <a:t>سطح</a:t>
                      </a:r>
                      <a:br>
                        <a:rPr lang="ar-SA" sz="1600" b="1" u="none" strike="noStrike">
                          <a:effectLst/>
                          <a:cs typeface="B Nazanin" panose="00000400000000000000" pitchFamily="2" charset="-78"/>
                        </a:rPr>
                      </a:br>
                      <a:r>
                        <a:rPr lang="ar-SA" sz="1600" b="1" u="none" strike="noStrike">
                          <a:effectLst/>
                          <a:cs typeface="B Nazanin" panose="00000400000000000000" pitchFamily="2" charset="-78"/>
                        </a:rPr>
                        <a:t>سیاست علم و فناوری</a:t>
                      </a:r>
                      <a:endParaRPr lang="ar-SA" sz="1600" b="1" i="0" u="none" strike="noStrike">
                        <a:solidFill>
                          <a:srgbClr val="FFFFFF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ctr"/>
                </a:tc>
                <a:extLst>
                  <a:ext uri="{0D108BD9-81ED-4DB2-BD59-A6C34878D82A}">
                    <a16:rowId xmlns:a16="http://schemas.microsoft.com/office/drawing/2014/main" val="1460357513"/>
                  </a:ext>
                </a:extLst>
              </a:tr>
              <a:tr h="30211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u="none" strike="noStrike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b"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600" b="1" u="none" strike="noStrike">
                          <a:effectLst/>
                          <a:cs typeface="B Nazanin" panose="00000400000000000000" pitchFamily="2" charset="-78"/>
                        </a:rPr>
                        <a:t>مدیریت منابع</a:t>
                      </a:r>
                      <a:endParaRPr lang="ar-SA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b"/>
                </a:tc>
                <a:tc rowSpan="6">
                  <a:txBody>
                    <a:bodyPr/>
                    <a:lstStyle/>
                    <a:p>
                      <a:pPr algn="ctr" rtl="1" fontAlgn="ctr"/>
                      <a:r>
                        <a:rPr lang="ar-SA" sz="1600" b="1" u="none" strike="noStrike">
                          <a:effectLst/>
                          <a:cs typeface="B Nazanin" panose="00000400000000000000" pitchFamily="2" charset="-78"/>
                        </a:rPr>
                        <a:t>مدیریت منابع</a:t>
                      </a:r>
                      <a:endParaRPr lang="ar-SA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ctr"/>
                </a:tc>
                <a:tc rowSpan="6">
                  <a:txBody>
                    <a:bodyPr/>
                    <a:lstStyle/>
                    <a:p>
                      <a:pPr algn="ctr" rtl="0" fontAlgn="ctr"/>
                      <a:r>
                        <a:rPr lang="en-US" sz="16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ctr"/>
                </a:tc>
                <a:tc rowSpan="6">
                  <a:txBody>
                    <a:bodyPr/>
                    <a:lstStyle/>
                    <a:p>
                      <a:pPr algn="ctr" rtl="0" fontAlgn="ctr"/>
                      <a:r>
                        <a:rPr lang="en-US" sz="16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ctr"/>
                </a:tc>
                <a:tc rowSpan="6">
                  <a:txBody>
                    <a:bodyPr/>
                    <a:lstStyle/>
                    <a:p>
                      <a:pPr algn="ctr" rtl="0" fontAlgn="ctr"/>
                      <a:r>
                        <a:rPr lang="en-US" sz="16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ctr"/>
                </a:tc>
                <a:extLst>
                  <a:ext uri="{0D108BD9-81ED-4DB2-BD59-A6C34878D82A}">
                    <a16:rowId xmlns:a16="http://schemas.microsoft.com/office/drawing/2014/main" val="2901589737"/>
                  </a:ext>
                </a:extLst>
              </a:tr>
              <a:tr h="30211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u="none" strike="noStrike">
                          <a:effectLst/>
                          <a:cs typeface="B Nazanin" panose="00000400000000000000" pitchFamily="2" charset="-78"/>
                        </a:rPr>
                        <a:t>3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b"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600" b="1" u="none" strike="noStrike">
                          <a:effectLst/>
                          <a:cs typeface="B Nazanin" panose="00000400000000000000" pitchFamily="2" charset="-78"/>
                        </a:rPr>
                        <a:t>مصرف منابع</a:t>
                      </a:r>
                      <a:endParaRPr lang="ar-SA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1795276"/>
                  </a:ext>
                </a:extLst>
              </a:tr>
              <a:tr h="30211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u="none" strike="noStrike">
                          <a:effectLst/>
                          <a:cs typeface="B Nazanin" panose="00000400000000000000" pitchFamily="2" charset="-78"/>
                        </a:rPr>
                        <a:t>13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b"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600" b="1" u="none" strike="noStrike">
                          <a:effectLst/>
                          <a:cs typeface="B Nazanin" panose="00000400000000000000" pitchFamily="2" charset="-78"/>
                        </a:rPr>
                        <a:t>منابع زیست توده</a:t>
                      </a:r>
                      <a:endParaRPr lang="ar-SA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3711773"/>
                  </a:ext>
                </a:extLst>
              </a:tr>
              <a:tr h="30211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u="none" strike="noStrike">
                          <a:effectLst/>
                          <a:cs typeface="B Nazanin" panose="00000400000000000000" pitchFamily="2" charset="-78"/>
                        </a:rPr>
                        <a:t>11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b"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600" b="1" u="none" strike="noStrike">
                          <a:effectLst/>
                          <a:cs typeface="B Nazanin" panose="00000400000000000000" pitchFamily="2" charset="-78"/>
                        </a:rPr>
                        <a:t>منابع بیولوژیکی</a:t>
                      </a:r>
                      <a:endParaRPr lang="ar-SA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3657972"/>
                  </a:ext>
                </a:extLst>
              </a:tr>
              <a:tr h="30211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u="none" strike="noStrike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b"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600" b="1" u="none" strike="noStrike">
                          <a:effectLst/>
                          <a:cs typeface="B Nazanin" panose="00000400000000000000" pitchFamily="2" charset="-78"/>
                        </a:rPr>
                        <a:t>نیروی کار</a:t>
                      </a:r>
                      <a:endParaRPr lang="ar-SA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378787"/>
                  </a:ext>
                </a:extLst>
              </a:tr>
              <a:tr h="30211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u="none" strike="noStrike">
                          <a:effectLst/>
                          <a:cs typeface="B Nazanin" panose="00000400000000000000" pitchFamily="2" charset="-78"/>
                        </a:rPr>
                        <a:t>44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b"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600" b="1" u="none" strike="noStrike">
                          <a:effectLst/>
                          <a:cs typeface="B Nazanin" panose="00000400000000000000" pitchFamily="2" charset="-78"/>
                        </a:rPr>
                        <a:t>نیروی انسانی ماهر</a:t>
                      </a:r>
                      <a:endParaRPr lang="ar-SA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5558365"/>
                  </a:ext>
                </a:extLst>
              </a:tr>
              <a:tr h="30211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u="none" strike="noStrike">
                          <a:effectLst/>
                          <a:cs typeface="B Nazanin" panose="00000400000000000000" pitchFamily="2" charset="-78"/>
                        </a:rPr>
                        <a:t>1-19-29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b"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600" b="1" u="none" strike="noStrike">
                          <a:effectLst/>
                          <a:cs typeface="B Nazanin" panose="00000400000000000000" pitchFamily="2" charset="-78"/>
                        </a:rPr>
                        <a:t>پذیرش فناوری</a:t>
                      </a:r>
                      <a:endParaRPr lang="ar-SA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b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1600" b="1" u="none" strike="noStrike">
                          <a:effectLst/>
                          <a:cs typeface="B Nazanin" panose="00000400000000000000" pitchFamily="2" charset="-78"/>
                        </a:rPr>
                        <a:t>پذیرش فناوری</a:t>
                      </a:r>
                      <a:endParaRPr lang="ar-SA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ctr"/>
                </a:tc>
                <a:extLst>
                  <a:ext uri="{0D108BD9-81ED-4DB2-BD59-A6C34878D82A}">
                    <a16:rowId xmlns:a16="http://schemas.microsoft.com/office/drawing/2014/main" val="2334924042"/>
                  </a:ext>
                </a:extLst>
              </a:tr>
              <a:tr h="30211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u="none" strike="noStrike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b"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600" b="1" u="none" strike="noStrike">
                          <a:effectLst/>
                          <a:cs typeface="B Nazanin" panose="00000400000000000000" pitchFamily="2" charset="-78"/>
                        </a:rPr>
                        <a:t>مزیت رقابتی</a:t>
                      </a:r>
                      <a:endParaRPr lang="ar-SA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b"/>
                </a:tc>
                <a:tc rowSpan="2">
                  <a:txBody>
                    <a:bodyPr/>
                    <a:lstStyle/>
                    <a:p>
                      <a:pPr algn="ctr" rtl="1" fontAlgn="ctr"/>
                      <a:r>
                        <a:rPr lang="ar-SA" sz="1600" b="1" u="none" strike="noStrike">
                          <a:effectLst/>
                          <a:cs typeface="B Nazanin" panose="00000400000000000000" pitchFamily="2" charset="-78"/>
                        </a:rPr>
                        <a:t>مزیت رقابتی</a:t>
                      </a:r>
                      <a:endParaRPr lang="ar-SA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ctr"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600" b="1" u="none" strike="noStrike">
                          <a:effectLst/>
                          <a:cs typeface="B Nazanin" panose="00000400000000000000" pitchFamily="2" charset="-78"/>
                        </a:rPr>
                        <a:t>7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ctr"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6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ctr"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6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ctr"/>
                </a:tc>
                <a:extLst>
                  <a:ext uri="{0D108BD9-81ED-4DB2-BD59-A6C34878D82A}">
                    <a16:rowId xmlns:a16="http://schemas.microsoft.com/office/drawing/2014/main" val="3932598176"/>
                  </a:ext>
                </a:extLst>
              </a:tr>
              <a:tr h="30211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u="none" strike="noStrike">
                          <a:effectLst/>
                          <a:cs typeface="B Nazanin" panose="00000400000000000000" pitchFamily="2" charset="-78"/>
                        </a:rPr>
                        <a:t>44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b"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600" b="1" u="none" strike="noStrike">
                          <a:effectLst/>
                          <a:cs typeface="B Nazanin" panose="00000400000000000000" pitchFamily="2" charset="-78"/>
                        </a:rPr>
                        <a:t>محیط رقابتی</a:t>
                      </a:r>
                      <a:endParaRPr lang="ar-SA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9083899"/>
                  </a:ext>
                </a:extLst>
              </a:tr>
              <a:tr h="30211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u="none" strike="noStrike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b"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600" b="1" u="none" strike="noStrike">
                          <a:effectLst/>
                          <a:cs typeface="B Nazanin" panose="00000400000000000000" pitchFamily="2" charset="-78"/>
                        </a:rPr>
                        <a:t>سرمایه</a:t>
                      </a:r>
                      <a:endParaRPr lang="ar-SA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b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1600" b="1" u="none" strike="noStrike">
                          <a:effectLst/>
                          <a:cs typeface="B Nazanin" panose="00000400000000000000" pitchFamily="2" charset="-78"/>
                        </a:rPr>
                        <a:t>سرمایه</a:t>
                      </a:r>
                      <a:endParaRPr lang="ar-SA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ctr"/>
                </a:tc>
                <a:extLst>
                  <a:ext uri="{0D108BD9-81ED-4DB2-BD59-A6C34878D82A}">
                    <a16:rowId xmlns:a16="http://schemas.microsoft.com/office/drawing/2014/main" val="698725309"/>
                  </a:ext>
                </a:extLst>
              </a:tr>
              <a:tr h="358759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u="none" strike="noStrike">
                          <a:effectLst/>
                          <a:cs typeface="B Nazanin" panose="00000400000000000000" pitchFamily="2" charset="-78"/>
                        </a:rPr>
                        <a:t>3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b"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600" b="1" u="none" strike="noStrike">
                          <a:effectLst/>
                          <a:cs typeface="B Nazanin" panose="00000400000000000000" pitchFamily="2" charset="-78"/>
                        </a:rPr>
                        <a:t>شفافیت</a:t>
                      </a:r>
                      <a:endParaRPr lang="ar-SA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b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1600" b="1" u="none" strike="noStrike">
                          <a:effectLst/>
                          <a:cs typeface="B Nazanin" panose="00000400000000000000" pitchFamily="2" charset="-78"/>
                        </a:rPr>
                        <a:t>شفافیت</a:t>
                      </a:r>
                      <a:endParaRPr lang="ar-SA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ctr"/>
                </a:tc>
                <a:extLst>
                  <a:ext uri="{0D108BD9-81ED-4DB2-BD59-A6C34878D82A}">
                    <a16:rowId xmlns:a16="http://schemas.microsoft.com/office/drawing/2014/main" val="1271104185"/>
                  </a:ext>
                </a:extLst>
              </a:tr>
              <a:tr h="56646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u="none" strike="noStrike">
                          <a:effectLst/>
                          <a:cs typeface="B Nazanin" panose="00000400000000000000" pitchFamily="2" charset="-78"/>
                        </a:rPr>
                        <a:t>3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ctr"/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ar-SA" sz="1600" b="1" u="none" strike="noStrike">
                          <a:effectLst/>
                          <a:cs typeface="B Nazanin" panose="00000400000000000000" pitchFamily="2" charset="-78"/>
                        </a:rPr>
                        <a:t>رضایت ذینفعان</a:t>
                      </a:r>
                      <a:endParaRPr lang="ar-SA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1600" b="1" u="none" strike="noStrike">
                          <a:effectLst/>
                          <a:cs typeface="B Nazanin" panose="00000400000000000000" pitchFamily="2" charset="-78"/>
                        </a:rPr>
                        <a:t>رضایت ذینفعان</a:t>
                      </a:r>
                      <a:endParaRPr lang="ar-SA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u="none" strike="noStrike">
                          <a:effectLst/>
                          <a:cs typeface="B Nazanin" panose="00000400000000000000" pitchFamily="2" charset="-78"/>
                        </a:rPr>
                        <a:t>7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ctr"/>
                </a:tc>
                <a:extLst>
                  <a:ext uri="{0D108BD9-81ED-4DB2-BD59-A6C34878D82A}">
                    <a16:rowId xmlns:a16="http://schemas.microsoft.com/office/drawing/2014/main" val="2113800060"/>
                  </a:ext>
                </a:extLst>
              </a:tr>
              <a:tr h="30211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u="none" strike="noStrike">
                          <a:effectLst/>
                          <a:cs typeface="B Nazanin" panose="00000400000000000000" pitchFamily="2" charset="-78"/>
                        </a:rPr>
                        <a:t>4-16-34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b"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600" b="1" u="none" strike="noStrike">
                          <a:effectLst/>
                          <a:cs typeface="B Nazanin" panose="00000400000000000000" pitchFamily="2" charset="-78"/>
                        </a:rPr>
                        <a:t>استانداردسازی</a:t>
                      </a:r>
                      <a:endParaRPr lang="ar-SA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b"/>
                </a:tc>
                <a:tc rowSpan="2">
                  <a:txBody>
                    <a:bodyPr/>
                    <a:lstStyle/>
                    <a:p>
                      <a:pPr algn="ctr" rtl="1" fontAlgn="ctr"/>
                      <a:r>
                        <a:rPr lang="ar-SA" sz="1600" b="1" u="none" strike="noStrike">
                          <a:effectLst/>
                          <a:cs typeface="B Nazanin" panose="00000400000000000000" pitchFamily="2" charset="-78"/>
                        </a:rPr>
                        <a:t>استانداردسازی</a:t>
                      </a:r>
                      <a:endParaRPr lang="ar-SA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ctr"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600" b="1" u="none" strike="noStrike">
                          <a:effectLst/>
                          <a:cs typeface="B Nazanin" panose="00000400000000000000" pitchFamily="2" charset="-78"/>
                        </a:rPr>
                        <a:t>6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ctr"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6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ctr"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6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ctr"/>
                </a:tc>
                <a:extLst>
                  <a:ext uri="{0D108BD9-81ED-4DB2-BD59-A6C34878D82A}">
                    <a16:rowId xmlns:a16="http://schemas.microsoft.com/office/drawing/2014/main" val="4097404295"/>
                  </a:ext>
                </a:extLst>
              </a:tr>
              <a:tr h="30211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u="none" strike="noStrike">
                          <a:effectLst/>
                          <a:cs typeface="B Nazanin" panose="00000400000000000000" pitchFamily="2" charset="-78"/>
                        </a:rPr>
                        <a:t>8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b"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600" b="1" u="none" strike="noStrike" dirty="0">
                          <a:effectLst/>
                          <a:cs typeface="B Nazanin" panose="00000400000000000000" pitchFamily="2" charset="-78"/>
                        </a:rPr>
                        <a:t>استانداردسازی مهارت‌ها</a:t>
                      </a:r>
                      <a:endParaRPr lang="ar-SA" sz="16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145" marR="7145" marT="7145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77845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0194676"/>
      </p:ext>
    </p:extLst>
  </p:cSld>
  <p:clrMapOvr>
    <a:masterClrMapping/>
  </p:clrMapOvr>
  <p:transition spd="med">
    <p:pull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931DDF7-F5BE-0B1B-5EA2-8EA9B5BAA3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01C9DB05-250B-FC63-E291-5D0EA6E139AE}"/>
              </a:ext>
            </a:extLst>
          </p:cNvPr>
          <p:cNvSpPr txBox="1">
            <a:spLocks/>
          </p:cNvSpPr>
          <p:nvPr/>
        </p:nvSpPr>
        <p:spPr>
          <a:xfrm>
            <a:off x="177281" y="1041400"/>
            <a:ext cx="9554547" cy="5608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b="1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72D72D6-2D26-8FEB-7E9C-A6141FB481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768" y="164834"/>
            <a:ext cx="9701948" cy="628796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تحلیل نهایی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888F80C-309F-F23B-AEE6-5B5260A035C2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D4258F71-062A-E24C-B8C7-972F574638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267176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: Rounded Corners 9">
            <a:hlinkClick r:id="rId2" action="ppaction://hlinksldjump"/>
            <a:extLst>
              <a:ext uri="{FF2B5EF4-FFF2-40B4-BE49-F238E27FC236}">
                <a16:creationId xmlns:a16="http://schemas.microsoft.com/office/drawing/2014/main" id="{683C44B5-5DAB-B893-8AC6-5E491BF2506B}"/>
              </a:ext>
            </a:extLst>
          </p:cNvPr>
          <p:cNvSpPr/>
          <p:nvPr/>
        </p:nvSpPr>
        <p:spPr>
          <a:xfrm>
            <a:off x="10190586" y="62764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3" action="ppaction://hlinksldjump"/>
            <a:extLst>
              <a:ext uri="{FF2B5EF4-FFF2-40B4-BE49-F238E27FC236}">
                <a16:creationId xmlns:a16="http://schemas.microsoft.com/office/drawing/2014/main" id="{44A29350-B031-D51F-4D60-85D86FBF3521}"/>
              </a:ext>
            </a:extLst>
          </p:cNvPr>
          <p:cNvSpPr/>
          <p:nvPr/>
        </p:nvSpPr>
        <p:spPr>
          <a:xfrm>
            <a:off x="10190586" y="116951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مدل‌های انتقال تکنولوژی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1744787-D09C-1851-EEB4-BB8F20A55F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3270" y="136256"/>
            <a:ext cx="273963" cy="41094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D77E7ED-ACF3-2869-7284-4A19CED2381B}"/>
              </a:ext>
            </a:extLst>
          </p:cNvPr>
          <p:cNvSpPr txBox="1"/>
          <p:nvPr/>
        </p:nvSpPr>
        <p:spPr>
          <a:xfrm>
            <a:off x="10260684" y="115779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5" action="ppaction://hlinksldjump"/>
            <a:extLst>
              <a:ext uri="{FF2B5EF4-FFF2-40B4-BE49-F238E27FC236}">
                <a16:creationId xmlns:a16="http://schemas.microsoft.com/office/drawing/2014/main" id="{D554EFB9-7582-A616-28E0-E36FFFEEFE49}"/>
              </a:ext>
            </a:extLst>
          </p:cNvPr>
          <p:cNvSpPr/>
          <p:nvPr/>
        </p:nvSpPr>
        <p:spPr>
          <a:xfrm>
            <a:off x="10190586" y="171137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نوع شناسی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6" action="ppaction://hlinksldjump"/>
            <a:extLst>
              <a:ext uri="{FF2B5EF4-FFF2-40B4-BE49-F238E27FC236}">
                <a16:creationId xmlns:a16="http://schemas.microsoft.com/office/drawing/2014/main" id="{82FE44E5-69E5-FC8D-0BCA-89BCBE311B70}"/>
              </a:ext>
            </a:extLst>
          </p:cNvPr>
          <p:cNvSpPr/>
          <p:nvPr/>
        </p:nvSpPr>
        <p:spPr>
          <a:xfrm>
            <a:off x="10194617" y="225324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روش پژوهش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: Rounded Corners 15">
            <a:hlinkClick r:id="rId7" action="ppaction://hlinksldjump"/>
            <a:extLst>
              <a:ext uri="{FF2B5EF4-FFF2-40B4-BE49-F238E27FC236}">
                <a16:creationId xmlns:a16="http://schemas.microsoft.com/office/drawing/2014/main" id="{6E394995-B964-67B6-8A33-B2B7DC6AE058}"/>
              </a:ext>
            </a:extLst>
          </p:cNvPr>
          <p:cNvSpPr/>
          <p:nvPr/>
        </p:nvSpPr>
        <p:spPr>
          <a:xfrm>
            <a:off x="10190585" y="279510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تحلیل آماری مقالات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Rectangle: Rounded Corners 16">
            <a:hlinkClick r:id="rId8" action="ppaction://hlinksldjump"/>
            <a:extLst>
              <a:ext uri="{FF2B5EF4-FFF2-40B4-BE49-F238E27FC236}">
                <a16:creationId xmlns:a16="http://schemas.microsoft.com/office/drawing/2014/main" id="{13929674-83E4-14F1-903F-1B8E00F18192}"/>
              </a:ext>
            </a:extLst>
          </p:cNvPr>
          <p:cNvSpPr/>
          <p:nvPr/>
        </p:nvSpPr>
        <p:spPr>
          <a:xfrm>
            <a:off x="10190585" y="3336973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tx1"/>
                </a:solidFill>
                <a:cs typeface="B Nazanin" panose="00000400000000000000" pitchFamily="2" charset="-78"/>
              </a:rPr>
              <a:t>یافته‌ها</a:t>
            </a:r>
            <a:endParaRPr lang="en-US" sz="15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ectangle: Rounded Corners 17">
            <a:hlinkClick r:id="rId9" action="ppaction://hlinksldjump"/>
            <a:extLst>
              <a:ext uri="{FF2B5EF4-FFF2-40B4-BE49-F238E27FC236}">
                <a16:creationId xmlns:a16="http://schemas.microsoft.com/office/drawing/2014/main" id="{7457494C-E94C-2294-C167-DD0E1F87DD1E}"/>
              </a:ext>
            </a:extLst>
          </p:cNvPr>
          <p:cNvSpPr/>
          <p:nvPr/>
        </p:nvSpPr>
        <p:spPr>
          <a:xfrm>
            <a:off x="10158955" y="387883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نتیجه‌گیری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1ED13DB-8986-ED5F-387B-0D65AB2A29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0918142"/>
              </p:ext>
            </p:extLst>
          </p:nvPr>
        </p:nvGraphicFramePr>
        <p:xfrm>
          <a:off x="258794" y="914400"/>
          <a:ext cx="9536845" cy="13747840"/>
        </p:xfrm>
        <a:graphic>
          <a:graphicData uri="http://schemas.openxmlformats.org/drawingml/2006/table">
            <a:tbl>
              <a:tblPr rtl="1">
                <a:tableStyleId>{BC89EF96-8CEA-46FF-86C4-4CE0E7609802}</a:tableStyleId>
              </a:tblPr>
              <a:tblGrid>
                <a:gridCol w="1095714">
                  <a:extLst>
                    <a:ext uri="{9D8B030D-6E8A-4147-A177-3AD203B41FA5}">
                      <a16:colId xmlns:a16="http://schemas.microsoft.com/office/drawing/2014/main" val="1463808496"/>
                    </a:ext>
                  </a:extLst>
                </a:gridCol>
                <a:gridCol w="699782">
                  <a:extLst>
                    <a:ext uri="{9D8B030D-6E8A-4147-A177-3AD203B41FA5}">
                      <a16:colId xmlns:a16="http://schemas.microsoft.com/office/drawing/2014/main" val="1500826111"/>
                    </a:ext>
                  </a:extLst>
                </a:gridCol>
                <a:gridCol w="1961233">
                  <a:extLst>
                    <a:ext uri="{9D8B030D-6E8A-4147-A177-3AD203B41FA5}">
                      <a16:colId xmlns:a16="http://schemas.microsoft.com/office/drawing/2014/main" val="1292885912"/>
                    </a:ext>
                  </a:extLst>
                </a:gridCol>
                <a:gridCol w="490308">
                  <a:extLst>
                    <a:ext uri="{9D8B030D-6E8A-4147-A177-3AD203B41FA5}">
                      <a16:colId xmlns:a16="http://schemas.microsoft.com/office/drawing/2014/main" val="4290297091"/>
                    </a:ext>
                  </a:extLst>
                </a:gridCol>
                <a:gridCol w="506423">
                  <a:extLst>
                    <a:ext uri="{9D8B030D-6E8A-4147-A177-3AD203B41FA5}">
                      <a16:colId xmlns:a16="http://schemas.microsoft.com/office/drawing/2014/main" val="2346467543"/>
                    </a:ext>
                  </a:extLst>
                </a:gridCol>
                <a:gridCol w="1760967">
                  <a:extLst>
                    <a:ext uri="{9D8B030D-6E8A-4147-A177-3AD203B41FA5}">
                      <a16:colId xmlns:a16="http://schemas.microsoft.com/office/drawing/2014/main" val="1337810549"/>
                    </a:ext>
                  </a:extLst>
                </a:gridCol>
                <a:gridCol w="1510057">
                  <a:extLst>
                    <a:ext uri="{9D8B030D-6E8A-4147-A177-3AD203B41FA5}">
                      <a16:colId xmlns:a16="http://schemas.microsoft.com/office/drawing/2014/main" val="1549816427"/>
                    </a:ext>
                  </a:extLst>
                </a:gridCol>
                <a:gridCol w="1512361">
                  <a:extLst>
                    <a:ext uri="{9D8B030D-6E8A-4147-A177-3AD203B41FA5}">
                      <a16:colId xmlns:a16="http://schemas.microsoft.com/office/drawing/2014/main" val="2828078503"/>
                    </a:ext>
                  </a:extLst>
                </a:gridCol>
              </a:tblGrid>
              <a:tr h="206240"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موضوع</a:t>
                      </a:r>
                      <a:endParaRPr lang="ar-SA" sz="1100" b="1" i="0" u="none" strike="noStrike">
                        <a:solidFill>
                          <a:srgbClr val="FFFFFF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ابعاد (مقوله‌ها)</a:t>
                      </a:r>
                      <a:endParaRPr lang="ar-SA" sz="1100" b="1" i="0" u="none" strike="noStrike">
                        <a:solidFill>
                          <a:srgbClr val="FFFFFF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کد محوری</a:t>
                      </a:r>
                      <a:endParaRPr lang="ar-SA" sz="1100" b="1" i="0" u="none" strike="noStrike">
                        <a:solidFill>
                          <a:srgbClr val="FFFFFF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اختصاصی</a:t>
                      </a:r>
                      <a:endParaRPr lang="ar-SA" sz="1100" b="1" i="0" u="none" strike="noStrike">
                        <a:solidFill>
                          <a:srgbClr val="FFFFFF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سیاستی</a:t>
                      </a:r>
                      <a:endParaRPr lang="ar-SA" sz="1100" b="1" i="0" u="none" strike="noStrike">
                        <a:solidFill>
                          <a:srgbClr val="FFFFFF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1100" b="1" u="none" strike="noStrike" dirty="0">
                          <a:effectLst/>
                          <a:cs typeface="B Nazanin" panose="00000400000000000000" pitchFamily="2" charset="-78"/>
                        </a:rPr>
                        <a:t>شماره منابع</a:t>
                      </a:r>
                      <a:endParaRPr lang="ar-SA" sz="1100" b="1" i="0" u="none" strike="noStrike" dirty="0">
                        <a:solidFill>
                          <a:srgbClr val="FFFFFF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فراوانی پژوهش مربوط به کد</a:t>
                      </a:r>
                      <a:endParaRPr lang="ar-SA" sz="1100" b="1" i="0" u="none" strike="noStrike">
                        <a:solidFill>
                          <a:srgbClr val="FFFFFF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توضیحات</a:t>
                      </a:r>
                      <a:endParaRPr lang="ar-SA" sz="1100" b="1" i="0" u="none" strike="noStrike">
                        <a:solidFill>
                          <a:srgbClr val="FFFFFF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extLst>
                  <a:ext uri="{0D108BD9-81ED-4DB2-BD59-A6C34878D82A}">
                    <a16:rowId xmlns:a16="http://schemas.microsoft.com/office/drawing/2014/main" val="252698916"/>
                  </a:ext>
                </a:extLst>
              </a:tr>
              <a:tr h="68747">
                <a:tc rowSpan="80">
                  <a:txBody>
                    <a:bodyPr/>
                    <a:lstStyle/>
                    <a:p>
                      <a:pPr algn="ctr" rtl="1" fontAlgn="ctr"/>
                      <a:r>
                        <a:rPr lang="ar-SA" sz="1100" b="1" u="none" strike="noStrike" dirty="0">
                          <a:effectLst/>
                          <a:cs typeface="B Nazanin" panose="00000400000000000000" pitchFamily="2" charset="-78"/>
                        </a:rPr>
                        <a:t>انتقال تکنولوژی در تکنولوژی‌های همگرا</a:t>
                      </a:r>
                      <a:endParaRPr lang="ar-SA" sz="11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vert="vert270" anchor="ctr"/>
                </a:tc>
                <a:tc rowSpan="14">
                  <a:txBody>
                    <a:bodyPr/>
                    <a:lstStyle/>
                    <a:p>
                      <a:pPr algn="ctr" rtl="1" fontAlgn="ctr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شناسایی و گزینش تکنولوژی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vert="vert270" anchor="ctr"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مدیریت منابع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2-3-13-11-2-44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6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rowSpan="14">
                  <a:txBody>
                    <a:bodyPr/>
                    <a:lstStyle/>
                    <a:p>
                      <a:pPr algn="r" rtl="1" fontAlgn="ctr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● 14 کد محوری از 25 پژوهش</a:t>
                      </a:r>
                      <a:b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</a:br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● 4 کد اختصاصی</a:t>
                      </a:r>
                      <a:b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</a:br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● 6 کد سیاستی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extLst>
                  <a:ext uri="{0D108BD9-81ED-4DB2-BD59-A6C34878D82A}">
                    <a16:rowId xmlns:a16="http://schemas.microsoft.com/office/drawing/2014/main" val="3114799004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پذیرش فناوری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1-19-29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3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8927337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سرمایه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7483721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شفافیت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3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0880390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دسترسی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4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6587516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ویژگی‌های منطقه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6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4212498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تغییرات آب و هوا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8720548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پیوند فناوری و نظام سلامت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32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4799656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پیشگیری از انحصار فناوری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42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6507634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چرخه عمر فناوری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41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8704775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فاصله فناورانه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41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3030996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سطح آمادگی فناورانه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41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5848508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امنیت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43-40-1-45-40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5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2808108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تامین فناوری‌های حساس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45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6612020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11">
                  <a:txBody>
                    <a:bodyPr/>
                    <a:lstStyle/>
                    <a:p>
                      <a:pPr algn="ctr" rtl="1" fontAlgn="ctr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اکتساب تکنولوژی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vert="vert270" anchor="ctr"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مدل‌سازی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5-6-37 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3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rowSpan="11">
                  <a:txBody>
                    <a:bodyPr/>
                    <a:lstStyle/>
                    <a:p>
                      <a:pPr algn="r" rtl="1" fontAlgn="ctr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● 11 کد محوری از 18 پژوهش</a:t>
                      </a:r>
                      <a:b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</a:br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● 1 کد اختصاصی</a:t>
                      </a:r>
                      <a:b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</a:br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● 3 کد سیاستی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extLst>
                  <a:ext uri="{0D108BD9-81ED-4DB2-BD59-A6C34878D82A}">
                    <a16:rowId xmlns:a16="http://schemas.microsoft.com/office/drawing/2014/main" val="2167183046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طراحی 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24-9-12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3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1570482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پیش آگاهی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40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0535834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محیط علمی-فناوری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41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7765002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نظام حقوقی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41-26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426215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نظام قضایی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41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4096631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نظام سیاسی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41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2208891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ظرفیت‌سازی فناوری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42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0068677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آموزش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44-18-25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3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5191021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سلامت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45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9012206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سیاست‌های حمایتی 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37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8891459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9">
                  <a:txBody>
                    <a:bodyPr/>
                    <a:lstStyle/>
                    <a:p>
                      <a:pPr algn="ctr" rtl="1" fontAlgn="ctr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انطباق تکنولوژی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vert="vert270" anchor="ctr"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همزیستی انسان و ماشین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9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rowSpan="9">
                  <a:txBody>
                    <a:bodyPr/>
                    <a:lstStyle/>
                    <a:p>
                      <a:pPr algn="r" rtl="1" fontAlgn="ctr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● 9 کد محوری از 14 پژوهش</a:t>
                      </a:r>
                      <a:b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</a:br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● 0 کد اختصاصی</a:t>
                      </a:r>
                      <a:b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</a:br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● 4 کد سیاستی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extLst>
                  <a:ext uri="{0D108BD9-81ED-4DB2-BD59-A6C34878D82A}">
                    <a16:rowId xmlns:a16="http://schemas.microsoft.com/office/drawing/2014/main" val="3904105797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اقتصاد زیستی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11-23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6314888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فرهنگ عمومی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11-22-41-30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4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6839439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زنجیره تامین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13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6917306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نوسازی اقتصاد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22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984689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اقتصاد پایدار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22-23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6291595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حکمرانی عمومی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33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1075177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محیط اقتصادی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41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9238271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نظام اداری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41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4113241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9">
                  <a:txBody>
                    <a:bodyPr/>
                    <a:lstStyle/>
                    <a:p>
                      <a:pPr algn="ctr" rtl="1" fontAlgn="ctr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جذب و تحلیل تکنولوژی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vert="vert270" anchor="ctr"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استراتژی فناوری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6-13-16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3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rowSpan="9">
                  <a:txBody>
                    <a:bodyPr/>
                    <a:lstStyle/>
                    <a:p>
                      <a:pPr algn="r" rtl="1" fontAlgn="ctr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● 9 کد محوری از 11 پژوهش</a:t>
                      </a:r>
                      <a:b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</a:br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● 4 کد اختصاصی</a:t>
                      </a:r>
                      <a:b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</a:br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● 6 کد سیاستی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extLst>
                  <a:ext uri="{0D108BD9-81ED-4DB2-BD59-A6C34878D82A}">
                    <a16:rowId xmlns:a16="http://schemas.microsoft.com/office/drawing/2014/main" val="3472031485"/>
                  </a:ext>
                </a:extLst>
              </a:tr>
              <a:tr h="9839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بومی‌سازی نقشه راه تحول فنی-اجتماعی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17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0295706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نقش بخش دولتی و خصوصی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17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7767459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جهت‌گیری کارآفرینی 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19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1808457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سواد سلامت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25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2850181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دیدگاه شبکه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38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971680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فرآیند شکل‌گیری همگرایی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38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5702872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مهندسی فرآیند انتقال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31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7019957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قابلیت اطمینان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40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7428066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8">
                  <a:txBody>
                    <a:bodyPr/>
                    <a:lstStyle/>
                    <a:p>
                      <a:pPr algn="ctr" rtl="1" fontAlgn="ctr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بکارگیری تکنولوژی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vert="vert270" anchor="ctr"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مدیریت زمان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17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rowSpan="8">
                  <a:txBody>
                    <a:bodyPr/>
                    <a:lstStyle/>
                    <a:p>
                      <a:pPr algn="r" rtl="1" fontAlgn="ctr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● 8 کد محوری از 12 پژوهش</a:t>
                      </a:r>
                      <a:b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</a:br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● 3 کد اختصاصی</a:t>
                      </a:r>
                      <a:b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</a:br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● 1 کد سیاستی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extLst>
                  <a:ext uri="{0D108BD9-81ED-4DB2-BD59-A6C34878D82A}">
                    <a16:rowId xmlns:a16="http://schemas.microsoft.com/office/drawing/2014/main" val="263482785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تصمیم‌گیری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18-25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9457056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ایمنی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20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2108091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زیرساخت‌های شهری و منطقه‌ای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27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4177960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تولید هوشمند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31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834834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پایداری خدمات و محصولات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34-31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6480451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ظرفیت‌سازی صنعتی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45-42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7715489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مدیریت دانش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42-12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7261714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13">
                  <a:txBody>
                    <a:bodyPr/>
                    <a:lstStyle/>
                    <a:p>
                      <a:pPr algn="ctr" rtl="1" fontAlgn="ctr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توسعه و بهبود تکنولوژی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vert="vert270" anchor="ctr"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استانداردسازی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4-16-34-8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4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rowSpan="13">
                  <a:txBody>
                    <a:bodyPr/>
                    <a:lstStyle/>
                    <a:p>
                      <a:pPr algn="r" rtl="1" fontAlgn="ctr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● 13 کد محوری از 40 پژوهش</a:t>
                      </a:r>
                      <a:b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</a:br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● 5 کد اختصاصی</a:t>
                      </a:r>
                      <a:b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</a:br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● 9 کد سیاستی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extLst>
                  <a:ext uri="{0D108BD9-81ED-4DB2-BD59-A6C34878D82A}">
                    <a16:rowId xmlns:a16="http://schemas.microsoft.com/office/drawing/2014/main" val="4184494088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سهولت استفاده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4-14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6463699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امکان‌سنجی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5-15-6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3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7053281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سیاستگذاری علم و فناوری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7-15-20-30-42-8-41-39-32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9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1028051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دیپلماسی فناوری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15-7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7822196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ارتقاء قابلیت‌های انسانی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7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9273753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پیش‌بینی فناوری‌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10-12-18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3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1559526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سیاستگذاری عمومی 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17-33-15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3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8544188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سیاستگذاری اقتصادی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15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2310352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حکمرانی دیجیتال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27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7778665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حاکمیت یکپارچه 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27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5191650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حاکمیت تطبیقی و بین‌المللی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30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603918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تحقیق و توسعه 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16-38-39-17-32-8-20-11-14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9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0140951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11">
                  <a:txBody>
                    <a:bodyPr/>
                    <a:lstStyle/>
                    <a:p>
                      <a:pPr algn="ctr" rtl="1" fontAlgn="ctr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اشاعه تکنولوژی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vert="vert270" anchor="ctr"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مزیت رقابتی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2-44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rowSpan="11">
                  <a:txBody>
                    <a:bodyPr/>
                    <a:lstStyle/>
                    <a:p>
                      <a:pPr algn="r" rtl="1" fontAlgn="ctr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● 11 کد محوری از 14 پژوهش</a:t>
                      </a:r>
                      <a:b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</a:br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● 2 کد اختصاصی</a:t>
                      </a:r>
                      <a:b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</a:br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● 6 کد سیاستی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extLst>
                  <a:ext uri="{0D108BD9-81ED-4DB2-BD59-A6C34878D82A}">
                    <a16:rowId xmlns:a16="http://schemas.microsoft.com/office/drawing/2014/main" val="3002833629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رضایت ذینفعان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3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0631742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مالکیت فکری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10-37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9594892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ارزش اجتماعی-اقتصادی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19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5746388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جایگاه کشورهای توسعه‌یافته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22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7772765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جایگاه شرکت‌های فراملیتی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22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9628666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تحول کسب و کار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28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0809020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تبلیغ کالا و خدمات فیزیکی و مجازی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29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1082421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آینده پژوهی 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35-36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5062867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سیاستگذاری فراملی 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37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8587610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همگرایی بین‌المللی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37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1181726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algn="ctr" rtl="1" fontAlgn="ctr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یادگیری و نوآوری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vert="vert270" anchor="ctr"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ترافیک استفاده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6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rowSpan="5">
                  <a:txBody>
                    <a:bodyPr/>
                    <a:lstStyle/>
                    <a:p>
                      <a:pPr algn="r" rtl="1" fontAlgn="ctr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● 5 کد محوری از 9 پژوهش</a:t>
                      </a:r>
                      <a:b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</a:br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● 1 کد اختصاصی</a:t>
                      </a:r>
                      <a:b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</a:br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● 1 کد سیاستی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extLst>
                  <a:ext uri="{0D108BD9-81ED-4DB2-BD59-A6C34878D82A}">
                    <a16:rowId xmlns:a16="http://schemas.microsoft.com/office/drawing/2014/main" val="27378447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ارزیابی عملکرد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12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3913503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راهبرد نظارت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✓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16-20-26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3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8158014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اثربخشی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20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2647343"/>
                  </a:ext>
                </a:extLst>
              </a:tr>
              <a:tr h="6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SA" sz="1100" b="1" u="none" strike="noStrike">
                          <a:effectLst/>
                          <a:cs typeface="B Nazanin" panose="00000400000000000000" pitchFamily="2" charset="-78"/>
                        </a:rPr>
                        <a:t>اخلاق کاربردی </a:t>
                      </a:r>
                      <a:endParaRPr lang="ar-SA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u="none" strike="noStrike">
                          <a:effectLst/>
                          <a:cs typeface="B Nazanin" panose="00000400000000000000" pitchFamily="2" charset="-78"/>
                        </a:rPr>
                        <a:t>30-24-21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u="none" strike="noStrike" dirty="0">
                          <a:effectLst/>
                          <a:cs typeface="B Nazanin" panose="00000400000000000000" pitchFamily="2" charset="-78"/>
                        </a:rPr>
                        <a:t>3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630" marR="1630" marT="163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90467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5409908"/>
      </p:ext>
    </p:extLst>
  </p:cSld>
  <p:clrMapOvr>
    <a:masterClrMapping/>
  </p:clrMapOvr>
  <p:transition spd="med">
    <p:pull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CD87A44-D8C0-43D0-9AF3-922B2C956C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CB1ACA51-7C82-8D2D-AE61-E226BFCBBD2A}"/>
              </a:ext>
            </a:extLst>
          </p:cNvPr>
          <p:cNvSpPr txBox="1">
            <a:spLocks/>
          </p:cNvSpPr>
          <p:nvPr/>
        </p:nvSpPr>
        <p:spPr>
          <a:xfrm>
            <a:off x="177281" y="1041400"/>
            <a:ext cx="9554547" cy="5608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b="1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AC6577F-C27E-8D6A-DF93-A85F1D678A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768" y="164834"/>
            <a:ext cx="9701948" cy="628796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استخراج مدل مفهومی بر اساس مولفه‌های مورد بررسی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C35733A-5178-1E4F-B248-C37B38B381A9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11942D79-633C-28E3-FA12-952E07231A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267176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1E566BD-74FF-6492-3E04-9724C3D71A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8150" y="929986"/>
            <a:ext cx="10114822" cy="5928014"/>
          </a:xfrm>
          <a:prstGeom prst="rect">
            <a:avLst/>
          </a:prstGeom>
        </p:spPr>
      </p:pic>
      <p:sp>
        <p:nvSpPr>
          <p:cNvPr id="6" name="Rectangle: Rounded Corners 5">
            <a:hlinkClick r:id="rId3" action="ppaction://hlinksldjump"/>
            <a:extLst>
              <a:ext uri="{FF2B5EF4-FFF2-40B4-BE49-F238E27FC236}">
                <a16:creationId xmlns:a16="http://schemas.microsoft.com/office/drawing/2014/main" id="{FC6C9E40-0508-0AEA-B522-2202946D9F95}"/>
              </a:ext>
            </a:extLst>
          </p:cNvPr>
          <p:cNvSpPr/>
          <p:nvPr/>
        </p:nvSpPr>
        <p:spPr>
          <a:xfrm>
            <a:off x="10190586" y="62764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: Rounded Corners 6">
            <a:hlinkClick r:id="rId4" action="ppaction://hlinksldjump"/>
            <a:extLst>
              <a:ext uri="{FF2B5EF4-FFF2-40B4-BE49-F238E27FC236}">
                <a16:creationId xmlns:a16="http://schemas.microsoft.com/office/drawing/2014/main" id="{79F928F4-9C30-A6A8-D11A-130C580B8E45}"/>
              </a:ext>
            </a:extLst>
          </p:cNvPr>
          <p:cNvSpPr/>
          <p:nvPr/>
        </p:nvSpPr>
        <p:spPr>
          <a:xfrm>
            <a:off x="10190586" y="116951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مدل‌های انتقال تکنولوژی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FFC3BDF-BA2B-9CEC-1DCA-CBCD43CBABC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3270" y="136256"/>
            <a:ext cx="273963" cy="41094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5C2D4F1-DD5C-CFFD-3C07-25E7F9E0AA18}"/>
              </a:ext>
            </a:extLst>
          </p:cNvPr>
          <p:cNvSpPr txBox="1"/>
          <p:nvPr/>
        </p:nvSpPr>
        <p:spPr>
          <a:xfrm>
            <a:off x="10260684" y="115779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6" action="ppaction://hlinksldjump"/>
            <a:extLst>
              <a:ext uri="{FF2B5EF4-FFF2-40B4-BE49-F238E27FC236}">
                <a16:creationId xmlns:a16="http://schemas.microsoft.com/office/drawing/2014/main" id="{0A2AB30C-24D5-C0F1-7C59-8D27AA6639C9}"/>
              </a:ext>
            </a:extLst>
          </p:cNvPr>
          <p:cNvSpPr/>
          <p:nvPr/>
        </p:nvSpPr>
        <p:spPr>
          <a:xfrm>
            <a:off x="10190586" y="171137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نوع شناسی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08BB7391-9662-CE96-BCBE-27707FC0C6AF}"/>
              </a:ext>
            </a:extLst>
          </p:cNvPr>
          <p:cNvSpPr/>
          <p:nvPr/>
        </p:nvSpPr>
        <p:spPr>
          <a:xfrm>
            <a:off x="10194617" y="225324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روش پژوهش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8" action="ppaction://hlinksldjump"/>
            <a:extLst>
              <a:ext uri="{FF2B5EF4-FFF2-40B4-BE49-F238E27FC236}">
                <a16:creationId xmlns:a16="http://schemas.microsoft.com/office/drawing/2014/main" id="{1C79AD64-006C-CB02-97A9-1CF7C150762B}"/>
              </a:ext>
            </a:extLst>
          </p:cNvPr>
          <p:cNvSpPr/>
          <p:nvPr/>
        </p:nvSpPr>
        <p:spPr>
          <a:xfrm>
            <a:off x="10190585" y="279510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تحلیل آماری مقالات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9" action="ppaction://hlinksldjump"/>
            <a:extLst>
              <a:ext uri="{FF2B5EF4-FFF2-40B4-BE49-F238E27FC236}">
                <a16:creationId xmlns:a16="http://schemas.microsoft.com/office/drawing/2014/main" id="{0BB92ED8-EA8C-224D-7B81-B5E646185568}"/>
              </a:ext>
            </a:extLst>
          </p:cNvPr>
          <p:cNvSpPr/>
          <p:nvPr/>
        </p:nvSpPr>
        <p:spPr>
          <a:xfrm>
            <a:off x="10190585" y="3336973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tx1"/>
                </a:solidFill>
                <a:cs typeface="B Nazanin" panose="00000400000000000000" pitchFamily="2" charset="-78"/>
              </a:rPr>
              <a:t>یافته‌ها</a:t>
            </a:r>
            <a:endParaRPr lang="en-US" sz="15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: Rounded Corners 15">
            <a:hlinkClick r:id="rId10" action="ppaction://hlinksldjump"/>
            <a:extLst>
              <a:ext uri="{FF2B5EF4-FFF2-40B4-BE49-F238E27FC236}">
                <a16:creationId xmlns:a16="http://schemas.microsoft.com/office/drawing/2014/main" id="{1D5DD39E-C5E9-7D1F-D3C2-ED839940818A}"/>
              </a:ext>
            </a:extLst>
          </p:cNvPr>
          <p:cNvSpPr/>
          <p:nvPr/>
        </p:nvSpPr>
        <p:spPr>
          <a:xfrm>
            <a:off x="10158955" y="387883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نتیجه‌گیری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59354824"/>
      </p:ext>
    </p:extLst>
  </p:cSld>
  <p:clrMapOvr>
    <a:masterClrMapping/>
  </p:clrMapOvr>
  <p:transition spd="med">
    <p:pull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EDB6996-5EA5-08FC-5635-FEE3BEB7D4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A1DDEA2E-FFCB-9273-AA78-3FC7C14AC206}"/>
              </a:ext>
            </a:extLst>
          </p:cNvPr>
          <p:cNvSpPr txBox="1">
            <a:spLocks/>
          </p:cNvSpPr>
          <p:nvPr/>
        </p:nvSpPr>
        <p:spPr>
          <a:xfrm>
            <a:off x="177281" y="1041400"/>
            <a:ext cx="9554547" cy="5608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b="1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0901886-D7B7-229D-BEE6-A1980395E6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768" y="164834"/>
            <a:ext cx="9701948" cy="628796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نسبت سطح خرد و کلان عوامل یافت شده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AACBC39-70F9-4A4C-2F0F-74E2B66EC577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67F86DC8-8F88-DAFC-0041-D5E9E9ADEE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267176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: Rounded Corners 6">
            <a:hlinkClick r:id="rId2" action="ppaction://hlinksldjump"/>
            <a:extLst>
              <a:ext uri="{FF2B5EF4-FFF2-40B4-BE49-F238E27FC236}">
                <a16:creationId xmlns:a16="http://schemas.microsoft.com/office/drawing/2014/main" id="{DD26A1F5-D246-AB2B-CB23-ECABE23D9EA4}"/>
              </a:ext>
            </a:extLst>
          </p:cNvPr>
          <p:cNvSpPr/>
          <p:nvPr/>
        </p:nvSpPr>
        <p:spPr>
          <a:xfrm>
            <a:off x="10190586" y="62764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: Rounded Corners 8">
            <a:hlinkClick r:id="rId3" action="ppaction://hlinksldjump"/>
            <a:extLst>
              <a:ext uri="{FF2B5EF4-FFF2-40B4-BE49-F238E27FC236}">
                <a16:creationId xmlns:a16="http://schemas.microsoft.com/office/drawing/2014/main" id="{D2943C50-D462-41A4-E6D1-CD351B096421}"/>
              </a:ext>
            </a:extLst>
          </p:cNvPr>
          <p:cNvSpPr/>
          <p:nvPr/>
        </p:nvSpPr>
        <p:spPr>
          <a:xfrm>
            <a:off x="10190586" y="116951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مدل‌های انتقال تکنولوژی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3F6352C-8513-0C9A-D73B-A3C84FF6D2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3270" y="136256"/>
            <a:ext cx="273963" cy="41094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2A35AFE-EC88-DD9E-8773-A2BFA186D7E4}"/>
              </a:ext>
            </a:extLst>
          </p:cNvPr>
          <p:cNvSpPr txBox="1"/>
          <p:nvPr/>
        </p:nvSpPr>
        <p:spPr>
          <a:xfrm>
            <a:off x="10260684" y="115779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5" action="ppaction://hlinksldjump"/>
            <a:extLst>
              <a:ext uri="{FF2B5EF4-FFF2-40B4-BE49-F238E27FC236}">
                <a16:creationId xmlns:a16="http://schemas.microsoft.com/office/drawing/2014/main" id="{F95C4185-F064-C51C-16A3-F3B94D8CD58B}"/>
              </a:ext>
            </a:extLst>
          </p:cNvPr>
          <p:cNvSpPr/>
          <p:nvPr/>
        </p:nvSpPr>
        <p:spPr>
          <a:xfrm>
            <a:off x="10190586" y="171137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نوع شناسی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6" action="ppaction://hlinksldjump"/>
            <a:extLst>
              <a:ext uri="{FF2B5EF4-FFF2-40B4-BE49-F238E27FC236}">
                <a16:creationId xmlns:a16="http://schemas.microsoft.com/office/drawing/2014/main" id="{84148BCA-372D-96C6-9A4B-2A1E959ACEDA}"/>
              </a:ext>
            </a:extLst>
          </p:cNvPr>
          <p:cNvSpPr/>
          <p:nvPr/>
        </p:nvSpPr>
        <p:spPr>
          <a:xfrm>
            <a:off x="10194617" y="225324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روش پژوهش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7" action="ppaction://hlinksldjump"/>
            <a:extLst>
              <a:ext uri="{FF2B5EF4-FFF2-40B4-BE49-F238E27FC236}">
                <a16:creationId xmlns:a16="http://schemas.microsoft.com/office/drawing/2014/main" id="{729F702F-3D55-8E76-9CC7-2B871C3E919C}"/>
              </a:ext>
            </a:extLst>
          </p:cNvPr>
          <p:cNvSpPr/>
          <p:nvPr/>
        </p:nvSpPr>
        <p:spPr>
          <a:xfrm>
            <a:off x="10190585" y="279510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تحلیل آماری مقالات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8" action="ppaction://hlinksldjump"/>
            <a:extLst>
              <a:ext uri="{FF2B5EF4-FFF2-40B4-BE49-F238E27FC236}">
                <a16:creationId xmlns:a16="http://schemas.microsoft.com/office/drawing/2014/main" id="{3243DDA1-42A8-8727-79E7-CC32382FD5F9}"/>
              </a:ext>
            </a:extLst>
          </p:cNvPr>
          <p:cNvSpPr/>
          <p:nvPr/>
        </p:nvSpPr>
        <p:spPr>
          <a:xfrm>
            <a:off x="10190585" y="333697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یافته‌ها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: Rounded Corners 15">
            <a:hlinkClick r:id="rId9" action="ppaction://hlinksldjump"/>
            <a:extLst>
              <a:ext uri="{FF2B5EF4-FFF2-40B4-BE49-F238E27FC236}">
                <a16:creationId xmlns:a16="http://schemas.microsoft.com/office/drawing/2014/main" id="{36F354C5-49DC-F604-CF04-8F10EDD79BC2}"/>
              </a:ext>
            </a:extLst>
          </p:cNvPr>
          <p:cNvSpPr/>
          <p:nvPr/>
        </p:nvSpPr>
        <p:spPr>
          <a:xfrm>
            <a:off x="10158955" y="3878838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tx1"/>
                </a:solidFill>
                <a:cs typeface="B Nazanin" panose="00000400000000000000" pitchFamily="2" charset="-78"/>
              </a:rPr>
              <a:t>نتیجه‌گیری</a:t>
            </a:r>
            <a:endParaRPr lang="en-US" sz="15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5F748A45-4EEB-801A-2C74-62E1BBCCA79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04315835"/>
              </p:ext>
            </p:extLst>
          </p:nvPr>
        </p:nvGraphicFramePr>
        <p:xfrm>
          <a:off x="366172" y="963956"/>
          <a:ext cx="9175251" cy="57292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</p:spTree>
    <p:extLst>
      <p:ext uri="{BB962C8B-B14F-4D97-AF65-F5344CB8AC3E}">
        <p14:creationId xmlns:p14="http://schemas.microsoft.com/office/powerpoint/2010/main" val="3841823207"/>
      </p:ext>
    </p:extLst>
  </p:cSld>
  <p:clrMapOvr>
    <a:masterClrMapping/>
  </p:clrMapOvr>
  <p:transition spd="med">
    <p:pull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8AE42FC-B7CC-D096-0462-413EC0DFEE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F58F0D1D-7AC6-8EBB-0BBB-90C01F31E732}"/>
              </a:ext>
            </a:extLst>
          </p:cNvPr>
          <p:cNvSpPr txBox="1">
            <a:spLocks/>
          </p:cNvSpPr>
          <p:nvPr/>
        </p:nvSpPr>
        <p:spPr>
          <a:xfrm>
            <a:off x="177281" y="1041400"/>
            <a:ext cx="9554547" cy="5608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b="1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49A029B-39F8-559C-8004-2DA36B757D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768" y="164834"/>
            <a:ext cx="9701948" cy="628796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2800" b="1" dirty="0">
                <a:cs typeface="B Nazanin" panose="00000400000000000000" pitchFamily="2" charset="-78"/>
              </a:rPr>
              <a:t>نمودار نسبت مولفه‌های کلان به خرد در هر فاز از فرآیند انتقال فناوری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9D8FFB4-45A3-4E54-7247-D86B10CC5F71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18874997-CC43-0066-FBC9-19CCF2E89D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267176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: Rounded Corners 6">
            <a:hlinkClick r:id="rId2" action="ppaction://hlinksldjump"/>
            <a:extLst>
              <a:ext uri="{FF2B5EF4-FFF2-40B4-BE49-F238E27FC236}">
                <a16:creationId xmlns:a16="http://schemas.microsoft.com/office/drawing/2014/main" id="{99FD5135-9C22-B26A-DE43-7D3AA50E90C3}"/>
              </a:ext>
            </a:extLst>
          </p:cNvPr>
          <p:cNvSpPr/>
          <p:nvPr/>
        </p:nvSpPr>
        <p:spPr>
          <a:xfrm>
            <a:off x="10190586" y="62764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: Rounded Corners 8">
            <a:hlinkClick r:id="rId3" action="ppaction://hlinksldjump"/>
            <a:extLst>
              <a:ext uri="{FF2B5EF4-FFF2-40B4-BE49-F238E27FC236}">
                <a16:creationId xmlns:a16="http://schemas.microsoft.com/office/drawing/2014/main" id="{0F47FA17-AA8C-032E-B541-376C4A1FD8F2}"/>
              </a:ext>
            </a:extLst>
          </p:cNvPr>
          <p:cNvSpPr/>
          <p:nvPr/>
        </p:nvSpPr>
        <p:spPr>
          <a:xfrm>
            <a:off x="10190586" y="116951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مدل‌های انتقال تکنولوژی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15C6614-48EE-3E24-B7B1-3D34FC70A3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3270" y="136256"/>
            <a:ext cx="273963" cy="41094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7E12DE7-E157-8A99-0F78-04BDEB606D5E}"/>
              </a:ext>
            </a:extLst>
          </p:cNvPr>
          <p:cNvSpPr txBox="1"/>
          <p:nvPr/>
        </p:nvSpPr>
        <p:spPr>
          <a:xfrm>
            <a:off x="10260684" y="115779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5" action="ppaction://hlinksldjump"/>
            <a:extLst>
              <a:ext uri="{FF2B5EF4-FFF2-40B4-BE49-F238E27FC236}">
                <a16:creationId xmlns:a16="http://schemas.microsoft.com/office/drawing/2014/main" id="{50841DBE-5710-0726-CF49-4649CB900D80}"/>
              </a:ext>
            </a:extLst>
          </p:cNvPr>
          <p:cNvSpPr/>
          <p:nvPr/>
        </p:nvSpPr>
        <p:spPr>
          <a:xfrm>
            <a:off x="10190586" y="171137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نوع شناسی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6" action="ppaction://hlinksldjump"/>
            <a:extLst>
              <a:ext uri="{FF2B5EF4-FFF2-40B4-BE49-F238E27FC236}">
                <a16:creationId xmlns:a16="http://schemas.microsoft.com/office/drawing/2014/main" id="{C197C233-872C-D9F1-5524-507A83D7E97E}"/>
              </a:ext>
            </a:extLst>
          </p:cNvPr>
          <p:cNvSpPr/>
          <p:nvPr/>
        </p:nvSpPr>
        <p:spPr>
          <a:xfrm>
            <a:off x="10194617" y="225324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روش پژوهش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7" action="ppaction://hlinksldjump"/>
            <a:extLst>
              <a:ext uri="{FF2B5EF4-FFF2-40B4-BE49-F238E27FC236}">
                <a16:creationId xmlns:a16="http://schemas.microsoft.com/office/drawing/2014/main" id="{D033C9B4-73B5-8904-3D6E-B57698B25030}"/>
              </a:ext>
            </a:extLst>
          </p:cNvPr>
          <p:cNvSpPr/>
          <p:nvPr/>
        </p:nvSpPr>
        <p:spPr>
          <a:xfrm>
            <a:off x="10190585" y="279510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تحلیل آماری مقالات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8" action="ppaction://hlinksldjump"/>
            <a:extLst>
              <a:ext uri="{FF2B5EF4-FFF2-40B4-BE49-F238E27FC236}">
                <a16:creationId xmlns:a16="http://schemas.microsoft.com/office/drawing/2014/main" id="{5027CFD1-A3F9-9043-CEAB-4FF63C85AFDA}"/>
              </a:ext>
            </a:extLst>
          </p:cNvPr>
          <p:cNvSpPr/>
          <p:nvPr/>
        </p:nvSpPr>
        <p:spPr>
          <a:xfrm>
            <a:off x="10190585" y="333697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یافته‌ها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: Rounded Corners 15">
            <a:hlinkClick r:id="rId9" action="ppaction://hlinksldjump"/>
            <a:extLst>
              <a:ext uri="{FF2B5EF4-FFF2-40B4-BE49-F238E27FC236}">
                <a16:creationId xmlns:a16="http://schemas.microsoft.com/office/drawing/2014/main" id="{E5F1B5B6-5717-A19D-1DFD-6FF31CF48D42}"/>
              </a:ext>
            </a:extLst>
          </p:cNvPr>
          <p:cNvSpPr/>
          <p:nvPr/>
        </p:nvSpPr>
        <p:spPr>
          <a:xfrm>
            <a:off x="10158955" y="3878838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tx1"/>
                </a:solidFill>
                <a:cs typeface="B Nazanin" panose="00000400000000000000" pitchFamily="2" charset="-78"/>
              </a:rPr>
              <a:t>نتیجه‌گیری</a:t>
            </a:r>
            <a:endParaRPr lang="en-US" sz="15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3C3FBDC9-0F46-AB56-D7EE-9E8E3D7E71A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6131316"/>
              </p:ext>
            </p:extLst>
          </p:nvPr>
        </p:nvGraphicFramePr>
        <p:xfrm>
          <a:off x="599445" y="942525"/>
          <a:ext cx="8604940" cy="57506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</p:spTree>
    <p:extLst>
      <p:ext uri="{BB962C8B-B14F-4D97-AF65-F5344CB8AC3E}">
        <p14:creationId xmlns:p14="http://schemas.microsoft.com/office/powerpoint/2010/main" val="1148764281"/>
      </p:ext>
    </p:extLst>
  </p:cSld>
  <p:clrMapOvr>
    <a:masterClrMapping/>
  </p:clrMapOvr>
  <p:transition spd="med">
    <p:pull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263211E8-A6BA-366A-3E75-6E4B72289DFF}"/>
              </a:ext>
            </a:extLst>
          </p:cNvPr>
          <p:cNvSpPr txBox="1"/>
          <p:nvPr/>
        </p:nvSpPr>
        <p:spPr>
          <a:xfrm>
            <a:off x="2974379" y="2782669"/>
            <a:ext cx="5902577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3200" b="1" dirty="0">
                <a:cs typeface="B Nazanin" panose="00000400000000000000" pitchFamily="2" charset="-78"/>
              </a:rPr>
              <a:t>تقدیم سپاس و قدردانی از استاد گران‌قدر</a:t>
            </a:r>
          </a:p>
          <a:p>
            <a:pPr algn="ctr">
              <a:lnSpc>
                <a:spcPct val="150000"/>
              </a:lnSpc>
            </a:pPr>
            <a:r>
              <a:rPr lang="fa-IR" sz="3200" b="1" dirty="0">
                <a:cs typeface="B Nazanin" panose="00000400000000000000" pitchFamily="2" charset="-78"/>
              </a:rPr>
              <a:t>جناب دکتر خمسه</a:t>
            </a:r>
            <a:endParaRPr lang="en-US" sz="32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173911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014C2DE-620F-97CE-4C6A-218235F1F7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C2E6D-BE2B-68B1-0FFF-96CFB78471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768" y="164834"/>
            <a:ext cx="9701948" cy="628796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فناوری‌های همگرا </a:t>
            </a:r>
            <a:r>
              <a:rPr lang="en-US" sz="3200" b="1" dirty="0">
                <a:cs typeface="B Nazanin" panose="00000400000000000000" pitchFamily="2" charset="-78"/>
              </a:rPr>
              <a:t>NBIC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064AD65-52EE-A8EA-DF9E-B9DE84E2B95D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5365A7D4-A016-8762-5681-CAB39C26C9AC}"/>
              </a:ext>
            </a:extLst>
          </p:cNvPr>
          <p:cNvSpPr txBox="1">
            <a:spLocks/>
          </p:cNvSpPr>
          <p:nvPr/>
        </p:nvSpPr>
        <p:spPr>
          <a:xfrm>
            <a:off x="177281" y="1041400"/>
            <a:ext cx="9554547" cy="5608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فناوری‌های همگرا، ظرفیت افزایش توانایی‌های فیزیکی، شناختی و حسی انسان را دارند که منجر به بهبود کیفیت زندگی و افزایش بهره‌وری می‌شود. این فناوری‌ها می‌توانند منجر به افزایش 30 تا 50 درصدی عملکرد و بهره‌وری انسان تا سال 2030 شود (</a:t>
            </a:r>
            <a:r>
              <a:rPr lang="fa-IR" b="1" kern="100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کالینینا و همکاران، 2021</a:t>
            </a:r>
            <a:r>
              <a:rPr lang="fa-IR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).</a:t>
            </a:r>
            <a:endParaRPr lang="en-US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fa-IR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توسعه سریع فناوری‌های همگرا، نگرانی‌های اخلاقی و اجتماعی مهمی مانند حریم خصوصی، امنیت و تأثیر بالقوه بر اشتغال و ساختارهای اجتماعی را ایجاد می‌کند. این نگرانی‌ها، در خصوص علوم و فناوری‌های جدید بر نیاز به یک چارچوب اخلاقی جامع برای هدایت توسعه و کاربرد فناوری‌های همگرا تأکید می‌کند (</a:t>
            </a:r>
            <a:r>
              <a:rPr lang="fa-IR" b="1" kern="100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پلگرین بوروندو و همکاران، 2020</a:t>
            </a:r>
            <a:r>
              <a:rPr lang="fa-IR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).</a:t>
            </a:r>
          </a:p>
        </p:txBody>
      </p:sp>
      <p:sp>
        <p:nvSpPr>
          <p:cNvPr id="8" name="Rectangle: Rounded Corners 7">
            <a:hlinkClick r:id="rId2" action="ppaction://hlinksldjump"/>
            <a:extLst>
              <a:ext uri="{FF2B5EF4-FFF2-40B4-BE49-F238E27FC236}">
                <a16:creationId xmlns:a16="http://schemas.microsoft.com/office/drawing/2014/main" id="{B78F5BEF-2C83-9DA7-94CB-7534E4DB399F}"/>
              </a:ext>
            </a:extLst>
          </p:cNvPr>
          <p:cNvSpPr/>
          <p:nvPr/>
        </p:nvSpPr>
        <p:spPr>
          <a:xfrm>
            <a:off x="10190586" y="627648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tx1"/>
                </a:solidFill>
                <a:cs typeface="B Nazanin" panose="00000400000000000000" pitchFamily="2" charset="-78"/>
              </a:rPr>
              <a:t>مقدمه</a:t>
            </a:r>
            <a:endParaRPr lang="en-US" sz="15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: Rounded Corners 8">
            <a:hlinkClick r:id="rId3" action="ppaction://hlinksldjump"/>
            <a:extLst>
              <a:ext uri="{FF2B5EF4-FFF2-40B4-BE49-F238E27FC236}">
                <a16:creationId xmlns:a16="http://schemas.microsoft.com/office/drawing/2014/main" id="{7A5596E3-71E6-2D93-084E-21FF8F918A36}"/>
              </a:ext>
            </a:extLst>
          </p:cNvPr>
          <p:cNvSpPr/>
          <p:nvPr/>
        </p:nvSpPr>
        <p:spPr>
          <a:xfrm>
            <a:off x="10190586" y="116951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مدل‌های انتقال تکنولوژی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7CAA20E-92B6-70AA-63AA-D7703353E2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3270" y="136256"/>
            <a:ext cx="273963" cy="41094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A5B5002-DDFA-43AD-81D4-E9E2D5BDCA1A}"/>
              </a:ext>
            </a:extLst>
          </p:cNvPr>
          <p:cNvSpPr txBox="1"/>
          <p:nvPr/>
        </p:nvSpPr>
        <p:spPr>
          <a:xfrm>
            <a:off x="10260684" y="115779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5" action="ppaction://hlinksldjump"/>
            <a:extLst>
              <a:ext uri="{FF2B5EF4-FFF2-40B4-BE49-F238E27FC236}">
                <a16:creationId xmlns:a16="http://schemas.microsoft.com/office/drawing/2014/main" id="{FA9543F8-DF52-C553-BC8E-E2595E747A2B}"/>
              </a:ext>
            </a:extLst>
          </p:cNvPr>
          <p:cNvSpPr/>
          <p:nvPr/>
        </p:nvSpPr>
        <p:spPr>
          <a:xfrm>
            <a:off x="10190586" y="171137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نوع شناسی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6" action="ppaction://hlinksldjump"/>
            <a:extLst>
              <a:ext uri="{FF2B5EF4-FFF2-40B4-BE49-F238E27FC236}">
                <a16:creationId xmlns:a16="http://schemas.microsoft.com/office/drawing/2014/main" id="{EE98AEE2-626A-4D87-FB41-BAC9377B633A}"/>
              </a:ext>
            </a:extLst>
          </p:cNvPr>
          <p:cNvSpPr/>
          <p:nvPr/>
        </p:nvSpPr>
        <p:spPr>
          <a:xfrm>
            <a:off x="10194617" y="225324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روش پژوهش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7" action="ppaction://hlinksldjump"/>
            <a:extLst>
              <a:ext uri="{FF2B5EF4-FFF2-40B4-BE49-F238E27FC236}">
                <a16:creationId xmlns:a16="http://schemas.microsoft.com/office/drawing/2014/main" id="{DC73E6B3-959B-4E7E-6DBB-E09200C65AE8}"/>
              </a:ext>
            </a:extLst>
          </p:cNvPr>
          <p:cNvSpPr/>
          <p:nvPr/>
        </p:nvSpPr>
        <p:spPr>
          <a:xfrm>
            <a:off x="10190585" y="279510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تحلیل آماری مقالات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8" action="ppaction://hlinksldjump"/>
            <a:extLst>
              <a:ext uri="{FF2B5EF4-FFF2-40B4-BE49-F238E27FC236}">
                <a16:creationId xmlns:a16="http://schemas.microsoft.com/office/drawing/2014/main" id="{7527192E-9240-6B58-8D22-A6FCA9235887}"/>
              </a:ext>
            </a:extLst>
          </p:cNvPr>
          <p:cNvSpPr/>
          <p:nvPr/>
        </p:nvSpPr>
        <p:spPr>
          <a:xfrm>
            <a:off x="10190585" y="333697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یافته‌ها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9" action="ppaction://hlinksldjump"/>
            <a:extLst>
              <a:ext uri="{FF2B5EF4-FFF2-40B4-BE49-F238E27FC236}">
                <a16:creationId xmlns:a16="http://schemas.microsoft.com/office/drawing/2014/main" id="{5685BAD9-F37D-9509-1A53-306D99992496}"/>
              </a:ext>
            </a:extLst>
          </p:cNvPr>
          <p:cNvSpPr/>
          <p:nvPr/>
        </p:nvSpPr>
        <p:spPr>
          <a:xfrm>
            <a:off x="10158955" y="387883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نتیجه‌گیری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402489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FA19892-1E3D-4EB4-973B-3C815D8D95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691153-19DF-AD9A-A7B1-84300DBD9C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768" y="164834"/>
            <a:ext cx="9701948" cy="628796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فرآیند انتقال تکنولوژی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F32490-301F-F10C-136B-879D4FB06D0B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B7760F00-5DA7-1556-64A5-FDC840C80D14}"/>
              </a:ext>
            </a:extLst>
          </p:cNvPr>
          <p:cNvSpPr txBox="1">
            <a:spLocks/>
          </p:cNvSpPr>
          <p:nvPr/>
        </p:nvSpPr>
        <p:spPr>
          <a:xfrm>
            <a:off x="177281" y="1041400"/>
            <a:ext cx="9554547" cy="5608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23EECC-2200-8E3B-4319-47C967192E60}"/>
              </a:ext>
            </a:extLst>
          </p:cNvPr>
          <p:cNvSpPr txBox="1"/>
          <p:nvPr/>
        </p:nvSpPr>
        <p:spPr>
          <a:xfrm>
            <a:off x="5978105" y="2876222"/>
            <a:ext cx="34698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just" rtl="1">
              <a:spcBef>
                <a:spcPts val="0"/>
              </a:spcBef>
              <a:spcAft>
                <a:spcPts val="0"/>
              </a:spcAft>
            </a:pP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فرآیند </a:t>
            </a:r>
            <a:r>
              <a:rPr lang="fa-IR" sz="2400" b="1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انتقال فناوری</a:t>
            </a: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تحت توافق دوجانبه، </a:t>
            </a:r>
            <a:r>
              <a:rPr lang="fa-IR" sz="24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محرک قدرتمند رشد اقتصادی و توسعه پایدار</a:t>
            </a: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است (</a:t>
            </a:r>
            <a:r>
              <a:rPr lang="fa-IR" sz="24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تسای ، 2001</a:t>
            </a: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).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: Rounded Corners 10">
            <a:hlinkClick r:id="rId2" action="ppaction://hlinksldjump"/>
            <a:extLst>
              <a:ext uri="{FF2B5EF4-FFF2-40B4-BE49-F238E27FC236}">
                <a16:creationId xmlns:a16="http://schemas.microsoft.com/office/drawing/2014/main" id="{20D245C9-E6EF-182C-0375-1C574FF9D8A6}"/>
              </a:ext>
            </a:extLst>
          </p:cNvPr>
          <p:cNvSpPr/>
          <p:nvPr/>
        </p:nvSpPr>
        <p:spPr>
          <a:xfrm>
            <a:off x="10190586" y="627648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tx1"/>
                </a:solidFill>
                <a:cs typeface="B Nazanin" panose="00000400000000000000" pitchFamily="2" charset="-78"/>
              </a:rPr>
              <a:t>مقدمه</a:t>
            </a:r>
            <a:endParaRPr lang="en-US" sz="15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3" action="ppaction://hlinksldjump"/>
            <a:extLst>
              <a:ext uri="{FF2B5EF4-FFF2-40B4-BE49-F238E27FC236}">
                <a16:creationId xmlns:a16="http://schemas.microsoft.com/office/drawing/2014/main" id="{6B8376D6-44C2-2D15-C050-AA65CB922F9A}"/>
              </a:ext>
            </a:extLst>
          </p:cNvPr>
          <p:cNvSpPr/>
          <p:nvPr/>
        </p:nvSpPr>
        <p:spPr>
          <a:xfrm>
            <a:off x="10190586" y="116951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مدل‌های انتقال تکنولوژی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BC70391-5E71-8686-EDF3-621C839328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3270" y="136256"/>
            <a:ext cx="273963" cy="41094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F7F9384-42C2-265A-2B85-209367EE9848}"/>
              </a:ext>
            </a:extLst>
          </p:cNvPr>
          <p:cNvSpPr txBox="1"/>
          <p:nvPr/>
        </p:nvSpPr>
        <p:spPr>
          <a:xfrm>
            <a:off x="10260684" y="115779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5" action="ppaction://hlinksldjump"/>
            <a:extLst>
              <a:ext uri="{FF2B5EF4-FFF2-40B4-BE49-F238E27FC236}">
                <a16:creationId xmlns:a16="http://schemas.microsoft.com/office/drawing/2014/main" id="{0B5500F2-F62D-812C-78A2-6ECE0A0A1D8C}"/>
              </a:ext>
            </a:extLst>
          </p:cNvPr>
          <p:cNvSpPr/>
          <p:nvPr/>
        </p:nvSpPr>
        <p:spPr>
          <a:xfrm>
            <a:off x="10190586" y="171137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نوع شناسی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Rectangle: Rounded Corners 16">
            <a:hlinkClick r:id="rId6" action="ppaction://hlinksldjump"/>
            <a:extLst>
              <a:ext uri="{FF2B5EF4-FFF2-40B4-BE49-F238E27FC236}">
                <a16:creationId xmlns:a16="http://schemas.microsoft.com/office/drawing/2014/main" id="{3956F00F-01EC-5A0E-8C91-603FB21F11D7}"/>
              </a:ext>
            </a:extLst>
          </p:cNvPr>
          <p:cNvSpPr/>
          <p:nvPr/>
        </p:nvSpPr>
        <p:spPr>
          <a:xfrm>
            <a:off x="10194617" y="225324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روش پژوهش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ectangle: Rounded Corners 17">
            <a:hlinkClick r:id="rId7" action="ppaction://hlinksldjump"/>
            <a:extLst>
              <a:ext uri="{FF2B5EF4-FFF2-40B4-BE49-F238E27FC236}">
                <a16:creationId xmlns:a16="http://schemas.microsoft.com/office/drawing/2014/main" id="{01D55853-0E79-2C2F-C728-BF3A6F44D45F}"/>
              </a:ext>
            </a:extLst>
          </p:cNvPr>
          <p:cNvSpPr/>
          <p:nvPr/>
        </p:nvSpPr>
        <p:spPr>
          <a:xfrm>
            <a:off x="10190585" y="279510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تحلیل آماری مقالات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Rectangle: Rounded Corners 18">
            <a:hlinkClick r:id="rId8" action="ppaction://hlinksldjump"/>
            <a:extLst>
              <a:ext uri="{FF2B5EF4-FFF2-40B4-BE49-F238E27FC236}">
                <a16:creationId xmlns:a16="http://schemas.microsoft.com/office/drawing/2014/main" id="{24568ED7-7C46-1D9F-F515-2E5614296CAF}"/>
              </a:ext>
            </a:extLst>
          </p:cNvPr>
          <p:cNvSpPr/>
          <p:nvPr/>
        </p:nvSpPr>
        <p:spPr>
          <a:xfrm>
            <a:off x="10190585" y="333697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یافته‌ها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Rectangle: Rounded Corners 19">
            <a:hlinkClick r:id="rId9" action="ppaction://hlinksldjump"/>
            <a:extLst>
              <a:ext uri="{FF2B5EF4-FFF2-40B4-BE49-F238E27FC236}">
                <a16:creationId xmlns:a16="http://schemas.microsoft.com/office/drawing/2014/main" id="{1A7792A0-2A66-2F74-78C9-6D451939D746}"/>
              </a:ext>
            </a:extLst>
          </p:cNvPr>
          <p:cNvSpPr/>
          <p:nvPr/>
        </p:nvSpPr>
        <p:spPr>
          <a:xfrm>
            <a:off x="10158955" y="387883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نتیجه‌گیری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41FDB578-04AE-2CCE-4785-AA8CF1472497}"/>
              </a:ext>
            </a:extLst>
          </p:cNvPr>
          <p:cNvSpPr/>
          <p:nvPr/>
        </p:nvSpPr>
        <p:spPr>
          <a:xfrm>
            <a:off x="2174558" y="2795108"/>
            <a:ext cx="1451999" cy="145199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فرآیند انتقال تکنولوژی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3442959-8483-9433-1EB8-852E070D9C4C}"/>
              </a:ext>
            </a:extLst>
          </p:cNvPr>
          <p:cNvSpPr/>
          <p:nvPr/>
        </p:nvSpPr>
        <p:spPr>
          <a:xfrm>
            <a:off x="2277107" y="1216715"/>
            <a:ext cx="1227476" cy="1227476"/>
          </a:xfrm>
          <a:prstGeom prst="ellips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>
                <a:cs typeface="B Nazanin" panose="00000400000000000000" pitchFamily="2" charset="-78"/>
              </a:rPr>
              <a:t>1. شناسایی و گزینش تکنولوژی</a:t>
            </a:r>
          </a:p>
          <a:p>
            <a:pPr algn="ctr"/>
            <a:endParaRPr lang="en-US" sz="1600" b="1" dirty="0">
              <a:cs typeface="B Nazanin" panose="00000400000000000000" pitchFamily="2" charset="-78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8C2C920-EB2A-C598-4F61-97B5AFAF7BE7}"/>
              </a:ext>
            </a:extLst>
          </p:cNvPr>
          <p:cNvSpPr/>
          <p:nvPr/>
        </p:nvSpPr>
        <p:spPr>
          <a:xfrm>
            <a:off x="3512026" y="1698289"/>
            <a:ext cx="1256898" cy="1256898"/>
          </a:xfrm>
          <a:prstGeom prst="ellips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>
                <a:cs typeface="B Nazanin" panose="00000400000000000000" pitchFamily="2" charset="-78"/>
              </a:rPr>
              <a:t>2. اکتساب تکنولوژی</a:t>
            </a:r>
          </a:p>
          <a:p>
            <a:pPr algn="ctr"/>
            <a:endParaRPr lang="en-US" sz="1600" b="1" dirty="0">
              <a:cs typeface="B Nazanin" panose="00000400000000000000" pitchFamily="2" charset="-78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EAA27285-7784-C65B-1726-A434E04F216C}"/>
              </a:ext>
            </a:extLst>
          </p:cNvPr>
          <p:cNvSpPr/>
          <p:nvPr/>
        </p:nvSpPr>
        <p:spPr>
          <a:xfrm>
            <a:off x="4014750" y="2955187"/>
            <a:ext cx="1223360" cy="1223360"/>
          </a:xfrm>
          <a:prstGeom prst="ellips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>
                <a:cs typeface="B Nazanin" panose="00000400000000000000" pitchFamily="2" charset="-78"/>
              </a:rPr>
              <a:t>3. انطباق تکنولوژی</a:t>
            </a:r>
            <a:endParaRPr lang="en-US" sz="1600" b="1" dirty="0">
              <a:cs typeface="B Nazanin" panose="00000400000000000000" pitchFamily="2" charset="-78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DFC146F8-87AC-F78C-6400-24824BB165F1}"/>
              </a:ext>
            </a:extLst>
          </p:cNvPr>
          <p:cNvSpPr/>
          <p:nvPr/>
        </p:nvSpPr>
        <p:spPr>
          <a:xfrm>
            <a:off x="3511887" y="4159758"/>
            <a:ext cx="1275647" cy="1275647"/>
          </a:xfrm>
          <a:prstGeom prst="ellips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>
                <a:cs typeface="B Nazanin" panose="00000400000000000000" pitchFamily="2" charset="-78"/>
              </a:rPr>
              <a:t>4. جذب و تحلیل تکنولوژی</a:t>
            </a:r>
            <a:endParaRPr lang="en-US" sz="1600" b="1" dirty="0">
              <a:cs typeface="B Nazanin" panose="00000400000000000000" pitchFamily="2" charset="-78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597BEE18-1551-6903-31B4-129A102A0D1D}"/>
              </a:ext>
            </a:extLst>
          </p:cNvPr>
          <p:cNvSpPr/>
          <p:nvPr/>
        </p:nvSpPr>
        <p:spPr>
          <a:xfrm>
            <a:off x="2260671" y="4623680"/>
            <a:ext cx="1240470" cy="1240470"/>
          </a:xfrm>
          <a:prstGeom prst="ellips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>
                <a:cs typeface="B Nazanin" panose="00000400000000000000" pitchFamily="2" charset="-78"/>
              </a:rPr>
              <a:t>5. بکارگیری تکنولوژی</a:t>
            </a:r>
            <a:endParaRPr lang="en-US" sz="1600" b="1" dirty="0">
              <a:cs typeface="B Nazanin" panose="00000400000000000000" pitchFamily="2" charset="-78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DBE91918-1ED1-DCB8-3B13-1B9D73EA8162}"/>
              </a:ext>
            </a:extLst>
          </p:cNvPr>
          <p:cNvSpPr/>
          <p:nvPr/>
        </p:nvSpPr>
        <p:spPr>
          <a:xfrm>
            <a:off x="1024480" y="4104287"/>
            <a:ext cx="1240470" cy="1240470"/>
          </a:xfrm>
          <a:prstGeom prst="ellips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>
                <a:cs typeface="B Nazanin" panose="00000400000000000000" pitchFamily="2" charset="-78"/>
              </a:rPr>
              <a:t>6. توسعه و بهبود تکنولوژی</a:t>
            </a:r>
            <a:endParaRPr lang="en-US" sz="1600" b="1" dirty="0">
              <a:cs typeface="B Nazanin" panose="00000400000000000000" pitchFamily="2" charset="-78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7C43F973-9917-C93A-F2FF-BE25F521C6E2}"/>
              </a:ext>
            </a:extLst>
          </p:cNvPr>
          <p:cNvSpPr/>
          <p:nvPr/>
        </p:nvSpPr>
        <p:spPr>
          <a:xfrm>
            <a:off x="546053" y="2865788"/>
            <a:ext cx="1227476" cy="1227476"/>
          </a:xfrm>
          <a:prstGeom prst="ellips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>
                <a:cs typeface="B Nazanin" panose="00000400000000000000" pitchFamily="2" charset="-78"/>
              </a:rPr>
              <a:t>7. اشاعه تکنولوژی</a:t>
            </a:r>
            <a:endParaRPr lang="en-US" sz="1600" b="1" dirty="0">
              <a:cs typeface="B Nazanin" panose="000004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F8BAE60-9438-A09C-0495-132DE97A9CA0}"/>
              </a:ext>
            </a:extLst>
          </p:cNvPr>
          <p:cNvSpPr txBox="1"/>
          <p:nvPr/>
        </p:nvSpPr>
        <p:spPr>
          <a:xfrm>
            <a:off x="1191237" y="5988035"/>
            <a:ext cx="34698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ctr" rtl="1">
              <a:spcBef>
                <a:spcPts val="0"/>
              </a:spcBef>
              <a:spcAft>
                <a:spcPts val="0"/>
              </a:spcAft>
            </a:pP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چرخه فرآیند </a:t>
            </a:r>
            <a:r>
              <a:rPr lang="fa-IR" sz="2400" b="1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انتقال فناوری</a:t>
            </a: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(</a:t>
            </a:r>
            <a:r>
              <a:rPr lang="fa-IR" sz="24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خمسه و همکاران، 1399</a:t>
            </a: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7" name="Arrow: Bent 26">
            <a:extLst>
              <a:ext uri="{FF2B5EF4-FFF2-40B4-BE49-F238E27FC236}">
                <a16:creationId xmlns:a16="http://schemas.microsoft.com/office/drawing/2014/main" id="{CFC4721A-14D2-5E84-50BD-A589F5E92B65}"/>
              </a:ext>
            </a:extLst>
          </p:cNvPr>
          <p:cNvSpPr/>
          <p:nvPr/>
        </p:nvSpPr>
        <p:spPr>
          <a:xfrm rot="4172230">
            <a:off x="3492996" y="1099726"/>
            <a:ext cx="573262" cy="576107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Arrow: Bent 27">
            <a:extLst>
              <a:ext uri="{FF2B5EF4-FFF2-40B4-BE49-F238E27FC236}">
                <a16:creationId xmlns:a16="http://schemas.microsoft.com/office/drawing/2014/main" id="{1B53AF06-54AA-3657-C217-DD662D23C889}"/>
              </a:ext>
            </a:extLst>
          </p:cNvPr>
          <p:cNvSpPr/>
          <p:nvPr/>
        </p:nvSpPr>
        <p:spPr>
          <a:xfrm rot="6599793">
            <a:off x="4826650" y="2453671"/>
            <a:ext cx="573262" cy="576107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Arrow: Bent 28">
            <a:extLst>
              <a:ext uri="{FF2B5EF4-FFF2-40B4-BE49-F238E27FC236}">
                <a16:creationId xmlns:a16="http://schemas.microsoft.com/office/drawing/2014/main" id="{0497BE81-2A88-B6E5-5C83-C4B2549E68F6}"/>
              </a:ext>
            </a:extLst>
          </p:cNvPr>
          <p:cNvSpPr/>
          <p:nvPr/>
        </p:nvSpPr>
        <p:spPr>
          <a:xfrm rot="9334786">
            <a:off x="4754580" y="4176275"/>
            <a:ext cx="573262" cy="576107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0" name="Arrow: Bent 29">
            <a:extLst>
              <a:ext uri="{FF2B5EF4-FFF2-40B4-BE49-F238E27FC236}">
                <a16:creationId xmlns:a16="http://schemas.microsoft.com/office/drawing/2014/main" id="{F34BA0B4-8FFE-2AC4-E061-BBE6F47D09F8}"/>
              </a:ext>
            </a:extLst>
          </p:cNvPr>
          <p:cNvSpPr/>
          <p:nvPr/>
        </p:nvSpPr>
        <p:spPr>
          <a:xfrm rot="12114334">
            <a:off x="3447193" y="5413407"/>
            <a:ext cx="573262" cy="576107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1" name="Arrow: Bent 30">
            <a:extLst>
              <a:ext uri="{FF2B5EF4-FFF2-40B4-BE49-F238E27FC236}">
                <a16:creationId xmlns:a16="http://schemas.microsoft.com/office/drawing/2014/main" id="{52756C3D-24E8-2BEF-4B21-F60B5349EFFB}"/>
              </a:ext>
            </a:extLst>
          </p:cNvPr>
          <p:cNvSpPr/>
          <p:nvPr/>
        </p:nvSpPr>
        <p:spPr>
          <a:xfrm rot="15006055">
            <a:off x="1706398" y="5364695"/>
            <a:ext cx="573262" cy="576107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2" name="Arrow: Bent 31">
            <a:extLst>
              <a:ext uri="{FF2B5EF4-FFF2-40B4-BE49-F238E27FC236}">
                <a16:creationId xmlns:a16="http://schemas.microsoft.com/office/drawing/2014/main" id="{13DA46C1-134F-7062-089B-795585E4CCBE}"/>
              </a:ext>
            </a:extLst>
          </p:cNvPr>
          <p:cNvSpPr/>
          <p:nvPr/>
        </p:nvSpPr>
        <p:spPr>
          <a:xfrm rot="17356248">
            <a:off x="459440" y="4047984"/>
            <a:ext cx="573262" cy="576107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3" name="Arrow: Bent 32">
            <a:extLst>
              <a:ext uri="{FF2B5EF4-FFF2-40B4-BE49-F238E27FC236}">
                <a16:creationId xmlns:a16="http://schemas.microsoft.com/office/drawing/2014/main" id="{F4FB708F-A217-D5F3-B709-A5DC6F7CBDF5}"/>
              </a:ext>
            </a:extLst>
          </p:cNvPr>
          <p:cNvSpPr/>
          <p:nvPr/>
        </p:nvSpPr>
        <p:spPr>
          <a:xfrm rot="20375898">
            <a:off x="459186" y="2363186"/>
            <a:ext cx="573262" cy="576107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4C15228-8A0D-89AA-205F-CA4FD5653F96}"/>
              </a:ext>
            </a:extLst>
          </p:cNvPr>
          <p:cNvSpPr/>
          <p:nvPr/>
        </p:nvSpPr>
        <p:spPr>
          <a:xfrm>
            <a:off x="994635" y="1624984"/>
            <a:ext cx="1227476" cy="1227476"/>
          </a:xfrm>
          <a:prstGeom prst="ellips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>
                <a:cs typeface="B Nazanin" panose="00000400000000000000" pitchFamily="2" charset="-78"/>
              </a:rPr>
              <a:t>8. یادگیری و نوآوری</a:t>
            </a:r>
            <a:endParaRPr lang="en-US" sz="1600" b="1" dirty="0">
              <a:cs typeface="B Nazanin" panose="00000400000000000000" pitchFamily="2" charset="-78"/>
            </a:endParaRPr>
          </a:p>
        </p:txBody>
      </p:sp>
      <p:sp>
        <p:nvSpPr>
          <p:cNvPr id="10" name="Arrow: Bent 9">
            <a:extLst>
              <a:ext uri="{FF2B5EF4-FFF2-40B4-BE49-F238E27FC236}">
                <a16:creationId xmlns:a16="http://schemas.microsoft.com/office/drawing/2014/main" id="{ACE57317-2845-D139-5559-195F60DE2523}"/>
              </a:ext>
            </a:extLst>
          </p:cNvPr>
          <p:cNvSpPr/>
          <p:nvPr/>
        </p:nvSpPr>
        <p:spPr>
          <a:xfrm rot="1654480">
            <a:off x="1758008" y="1081669"/>
            <a:ext cx="573262" cy="576107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532926"/>
      </p:ext>
    </p:extLst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5AEA28B-B87B-B8D3-43C9-B51ED4FC89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1CA760E3-B95D-CC47-1C99-C7100FA1EA62}"/>
              </a:ext>
            </a:extLst>
          </p:cNvPr>
          <p:cNvSpPr txBox="1">
            <a:spLocks/>
          </p:cNvSpPr>
          <p:nvPr/>
        </p:nvSpPr>
        <p:spPr>
          <a:xfrm>
            <a:off x="177281" y="1041400"/>
            <a:ext cx="9554547" cy="5608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26E970C-DF00-3CA4-9037-3775B8ED38BA}"/>
              </a:ext>
            </a:extLst>
          </p:cNvPr>
          <p:cNvSpPr/>
          <p:nvPr/>
        </p:nvSpPr>
        <p:spPr>
          <a:xfrm>
            <a:off x="124768" y="938039"/>
            <a:ext cx="5705842" cy="5711998"/>
          </a:xfrm>
          <a:prstGeom prst="roundRect">
            <a:avLst>
              <a:gd name="adj" fmla="val 8156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ACB33B9-54A4-A332-58D6-3ACBE9CFAC1B}"/>
              </a:ext>
            </a:extLst>
          </p:cNvPr>
          <p:cNvSpPr/>
          <p:nvPr/>
        </p:nvSpPr>
        <p:spPr>
          <a:xfrm>
            <a:off x="403212" y="1414128"/>
            <a:ext cx="5110076" cy="5110076"/>
          </a:xfrm>
          <a:prstGeom prst="ellipse">
            <a:avLst/>
          </a:prstGeom>
          <a:solidFill>
            <a:srgbClr val="F8CBA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519F1E3-4A97-3AD9-56F8-6C611E9B5A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768" y="164834"/>
            <a:ext cx="9701948" cy="628796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علم، فناوری، جامعه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C6DC6C0-1733-7D44-5E03-0CF51B4BEB68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AEEC34D-1C81-0755-D752-22724A4A1836}"/>
              </a:ext>
            </a:extLst>
          </p:cNvPr>
          <p:cNvSpPr txBox="1"/>
          <p:nvPr/>
        </p:nvSpPr>
        <p:spPr>
          <a:xfrm>
            <a:off x="5830610" y="3060888"/>
            <a:ext cx="3901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r" rtl="1">
              <a:spcBef>
                <a:spcPts val="0"/>
              </a:spcBef>
              <a:spcAft>
                <a:spcPts val="0"/>
              </a:spcAft>
            </a:pP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همگرایی فناوری‌ها، </a:t>
            </a:r>
            <a:r>
              <a:rPr lang="fa-IR" sz="24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تعامل بین علم، فناوری و جامعه</a:t>
            </a: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را در دو سطح سیاست (دولتی) و علم و عمل (غیر دولتی) متحول می‌کند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E5217B55-6509-70BD-1986-868C91026435}"/>
              </a:ext>
            </a:extLst>
          </p:cNvPr>
          <p:cNvSpPr/>
          <p:nvPr/>
        </p:nvSpPr>
        <p:spPr>
          <a:xfrm>
            <a:off x="1523994" y="1961965"/>
            <a:ext cx="2868512" cy="2599774"/>
          </a:xfrm>
          <a:prstGeom prst="ellipse">
            <a:avLst/>
          </a:prstGeom>
          <a:solidFill>
            <a:srgbClr val="92D050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953FED49-BC08-4584-9383-65D08947B389}"/>
              </a:ext>
            </a:extLst>
          </p:cNvPr>
          <p:cNvSpPr/>
          <p:nvPr/>
        </p:nvSpPr>
        <p:spPr>
          <a:xfrm>
            <a:off x="648948" y="3060888"/>
            <a:ext cx="2868512" cy="2868512"/>
          </a:xfrm>
          <a:prstGeom prst="ellipse">
            <a:avLst/>
          </a:prstGeom>
          <a:solidFill>
            <a:srgbClr val="92D050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6FC1478-80BE-64BC-81A8-E08781B33658}"/>
              </a:ext>
            </a:extLst>
          </p:cNvPr>
          <p:cNvSpPr/>
          <p:nvPr/>
        </p:nvSpPr>
        <p:spPr>
          <a:xfrm>
            <a:off x="2405411" y="3051450"/>
            <a:ext cx="2868512" cy="2868512"/>
          </a:xfrm>
          <a:prstGeom prst="ellipse">
            <a:avLst/>
          </a:prstGeom>
          <a:solidFill>
            <a:srgbClr val="92D050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5B2BBF9-E71C-44DA-9D85-84C38AE0EE53}"/>
              </a:ext>
            </a:extLst>
          </p:cNvPr>
          <p:cNvSpPr txBox="1"/>
          <p:nvPr/>
        </p:nvSpPr>
        <p:spPr>
          <a:xfrm>
            <a:off x="990894" y="3761185"/>
            <a:ext cx="39012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ctr" rtl="1">
              <a:spcBef>
                <a:spcPts val="0"/>
              </a:spcBef>
              <a:spcAft>
                <a:spcPts val="0"/>
              </a:spcAft>
            </a:pP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همگرایی</a:t>
            </a:r>
          </a:p>
          <a:p>
            <a:pPr marL="0" marR="0" algn="ctr" rtl="1">
              <a:spcBef>
                <a:spcPts val="0"/>
              </a:spcBef>
              <a:spcAft>
                <a:spcPts val="0"/>
              </a:spcAft>
            </a:pP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فناوری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DCCF415-CFBC-21BA-711A-0EF1E5A9D50F}"/>
              </a:ext>
            </a:extLst>
          </p:cNvPr>
          <p:cNvSpPr txBox="1"/>
          <p:nvPr/>
        </p:nvSpPr>
        <p:spPr>
          <a:xfrm>
            <a:off x="999769" y="932762"/>
            <a:ext cx="39012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ctr" rtl="1">
              <a:spcBef>
                <a:spcPts val="0"/>
              </a:spcBef>
              <a:spcAft>
                <a:spcPts val="0"/>
              </a:spcAft>
            </a:pP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دولت (سیاستگذار)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5A97C8D-AD38-C82F-1675-7D2AD91E9733}"/>
              </a:ext>
            </a:extLst>
          </p:cNvPr>
          <p:cNvSpPr txBox="1"/>
          <p:nvPr/>
        </p:nvSpPr>
        <p:spPr>
          <a:xfrm>
            <a:off x="1016517" y="1480587"/>
            <a:ext cx="39012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ctr" rtl="1">
              <a:spcBef>
                <a:spcPts val="0"/>
              </a:spcBef>
              <a:spcAft>
                <a:spcPts val="0"/>
              </a:spcAft>
            </a:pP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علم و عمل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BB96518-D51C-524D-05E4-A80466A02D41}"/>
              </a:ext>
            </a:extLst>
          </p:cNvPr>
          <p:cNvSpPr txBox="1"/>
          <p:nvPr/>
        </p:nvSpPr>
        <p:spPr>
          <a:xfrm>
            <a:off x="999769" y="2430952"/>
            <a:ext cx="39012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ctr" rtl="1">
              <a:spcBef>
                <a:spcPts val="0"/>
              </a:spcBef>
              <a:spcAft>
                <a:spcPts val="0"/>
              </a:spcAft>
            </a:pP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علم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E521B1E-931F-108E-8B16-BF0055E871D0}"/>
              </a:ext>
            </a:extLst>
          </p:cNvPr>
          <p:cNvSpPr txBox="1"/>
          <p:nvPr/>
        </p:nvSpPr>
        <p:spPr>
          <a:xfrm>
            <a:off x="2366915" y="4435214"/>
            <a:ext cx="39012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ctr" rtl="1">
              <a:spcBef>
                <a:spcPts val="0"/>
              </a:spcBef>
              <a:spcAft>
                <a:spcPts val="0"/>
              </a:spcAft>
            </a:pP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فناوری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8F175A9-FD98-6ACD-3AA8-A1FE1CC7047F}"/>
              </a:ext>
            </a:extLst>
          </p:cNvPr>
          <p:cNvSpPr txBox="1"/>
          <p:nvPr/>
        </p:nvSpPr>
        <p:spPr>
          <a:xfrm>
            <a:off x="-365980" y="4532981"/>
            <a:ext cx="39012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ctr" rtl="1">
              <a:spcBef>
                <a:spcPts val="0"/>
              </a:spcBef>
              <a:spcAft>
                <a:spcPts val="0"/>
              </a:spcAft>
            </a:pP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جامعه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: Rounded Corners 21">
            <a:hlinkClick r:id="rId2" action="ppaction://hlinksldjump"/>
            <a:extLst>
              <a:ext uri="{FF2B5EF4-FFF2-40B4-BE49-F238E27FC236}">
                <a16:creationId xmlns:a16="http://schemas.microsoft.com/office/drawing/2014/main" id="{112D85EF-9D93-BAFE-7FE1-1AECF4A48E4C}"/>
              </a:ext>
            </a:extLst>
          </p:cNvPr>
          <p:cNvSpPr/>
          <p:nvPr/>
        </p:nvSpPr>
        <p:spPr>
          <a:xfrm>
            <a:off x="10190586" y="627648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tx1"/>
                </a:solidFill>
                <a:cs typeface="B Nazanin" panose="00000400000000000000" pitchFamily="2" charset="-78"/>
              </a:rPr>
              <a:t>مقدمه</a:t>
            </a:r>
            <a:endParaRPr lang="en-US" sz="15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Rectangle: Rounded Corners 22">
            <a:hlinkClick r:id="rId3" action="ppaction://hlinksldjump"/>
            <a:extLst>
              <a:ext uri="{FF2B5EF4-FFF2-40B4-BE49-F238E27FC236}">
                <a16:creationId xmlns:a16="http://schemas.microsoft.com/office/drawing/2014/main" id="{6B7982C8-C76F-A44D-AE24-40AF3F370411}"/>
              </a:ext>
            </a:extLst>
          </p:cNvPr>
          <p:cNvSpPr/>
          <p:nvPr/>
        </p:nvSpPr>
        <p:spPr>
          <a:xfrm>
            <a:off x="10190586" y="116951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مدل‌های انتقال تکنولوژی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18391B83-1799-2E33-E5D4-3A01CC09BB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3270" y="136256"/>
            <a:ext cx="273963" cy="410945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F8B80D10-68F4-AF35-E573-79B5F998C0EB}"/>
              </a:ext>
            </a:extLst>
          </p:cNvPr>
          <p:cNvSpPr txBox="1"/>
          <p:nvPr/>
        </p:nvSpPr>
        <p:spPr>
          <a:xfrm>
            <a:off x="10260684" y="115779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Rectangle: Rounded Corners 25">
            <a:hlinkClick r:id="rId5" action="ppaction://hlinksldjump"/>
            <a:extLst>
              <a:ext uri="{FF2B5EF4-FFF2-40B4-BE49-F238E27FC236}">
                <a16:creationId xmlns:a16="http://schemas.microsoft.com/office/drawing/2014/main" id="{D475096B-062D-B3C5-BD06-F43ADA1DF249}"/>
              </a:ext>
            </a:extLst>
          </p:cNvPr>
          <p:cNvSpPr/>
          <p:nvPr/>
        </p:nvSpPr>
        <p:spPr>
          <a:xfrm>
            <a:off x="10190586" y="171137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نوع شناسی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Rectangle: Rounded Corners 26">
            <a:hlinkClick r:id="rId6" action="ppaction://hlinksldjump"/>
            <a:extLst>
              <a:ext uri="{FF2B5EF4-FFF2-40B4-BE49-F238E27FC236}">
                <a16:creationId xmlns:a16="http://schemas.microsoft.com/office/drawing/2014/main" id="{BB142B2C-A995-F2B6-9181-DB1B82A2035E}"/>
              </a:ext>
            </a:extLst>
          </p:cNvPr>
          <p:cNvSpPr/>
          <p:nvPr/>
        </p:nvSpPr>
        <p:spPr>
          <a:xfrm>
            <a:off x="10194617" y="225324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روش پژوهش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8" name="Rectangle: Rounded Corners 27">
            <a:hlinkClick r:id="rId7" action="ppaction://hlinksldjump"/>
            <a:extLst>
              <a:ext uri="{FF2B5EF4-FFF2-40B4-BE49-F238E27FC236}">
                <a16:creationId xmlns:a16="http://schemas.microsoft.com/office/drawing/2014/main" id="{CC5D1D7C-D94E-83D6-F5D5-F9AA5C588306}"/>
              </a:ext>
            </a:extLst>
          </p:cNvPr>
          <p:cNvSpPr/>
          <p:nvPr/>
        </p:nvSpPr>
        <p:spPr>
          <a:xfrm>
            <a:off x="10190585" y="279510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تحلیل آماری مقالات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Rectangle: Rounded Corners 28">
            <a:hlinkClick r:id="rId8" action="ppaction://hlinksldjump"/>
            <a:extLst>
              <a:ext uri="{FF2B5EF4-FFF2-40B4-BE49-F238E27FC236}">
                <a16:creationId xmlns:a16="http://schemas.microsoft.com/office/drawing/2014/main" id="{9F83C5ED-3536-054C-BECB-D1B916EAC7C2}"/>
              </a:ext>
            </a:extLst>
          </p:cNvPr>
          <p:cNvSpPr/>
          <p:nvPr/>
        </p:nvSpPr>
        <p:spPr>
          <a:xfrm>
            <a:off x="10190585" y="333697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یافته‌ها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0" name="Rectangle: Rounded Corners 29">
            <a:hlinkClick r:id="rId9" action="ppaction://hlinksldjump"/>
            <a:extLst>
              <a:ext uri="{FF2B5EF4-FFF2-40B4-BE49-F238E27FC236}">
                <a16:creationId xmlns:a16="http://schemas.microsoft.com/office/drawing/2014/main" id="{0241D8A7-CBDC-D016-B583-2E12E159D466}"/>
              </a:ext>
            </a:extLst>
          </p:cNvPr>
          <p:cNvSpPr/>
          <p:nvPr/>
        </p:nvSpPr>
        <p:spPr>
          <a:xfrm>
            <a:off x="10158955" y="387883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نتیجه‌گیری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92430925"/>
      </p:ext>
    </p:extLst>
  </p:cSld>
  <p:clrMapOvr>
    <a:masterClrMapping/>
  </p:clrMapOvr>
  <p:transition spd="med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889A70B-CD6C-A890-55B7-8793A6412E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071CFD23-1DB8-D320-F67A-7ABEE07FC933}"/>
              </a:ext>
            </a:extLst>
          </p:cNvPr>
          <p:cNvSpPr txBox="1">
            <a:spLocks/>
          </p:cNvSpPr>
          <p:nvPr/>
        </p:nvSpPr>
        <p:spPr>
          <a:xfrm>
            <a:off x="177281" y="1041400"/>
            <a:ext cx="9649435" cy="5608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b="1" dirty="0">
                <a:cs typeface="B Nazanin" panose="00000400000000000000" pitchFamily="2" charset="-78"/>
              </a:rPr>
              <a:t>← 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مدل‌های کیفی: </a:t>
            </a:r>
            <a:r>
              <a:rPr lang="fa-IR" b="1" dirty="0">
                <a:cs typeface="B Nazanin" panose="00000400000000000000" pitchFamily="2" charset="-78"/>
              </a:rPr>
              <a:t>ترسیم فعالیت‌ها و استخراج عوامل موثر بر انتقال فناوری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← 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مدل‌های کمّی: </a:t>
            </a:r>
            <a:r>
              <a:rPr lang="fa-IR" b="1" dirty="0">
                <a:cs typeface="B Nazanin" panose="00000400000000000000" pitchFamily="2" charset="-78"/>
              </a:rPr>
              <a:t>تعیین کمّیت عوامل با هدف به حداقل رساندن ناسازگاری در انتقال فناوری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83BB54-5D36-7F91-C756-526B534D0A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768" y="164834"/>
            <a:ext cx="9701948" cy="628796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مدل‌های کمّی و کیفی انتقال تکنولوژی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FAEA7ED-D6FE-BAAD-D60C-A06F70817431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60AA47F4-C029-4DDB-2785-B2659C8394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0863015"/>
              </p:ext>
            </p:extLst>
          </p:nvPr>
        </p:nvGraphicFramePr>
        <p:xfrm>
          <a:off x="388191" y="2881223"/>
          <a:ext cx="9093680" cy="3394760"/>
        </p:xfrm>
        <a:graphic>
          <a:graphicData uri="http://schemas.openxmlformats.org/drawingml/2006/table">
            <a:tbl>
              <a:tblPr firstRow="1" firstCol="1" lastCol="1" bandRow="1" bandCol="1">
                <a:tableStyleId>{5A111915-BE36-4E01-A7E5-04B1672EAD32}</a:tableStyleId>
              </a:tblPr>
              <a:tblGrid>
                <a:gridCol w="3759327">
                  <a:extLst>
                    <a:ext uri="{9D8B030D-6E8A-4147-A177-3AD203B41FA5}">
                      <a16:colId xmlns:a16="http://schemas.microsoft.com/office/drawing/2014/main" val="175560693"/>
                    </a:ext>
                  </a:extLst>
                </a:gridCol>
                <a:gridCol w="436497">
                  <a:extLst>
                    <a:ext uri="{9D8B030D-6E8A-4147-A177-3AD203B41FA5}">
                      <a16:colId xmlns:a16="http://schemas.microsoft.com/office/drawing/2014/main" val="2954794753"/>
                    </a:ext>
                  </a:extLst>
                </a:gridCol>
                <a:gridCol w="4441353">
                  <a:extLst>
                    <a:ext uri="{9D8B030D-6E8A-4147-A177-3AD203B41FA5}">
                      <a16:colId xmlns:a16="http://schemas.microsoft.com/office/drawing/2014/main" val="1509301152"/>
                    </a:ext>
                  </a:extLst>
                </a:gridCol>
                <a:gridCol w="456503">
                  <a:extLst>
                    <a:ext uri="{9D8B030D-6E8A-4147-A177-3AD203B41FA5}">
                      <a16:colId xmlns:a16="http://schemas.microsoft.com/office/drawing/2014/main" val="2222671421"/>
                    </a:ext>
                  </a:extLst>
                </a:gridCol>
              </a:tblGrid>
              <a:tr h="424345">
                <a:tc>
                  <a:txBody>
                    <a:bodyPr/>
                    <a:lstStyle/>
                    <a:p>
                      <a:pPr marL="1270" marR="0" algn="ctr" rtl="1">
                        <a:lnSpc>
                          <a:spcPts val="165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400" b="1" kern="100" spc="-25" dirty="0">
                          <a:effectLst/>
                          <a:cs typeface="B Nazanin" panose="00000400000000000000" pitchFamily="2" charset="-78"/>
                        </a:rPr>
                        <a:t>مدل</a:t>
                      </a:r>
                      <a:r>
                        <a:rPr lang="ar-SA" sz="2400" b="1" kern="100" spc="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2400" b="1" kern="100" dirty="0">
                          <a:effectLst/>
                          <a:cs typeface="B Nazanin" panose="00000400000000000000" pitchFamily="2" charset="-78"/>
                        </a:rPr>
                        <a:t>کمّی</a:t>
                      </a:r>
                      <a:endParaRPr lang="en-US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4445" algn="ctr" rtl="1">
                        <a:lnSpc>
                          <a:spcPts val="165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400" b="1" kern="100" spc="-25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4445" algn="ctr" rtl="1">
                        <a:lnSpc>
                          <a:spcPts val="165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400" b="1" kern="100" spc="-25" dirty="0">
                          <a:effectLst/>
                          <a:cs typeface="B Nazanin" panose="00000400000000000000" pitchFamily="2" charset="-78"/>
                        </a:rPr>
                        <a:t>مدل</a:t>
                      </a:r>
                      <a:r>
                        <a:rPr lang="ar-SA" sz="2400" b="1" kern="100" spc="1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2400" b="1" kern="100" dirty="0">
                          <a:effectLst/>
                          <a:cs typeface="B Nazanin" panose="00000400000000000000" pitchFamily="2" charset="-78"/>
                        </a:rPr>
                        <a:t>کیفی</a:t>
                      </a:r>
                      <a:endParaRPr lang="en-US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kern="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2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02268837"/>
                  </a:ext>
                </a:extLst>
              </a:tr>
              <a:tr h="424345">
                <a:tc>
                  <a:txBody>
                    <a:bodyPr/>
                    <a:lstStyle/>
                    <a:p>
                      <a:pPr marL="0" marR="2540" algn="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400" b="1" kern="100" spc="-20" dirty="0">
                          <a:effectLst/>
                          <a:cs typeface="B Nazanin" panose="00000400000000000000" pitchFamily="2" charset="-78"/>
                        </a:rPr>
                        <a:t>شریف</a:t>
                      </a:r>
                      <a:r>
                        <a:rPr lang="ar-SA" sz="2400" b="1" kern="100" dirty="0">
                          <a:effectLst/>
                          <a:cs typeface="B Nazanin" panose="00000400000000000000" pitchFamily="2" charset="-78"/>
                        </a:rPr>
                        <a:t> و</a:t>
                      </a:r>
                      <a:r>
                        <a:rPr lang="ar-SA" sz="2400" b="1" kern="100" spc="-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2400" b="1" kern="100" dirty="0">
                          <a:effectLst/>
                          <a:cs typeface="B Nazanin" panose="00000400000000000000" pitchFamily="2" charset="-78"/>
                        </a:rPr>
                        <a:t>حق (1980)</a:t>
                      </a:r>
                      <a:endParaRPr lang="en-US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317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400" b="1" kern="100" spc="-50" dirty="0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3175" algn="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400" b="1" kern="100" spc="-30" dirty="0">
                          <a:effectLst/>
                          <a:cs typeface="B Nazanin" panose="00000400000000000000" pitchFamily="2" charset="-78"/>
                        </a:rPr>
                        <a:t>برمن</a:t>
                      </a:r>
                      <a:r>
                        <a:rPr lang="ar-SA" sz="2400" b="1" kern="10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2400" b="1" kern="100" spc="-30" dirty="0">
                          <a:effectLst/>
                          <a:cs typeface="B Nazanin" panose="00000400000000000000" pitchFamily="2" charset="-78"/>
                        </a:rPr>
                        <a:t>و</a:t>
                      </a:r>
                      <a:r>
                        <a:rPr lang="ar-SA" sz="2400" b="1" kern="100" spc="-1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2400" b="1" kern="100" spc="-30" dirty="0">
                          <a:effectLst/>
                          <a:cs typeface="B Nazanin" panose="00000400000000000000" pitchFamily="2" charset="-78"/>
                        </a:rPr>
                        <a:t>والندر (1976)</a:t>
                      </a:r>
                      <a:endParaRPr lang="en-US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540" marR="2540" algn="ctr">
                        <a:lnSpc>
                          <a:spcPts val="16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400" b="1" kern="100" spc="-50" dirty="0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70148906"/>
                  </a:ext>
                </a:extLst>
              </a:tr>
              <a:tr h="424345">
                <a:tc>
                  <a:txBody>
                    <a:bodyPr/>
                    <a:lstStyle/>
                    <a:p>
                      <a:pPr marL="0" marR="3175" algn="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400" b="1" kern="100" spc="-25" dirty="0">
                          <a:effectLst/>
                          <a:cs typeface="B Nazanin" panose="00000400000000000000" pitchFamily="2" charset="-78"/>
                        </a:rPr>
                        <a:t>راز</a:t>
                      </a:r>
                      <a:r>
                        <a:rPr lang="ar-SA" sz="2400" b="1" kern="100" spc="-4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2400" b="1" kern="100" dirty="0">
                          <a:effectLst/>
                          <a:cs typeface="B Nazanin" panose="00000400000000000000" pitchFamily="2" charset="-78"/>
                        </a:rPr>
                        <a:t>و</a:t>
                      </a:r>
                      <a:r>
                        <a:rPr lang="ar-SA" sz="2400" b="1" kern="100" spc="-5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2400" b="1" kern="100" dirty="0">
                          <a:effectLst/>
                          <a:cs typeface="B Nazanin" panose="00000400000000000000" pitchFamily="2" charset="-78"/>
                        </a:rPr>
                        <a:t>همکاران (1983)</a:t>
                      </a:r>
                      <a:endParaRPr lang="en-US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90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400" b="1" kern="100" spc="-50" dirty="0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1905" algn="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400" b="1" kern="100" spc="-10" dirty="0">
                          <a:effectLst/>
                          <a:cs typeface="B Nazanin" panose="00000400000000000000" pitchFamily="2" charset="-78"/>
                        </a:rPr>
                        <a:t>برزکای (1977)</a:t>
                      </a:r>
                      <a:endParaRPr lang="en-US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540" marR="635" algn="ctr">
                        <a:lnSpc>
                          <a:spcPts val="16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400" b="1" kern="100" spc="-50" dirty="0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01464147"/>
                  </a:ext>
                </a:extLst>
              </a:tr>
              <a:tr h="424345">
                <a:tc>
                  <a:txBody>
                    <a:bodyPr/>
                    <a:lstStyle/>
                    <a:p>
                      <a:pPr marL="0" marR="3810" algn="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400" b="1" kern="100" spc="-10" dirty="0">
                          <a:effectLst/>
                          <a:cs typeface="B Nazanin" panose="00000400000000000000" pitchFamily="2" charset="-78"/>
                        </a:rPr>
                        <a:t>ک</a:t>
                      </a:r>
                      <a:r>
                        <a:rPr lang="fa-IR" sz="2400" b="1" kern="100" spc="-10" dirty="0">
                          <a:effectLst/>
                          <a:cs typeface="B Nazanin" panose="00000400000000000000" pitchFamily="2" charset="-78"/>
                        </a:rPr>
                        <a:t>لا</a:t>
                      </a:r>
                      <a:r>
                        <a:rPr lang="ar-SA" sz="2400" b="1" kern="100" spc="-10" dirty="0">
                          <a:effectLst/>
                          <a:cs typeface="B Nazanin" panose="00000400000000000000" pitchFamily="2" charset="-78"/>
                        </a:rPr>
                        <a:t>ین </a:t>
                      </a:r>
                      <a:r>
                        <a:rPr lang="ar-SA" sz="2400" b="1" kern="100" dirty="0">
                          <a:effectLst/>
                          <a:cs typeface="B Nazanin" panose="00000400000000000000" pitchFamily="2" charset="-78"/>
                        </a:rPr>
                        <a:t>و</a:t>
                      </a:r>
                      <a:r>
                        <a:rPr lang="ar-SA" sz="2400" b="1" kern="100" spc="-1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2400" b="1" kern="100" dirty="0">
                          <a:effectLst/>
                          <a:cs typeface="B Nazanin" panose="00000400000000000000" pitchFamily="2" charset="-78"/>
                        </a:rPr>
                        <a:t>لیم (1997)</a:t>
                      </a:r>
                      <a:endParaRPr lang="en-US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444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400" b="1" kern="100" spc="-50" dirty="0">
                          <a:effectLst/>
                          <a:cs typeface="B Nazanin" panose="00000400000000000000" pitchFamily="2" charset="-78"/>
                        </a:rPr>
                        <a:t>3</a:t>
                      </a:r>
                      <a:endParaRPr lang="en-US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4445" algn="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400" b="1" kern="100" spc="-10" dirty="0">
                          <a:effectLst/>
                          <a:cs typeface="B Nazanin" panose="00000400000000000000" pitchFamily="2" charset="-78"/>
                        </a:rPr>
                        <a:t>دالمن</a:t>
                      </a:r>
                      <a:r>
                        <a:rPr lang="ar-SA" sz="2400" b="1" kern="100" spc="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2400" b="1" kern="100" dirty="0">
                          <a:effectLst/>
                          <a:cs typeface="B Nazanin" panose="00000400000000000000" pitchFamily="2" charset="-78"/>
                        </a:rPr>
                        <a:t>و</a:t>
                      </a:r>
                      <a:r>
                        <a:rPr lang="ar-SA" sz="2400" b="1" kern="100" spc="1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2400" b="1" kern="100" dirty="0">
                          <a:effectLst/>
                          <a:cs typeface="B Nazanin" panose="00000400000000000000" pitchFamily="2" charset="-78"/>
                        </a:rPr>
                        <a:t>وستفال (1981)</a:t>
                      </a:r>
                      <a:endParaRPr lang="en-US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540" marR="2540" algn="ctr">
                        <a:lnSpc>
                          <a:spcPts val="16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400" b="1" kern="100" spc="-50" dirty="0">
                          <a:effectLst/>
                          <a:cs typeface="B Nazanin" panose="00000400000000000000" pitchFamily="2" charset="-78"/>
                        </a:rPr>
                        <a:t>3</a:t>
                      </a:r>
                      <a:endParaRPr lang="en-US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87325181"/>
                  </a:ext>
                </a:extLst>
              </a:tr>
              <a:tr h="424345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kern="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2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3810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400" b="1" kern="100" spc="-2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2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3810" algn="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400" b="1" kern="100" spc="-20" dirty="0">
                          <a:effectLst/>
                          <a:cs typeface="B Nazanin" panose="00000400000000000000" pitchFamily="2" charset="-78"/>
                        </a:rPr>
                        <a:t>شلی،</a:t>
                      </a:r>
                      <a:r>
                        <a:rPr lang="ar-SA" sz="2400" b="1" kern="100" spc="-3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2400" b="1" kern="100" spc="-10" dirty="0">
                          <a:effectLst/>
                          <a:cs typeface="B Nazanin" panose="00000400000000000000" pitchFamily="2" charset="-78"/>
                        </a:rPr>
                        <a:t>رادنور</a:t>
                      </a:r>
                      <a:r>
                        <a:rPr lang="ar-SA" sz="2400" b="1" kern="100" spc="-3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2400" b="1" kern="100" spc="-10" dirty="0">
                          <a:effectLst/>
                          <a:cs typeface="B Nazanin" panose="00000400000000000000" pitchFamily="2" charset="-78"/>
                        </a:rPr>
                        <a:t>و</a:t>
                      </a:r>
                      <a:r>
                        <a:rPr lang="ar-SA" sz="2400" b="1" kern="100" spc="-4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2400" b="1" kern="100" spc="-10" dirty="0">
                          <a:effectLst/>
                          <a:cs typeface="B Nazanin" panose="00000400000000000000" pitchFamily="2" charset="-78"/>
                        </a:rPr>
                        <a:t>واد (1987)</a:t>
                      </a:r>
                      <a:endParaRPr lang="en-US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540" marR="1270" algn="ctr">
                        <a:lnSpc>
                          <a:spcPts val="16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400" b="1" kern="100" spc="-50" dirty="0">
                          <a:effectLst/>
                          <a:cs typeface="B Nazanin" panose="00000400000000000000" pitchFamily="2" charset="-78"/>
                        </a:rPr>
                        <a:t>4</a:t>
                      </a:r>
                      <a:endParaRPr lang="en-US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09792366"/>
                  </a:ext>
                </a:extLst>
              </a:tr>
              <a:tr h="424345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kern="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2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444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400" b="1" kern="100" spc="-25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2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4445" algn="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400" b="1" kern="100" spc="-25" dirty="0">
                          <a:effectLst/>
                          <a:cs typeface="B Nazanin" panose="00000400000000000000" pitchFamily="2" charset="-78"/>
                        </a:rPr>
                        <a:t>لی</a:t>
                      </a:r>
                      <a:r>
                        <a:rPr lang="ar-SA" sz="2400" b="1" kern="100" spc="-4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2400" b="1" kern="100" dirty="0">
                          <a:effectLst/>
                          <a:cs typeface="B Nazanin" panose="00000400000000000000" pitchFamily="2" charset="-78"/>
                        </a:rPr>
                        <a:t>و</a:t>
                      </a:r>
                      <a:r>
                        <a:rPr lang="ar-SA" sz="2400" b="1" kern="100" spc="-6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2400" b="1" kern="100" dirty="0">
                          <a:effectLst/>
                          <a:cs typeface="B Nazanin" panose="00000400000000000000" pitchFamily="2" charset="-78"/>
                        </a:rPr>
                        <a:t>همکاران (1988)</a:t>
                      </a:r>
                      <a:endParaRPr lang="en-US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540" marR="0" algn="ctr">
                        <a:lnSpc>
                          <a:spcPts val="16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400" b="1" kern="100" spc="-50" dirty="0">
                          <a:effectLst/>
                          <a:cs typeface="B Nazanin" panose="00000400000000000000" pitchFamily="2" charset="-78"/>
                        </a:rPr>
                        <a:t>5</a:t>
                      </a:r>
                      <a:endParaRPr lang="en-US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72749014"/>
                  </a:ext>
                </a:extLst>
              </a:tr>
              <a:tr h="424345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kern="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2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317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400" b="1" kern="100" spc="-1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2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3175" algn="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400" b="1" kern="100" spc="-10" dirty="0">
                          <a:effectLst/>
                          <a:cs typeface="B Nazanin" panose="00000400000000000000" pitchFamily="2" charset="-78"/>
                        </a:rPr>
                        <a:t>چانترامونکالسری (1990)</a:t>
                      </a:r>
                      <a:endParaRPr lang="en-US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540" marR="0" algn="ctr">
                        <a:lnSpc>
                          <a:spcPts val="16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400" b="1" kern="100" spc="-50" dirty="0">
                          <a:effectLst/>
                          <a:cs typeface="B Nazanin" panose="00000400000000000000" pitchFamily="2" charset="-78"/>
                        </a:rPr>
                        <a:t>6</a:t>
                      </a:r>
                      <a:endParaRPr lang="en-US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42350438"/>
                  </a:ext>
                </a:extLst>
              </a:tr>
              <a:tr h="424345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kern="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2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3175" algn="ct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400" b="1" kern="100" spc="-1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2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3175" algn="r" rtl="1">
                        <a:lnSpc>
                          <a:spcPts val="16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400" b="1" kern="100" spc="-10" dirty="0">
                          <a:effectLst/>
                          <a:cs typeface="B Nazanin" panose="00000400000000000000" pitchFamily="2" charset="-78"/>
                        </a:rPr>
                        <a:t>درانی و همکاران (1998)</a:t>
                      </a:r>
                      <a:endParaRPr lang="en-US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540" marR="0" algn="ctr">
                        <a:lnSpc>
                          <a:spcPts val="16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400" b="1" kern="100" spc="-50" dirty="0">
                          <a:effectLst/>
                          <a:cs typeface="B Nazanin" panose="00000400000000000000" pitchFamily="2" charset="-78"/>
                        </a:rPr>
                        <a:t>7</a:t>
                      </a:r>
                      <a:endParaRPr lang="en-US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36776220"/>
                  </a:ext>
                </a:extLst>
              </a:tr>
            </a:tbl>
          </a:graphicData>
        </a:graphic>
      </p:graphicFrame>
      <p:sp>
        <p:nvSpPr>
          <p:cNvPr id="22" name="Rectangle: Rounded Corners 21">
            <a:hlinkClick r:id="rId2" action="ppaction://hlinksldjump"/>
            <a:extLst>
              <a:ext uri="{FF2B5EF4-FFF2-40B4-BE49-F238E27FC236}">
                <a16:creationId xmlns:a16="http://schemas.microsoft.com/office/drawing/2014/main" id="{F5CE9AC6-153E-52DF-DB54-94B216274B42}"/>
              </a:ext>
            </a:extLst>
          </p:cNvPr>
          <p:cNvSpPr/>
          <p:nvPr/>
        </p:nvSpPr>
        <p:spPr>
          <a:xfrm>
            <a:off x="10190586" y="62764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Rectangle: Rounded Corners 22">
            <a:hlinkClick r:id="rId3" action="ppaction://hlinksldjump"/>
            <a:extLst>
              <a:ext uri="{FF2B5EF4-FFF2-40B4-BE49-F238E27FC236}">
                <a16:creationId xmlns:a16="http://schemas.microsoft.com/office/drawing/2014/main" id="{42409799-F561-686E-FB61-7C04B26D4F0D}"/>
              </a:ext>
            </a:extLst>
          </p:cNvPr>
          <p:cNvSpPr/>
          <p:nvPr/>
        </p:nvSpPr>
        <p:spPr>
          <a:xfrm>
            <a:off x="10190586" y="1169513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tx1"/>
                </a:solidFill>
                <a:cs typeface="B Nazanin" panose="00000400000000000000" pitchFamily="2" charset="-78"/>
              </a:rPr>
              <a:t>مدل‌های انتقال تکنولوژی</a:t>
            </a:r>
            <a:endParaRPr lang="en-US" sz="15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E8C88145-02D5-D395-E9BC-E5CE0D0B7A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3270" y="136256"/>
            <a:ext cx="273963" cy="410945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523958C2-5653-4508-75EF-B61943766CA5}"/>
              </a:ext>
            </a:extLst>
          </p:cNvPr>
          <p:cNvSpPr txBox="1"/>
          <p:nvPr/>
        </p:nvSpPr>
        <p:spPr>
          <a:xfrm>
            <a:off x="10260684" y="115779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Rectangle: Rounded Corners 25">
            <a:hlinkClick r:id="rId5" action="ppaction://hlinksldjump"/>
            <a:extLst>
              <a:ext uri="{FF2B5EF4-FFF2-40B4-BE49-F238E27FC236}">
                <a16:creationId xmlns:a16="http://schemas.microsoft.com/office/drawing/2014/main" id="{84A74E7A-F2FE-D705-BCAB-C2903E8D18F1}"/>
              </a:ext>
            </a:extLst>
          </p:cNvPr>
          <p:cNvSpPr/>
          <p:nvPr/>
        </p:nvSpPr>
        <p:spPr>
          <a:xfrm>
            <a:off x="10190586" y="171137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نوع شناسی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Rectangle: Rounded Corners 26">
            <a:hlinkClick r:id="rId6" action="ppaction://hlinksldjump"/>
            <a:extLst>
              <a:ext uri="{FF2B5EF4-FFF2-40B4-BE49-F238E27FC236}">
                <a16:creationId xmlns:a16="http://schemas.microsoft.com/office/drawing/2014/main" id="{8D3EA1E5-DC8D-7CFE-926A-B8262171B6F2}"/>
              </a:ext>
            </a:extLst>
          </p:cNvPr>
          <p:cNvSpPr/>
          <p:nvPr/>
        </p:nvSpPr>
        <p:spPr>
          <a:xfrm>
            <a:off x="10194617" y="225324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روش پژوهش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8" name="Rectangle: Rounded Corners 27">
            <a:hlinkClick r:id="rId7" action="ppaction://hlinksldjump"/>
            <a:extLst>
              <a:ext uri="{FF2B5EF4-FFF2-40B4-BE49-F238E27FC236}">
                <a16:creationId xmlns:a16="http://schemas.microsoft.com/office/drawing/2014/main" id="{89F64B90-E54E-54C1-0B4A-26B8E6551D27}"/>
              </a:ext>
            </a:extLst>
          </p:cNvPr>
          <p:cNvSpPr/>
          <p:nvPr/>
        </p:nvSpPr>
        <p:spPr>
          <a:xfrm>
            <a:off x="10190585" y="279510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تحلیل آماری مقالات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Rectangle: Rounded Corners 28">
            <a:hlinkClick r:id="rId8" action="ppaction://hlinksldjump"/>
            <a:extLst>
              <a:ext uri="{FF2B5EF4-FFF2-40B4-BE49-F238E27FC236}">
                <a16:creationId xmlns:a16="http://schemas.microsoft.com/office/drawing/2014/main" id="{B1FAF931-1F22-6251-14C3-7EA6ECAA8C74}"/>
              </a:ext>
            </a:extLst>
          </p:cNvPr>
          <p:cNvSpPr/>
          <p:nvPr/>
        </p:nvSpPr>
        <p:spPr>
          <a:xfrm>
            <a:off x="10190585" y="333697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یافته‌ها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0" name="Rectangle: Rounded Corners 29">
            <a:hlinkClick r:id="rId9" action="ppaction://hlinksldjump"/>
            <a:extLst>
              <a:ext uri="{FF2B5EF4-FFF2-40B4-BE49-F238E27FC236}">
                <a16:creationId xmlns:a16="http://schemas.microsoft.com/office/drawing/2014/main" id="{6C0B3E46-F6DF-DE4E-5FEC-54AD957C80F1}"/>
              </a:ext>
            </a:extLst>
          </p:cNvPr>
          <p:cNvSpPr/>
          <p:nvPr/>
        </p:nvSpPr>
        <p:spPr>
          <a:xfrm>
            <a:off x="10158955" y="387883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نتیجه‌گیری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7649991"/>
      </p:ext>
    </p:extLst>
  </p:cSld>
  <p:clrMapOvr>
    <a:masterClrMapping/>
  </p:clrMapOvr>
  <p:transition spd="med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1252069-5E24-C80E-EF57-D8F7B41CED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40F2E157-F0D5-BC66-861B-11E2610D2391}"/>
              </a:ext>
            </a:extLst>
          </p:cNvPr>
          <p:cNvSpPr txBox="1">
            <a:spLocks/>
          </p:cNvSpPr>
          <p:nvPr/>
        </p:nvSpPr>
        <p:spPr>
          <a:xfrm>
            <a:off x="177281" y="1041400"/>
            <a:ext cx="9554547" cy="5608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b="1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B1958A4-A029-8783-7A31-1F3AF405F2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768" y="164834"/>
            <a:ext cx="9701948" cy="628796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1. مدل کیفی برمن و والندر (1976)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5F3E22D-5633-2D59-8EE2-9437CE81D4A6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2018F02-25AD-9BBF-F93C-C4A158E8A7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281" y="1041400"/>
            <a:ext cx="9511294" cy="356775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A9A8D1F-9D10-91FF-2C5B-E41D99EC5CA0}"/>
              </a:ext>
            </a:extLst>
          </p:cNvPr>
          <p:cNvSpPr txBox="1"/>
          <p:nvPr/>
        </p:nvSpPr>
        <p:spPr>
          <a:xfrm>
            <a:off x="5305245" y="4808157"/>
            <a:ext cx="44265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r" rtl="1">
              <a:spcBef>
                <a:spcPts val="0"/>
              </a:spcBef>
              <a:spcAft>
                <a:spcPts val="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1)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تهیه پروپوزال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و ارزیابی منابع مناسب 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spcBef>
                <a:spcPts val="0"/>
              </a:spcBef>
              <a:spcAft>
                <a:spcPts val="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2) طراحی محصول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spcBef>
                <a:spcPts val="0"/>
              </a:spcBef>
              <a:spcAft>
                <a:spcPts val="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3)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تعیین عناصر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کارخانه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spcBef>
                <a:spcPts val="0"/>
              </a:spcBef>
              <a:spcAft>
                <a:spcPts val="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4) راه اندازی کارخانه و تولید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928FDB2-7A42-A854-FD53-201DB6A74C11}"/>
              </a:ext>
            </a:extLst>
          </p:cNvPr>
          <p:cNvSpPr txBox="1"/>
          <p:nvPr/>
        </p:nvSpPr>
        <p:spPr>
          <a:xfrm>
            <a:off x="629845" y="4808157"/>
            <a:ext cx="44265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r" rtl="1">
              <a:spcBef>
                <a:spcPts val="0"/>
              </a:spcBef>
              <a:spcAft>
                <a:spcPts val="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5) بومی‌سازی تولید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spcBef>
                <a:spcPts val="0"/>
              </a:spcBef>
              <a:spcAft>
                <a:spcPts val="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6) بهبود فناوری 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spcBef>
                <a:spcPts val="0"/>
              </a:spcBef>
              <a:spcAft>
                <a:spcPts val="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7) پشتیبانی دوجانبه</a:t>
            </a:r>
          </a:p>
        </p:txBody>
      </p:sp>
      <p:sp>
        <p:nvSpPr>
          <p:cNvPr id="3" name="Rectangle: Rounded Corners 2">
            <a:hlinkClick r:id="rId3" action="ppaction://hlinksldjump"/>
            <a:extLst>
              <a:ext uri="{FF2B5EF4-FFF2-40B4-BE49-F238E27FC236}">
                <a16:creationId xmlns:a16="http://schemas.microsoft.com/office/drawing/2014/main" id="{7F97ED7E-A999-DD3C-3E52-44952E066AF0}"/>
              </a:ext>
            </a:extLst>
          </p:cNvPr>
          <p:cNvSpPr/>
          <p:nvPr/>
        </p:nvSpPr>
        <p:spPr>
          <a:xfrm>
            <a:off x="10190586" y="62764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ectangle: Rounded Corners 5">
            <a:hlinkClick r:id="rId4" action="ppaction://hlinksldjump"/>
            <a:extLst>
              <a:ext uri="{FF2B5EF4-FFF2-40B4-BE49-F238E27FC236}">
                <a16:creationId xmlns:a16="http://schemas.microsoft.com/office/drawing/2014/main" id="{D5CE97A4-1A1E-9772-C106-CDBC900F7163}"/>
              </a:ext>
            </a:extLst>
          </p:cNvPr>
          <p:cNvSpPr/>
          <p:nvPr/>
        </p:nvSpPr>
        <p:spPr>
          <a:xfrm>
            <a:off x="10190586" y="1169513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tx1"/>
                </a:solidFill>
                <a:cs typeface="B Nazanin" panose="00000400000000000000" pitchFamily="2" charset="-78"/>
              </a:rPr>
              <a:t>مدل‌های انتقال تکنولوژی</a:t>
            </a:r>
            <a:endParaRPr lang="en-US" sz="15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49C8E81-48A3-3EFF-9DFF-E1B096DEEA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3270" y="136256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795B4F2-9F84-2EF1-4EE1-6AF1186697B2}"/>
              </a:ext>
            </a:extLst>
          </p:cNvPr>
          <p:cNvSpPr txBox="1"/>
          <p:nvPr/>
        </p:nvSpPr>
        <p:spPr>
          <a:xfrm>
            <a:off x="10260684" y="115779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6" action="ppaction://hlinksldjump"/>
            <a:extLst>
              <a:ext uri="{FF2B5EF4-FFF2-40B4-BE49-F238E27FC236}">
                <a16:creationId xmlns:a16="http://schemas.microsoft.com/office/drawing/2014/main" id="{0FC4E799-378A-BE02-098B-8C26A37E5CBE}"/>
              </a:ext>
            </a:extLst>
          </p:cNvPr>
          <p:cNvSpPr/>
          <p:nvPr/>
        </p:nvSpPr>
        <p:spPr>
          <a:xfrm>
            <a:off x="10190586" y="171137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نوع شناسی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7" action="ppaction://hlinksldjump"/>
            <a:extLst>
              <a:ext uri="{FF2B5EF4-FFF2-40B4-BE49-F238E27FC236}">
                <a16:creationId xmlns:a16="http://schemas.microsoft.com/office/drawing/2014/main" id="{77C3EBE9-C60E-42BF-7434-4EC00F612DBB}"/>
              </a:ext>
            </a:extLst>
          </p:cNvPr>
          <p:cNvSpPr/>
          <p:nvPr/>
        </p:nvSpPr>
        <p:spPr>
          <a:xfrm>
            <a:off x="10194617" y="225324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روش پژوهش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8" action="ppaction://hlinksldjump"/>
            <a:extLst>
              <a:ext uri="{FF2B5EF4-FFF2-40B4-BE49-F238E27FC236}">
                <a16:creationId xmlns:a16="http://schemas.microsoft.com/office/drawing/2014/main" id="{F5246BFC-6FD4-1123-C339-BF6F2CF66785}"/>
              </a:ext>
            </a:extLst>
          </p:cNvPr>
          <p:cNvSpPr/>
          <p:nvPr/>
        </p:nvSpPr>
        <p:spPr>
          <a:xfrm>
            <a:off x="10190585" y="279510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تحلیل آماری مقالات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9" action="ppaction://hlinksldjump"/>
            <a:extLst>
              <a:ext uri="{FF2B5EF4-FFF2-40B4-BE49-F238E27FC236}">
                <a16:creationId xmlns:a16="http://schemas.microsoft.com/office/drawing/2014/main" id="{784438A6-4E4A-F1D3-0263-2EB221B3417F}"/>
              </a:ext>
            </a:extLst>
          </p:cNvPr>
          <p:cNvSpPr/>
          <p:nvPr/>
        </p:nvSpPr>
        <p:spPr>
          <a:xfrm>
            <a:off x="10190585" y="333697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یافته‌ها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: Rounded Corners 15">
            <a:hlinkClick r:id="rId10" action="ppaction://hlinksldjump"/>
            <a:extLst>
              <a:ext uri="{FF2B5EF4-FFF2-40B4-BE49-F238E27FC236}">
                <a16:creationId xmlns:a16="http://schemas.microsoft.com/office/drawing/2014/main" id="{60E3D17C-977E-CA41-3420-17741CBF933A}"/>
              </a:ext>
            </a:extLst>
          </p:cNvPr>
          <p:cNvSpPr/>
          <p:nvPr/>
        </p:nvSpPr>
        <p:spPr>
          <a:xfrm>
            <a:off x="10158955" y="387883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نتیجه‌گیری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51967894"/>
      </p:ext>
    </p:extLst>
  </p:cSld>
  <p:clrMapOvr>
    <a:masterClrMapping/>
  </p:clrMapOvr>
  <p:transition spd="med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C808CA4-CB10-9CD8-3F10-7C85CC4FCF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410B787C-BCFD-7BF6-41BD-9425A856E1D2}"/>
              </a:ext>
            </a:extLst>
          </p:cNvPr>
          <p:cNvSpPr txBox="1">
            <a:spLocks/>
          </p:cNvSpPr>
          <p:nvPr/>
        </p:nvSpPr>
        <p:spPr>
          <a:xfrm>
            <a:off x="177281" y="1041400"/>
            <a:ext cx="9554547" cy="56086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b="1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2722A11-6E72-CADF-0AB1-EBEE36E2BB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768" y="164834"/>
            <a:ext cx="9701948" cy="628796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2. مدل کیفی برزکای  (1977)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A0C81DC-1F74-5241-6071-0F7DDF52F10E}"/>
              </a:ext>
            </a:extLst>
          </p:cNvPr>
          <p:cNvSpPr/>
          <p:nvPr/>
        </p:nvSpPr>
        <p:spPr>
          <a:xfrm>
            <a:off x="9980645" y="0"/>
            <a:ext cx="2211355" cy="6858000"/>
          </a:xfrm>
          <a:prstGeom prst="rect">
            <a:avLst/>
          </a:prstGeom>
          <a:solidFill>
            <a:srgbClr val="33AB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CDCF725-1FDE-5260-4773-80A30068AA12}"/>
              </a:ext>
            </a:extLst>
          </p:cNvPr>
          <p:cNvSpPr txBox="1"/>
          <p:nvPr/>
        </p:nvSpPr>
        <p:spPr>
          <a:xfrm>
            <a:off x="177281" y="5351621"/>
            <a:ext cx="96494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r" rtl="1">
              <a:spcBef>
                <a:spcPts val="0"/>
              </a:spcBef>
              <a:spcAft>
                <a:spcPts val="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) نیاز به </a:t>
            </a:r>
            <a:r>
              <a:rPr lang="ar-SA" sz="2400" b="1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بررسی جامع کل فرآیند انتقال فناوری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از «جستجو» تا فعالیت‌های «پس از اجرا»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spcBef>
                <a:spcPts val="0"/>
              </a:spcBef>
              <a:spcAft>
                <a:spcPts val="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) </a:t>
            </a:r>
            <a:r>
              <a:rPr lang="ar-SA" sz="2400" b="1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رویکرد فرآیندی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برنامه‌ریزی و اجرای پروژه‌های انتقال فناوری 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spcBef>
                <a:spcPts val="0"/>
              </a:spcBef>
              <a:spcAft>
                <a:spcPts val="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3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) </a:t>
            </a:r>
            <a:r>
              <a:rPr lang="ar-SA" sz="2400" b="1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نقاط عطف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و نقاط مهم تصمیم‌گیری برای تقویت، تصحیح و یا خاتمه پروژه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3E58A94-DD34-0DEE-EBF6-1F13CB3B60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281" y="970087"/>
            <a:ext cx="9649435" cy="4090701"/>
          </a:xfrm>
          <a:prstGeom prst="rect">
            <a:avLst/>
          </a:prstGeom>
        </p:spPr>
      </p:pic>
      <p:sp>
        <p:nvSpPr>
          <p:cNvPr id="6" name="Rectangle: Rounded Corners 5">
            <a:hlinkClick r:id="rId3" action="ppaction://hlinksldjump"/>
            <a:extLst>
              <a:ext uri="{FF2B5EF4-FFF2-40B4-BE49-F238E27FC236}">
                <a16:creationId xmlns:a16="http://schemas.microsoft.com/office/drawing/2014/main" id="{1A6CECFB-024F-96E7-766C-AABBE85C4ED2}"/>
              </a:ext>
            </a:extLst>
          </p:cNvPr>
          <p:cNvSpPr/>
          <p:nvPr/>
        </p:nvSpPr>
        <p:spPr>
          <a:xfrm>
            <a:off x="10190586" y="62764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ectangle: Rounded Corners 7">
            <a:hlinkClick r:id="rId4" action="ppaction://hlinksldjump"/>
            <a:extLst>
              <a:ext uri="{FF2B5EF4-FFF2-40B4-BE49-F238E27FC236}">
                <a16:creationId xmlns:a16="http://schemas.microsoft.com/office/drawing/2014/main" id="{B7390449-05AD-ED2E-2C13-04BB5596CE63}"/>
              </a:ext>
            </a:extLst>
          </p:cNvPr>
          <p:cNvSpPr/>
          <p:nvPr/>
        </p:nvSpPr>
        <p:spPr>
          <a:xfrm>
            <a:off x="10190586" y="1169513"/>
            <a:ext cx="2472267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tx1"/>
                </a:solidFill>
                <a:cs typeface="B Nazanin" panose="00000400000000000000" pitchFamily="2" charset="-78"/>
              </a:rPr>
              <a:t>مدل‌های انتقال تکنولوژی</a:t>
            </a:r>
            <a:endParaRPr lang="en-US" sz="15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B03CE0E-E43E-E508-E7D9-46C938A25AB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3270" y="136256"/>
            <a:ext cx="273963" cy="41094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C9B97BF-6A11-83BD-DF30-7A4A2EA604F4}"/>
              </a:ext>
            </a:extLst>
          </p:cNvPr>
          <p:cNvSpPr txBox="1"/>
          <p:nvPr/>
        </p:nvSpPr>
        <p:spPr>
          <a:xfrm>
            <a:off x="10260684" y="115779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6" action="ppaction://hlinksldjump"/>
            <a:extLst>
              <a:ext uri="{FF2B5EF4-FFF2-40B4-BE49-F238E27FC236}">
                <a16:creationId xmlns:a16="http://schemas.microsoft.com/office/drawing/2014/main" id="{B5A27D18-51A9-59B3-973E-08F8976ECEA8}"/>
              </a:ext>
            </a:extLst>
          </p:cNvPr>
          <p:cNvSpPr/>
          <p:nvPr/>
        </p:nvSpPr>
        <p:spPr>
          <a:xfrm>
            <a:off x="10190586" y="171137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نوع شناسی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7" action="ppaction://hlinksldjump"/>
            <a:extLst>
              <a:ext uri="{FF2B5EF4-FFF2-40B4-BE49-F238E27FC236}">
                <a16:creationId xmlns:a16="http://schemas.microsoft.com/office/drawing/2014/main" id="{5F616290-FF17-C6FF-A479-DEAB913180D7}"/>
              </a:ext>
            </a:extLst>
          </p:cNvPr>
          <p:cNvSpPr/>
          <p:nvPr/>
        </p:nvSpPr>
        <p:spPr>
          <a:xfrm>
            <a:off x="10194617" y="225324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روش پژوهش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hlinkClick r:id="rId8" action="ppaction://hlinksldjump"/>
            <a:extLst>
              <a:ext uri="{FF2B5EF4-FFF2-40B4-BE49-F238E27FC236}">
                <a16:creationId xmlns:a16="http://schemas.microsoft.com/office/drawing/2014/main" id="{D8ACCD23-CCCC-385C-ED8C-21E0EA162F13}"/>
              </a:ext>
            </a:extLst>
          </p:cNvPr>
          <p:cNvSpPr/>
          <p:nvPr/>
        </p:nvSpPr>
        <p:spPr>
          <a:xfrm>
            <a:off x="10190585" y="279510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تحلیل آماری مقالات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: Rounded Corners 15">
            <a:hlinkClick r:id="rId9" action="ppaction://hlinksldjump"/>
            <a:extLst>
              <a:ext uri="{FF2B5EF4-FFF2-40B4-BE49-F238E27FC236}">
                <a16:creationId xmlns:a16="http://schemas.microsoft.com/office/drawing/2014/main" id="{D6D66EB5-0646-BADB-897A-369EDC4F9407}"/>
              </a:ext>
            </a:extLst>
          </p:cNvPr>
          <p:cNvSpPr/>
          <p:nvPr/>
        </p:nvSpPr>
        <p:spPr>
          <a:xfrm>
            <a:off x="10190585" y="3336973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یافته‌ها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Rectangle: Rounded Corners 16">
            <a:hlinkClick r:id="rId10" action="ppaction://hlinksldjump"/>
            <a:extLst>
              <a:ext uri="{FF2B5EF4-FFF2-40B4-BE49-F238E27FC236}">
                <a16:creationId xmlns:a16="http://schemas.microsoft.com/office/drawing/2014/main" id="{4681C5C6-3CE5-58CB-2CEC-7ED596EFBA19}"/>
              </a:ext>
            </a:extLst>
          </p:cNvPr>
          <p:cNvSpPr/>
          <p:nvPr/>
        </p:nvSpPr>
        <p:spPr>
          <a:xfrm>
            <a:off x="10158955" y="3878838"/>
            <a:ext cx="2472267" cy="457200"/>
          </a:xfrm>
          <a:prstGeom prst="roundRect">
            <a:avLst/>
          </a:prstGeom>
          <a:solidFill>
            <a:srgbClr val="38BEB4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500" b="1" dirty="0">
                <a:solidFill>
                  <a:schemeClr val="bg1"/>
                </a:solidFill>
                <a:cs typeface="B Nazanin" panose="00000400000000000000" pitchFamily="2" charset="-78"/>
              </a:rPr>
              <a:t>نتیجه‌گیری</a:t>
            </a:r>
            <a:endParaRPr lang="en-US" sz="15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7721515"/>
      </p:ext>
    </p:extLst>
  </p:cSld>
  <p:clrMapOvr>
    <a:masterClrMapping/>
  </p:clrMapOvr>
  <p:transition spd="med">
    <p:pull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3782</TotalTime>
  <Words>3345</Words>
  <Application>Microsoft Office PowerPoint</Application>
  <PresentationFormat>Widescreen</PresentationFormat>
  <Paragraphs>1229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0" baseType="lpstr">
      <vt:lpstr>B Nazanin</vt:lpstr>
      <vt:lpstr>Arial</vt:lpstr>
      <vt:lpstr>Calibri Light</vt:lpstr>
      <vt:lpstr>Calibri</vt:lpstr>
      <vt:lpstr>Office Theme</vt:lpstr>
      <vt:lpstr>PowerPoint Presentation</vt:lpstr>
      <vt:lpstr>فناوری‌های همگرا NBIC</vt:lpstr>
      <vt:lpstr>فناوری‌های همگرا NBIC</vt:lpstr>
      <vt:lpstr>فناوری‌های همگرا NBIC</vt:lpstr>
      <vt:lpstr>فرآیند انتقال تکنولوژی</vt:lpstr>
      <vt:lpstr>علم، فناوری، جامعه</vt:lpstr>
      <vt:lpstr>مدل‌های کمّی و کیفی انتقال تکنولوژی</vt:lpstr>
      <vt:lpstr>1. مدل کیفی برمن و والندر (1976)</vt:lpstr>
      <vt:lpstr>2. مدل کیفی برزکای  (1977)</vt:lpstr>
      <vt:lpstr>3. مدل کیفی دالمن و وستفال (1981)</vt:lpstr>
      <vt:lpstr>4. مدل کیفی شلی، رادنور و واد (1987)</vt:lpstr>
      <vt:lpstr>5. مدل کیفی لی و همکاران (1988)</vt:lpstr>
      <vt:lpstr>6. مدل کیفی چانترامونکالسری (1990)</vt:lpstr>
      <vt:lpstr>7. مدل کیفی درانی و همکاران (1998)</vt:lpstr>
      <vt:lpstr>8. مدل کمّی شریف و حق (1980)</vt:lpstr>
      <vt:lpstr>9. مدل کمّی راز و همکاران (1983)</vt:lpstr>
      <vt:lpstr>10. مدل کمّی کلاین و لیم (1997)</vt:lpstr>
      <vt:lpstr>جمع بندی ویژگی‌های مدل‌های مورد بررسی</vt:lpstr>
      <vt:lpstr>مقایسه مدل‌های انتقال فناوری بر اساس فازهای انتقال فناوری</vt:lpstr>
      <vt:lpstr>دیدگاه چالش‌ها و دستاوردها</vt:lpstr>
      <vt:lpstr>دیدگاه ترکیب علم و فناوری</vt:lpstr>
      <vt:lpstr>دیدگاه شبکه</vt:lpstr>
      <vt:lpstr>جمع‌بندی نوع‌شناسی انتقال فناوری و فناوری‌های همگرا </vt:lpstr>
      <vt:lpstr>روش پژوهش</vt:lpstr>
      <vt:lpstr>روش پژوهش</vt:lpstr>
      <vt:lpstr>مهمترین کشورها</vt:lpstr>
      <vt:lpstr>مهمترین دانشگاه‌ها</vt:lpstr>
      <vt:lpstr>مهمترین نویسندگان</vt:lpstr>
      <vt:lpstr>کدگذاری باز</vt:lpstr>
      <vt:lpstr>کدگذاری محوری</vt:lpstr>
      <vt:lpstr>تحلیل نهایی</vt:lpstr>
      <vt:lpstr>استخراج مدل مفهومی بر اساس مولفه‌های مورد بررسی</vt:lpstr>
      <vt:lpstr>نسبت سطح خرد و کلان عوامل یافت شده</vt:lpstr>
      <vt:lpstr>نمودار نسبت مولفه‌های کلان به خرد در هر فاز از فرآیند انتقال فناوری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</dc:creator>
  <cp:lastModifiedBy>User</cp:lastModifiedBy>
  <cp:revision>270</cp:revision>
  <dcterms:created xsi:type="dcterms:W3CDTF">2023-10-06T15:21:53Z</dcterms:created>
  <dcterms:modified xsi:type="dcterms:W3CDTF">2024-06-03T17:50:05Z</dcterms:modified>
</cp:coreProperties>
</file>