
<file path=[Content_Types].xml><?xml version="1.0" encoding="utf-8"?>
<Types xmlns="http://schemas.openxmlformats.org/package/2006/content-types">
  <Default Extension="bin" ContentType="application/vnd.openxmlformats-officedocument.oleObject"/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38"/>
  </p:notesMasterIdLst>
  <p:handoutMasterIdLst>
    <p:handoutMasterId r:id="rId39"/>
  </p:handoutMasterIdLst>
  <p:sldIdLst>
    <p:sldId id="256" r:id="rId2"/>
    <p:sldId id="282" r:id="rId3"/>
    <p:sldId id="290" r:id="rId4"/>
    <p:sldId id="291" r:id="rId5"/>
    <p:sldId id="292" r:id="rId6"/>
    <p:sldId id="293" r:id="rId7"/>
    <p:sldId id="294" r:id="rId8"/>
    <p:sldId id="295" r:id="rId9"/>
    <p:sldId id="296" r:id="rId10"/>
    <p:sldId id="297" r:id="rId11"/>
    <p:sldId id="298" r:id="rId12"/>
    <p:sldId id="299" r:id="rId13"/>
    <p:sldId id="300" r:id="rId14"/>
    <p:sldId id="301" r:id="rId15"/>
    <p:sldId id="302" r:id="rId16"/>
    <p:sldId id="303" r:id="rId17"/>
    <p:sldId id="304" r:id="rId18"/>
    <p:sldId id="306" r:id="rId19"/>
    <p:sldId id="322" r:id="rId20"/>
    <p:sldId id="307" r:id="rId21"/>
    <p:sldId id="308" r:id="rId22"/>
    <p:sldId id="309" r:id="rId23"/>
    <p:sldId id="310" r:id="rId24"/>
    <p:sldId id="311" r:id="rId25"/>
    <p:sldId id="312" r:id="rId26"/>
    <p:sldId id="313" r:id="rId27"/>
    <p:sldId id="314" r:id="rId28"/>
    <p:sldId id="315" r:id="rId29"/>
    <p:sldId id="316" r:id="rId30"/>
    <p:sldId id="317" r:id="rId31"/>
    <p:sldId id="318" r:id="rId32"/>
    <p:sldId id="319" r:id="rId33"/>
    <p:sldId id="320" r:id="rId34"/>
    <p:sldId id="321" r:id="rId35"/>
    <p:sldId id="323" r:id="rId36"/>
    <p:sldId id="289" r:id="rId37"/>
  </p:sldIdLst>
  <p:sldSz cx="12192000" cy="6858000"/>
  <p:notesSz cx="6858000" cy="9144000"/>
  <p:embeddedFontLst>
    <p:embeddedFont>
      <p:font typeface="B Nazanin" panose="00000400000000000000" pitchFamily="2" charset="-78"/>
      <p:regular r:id="rId40"/>
      <p:bold r:id="rId4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" initials="H" lastIdx="1" clrIdx="0">
    <p:extLst>
      <p:ext uri="{19B8F6BF-5375-455C-9EA6-DF929625EA0E}">
        <p15:presenceInfo xmlns:p15="http://schemas.microsoft.com/office/powerpoint/2012/main" userId="H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05659"/>
    <a:srgbClr val="624507"/>
    <a:srgbClr val="D05053"/>
    <a:srgbClr val="FFFFFF"/>
    <a:srgbClr val="E2E2E2"/>
    <a:srgbClr val="E46E71"/>
    <a:srgbClr val="EB929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53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handoutMaster" Target="handoutMasters/handoutMaster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commentAuthors" Target="commentAuthor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font" Target="fonts/font1.fntdata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46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font" Target="fonts/font2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B0BFF4B-4BA0-8F91-4122-6A584885808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4340621-2E91-EB4E-3D9E-E4DB98A6467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DAEF89-ACDE-4101-97EF-225E5B40EF67}" type="datetimeFigureOut">
              <a:rPr lang="en-US" smtClean="0"/>
              <a:t>6/3/2024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F7E36EB-2D64-05FB-21E7-6233B08246F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C701451-3EBA-8A40-4A9E-B0C093AE3F6E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B5E1143-112F-46C3-9A50-253DF82279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4659852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394E7E3-85CE-4694-A86A-732F5C09E3DA}" type="datetimeFigureOut">
              <a:rPr lang="en-US" smtClean="0"/>
              <a:t>6/3/2024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6466FBD-D471-4DEF-966D-4DD1B91AD8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065756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2C287D-0F11-1C8A-FD5F-73041D463B5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29F708F-327D-D293-3A07-C10B4E0BE5D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30EF018-8D97-1F7C-3688-80A02E997F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11FA02-6B48-43EA-ABD2-76DD75D76F80}" type="datetime1">
              <a:rPr lang="en-US" smtClean="0"/>
              <a:t>6/3/2024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E02748-4998-1D1C-474E-7C1B7219D0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F9CC42F-DC0C-5E03-7AC2-6341D1D69E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53F85E-6620-4510-8F12-B779CB0A75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14256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7F89D5-AAAA-0690-AD70-D6A70BE2BD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FC76D66-8E5A-1C0C-DA6F-474D1E44D3B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919C04C-A56A-CC30-8786-7DE326DE02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16CAB-E778-4E78-9E28-E031DC7F4B48}" type="datetime1">
              <a:rPr lang="en-US" smtClean="0"/>
              <a:t>6/3/2024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9EEC389-695D-8DE6-C895-F2931D2A4E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58EBF3D-EAA2-D3CF-A12A-D8DE4AFFDA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53F85E-6620-4510-8F12-B779CB0A75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7110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2211C50-E5F2-5701-A307-8828456EE38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099C64D-FB95-7D0D-2CF9-5186E9F2059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C597B8-B7F1-9749-B838-AA1F9FEDC0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E5EF0C-4F20-4AC9-9FE8-221413F26913}" type="datetime1">
              <a:rPr lang="en-US" smtClean="0"/>
              <a:t>6/3/2024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8E2CC37-9CD1-E4B4-0FDB-A4FC684930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454168-EBE3-ECB8-2E43-5C87F65F4C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53F85E-6620-4510-8F12-B779CB0A75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26498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8C5D6F-29A2-3AA9-BADE-F51B8F8840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933A75-D833-D258-2420-AC615402716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8049120-1969-878C-ECC8-62B7BC9A0D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60B187-8943-4741-B481-868CDBED3551}" type="datetime1">
              <a:rPr lang="en-US" smtClean="0"/>
              <a:t>6/3/2024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0A85F99-7D4A-577B-38DF-11440B428E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A48B8C8-7176-996F-40E3-8F58BE239F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53F85E-6620-4510-8F12-B779CB0A75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56579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CE9D7C-D0A1-F419-866E-261445358A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0E359A4-B1A7-A9E5-BEE2-D7670BD4E41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C5941AF-3468-6430-2CB3-DEDCE250D9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16679E-EEAF-434F-8F3F-DC589C891254}" type="datetime1">
              <a:rPr lang="en-US" smtClean="0"/>
              <a:t>6/3/2024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3FFC2FB-A6F5-4F30-F20D-E67C365D38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1EDC9C5-1C8E-9779-ECBD-32854A123D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53F85E-6620-4510-8F12-B779CB0A75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38666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22EB2C-19EF-CC09-4222-3AD6EDF7DA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7D08F2E-34EF-50B8-A8C9-FD59F443F7F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429B8FF-1B68-76A3-5803-40A0B32DF10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79C31A6-C137-5093-3320-DC86FACE4D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0E05E2-69CC-4AB2-8A17-6A4521A4F638}" type="datetime1">
              <a:rPr lang="en-US" smtClean="0"/>
              <a:t>6/3/2024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B0706DC-CDE9-CC5B-2AC5-6344401414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FA976C6-CD0A-B938-ADAA-7B15C2CBD1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53F85E-6620-4510-8F12-B779CB0A75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48527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07C948-636E-F397-B65F-3CFCBABB6A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5775E1C-DD0F-42BD-7220-66D0E962F29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BE155A7-B7F1-2A98-62F6-4A110553452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A91CC78-FDCC-E9BB-91AB-9B4B072FE9C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D8B7DDE-1E2A-764F-2432-37668284C14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961609A-4F1A-85B9-84C5-D3220F243B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9EF687-709E-48EE-A16D-83A2F47D103B}" type="datetime1">
              <a:rPr lang="en-US" smtClean="0"/>
              <a:t>6/3/2024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FDF0C08-5CC0-2D3D-D8DC-D0E36968F7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6AB2243-3E6E-2D9F-3FD8-2D4A62CEC0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53F85E-6620-4510-8F12-B779CB0A75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63502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5B541E-27EE-E4E9-4480-32E7F65CC2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38A6DEB-3D50-AFA7-6A28-D5EF43ED93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38D443-463D-4806-BD0B-35AD4D6FCEF1}" type="datetime1">
              <a:rPr lang="en-US" smtClean="0"/>
              <a:t>6/3/2024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9540119-3FBE-8F57-1DA9-7ED56CF4EA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9CD8EEF-AB83-EE78-0225-7EDFE9DE3B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53F85E-6620-4510-8F12-B779CB0A75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00116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0F76296-9BAB-97C4-7DC5-7E4B9A231B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26DB86-E09D-43DD-BF2C-1A0C9668577E}" type="datetime1">
              <a:rPr lang="en-US" smtClean="0"/>
              <a:t>6/3/2024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06B6BD1-1FF7-2C47-E224-F069CE0234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334703B-FCAF-10FF-6745-555D9EE8EC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53F85E-6620-4510-8F12-B779CB0A75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59802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5258AE-053B-644C-6181-B46C5BF335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1097F8B-C9F4-7D40-7BA2-59207562B71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3BA312D-8F42-535E-3679-6729547B247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ADC1EB4-5F4E-6321-682F-DABCEDF0DD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7CFDED-9704-4799-B36A-30FBD013BAF6}" type="datetime1">
              <a:rPr lang="en-US" smtClean="0"/>
              <a:t>6/3/2024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6157D80-C303-C504-E160-3268E08009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8997656-12AB-5FD1-8119-F04574DD2A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53F85E-6620-4510-8F12-B779CB0A75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67261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0EEB96-A7C6-FED6-8A1F-9C4C3D3F8D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8D892C5-4528-B6BE-E465-B9667A05151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CB76BB6-E8C1-3203-843B-7293DFD893F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0639C55-8119-AF4D-26CC-7CA447F7FB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EB929-7281-4206-BAB1-39D73822DCDA}" type="datetime1">
              <a:rPr lang="en-US" smtClean="0"/>
              <a:t>6/3/2024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3DF66C4-DA8A-32F7-DC60-F939CA8B8B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9C5B069-044D-309C-A24F-B49346B8A4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53F85E-6620-4510-8F12-B779CB0A75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3758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B7E848F-3734-93DE-80D0-824EB835F7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97E2302-97F1-AA06-5EDA-D89C202DA36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F0DD3D-D094-D754-88A1-F8587AA219A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EE14D0-EBDC-4451-AA93-9BF3A36D6A54}" type="datetime1">
              <a:rPr lang="en-US" smtClean="0"/>
              <a:t>6/3/2024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AEBB77C-E77F-F5BC-5ACB-46E09EFD82A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440B3EE-11BA-FC22-C16A-AF5842FDF27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53F85E-6620-4510-8F12-B779CB0A75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78311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" Target="slide22.xml"/><Relationship Id="rId13" Type="http://schemas.openxmlformats.org/officeDocument/2006/relationships/slide" Target="slide29.xml"/><Relationship Id="rId3" Type="http://schemas.openxmlformats.org/officeDocument/2006/relationships/image" Target="../media/image10.wmf"/><Relationship Id="rId7" Type="http://schemas.openxmlformats.org/officeDocument/2006/relationships/slide" Target="slide18.xml"/><Relationship Id="rId12" Type="http://schemas.openxmlformats.org/officeDocument/2006/relationships/slide" Target="slide28.xml"/><Relationship Id="rId17" Type="http://schemas.openxmlformats.org/officeDocument/2006/relationships/slide" Target="slide6.xml"/><Relationship Id="rId2" Type="http://schemas.openxmlformats.org/officeDocument/2006/relationships/oleObject" Target="../embeddings/oleObject3.bin"/><Relationship Id="rId16" Type="http://schemas.openxmlformats.org/officeDocument/2006/relationships/slide" Target="slide32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1.xml"/><Relationship Id="rId11" Type="http://schemas.openxmlformats.org/officeDocument/2006/relationships/slide" Target="slide26.xml"/><Relationship Id="rId5" Type="http://schemas.openxmlformats.org/officeDocument/2006/relationships/slide" Target="slide2.xml"/><Relationship Id="rId15" Type="http://schemas.openxmlformats.org/officeDocument/2006/relationships/slide" Target="slide31.xml"/><Relationship Id="rId10" Type="http://schemas.openxmlformats.org/officeDocument/2006/relationships/slide" Target="slide25.xml"/><Relationship Id="rId4" Type="http://schemas.openxmlformats.org/officeDocument/2006/relationships/image" Target="../media/image2.png"/><Relationship Id="rId9" Type="http://schemas.openxmlformats.org/officeDocument/2006/relationships/slide" Target="slide23.xml"/><Relationship Id="rId14" Type="http://schemas.openxmlformats.org/officeDocument/2006/relationships/slide" Target="slide30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" Target="slide22.xml"/><Relationship Id="rId13" Type="http://schemas.openxmlformats.org/officeDocument/2006/relationships/slide" Target="slide29.xml"/><Relationship Id="rId3" Type="http://schemas.openxmlformats.org/officeDocument/2006/relationships/oleObject" Target="../embeddings/oleObject4.bin"/><Relationship Id="rId7" Type="http://schemas.openxmlformats.org/officeDocument/2006/relationships/slide" Target="slide18.xml"/><Relationship Id="rId12" Type="http://schemas.openxmlformats.org/officeDocument/2006/relationships/slide" Target="slide28.xml"/><Relationship Id="rId17" Type="http://schemas.openxmlformats.org/officeDocument/2006/relationships/slide" Target="slide2.xml"/><Relationship Id="rId2" Type="http://schemas.openxmlformats.org/officeDocument/2006/relationships/image" Target="../media/image2.png"/><Relationship Id="rId16" Type="http://schemas.openxmlformats.org/officeDocument/2006/relationships/slide" Target="slide32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1.xml"/><Relationship Id="rId11" Type="http://schemas.openxmlformats.org/officeDocument/2006/relationships/slide" Target="slide26.xml"/><Relationship Id="rId5" Type="http://schemas.openxmlformats.org/officeDocument/2006/relationships/slide" Target="slide6.xml"/><Relationship Id="rId15" Type="http://schemas.openxmlformats.org/officeDocument/2006/relationships/slide" Target="slide31.xml"/><Relationship Id="rId10" Type="http://schemas.openxmlformats.org/officeDocument/2006/relationships/slide" Target="slide25.xml"/><Relationship Id="rId4" Type="http://schemas.openxmlformats.org/officeDocument/2006/relationships/image" Target="../media/image11.wmf"/><Relationship Id="rId9" Type="http://schemas.openxmlformats.org/officeDocument/2006/relationships/slide" Target="slide23.xml"/><Relationship Id="rId14" Type="http://schemas.openxmlformats.org/officeDocument/2006/relationships/slide" Target="slide30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" Target="slide26.xml"/><Relationship Id="rId13" Type="http://schemas.openxmlformats.org/officeDocument/2006/relationships/slide" Target="slide32.xml"/><Relationship Id="rId3" Type="http://schemas.openxmlformats.org/officeDocument/2006/relationships/slide" Target="slide6.xml"/><Relationship Id="rId7" Type="http://schemas.openxmlformats.org/officeDocument/2006/relationships/slide" Target="slide25.xml"/><Relationship Id="rId12" Type="http://schemas.openxmlformats.org/officeDocument/2006/relationships/slide" Target="slide31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slide" Target="slide23.xml"/><Relationship Id="rId11" Type="http://schemas.openxmlformats.org/officeDocument/2006/relationships/slide" Target="slide30.xml"/><Relationship Id="rId5" Type="http://schemas.openxmlformats.org/officeDocument/2006/relationships/slide" Target="slide22.xml"/><Relationship Id="rId15" Type="http://schemas.openxmlformats.org/officeDocument/2006/relationships/slide" Target="slide11.xml"/><Relationship Id="rId10" Type="http://schemas.openxmlformats.org/officeDocument/2006/relationships/slide" Target="slide29.xml"/><Relationship Id="rId4" Type="http://schemas.openxmlformats.org/officeDocument/2006/relationships/slide" Target="slide18.xml"/><Relationship Id="rId9" Type="http://schemas.openxmlformats.org/officeDocument/2006/relationships/slide" Target="slide28.xml"/><Relationship Id="rId14" Type="http://schemas.openxmlformats.org/officeDocument/2006/relationships/slide" Target="slide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" Target="slide23.xml"/><Relationship Id="rId13" Type="http://schemas.openxmlformats.org/officeDocument/2006/relationships/slide" Target="slide30.xml"/><Relationship Id="rId3" Type="http://schemas.openxmlformats.org/officeDocument/2006/relationships/image" Target="../media/image12.wmf"/><Relationship Id="rId7" Type="http://schemas.openxmlformats.org/officeDocument/2006/relationships/slide" Target="slide22.xml"/><Relationship Id="rId12" Type="http://schemas.openxmlformats.org/officeDocument/2006/relationships/slide" Target="slide29.xml"/><Relationship Id="rId17" Type="http://schemas.openxmlformats.org/officeDocument/2006/relationships/slide" Target="slide11.xml"/><Relationship Id="rId2" Type="http://schemas.openxmlformats.org/officeDocument/2006/relationships/oleObject" Target="../embeddings/oleObject5.bin"/><Relationship Id="rId16" Type="http://schemas.openxmlformats.org/officeDocument/2006/relationships/slide" Target="slide2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8.xml"/><Relationship Id="rId11" Type="http://schemas.openxmlformats.org/officeDocument/2006/relationships/slide" Target="slide28.xml"/><Relationship Id="rId5" Type="http://schemas.openxmlformats.org/officeDocument/2006/relationships/slide" Target="slide6.xml"/><Relationship Id="rId15" Type="http://schemas.openxmlformats.org/officeDocument/2006/relationships/slide" Target="slide32.xml"/><Relationship Id="rId10" Type="http://schemas.openxmlformats.org/officeDocument/2006/relationships/slide" Target="slide26.xml"/><Relationship Id="rId4" Type="http://schemas.openxmlformats.org/officeDocument/2006/relationships/image" Target="../media/image2.png"/><Relationship Id="rId9" Type="http://schemas.openxmlformats.org/officeDocument/2006/relationships/slide" Target="slide25.xml"/><Relationship Id="rId14" Type="http://schemas.openxmlformats.org/officeDocument/2006/relationships/slide" Target="slide31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" Target="slide23.xml"/><Relationship Id="rId13" Type="http://schemas.openxmlformats.org/officeDocument/2006/relationships/slide" Target="slide30.xml"/><Relationship Id="rId3" Type="http://schemas.openxmlformats.org/officeDocument/2006/relationships/oleObject" Target="../embeddings/oleObject6.bin"/><Relationship Id="rId7" Type="http://schemas.openxmlformats.org/officeDocument/2006/relationships/slide" Target="slide22.xml"/><Relationship Id="rId12" Type="http://schemas.openxmlformats.org/officeDocument/2006/relationships/slide" Target="slide29.xml"/><Relationship Id="rId17" Type="http://schemas.openxmlformats.org/officeDocument/2006/relationships/slide" Target="slide11.xml"/><Relationship Id="rId2" Type="http://schemas.openxmlformats.org/officeDocument/2006/relationships/image" Target="../media/image2.png"/><Relationship Id="rId16" Type="http://schemas.openxmlformats.org/officeDocument/2006/relationships/slide" Target="slide2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8.xml"/><Relationship Id="rId11" Type="http://schemas.openxmlformats.org/officeDocument/2006/relationships/slide" Target="slide28.xml"/><Relationship Id="rId5" Type="http://schemas.openxmlformats.org/officeDocument/2006/relationships/slide" Target="slide6.xml"/><Relationship Id="rId15" Type="http://schemas.openxmlformats.org/officeDocument/2006/relationships/slide" Target="slide32.xml"/><Relationship Id="rId10" Type="http://schemas.openxmlformats.org/officeDocument/2006/relationships/slide" Target="slide26.xml"/><Relationship Id="rId4" Type="http://schemas.openxmlformats.org/officeDocument/2006/relationships/image" Target="../media/image13.wmf"/><Relationship Id="rId9" Type="http://schemas.openxmlformats.org/officeDocument/2006/relationships/slide" Target="slide25.xml"/><Relationship Id="rId14" Type="http://schemas.openxmlformats.org/officeDocument/2006/relationships/slide" Target="slide31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" Target="slide23.xml"/><Relationship Id="rId13" Type="http://schemas.openxmlformats.org/officeDocument/2006/relationships/slide" Target="slide30.xml"/><Relationship Id="rId3" Type="http://schemas.openxmlformats.org/officeDocument/2006/relationships/oleObject" Target="../embeddings/oleObject7.bin"/><Relationship Id="rId7" Type="http://schemas.openxmlformats.org/officeDocument/2006/relationships/slide" Target="slide22.xml"/><Relationship Id="rId12" Type="http://schemas.openxmlformats.org/officeDocument/2006/relationships/slide" Target="slide29.xml"/><Relationship Id="rId17" Type="http://schemas.openxmlformats.org/officeDocument/2006/relationships/slide" Target="slide11.xml"/><Relationship Id="rId2" Type="http://schemas.openxmlformats.org/officeDocument/2006/relationships/image" Target="../media/image2.png"/><Relationship Id="rId16" Type="http://schemas.openxmlformats.org/officeDocument/2006/relationships/slide" Target="slide2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8.xml"/><Relationship Id="rId11" Type="http://schemas.openxmlformats.org/officeDocument/2006/relationships/slide" Target="slide28.xml"/><Relationship Id="rId5" Type="http://schemas.openxmlformats.org/officeDocument/2006/relationships/slide" Target="slide6.xml"/><Relationship Id="rId15" Type="http://schemas.openxmlformats.org/officeDocument/2006/relationships/slide" Target="slide32.xml"/><Relationship Id="rId10" Type="http://schemas.openxmlformats.org/officeDocument/2006/relationships/slide" Target="slide26.xml"/><Relationship Id="rId4" Type="http://schemas.openxmlformats.org/officeDocument/2006/relationships/image" Target="../media/image14.wmf"/><Relationship Id="rId9" Type="http://schemas.openxmlformats.org/officeDocument/2006/relationships/slide" Target="slide25.xml"/><Relationship Id="rId14" Type="http://schemas.openxmlformats.org/officeDocument/2006/relationships/slide" Target="slide31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" Target="slide23.xml"/><Relationship Id="rId13" Type="http://schemas.openxmlformats.org/officeDocument/2006/relationships/slide" Target="slide30.xml"/><Relationship Id="rId3" Type="http://schemas.openxmlformats.org/officeDocument/2006/relationships/image" Target="../media/image15.wmf"/><Relationship Id="rId7" Type="http://schemas.openxmlformats.org/officeDocument/2006/relationships/slide" Target="slide22.xml"/><Relationship Id="rId12" Type="http://schemas.openxmlformats.org/officeDocument/2006/relationships/slide" Target="slide29.xml"/><Relationship Id="rId17" Type="http://schemas.openxmlformats.org/officeDocument/2006/relationships/slide" Target="slide11.xml"/><Relationship Id="rId2" Type="http://schemas.openxmlformats.org/officeDocument/2006/relationships/oleObject" Target="../embeddings/oleObject8.bin"/><Relationship Id="rId16" Type="http://schemas.openxmlformats.org/officeDocument/2006/relationships/slide" Target="slide2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8.xml"/><Relationship Id="rId11" Type="http://schemas.openxmlformats.org/officeDocument/2006/relationships/slide" Target="slide28.xml"/><Relationship Id="rId5" Type="http://schemas.openxmlformats.org/officeDocument/2006/relationships/slide" Target="slide6.xml"/><Relationship Id="rId15" Type="http://schemas.openxmlformats.org/officeDocument/2006/relationships/slide" Target="slide32.xml"/><Relationship Id="rId10" Type="http://schemas.openxmlformats.org/officeDocument/2006/relationships/slide" Target="slide26.xml"/><Relationship Id="rId4" Type="http://schemas.openxmlformats.org/officeDocument/2006/relationships/image" Target="../media/image2.png"/><Relationship Id="rId9" Type="http://schemas.openxmlformats.org/officeDocument/2006/relationships/slide" Target="slide25.xml"/><Relationship Id="rId14" Type="http://schemas.openxmlformats.org/officeDocument/2006/relationships/slide" Target="slide31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slide" Target="slide23.xml"/><Relationship Id="rId13" Type="http://schemas.openxmlformats.org/officeDocument/2006/relationships/slide" Target="slide30.xml"/><Relationship Id="rId18" Type="http://schemas.openxmlformats.org/officeDocument/2006/relationships/image" Target="../media/image17.png"/><Relationship Id="rId3" Type="http://schemas.openxmlformats.org/officeDocument/2006/relationships/oleObject" Target="../embeddings/oleObject9.bin"/><Relationship Id="rId7" Type="http://schemas.openxmlformats.org/officeDocument/2006/relationships/slide" Target="slide22.xml"/><Relationship Id="rId12" Type="http://schemas.openxmlformats.org/officeDocument/2006/relationships/slide" Target="slide29.xml"/><Relationship Id="rId17" Type="http://schemas.openxmlformats.org/officeDocument/2006/relationships/slide" Target="slide11.xml"/><Relationship Id="rId2" Type="http://schemas.openxmlformats.org/officeDocument/2006/relationships/image" Target="../media/image2.png"/><Relationship Id="rId16" Type="http://schemas.openxmlformats.org/officeDocument/2006/relationships/slide" Target="slide2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8.xml"/><Relationship Id="rId11" Type="http://schemas.openxmlformats.org/officeDocument/2006/relationships/slide" Target="slide28.xml"/><Relationship Id="rId5" Type="http://schemas.openxmlformats.org/officeDocument/2006/relationships/slide" Target="slide6.xml"/><Relationship Id="rId15" Type="http://schemas.openxmlformats.org/officeDocument/2006/relationships/slide" Target="slide32.xml"/><Relationship Id="rId10" Type="http://schemas.openxmlformats.org/officeDocument/2006/relationships/slide" Target="slide26.xml"/><Relationship Id="rId4" Type="http://schemas.openxmlformats.org/officeDocument/2006/relationships/image" Target="../media/image16.wmf"/><Relationship Id="rId9" Type="http://schemas.openxmlformats.org/officeDocument/2006/relationships/slide" Target="slide25.xml"/><Relationship Id="rId14" Type="http://schemas.openxmlformats.org/officeDocument/2006/relationships/slide" Target="slide31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slide" Target="slide22.xml"/><Relationship Id="rId13" Type="http://schemas.openxmlformats.org/officeDocument/2006/relationships/slide" Target="slide29.xml"/><Relationship Id="rId3" Type="http://schemas.openxmlformats.org/officeDocument/2006/relationships/image" Target="../media/image12.wmf"/><Relationship Id="rId7" Type="http://schemas.openxmlformats.org/officeDocument/2006/relationships/slide" Target="slide18.xml"/><Relationship Id="rId12" Type="http://schemas.openxmlformats.org/officeDocument/2006/relationships/slide" Target="slide28.xml"/><Relationship Id="rId17" Type="http://schemas.openxmlformats.org/officeDocument/2006/relationships/slide" Target="slide2.xml"/><Relationship Id="rId2" Type="http://schemas.openxmlformats.org/officeDocument/2006/relationships/oleObject" Target="../embeddings/oleObject5.bin"/><Relationship Id="rId16" Type="http://schemas.openxmlformats.org/officeDocument/2006/relationships/slide" Target="slide32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1.xml"/><Relationship Id="rId11" Type="http://schemas.openxmlformats.org/officeDocument/2006/relationships/slide" Target="slide26.xml"/><Relationship Id="rId5" Type="http://schemas.openxmlformats.org/officeDocument/2006/relationships/slide" Target="slide6.xml"/><Relationship Id="rId15" Type="http://schemas.openxmlformats.org/officeDocument/2006/relationships/slide" Target="slide31.xml"/><Relationship Id="rId10" Type="http://schemas.openxmlformats.org/officeDocument/2006/relationships/slide" Target="slide25.xml"/><Relationship Id="rId4" Type="http://schemas.openxmlformats.org/officeDocument/2006/relationships/image" Target="../media/image2.png"/><Relationship Id="rId9" Type="http://schemas.openxmlformats.org/officeDocument/2006/relationships/slide" Target="slide23.xml"/><Relationship Id="rId14" Type="http://schemas.openxmlformats.org/officeDocument/2006/relationships/slide" Target="slide30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slide" Target="slide25.xml"/><Relationship Id="rId13" Type="http://schemas.openxmlformats.org/officeDocument/2006/relationships/slide" Target="slide31.xml"/><Relationship Id="rId3" Type="http://schemas.openxmlformats.org/officeDocument/2006/relationships/slide" Target="slide6.xml"/><Relationship Id="rId7" Type="http://schemas.openxmlformats.org/officeDocument/2006/relationships/slide" Target="slide23.xml"/><Relationship Id="rId12" Type="http://schemas.openxmlformats.org/officeDocument/2006/relationships/slide" Target="slide30.xml"/><Relationship Id="rId2" Type="http://schemas.openxmlformats.org/officeDocument/2006/relationships/image" Target="../media/image2.png"/><Relationship Id="rId16" Type="http://schemas.openxmlformats.org/officeDocument/2006/relationships/image" Target="../media/image18.jpg"/><Relationship Id="rId1" Type="http://schemas.openxmlformats.org/officeDocument/2006/relationships/slideLayout" Target="../slideLayouts/slideLayout2.xml"/><Relationship Id="rId6" Type="http://schemas.openxmlformats.org/officeDocument/2006/relationships/slide" Target="slide22.xml"/><Relationship Id="rId11" Type="http://schemas.openxmlformats.org/officeDocument/2006/relationships/slide" Target="slide29.xml"/><Relationship Id="rId5" Type="http://schemas.openxmlformats.org/officeDocument/2006/relationships/slide" Target="slide18.xml"/><Relationship Id="rId15" Type="http://schemas.openxmlformats.org/officeDocument/2006/relationships/slide" Target="slide2.xml"/><Relationship Id="rId10" Type="http://schemas.openxmlformats.org/officeDocument/2006/relationships/slide" Target="slide28.xml"/><Relationship Id="rId4" Type="http://schemas.openxmlformats.org/officeDocument/2006/relationships/slide" Target="slide11.xml"/><Relationship Id="rId9" Type="http://schemas.openxmlformats.org/officeDocument/2006/relationships/slide" Target="slide26.xml"/><Relationship Id="rId14" Type="http://schemas.openxmlformats.org/officeDocument/2006/relationships/slide" Target="slide3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18.xml"/><Relationship Id="rId13" Type="http://schemas.openxmlformats.org/officeDocument/2006/relationships/slide" Target="slide28.xml"/><Relationship Id="rId3" Type="http://schemas.openxmlformats.org/officeDocument/2006/relationships/image" Target="../media/image2.png"/><Relationship Id="rId7" Type="http://schemas.openxmlformats.org/officeDocument/2006/relationships/slide" Target="slide11.xml"/><Relationship Id="rId12" Type="http://schemas.openxmlformats.org/officeDocument/2006/relationships/slide" Target="slide26.xml"/><Relationship Id="rId17" Type="http://schemas.openxmlformats.org/officeDocument/2006/relationships/slide" Target="slide32.xml"/><Relationship Id="rId2" Type="http://schemas.openxmlformats.org/officeDocument/2006/relationships/slide" Target="slide2.xml"/><Relationship Id="rId16" Type="http://schemas.openxmlformats.org/officeDocument/2006/relationships/slide" Target="slide31.xml"/><Relationship Id="rId1" Type="http://schemas.openxmlformats.org/officeDocument/2006/relationships/slideLayout" Target="../slideLayouts/slideLayout2.xml"/><Relationship Id="rId6" Type="http://schemas.openxmlformats.org/officeDocument/2006/relationships/slide" Target="slide6.xml"/><Relationship Id="rId11" Type="http://schemas.openxmlformats.org/officeDocument/2006/relationships/slide" Target="slide25.xml"/><Relationship Id="rId5" Type="http://schemas.openxmlformats.org/officeDocument/2006/relationships/image" Target="../media/image4.png"/><Relationship Id="rId15" Type="http://schemas.openxmlformats.org/officeDocument/2006/relationships/slide" Target="slide30.xml"/><Relationship Id="rId10" Type="http://schemas.openxmlformats.org/officeDocument/2006/relationships/slide" Target="slide23.xml"/><Relationship Id="rId4" Type="http://schemas.openxmlformats.org/officeDocument/2006/relationships/image" Target="../media/image3.png"/><Relationship Id="rId9" Type="http://schemas.openxmlformats.org/officeDocument/2006/relationships/slide" Target="slide22.xml"/><Relationship Id="rId14" Type="http://schemas.openxmlformats.org/officeDocument/2006/relationships/slide" Target="slide29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slide" Target="slide26.xml"/><Relationship Id="rId13" Type="http://schemas.openxmlformats.org/officeDocument/2006/relationships/slide" Target="slide32.xml"/><Relationship Id="rId3" Type="http://schemas.openxmlformats.org/officeDocument/2006/relationships/slide" Target="slide6.xml"/><Relationship Id="rId7" Type="http://schemas.openxmlformats.org/officeDocument/2006/relationships/slide" Target="slide25.xml"/><Relationship Id="rId12" Type="http://schemas.openxmlformats.org/officeDocument/2006/relationships/slide" Target="slide31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slide" Target="slide23.xml"/><Relationship Id="rId11" Type="http://schemas.openxmlformats.org/officeDocument/2006/relationships/slide" Target="slide30.xml"/><Relationship Id="rId5" Type="http://schemas.openxmlformats.org/officeDocument/2006/relationships/slide" Target="slide22.xml"/><Relationship Id="rId15" Type="http://schemas.openxmlformats.org/officeDocument/2006/relationships/slide" Target="slide18.xml"/><Relationship Id="rId10" Type="http://schemas.openxmlformats.org/officeDocument/2006/relationships/slide" Target="slide29.xml"/><Relationship Id="rId4" Type="http://schemas.openxmlformats.org/officeDocument/2006/relationships/slide" Target="slide11.xml"/><Relationship Id="rId9" Type="http://schemas.openxmlformats.org/officeDocument/2006/relationships/slide" Target="slide28.xml"/><Relationship Id="rId14" Type="http://schemas.openxmlformats.org/officeDocument/2006/relationships/slide" Target="slide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slide" Target="slide26.xml"/><Relationship Id="rId13" Type="http://schemas.openxmlformats.org/officeDocument/2006/relationships/slide" Target="slide32.xml"/><Relationship Id="rId3" Type="http://schemas.openxmlformats.org/officeDocument/2006/relationships/slide" Target="slide6.xml"/><Relationship Id="rId7" Type="http://schemas.openxmlformats.org/officeDocument/2006/relationships/slide" Target="slide25.xml"/><Relationship Id="rId12" Type="http://schemas.openxmlformats.org/officeDocument/2006/relationships/slide" Target="slide31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slide" Target="slide23.xml"/><Relationship Id="rId11" Type="http://schemas.openxmlformats.org/officeDocument/2006/relationships/slide" Target="slide30.xml"/><Relationship Id="rId5" Type="http://schemas.openxmlformats.org/officeDocument/2006/relationships/slide" Target="slide22.xml"/><Relationship Id="rId15" Type="http://schemas.openxmlformats.org/officeDocument/2006/relationships/slide" Target="slide18.xml"/><Relationship Id="rId10" Type="http://schemas.openxmlformats.org/officeDocument/2006/relationships/slide" Target="slide29.xml"/><Relationship Id="rId4" Type="http://schemas.openxmlformats.org/officeDocument/2006/relationships/slide" Target="slide11.xml"/><Relationship Id="rId9" Type="http://schemas.openxmlformats.org/officeDocument/2006/relationships/slide" Target="slide28.xml"/><Relationship Id="rId14" Type="http://schemas.openxmlformats.org/officeDocument/2006/relationships/slide" Target="slide2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slide" Target="slide25.xml"/><Relationship Id="rId13" Type="http://schemas.openxmlformats.org/officeDocument/2006/relationships/slide" Target="slide31.xml"/><Relationship Id="rId3" Type="http://schemas.openxmlformats.org/officeDocument/2006/relationships/slide" Target="slide6.xml"/><Relationship Id="rId7" Type="http://schemas.openxmlformats.org/officeDocument/2006/relationships/slide" Target="slide23.xml"/><Relationship Id="rId12" Type="http://schemas.openxmlformats.org/officeDocument/2006/relationships/slide" Target="slide30.xml"/><Relationship Id="rId2" Type="http://schemas.openxmlformats.org/officeDocument/2006/relationships/image" Target="../media/image2.png"/><Relationship Id="rId16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slide" Target="slide22.xml"/><Relationship Id="rId11" Type="http://schemas.openxmlformats.org/officeDocument/2006/relationships/slide" Target="slide29.xml"/><Relationship Id="rId5" Type="http://schemas.openxmlformats.org/officeDocument/2006/relationships/slide" Target="slide18.xml"/><Relationship Id="rId15" Type="http://schemas.openxmlformats.org/officeDocument/2006/relationships/slide" Target="slide2.xml"/><Relationship Id="rId10" Type="http://schemas.openxmlformats.org/officeDocument/2006/relationships/slide" Target="slide28.xml"/><Relationship Id="rId4" Type="http://schemas.openxmlformats.org/officeDocument/2006/relationships/slide" Target="slide11.xml"/><Relationship Id="rId9" Type="http://schemas.openxmlformats.org/officeDocument/2006/relationships/slide" Target="slide26.xml"/><Relationship Id="rId14" Type="http://schemas.openxmlformats.org/officeDocument/2006/relationships/slide" Target="slide32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slide" Target="slide25.xml"/><Relationship Id="rId13" Type="http://schemas.openxmlformats.org/officeDocument/2006/relationships/slide" Target="slide31.xml"/><Relationship Id="rId3" Type="http://schemas.openxmlformats.org/officeDocument/2006/relationships/slide" Target="slide6.xml"/><Relationship Id="rId7" Type="http://schemas.openxmlformats.org/officeDocument/2006/relationships/slide" Target="slide23.xml"/><Relationship Id="rId12" Type="http://schemas.openxmlformats.org/officeDocument/2006/relationships/slide" Target="slide30.xml"/><Relationship Id="rId2" Type="http://schemas.openxmlformats.org/officeDocument/2006/relationships/image" Target="../media/image2.png"/><Relationship Id="rId16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6" Type="http://schemas.openxmlformats.org/officeDocument/2006/relationships/slide" Target="slide22.xml"/><Relationship Id="rId11" Type="http://schemas.openxmlformats.org/officeDocument/2006/relationships/slide" Target="slide29.xml"/><Relationship Id="rId5" Type="http://schemas.openxmlformats.org/officeDocument/2006/relationships/slide" Target="slide18.xml"/><Relationship Id="rId15" Type="http://schemas.openxmlformats.org/officeDocument/2006/relationships/slide" Target="slide2.xml"/><Relationship Id="rId10" Type="http://schemas.openxmlformats.org/officeDocument/2006/relationships/slide" Target="slide28.xml"/><Relationship Id="rId4" Type="http://schemas.openxmlformats.org/officeDocument/2006/relationships/slide" Target="slide11.xml"/><Relationship Id="rId9" Type="http://schemas.openxmlformats.org/officeDocument/2006/relationships/slide" Target="slide26.xml"/><Relationship Id="rId14" Type="http://schemas.openxmlformats.org/officeDocument/2006/relationships/slide" Target="slide32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slide" Target="slide26.xml"/><Relationship Id="rId13" Type="http://schemas.openxmlformats.org/officeDocument/2006/relationships/slide" Target="slide32.xml"/><Relationship Id="rId3" Type="http://schemas.openxmlformats.org/officeDocument/2006/relationships/slide" Target="slide6.xml"/><Relationship Id="rId7" Type="http://schemas.openxmlformats.org/officeDocument/2006/relationships/slide" Target="slide25.xml"/><Relationship Id="rId12" Type="http://schemas.openxmlformats.org/officeDocument/2006/relationships/slide" Target="slide31.xml"/><Relationship Id="rId2" Type="http://schemas.openxmlformats.org/officeDocument/2006/relationships/image" Target="../media/image2.png"/><Relationship Id="rId16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6" Type="http://schemas.openxmlformats.org/officeDocument/2006/relationships/slide" Target="slide22.xml"/><Relationship Id="rId11" Type="http://schemas.openxmlformats.org/officeDocument/2006/relationships/slide" Target="slide30.xml"/><Relationship Id="rId5" Type="http://schemas.openxmlformats.org/officeDocument/2006/relationships/slide" Target="slide18.xml"/><Relationship Id="rId15" Type="http://schemas.openxmlformats.org/officeDocument/2006/relationships/slide" Target="slide23.xml"/><Relationship Id="rId10" Type="http://schemas.openxmlformats.org/officeDocument/2006/relationships/slide" Target="slide29.xml"/><Relationship Id="rId4" Type="http://schemas.openxmlformats.org/officeDocument/2006/relationships/slide" Target="slide11.xml"/><Relationship Id="rId9" Type="http://schemas.openxmlformats.org/officeDocument/2006/relationships/slide" Target="slide28.xml"/><Relationship Id="rId14" Type="http://schemas.openxmlformats.org/officeDocument/2006/relationships/slide" Target="slide2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slide" Target="slide25.xml"/><Relationship Id="rId13" Type="http://schemas.openxmlformats.org/officeDocument/2006/relationships/slide" Target="slide31.xml"/><Relationship Id="rId3" Type="http://schemas.openxmlformats.org/officeDocument/2006/relationships/slide" Target="slide6.xml"/><Relationship Id="rId7" Type="http://schemas.openxmlformats.org/officeDocument/2006/relationships/slide" Target="slide23.xml"/><Relationship Id="rId12" Type="http://schemas.openxmlformats.org/officeDocument/2006/relationships/slide" Target="slide30.xml"/><Relationship Id="rId2" Type="http://schemas.openxmlformats.org/officeDocument/2006/relationships/image" Target="../media/image2.png"/><Relationship Id="rId16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6" Type="http://schemas.openxmlformats.org/officeDocument/2006/relationships/slide" Target="slide22.xml"/><Relationship Id="rId11" Type="http://schemas.openxmlformats.org/officeDocument/2006/relationships/slide" Target="slide29.xml"/><Relationship Id="rId5" Type="http://schemas.openxmlformats.org/officeDocument/2006/relationships/slide" Target="slide18.xml"/><Relationship Id="rId15" Type="http://schemas.openxmlformats.org/officeDocument/2006/relationships/slide" Target="slide2.xml"/><Relationship Id="rId10" Type="http://schemas.openxmlformats.org/officeDocument/2006/relationships/slide" Target="slide28.xml"/><Relationship Id="rId4" Type="http://schemas.openxmlformats.org/officeDocument/2006/relationships/slide" Target="slide11.xml"/><Relationship Id="rId9" Type="http://schemas.openxmlformats.org/officeDocument/2006/relationships/slide" Target="slide26.xml"/><Relationship Id="rId14" Type="http://schemas.openxmlformats.org/officeDocument/2006/relationships/slide" Target="slide32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slide" Target="slide25.xml"/><Relationship Id="rId13" Type="http://schemas.openxmlformats.org/officeDocument/2006/relationships/slide" Target="slide31.xml"/><Relationship Id="rId3" Type="http://schemas.openxmlformats.org/officeDocument/2006/relationships/slide" Target="slide6.xml"/><Relationship Id="rId7" Type="http://schemas.openxmlformats.org/officeDocument/2006/relationships/slide" Target="slide23.xml"/><Relationship Id="rId12" Type="http://schemas.openxmlformats.org/officeDocument/2006/relationships/slide" Target="slide30.xml"/><Relationship Id="rId2" Type="http://schemas.openxmlformats.org/officeDocument/2006/relationships/image" Target="../media/image2.png"/><Relationship Id="rId16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6" Type="http://schemas.openxmlformats.org/officeDocument/2006/relationships/slide" Target="slide22.xml"/><Relationship Id="rId11" Type="http://schemas.openxmlformats.org/officeDocument/2006/relationships/slide" Target="slide29.xml"/><Relationship Id="rId5" Type="http://schemas.openxmlformats.org/officeDocument/2006/relationships/slide" Target="slide18.xml"/><Relationship Id="rId15" Type="http://schemas.openxmlformats.org/officeDocument/2006/relationships/slide" Target="slide2.xml"/><Relationship Id="rId10" Type="http://schemas.openxmlformats.org/officeDocument/2006/relationships/slide" Target="slide28.xml"/><Relationship Id="rId4" Type="http://schemas.openxmlformats.org/officeDocument/2006/relationships/slide" Target="slide11.xml"/><Relationship Id="rId9" Type="http://schemas.openxmlformats.org/officeDocument/2006/relationships/slide" Target="slide26.xml"/><Relationship Id="rId14" Type="http://schemas.openxmlformats.org/officeDocument/2006/relationships/slide" Target="slide32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slide" Target="slide25.xml"/><Relationship Id="rId13" Type="http://schemas.openxmlformats.org/officeDocument/2006/relationships/slide" Target="slide32.xml"/><Relationship Id="rId3" Type="http://schemas.openxmlformats.org/officeDocument/2006/relationships/slide" Target="slide6.xml"/><Relationship Id="rId7" Type="http://schemas.openxmlformats.org/officeDocument/2006/relationships/slide" Target="slide23.xml"/><Relationship Id="rId12" Type="http://schemas.openxmlformats.org/officeDocument/2006/relationships/slide" Target="slide31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slide" Target="slide22.xml"/><Relationship Id="rId11" Type="http://schemas.openxmlformats.org/officeDocument/2006/relationships/slide" Target="slide30.xml"/><Relationship Id="rId5" Type="http://schemas.openxmlformats.org/officeDocument/2006/relationships/slide" Target="slide18.xml"/><Relationship Id="rId15" Type="http://schemas.openxmlformats.org/officeDocument/2006/relationships/slide" Target="slide26.xml"/><Relationship Id="rId10" Type="http://schemas.openxmlformats.org/officeDocument/2006/relationships/slide" Target="slide29.xml"/><Relationship Id="rId4" Type="http://schemas.openxmlformats.org/officeDocument/2006/relationships/slide" Target="slide11.xml"/><Relationship Id="rId9" Type="http://schemas.openxmlformats.org/officeDocument/2006/relationships/slide" Target="slide28.xml"/><Relationship Id="rId14" Type="http://schemas.openxmlformats.org/officeDocument/2006/relationships/slide" Target="slide2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slide" Target="slide25.xml"/><Relationship Id="rId13" Type="http://schemas.openxmlformats.org/officeDocument/2006/relationships/slide" Target="slide31.xml"/><Relationship Id="rId3" Type="http://schemas.openxmlformats.org/officeDocument/2006/relationships/slide" Target="slide6.xml"/><Relationship Id="rId7" Type="http://schemas.openxmlformats.org/officeDocument/2006/relationships/slide" Target="slide23.xml"/><Relationship Id="rId12" Type="http://schemas.openxmlformats.org/officeDocument/2006/relationships/slide" Target="slide30.xml"/><Relationship Id="rId2" Type="http://schemas.openxmlformats.org/officeDocument/2006/relationships/image" Target="../media/image2.png"/><Relationship Id="rId16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6" Type="http://schemas.openxmlformats.org/officeDocument/2006/relationships/slide" Target="slide22.xml"/><Relationship Id="rId11" Type="http://schemas.openxmlformats.org/officeDocument/2006/relationships/slide" Target="slide29.xml"/><Relationship Id="rId5" Type="http://schemas.openxmlformats.org/officeDocument/2006/relationships/slide" Target="slide18.xml"/><Relationship Id="rId15" Type="http://schemas.openxmlformats.org/officeDocument/2006/relationships/slide" Target="slide2.xml"/><Relationship Id="rId10" Type="http://schemas.openxmlformats.org/officeDocument/2006/relationships/slide" Target="slide28.xml"/><Relationship Id="rId4" Type="http://schemas.openxmlformats.org/officeDocument/2006/relationships/slide" Target="slide11.xml"/><Relationship Id="rId9" Type="http://schemas.openxmlformats.org/officeDocument/2006/relationships/slide" Target="slide26.xml"/><Relationship Id="rId14" Type="http://schemas.openxmlformats.org/officeDocument/2006/relationships/slide" Target="slide32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slide" Target="slide25.xml"/><Relationship Id="rId13" Type="http://schemas.openxmlformats.org/officeDocument/2006/relationships/slide" Target="slide31.xml"/><Relationship Id="rId3" Type="http://schemas.openxmlformats.org/officeDocument/2006/relationships/slide" Target="slide6.xml"/><Relationship Id="rId7" Type="http://schemas.openxmlformats.org/officeDocument/2006/relationships/slide" Target="slide23.xml"/><Relationship Id="rId12" Type="http://schemas.openxmlformats.org/officeDocument/2006/relationships/slide" Target="slide30.xml"/><Relationship Id="rId2" Type="http://schemas.openxmlformats.org/officeDocument/2006/relationships/image" Target="../media/image2.png"/><Relationship Id="rId16" Type="http://schemas.openxmlformats.org/officeDocument/2006/relationships/image" Target="../media/image25.jpg"/><Relationship Id="rId1" Type="http://schemas.openxmlformats.org/officeDocument/2006/relationships/slideLayout" Target="../slideLayouts/slideLayout2.xml"/><Relationship Id="rId6" Type="http://schemas.openxmlformats.org/officeDocument/2006/relationships/slide" Target="slide22.xml"/><Relationship Id="rId11" Type="http://schemas.openxmlformats.org/officeDocument/2006/relationships/slide" Target="slide29.xml"/><Relationship Id="rId5" Type="http://schemas.openxmlformats.org/officeDocument/2006/relationships/slide" Target="slide18.xml"/><Relationship Id="rId15" Type="http://schemas.openxmlformats.org/officeDocument/2006/relationships/slide" Target="slide2.xml"/><Relationship Id="rId10" Type="http://schemas.openxmlformats.org/officeDocument/2006/relationships/slide" Target="slide28.xml"/><Relationship Id="rId4" Type="http://schemas.openxmlformats.org/officeDocument/2006/relationships/slide" Target="slide11.xml"/><Relationship Id="rId9" Type="http://schemas.openxmlformats.org/officeDocument/2006/relationships/slide" Target="slide26.xml"/><Relationship Id="rId14" Type="http://schemas.openxmlformats.org/officeDocument/2006/relationships/slide" Target="slide3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22.xml"/><Relationship Id="rId13" Type="http://schemas.openxmlformats.org/officeDocument/2006/relationships/slide" Target="slide29.xml"/><Relationship Id="rId3" Type="http://schemas.openxmlformats.org/officeDocument/2006/relationships/image" Target="../media/image6.jpg"/><Relationship Id="rId7" Type="http://schemas.openxmlformats.org/officeDocument/2006/relationships/slide" Target="slide18.xml"/><Relationship Id="rId12" Type="http://schemas.openxmlformats.org/officeDocument/2006/relationships/slide" Target="slide28.xml"/><Relationship Id="rId17" Type="http://schemas.openxmlformats.org/officeDocument/2006/relationships/slide" Target="slide2.xml"/><Relationship Id="rId2" Type="http://schemas.openxmlformats.org/officeDocument/2006/relationships/image" Target="../media/image5.jpg"/><Relationship Id="rId16" Type="http://schemas.openxmlformats.org/officeDocument/2006/relationships/slide" Target="slide32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1.xml"/><Relationship Id="rId11" Type="http://schemas.openxmlformats.org/officeDocument/2006/relationships/slide" Target="slide26.xml"/><Relationship Id="rId5" Type="http://schemas.openxmlformats.org/officeDocument/2006/relationships/slide" Target="slide6.xml"/><Relationship Id="rId15" Type="http://schemas.openxmlformats.org/officeDocument/2006/relationships/slide" Target="slide31.xml"/><Relationship Id="rId10" Type="http://schemas.openxmlformats.org/officeDocument/2006/relationships/slide" Target="slide25.xml"/><Relationship Id="rId4" Type="http://schemas.openxmlformats.org/officeDocument/2006/relationships/image" Target="../media/image2.png"/><Relationship Id="rId9" Type="http://schemas.openxmlformats.org/officeDocument/2006/relationships/slide" Target="slide23.xml"/><Relationship Id="rId14" Type="http://schemas.openxmlformats.org/officeDocument/2006/relationships/slide" Target="slide30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slide" Target="slide25.xml"/><Relationship Id="rId13" Type="http://schemas.openxmlformats.org/officeDocument/2006/relationships/slide" Target="slide31.xml"/><Relationship Id="rId3" Type="http://schemas.openxmlformats.org/officeDocument/2006/relationships/slide" Target="slide6.xml"/><Relationship Id="rId7" Type="http://schemas.openxmlformats.org/officeDocument/2006/relationships/slide" Target="slide23.xml"/><Relationship Id="rId12" Type="http://schemas.openxmlformats.org/officeDocument/2006/relationships/slide" Target="slide30.xml"/><Relationship Id="rId2" Type="http://schemas.openxmlformats.org/officeDocument/2006/relationships/image" Target="../media/image2.png"/><Relationship Id="rId16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6" Type="http://schemas.openxmlformats.org/officeDocument/2006/relationships/slide" Target="slide22.xml"/><Relationship Id="rId11" Type="http://schemas.openxmlformats.org/officeDocument/2006/relationships/slide" Target="slide29.xml"/><Relationship Id="rId5" Type="http://schemas.openxmlformats.org/officeDocument/2006/relationships/slide" Target="slide18.xml"/><Relationship Id="rId15" Type="http://schemas.openxmlformats.org/officeDocument/2006/relationships/slide" Target="slide2.xml"/><Relationship Id="rId10" Type="http://schemas.openxmlformats.org/officeDocument/2006/relationships/slide" Target="slide28.xml"/><Relationship Id="rId4" Type="http://schemas.openxmlformats.org/officeDocument/2006/relationships/slide" Target="slide11.xml"/><Relationship Id="rId9" Type="http://schemas.openxmlformats.org/officeDocument/2006/relationships/slide" Target="slide26.xml"/><Relationship Id="rId14" Type="http://schemas.openxmlformats.org/officeDocument/2006/relationships/slide" Target="slide32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slide" Target="slide25.xml"/><Relationship Id="rId13" Type="http://schemas.openxmlformats.org/officeDocument/2006/relationships/slide" Target="slide31.xml"/><Relationship Id="rId3" Type="http://schemas.openxmlformats.org/officeDocument/2006/relationships/slide" Target="slide6.xml"/><Relationship Id="rId7" Type="http://schemas.openxmlformats.org/officeDocument/2006/relationships/slide" Target="slide23.xml"/><Relationship Id="rId12" Type="http://schemas.openxmlformats.org/officeDocument/2006/relationships/slide" Target="slide30.xml"/><Relationship Id="rId2" Type="http://schemas.openxmlformats.org/officeDocument/2006/relationships/image" Target="../media/image2.png"/><Relationship Id="rId16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slide" Target="slide22.xml"/><Relationship Id="rId11" Type="http://schemas.openxmlformats.org/officeDocument/2006/relationships/slide" Target="slide29.xml"/><Relationship Id="rId5" Type="http://schemas.openxmlformats.org/officeDocument/2006/relationships/slide" Target="slide18.xml"/><Relationship Id="rId15" Type="http://schemas.openxmlformats.org/officeDocument/2006/relationships/slide" Target="slide2.xml"/><Relationship Id="rId10" Type="http://schemas.openxmlformats.org/officeDocument/2006/relationships/slide" Target="slide28.xml"/><Relationship Id="rId4" Type="http://schemas.openxmlformats.org/officeDocument/2006/relationships/slide" Target="slide11.xml"/><Relationship Id="rId9" Type="http://schemas.openxmlformats.org/officeDocument/2006/relationships/slide" Target="slide26.xml"/><Relationship Id="rId14" Type="http://schemas.openxmlformats.org/officeDocument/2006/relationships/slide" Target="slide32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slide" Target="slide25.xml"/><Relationship Id="rId13" Type="http://schemas.openxmlformats.org/officeDocument/2006/relationships/slide" Target="slide31.xml"/><Relationship Id="rId3" Type="http://schemas.openxmlformats.org/officeDocument/2006/relationships/slide" Target="slide6.xml"/><Relationship Id="rId7" Type="http://schemas.openxmlformats.org/officeDocument/2006/relationships/slide" Target="slide23.xml"/><Relationship Id="rId12" Type="http://schemas.openxmlformats.org/officeDocument/2006/relationships/slide" Target="slide30.xml"/><Relationship Id="rId2" Type="http://schemas.openxmlformats.org/officeDocument/2006/relationships/image" Target="../media/image2.png"/><Relationship Id="rId16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6" Type="http://schemas.openxmlformats.org/officeDocument/2006/relationships/slide" Target="slide22.xml"/><Relationship Id="rId11" Type="http://schemas.openxmlformats.org/officeDocument/2006/relationships/slide" Target="slide29.xml"/><Relationship Id="rId5" Type="http://schemas.openxmlformats.org/officeDocument/2006/relationships/slide" Target="slide18.xml"/><Relationship Id="rId15" Type="http://schemas.openxmlformats.org/officeDocument/2006/relationships/slide" Target="slide2.xml"/><Relationship Id="rId10" Type="http://schemas.openxmlformats.org/officeDocument/2006/relationships/slide" Target="slide28.xml"/><Relationship Id="rId4" Type="http://schemas.openxmlformats.org/officeDocument/2006/relationships/slide" Target="slide11.xml"/><Relationship Id="rId9" Type="http://schemas.openxmlformats.org/officeDocument/2006/relationships/slide" Target="slide26.xml"/><Relationship Id="rId14" Type="http://schemas.openxmlformats.org/officeDocument/2006/relationships/slide" Target="slide32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slide" Target="slide25.xml"/><Relationship Id="rId13" Type="http://schemas.openxmlformats.org/officeDocument/2006/relationships/slide" Target="slide31.xml"/><Relationship Id="rId3" Type="http://schemas.openxmlformats.org/officeDocument/2006/relationships/slide" Target="slide6.xml"/><Relationship Id="rId7" Type="http://schemas.openxmlformats.org/officeDocument/2006/relationships/slide" Target="slide23.xml"/><Relationship Id="rId12" Type="http://schemas.openxmlformats.org/officeDocument/2006/relationships/slide" Target="slide30.xml"/><Relationship Id="rId2" Type="http://schemas.openxmlformats.org/officeDocument/2006/relationships/image" Target="../media/image2.png"/><Relationship Id="rId16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6" Type="http://schemas.openxmlformats.org/officeDocument/2006/relationships/slide" Target="slide22.xml"/><Relationship Id="rId11" Type="http://schemas.openxmlformats.org/officeDocument/2006/relationships/slide" Target="slide29.xml"/><Relationship Id="rId5" Type="http://schemas.openxmlformats.org/officeDocument/2006/relationships/slide" Target="slide18.xml"/><Relationship Id="rId15" Type="http://schemas.openxmlformats.org/officeDocument/2006/relationships/slide" Target="slide2.xml"/><Relationship Id="rId10" Type="http://schemas.openxmlformats.org/officeDocument/2006/relationships/slide" Target="slide28.xml"/><Relationship Id="rId4" Type="http://schemas.openxmlformats.org/officeDocument/2006/relationships/slide" Target="slide11.xml"/><Relationship Id="rId9" Type="http://schemas.openxmlformats.org/officeDocument/2006/relationships/slide" Target="slide26.xml"/><Relationship Id="rId14" Type="http://schemas.openxmlformats.org/officeDocument/2006/relationships/slide" Target="slide32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slide" Target="slide25.xml"/><Relationship Id="rId13" Type="http://schemas.openxmlformats.org/officeDocument/2006/relationships/slide" Target="slide31.xml"/><Relationship Id="rId3" Type="http://schemas.openxmlformats.org/officeDocument/2006/relationships/slide" Target="slide6.xml"/><Relationship Id="rId7" Type="http://schemas.openxmlformats.org/officeDocument/2006/relationships/slide" Target="slide23.xml"/><Relationship Id="rId12" Type="http://schemas.openxmlformats.org/officeDocument/2006/relationships/slide" Target="slide30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slide" Target="slide22.xml"/><Relationship Id="rId11" Type="http://schemas.openxmlformats.org/officeDocument/2006/relationships/slide" Target="slide29.xml"/><Relationship Id="rId5" Type="http://schemas.openxmlformats.org/officeDocument/2006/relationships/slide" Target="slide18.xml"/><Relationship Id="rId15" Type="http://schemas.openxmlformats.org/officeDocument/2006/relationships/slide" Target="slide2.xml"/><Relationship Id="rId10" Type="http://schemas.openxmlformats.org/officeDocument/2006/relationships/slide" Target="slide28.xml"/><Relationship Id="rId4" Type="http://schemas.openxmlformats.org/officeDocument/2006/relationships/slide" Target="slide11.xml"/><Relationship Id="rId9" Type="http://schemas.openxmlformats.org/officeDocument/2006/relationships/slide" Target="slide26.xml"/><Relationship Id="rId14" Type="http://schemas.openxmlformats.org/officeDocument/2006/relationships/slide" Target="slide32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slide" Target="slide25.xml"/><Relationship Id="rId13" Type="http://schemas.openxmlformats.org/officeDocument/2006/relationships/slide" Target="slide31.xml"/><Relationship Id="rId3" Type="http://schemas.openxmlformats.org/officeDocument/2006/relationships/slide" Target="slide6.xml"/><Relationship Id="rId7" Type="http://schemas.openxmlformats.org/officeDocument/2006/relationships/slide" Target="slide23.xml"/><Relationship Id="rId12" Type="http://schemas.openxmlformats.org/officeDocument/2006/relationships/slide" Target="slide30.xml"/><Relationship Id="rId2" Type="http://schemas.openxmlformats.org/officeDocument/2006/relationships/image" Target="../media/image2.png"/><Relationship Id="rId16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6" Type="http://schemas.openxmlformats.org/officeDocument/2006/relationships/slide" Target="slide22.xml"/><Relationship Id="rId11" Type="http://schemas.openxmlformats.org/officeDocument/2006/relationships/slide" Target="slide29.xml"/><Relationship Id="rId5" Type="http://schemas.openxmlformats.org/officeDocument/2006/relationships/slide" Target="slide18.xml"/><Relationship Id="rId15" Type="http://schemas.openxmlformats.org/officeDocument/2006/relationships/slide" Target="slide2.xml"/><Relationship Id="rId10" Type="http://schemas.openxmlformats.org/officeDocument/2006/relationships/slide" Target="slide28.xml"/><Relationship Id="rId4" Type="http://schemas.openxmlformats.org/officeDocument/2006/relationships/slide" Target="slide11.xml"/><Relationship Id="rId9" Type="http://schemas.openxmlformats.org/officeDocument/2006/relationships/slide" Target="slide26.xml"/><Relationship Id="rId14" Type="http://schemas.openxmlformats.org/officeDocument/2006/relationships/slide" Target="slide3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23.xml"/><Relationship Id="rId13" Type="http://schemas.openxmlformats.org/officeDocument/2006/relationships/slide" Target="slide30.xml"/><Relationship Id="rId3" Type="http://schemas.openxmlformats.org/officeDocument/2006/relationships/image" Target="../media/image2.png"/><Relationship Id="rId7" Type="http://schemas.openxmlformats.org/officeDocument/2006/relationships/slide" Target="slide22.xml"/><Relationship Id="rId12" Type="http://schemas.openxmlformats.org/officeDocument/2006/relationships/slide" Target="slide29.xml"/><Relationship Id="rId2" Type="http://schemas.openxmlformats.org/officeDocument/2006/relationships/image" Target="../media/image4.png"/><Relationship Id="rId16" Type="http://schemas.openxmlformats.org/officeDocument/2006/relationships/slide" Target="slide2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8.xml"/><Relationship Id="rId11" Type="http://schemas.openxmlformats.org/officeDocument/2006/relationships/slide" Target="slide28.xml"/><Relationship Id="rId5" Type="http://schemas.openxmlformats.org/officeDocument/2006/relationships/slide" Target="slide11.xml"/><Relationship Id="rId15" Type="http://schemas.openxmlformats.org/officeDocument/2006/relationships/slide" Target="slide32.xml"/><Relationship Id="rId10" Type="http://schemas.openxmlformats.org/officeDocument/2006/relationships/slide" Target="slide26.xml"/><Relationship Id="rId4" Type="http://schemas.openxmlformats.org/officeDocument/2006/relationships/slide" Target="slide6.xml"/><Relationship Id="rId9" Type="http://schemas.openxmlformats.org/officeDocument/2006/relationships/slide" Target="slide25.xml"/><Relationship Id="rId14" Type="http://schemas.openxmlformats.org/officeDocument/2006/relationships/slide" Target="slide3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" Target="slide23.xml"/><Relationship Id="rId13" Type="http://schemas.openxmlformats.org/officeDocument/2006/relationships/slide" Target="slide30.xml"/><Relationship Id="rId3" Type="http://schemas.openxmlformats.org/officeDocument/2006/relationships/image" Target="../media/image2.png"/><Relationship Id="rId7" Type="http://schemas.openxmlformats.org/officeDocument/2006/relationships/slide" Target="slide22.xml"/><Relationship Id="rId12" Type="http://schemas.openxmlformats.org/officeDocument/2006/relationships/slide" Target="slide29.xml"/><Relationship Id="rId2" Type="http://schemas.openxmlformats.org/officeDocument/2006/relationships/image" Target="../media/image7.png"/><Relationship Id="rId16" Type="http://schemas.openxmlformats.org/officeDocument/2006/relationships/slide" Target="slide2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8.xml"/><Relationship Id="rId11" Type="http://schemas.openxmlformats.org/officeDocument/2006/relationships/slide" Target="slide28.xml"/><Relationship Id="rId5" Type="http://schemas.openxmlformats.org/officeDocument/2006/relationships/slide" Target="slide11.xml"/><Relationship Id="rId15" Type="http://schemas.openxmlformats.org/officeDocument/2006/relationships/slide" Target="slide32.xml"/><Relationship Id="rId10" Type="http://schemas.openxmlformats.org/officeDocument/2006/relationships/slide" Target="slide26.xml"/><Relationship Id="rId4" Type="http://schemas.openxmlformats.org/officeDocument/2006/relationships/slide" Target="slide6.xml"/><Relationship Id="rId9" Type="http://schemas.openxmlformats.org/officeDocument/2006/relationships/slide" Target="slide25.xml"/><Relationship Id="rId14" Type="http://schemas.openxmlformats.org/officeDocument/2006/relationships/slide" Target="slide3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" Target="slide25.xml"/><Relationship Id="rId13" Type="http://schemas.openxmlformats.org/officeDocument/2006/relationships/slide" Target="slide31.xml"/><Relationship Id="rId3" Type="http://schemas.openxmlformats.org/officeDocument/2006/relationships/slide" Target="slide6.xml"/><Relationship Id="rId7" Type="http://schemas.openxmlformats.org/officeDocument/2006/relationships/slide" Target="slide23.xml"/><Relationship Id="rId12" Type="http://schemas.openxmlformats.org/officeDocument/2006/relationships/slide" Target="slide30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slide" Target="slide22.xml"/><Relationship Id="rId11" Type="http://schemas.openxmlformats.org/officeDocument/2006/relationships/slide" Target="slide29.xml"/><Relationship Id="rId5" Type="http://schemas.openxmlformats.org/officeDocument/2006/relationships/slide" Target="slide18.xml"/><Relationship Id="rId15" Type="http://schemas.openxmlformats.org/officeDocument/2006/relationships/slide" Target="slide2.xml"/><Relationship Id="rId10" Type="http://schemas.openxmlformats.org/officeDocument/2006/relationships/slide" Target="slide28.xml"/><Relationship Id="rId4" Type="http://schemas.openxmlformats.org/officeDocument/2006/relationships/slide" Target="slide11.xml"/><Relationship Id="rId9" Type="http://schemas.openxmlformats.org/officeDocument/2006/relationships/slide" Target="slide26.xml"/><Relationship Id="rId14" Type="http://schemas.openxmlformats.org/officeDocument/2006/relationships/slide" Target="slide3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" Target="slide26.xml"/><Relationship Id="rId13" Type="http://schemas.openxmlformats.org/officeDocument/2006/relationships/slide" Target="slide32.xml"/><Relationship Id="rId3" Type="http://schemas.openxmlformats.org/officeDocument/2006/relationships/slide" Target="slide11.xml"/><Relationship Id="rId7" Type="http://schemas.openxmlformats.org/officeDocument/2006/relationships/slide" Target="slide25.xml"/><Relationship Id="rId12" Type="http://schemas.openxmlformats.org/officeDocument/2006/relationships/slide" Target="slide31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slide" Target="slide23.xml"/><Relationship Id="rId11" Type="http://schemas.openxmlformats.org/officeDocument/2006/relationships/slide" Target="slide30.xml"/><Relationship Id="rId5" Type="http://schemas.openxmlformats.org/officeDocument/2006/relationships/slide" Target="slide22.xml"/><Relationship Id="rId15" Type="http://schemas.openxmlformats.org/officeDocument/2006/relationships/slide" Target="slide2.xml"/><Relationship Id="rId10" Type="http://schemas.openxmlformats.org/officeDocument/2006/relationships/slide" Target="slide29.xml"/><Relationship Id="rId4" Type="http://schemas.openxmlformats.org/officeDocument/2006/relationships/slide" Target="slide18.xml"/><Relationship Id="rId9" Type="http://schemas.openxmlformats.org/officeDocument/2006/relationships/slide" Target="slide28.xml"/><Relationship Id="rId14" Type="http://schemas.openxmlformats.org/officeDocument/2006/relationships/slide" Target="slide6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" Target="slide23.xml"/><Relationship Id="rId13" Type="http://schemas.openxmlformats.org/officeDocument/2006/relationships/slide" Target="slide30.xml"/><Relationship Id="rId3" Type="http://schemas.openxmlformats.org/officeDocument/2006/relationships/image" Target="../media/image8.wmf"/><Relationship Id="rId7" Type="http://schemas.openxmlformats.org/officeDocument/2006/relationships/slide" Target="slide22.xml"/><Relationship Id="rId12" Type="http://schemas.openxmlformats.org/officeDocument/2006/relationships/slide" Target="slide29.xml"/><Relationship Id="rId17" Type="http://schemas.openxmlformats.org/officeDocument/2006/relationships/slide" Target="slide2.xml"/><Relationship Id="rId2" Type="http://schemas.openxmlformats.org/officeDocument/2006/relationships/oleObject" Target="../embeddings/oleObject1.bin"/><Relationship Id="rId16" Type="http://schemas.openxmlformats.org/officeDocument/2006/relationships/slide" Target="slide6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8.xml"/><Relationship Id="rId11" Type="http://schemas.openxmlformats.org/officeDocument/2006/relationships/slide" Target="slide28.xml"/><Relationship Id="rId5" Type="http://schemas.openxmlformats.org/officeDocument/2006/relationships/slide" Target="slide11.xml"/><Relationship Id="rId15" Type="http://schemas.openxmlformats.org/officeDocument/2006/relationships/slide" Target="slide32.xml"/><Relationship Id="rId10" Type="http://schemas.openxmlformats.org/officeDocument/2006/relationships/slide" Target="slide26.xml"/><Relationship Id="rId4" Type="http://schemas.openxmlformats.org/officeDocument/2006/relationships/image" Target="../media/image2.png"/><Relationship Id="rId9" Type="http://schemas.openxmlformats.org/officeDocument/2006/relationships/slide" Target="slide25.xml"/><Relationship Id="rId14" Type="http://schemas.openxmlformats.org/officeDocument/2006/relationships/slide" Target="slide3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" Target="slide23.xml"/><Relationship Id="rId13" Type="http://schemas.openxmlformats.org/officeDocument/2006/relationships/slide" Target="slide30.xml"/><Relationship Id="rId3" Type="http://schemas.openxmlformats.org/officeDocument/2006/relationships/image" Target="../media/image9.wmf"/><Relationship Id="rId7" Type="http://schemas.openxmlformats.org/officeDocument/2006/relationships/slide" Target="slide22.xml"/><Relationship Id="rId12" Type="http://schemas.openxmlformats.org/officeDocument/2006/relationships/slide" Target="slide29.xml"/><Relationship Id="rId17" Type="http://schemas.openxmlformats.org/officeDocument/2006/relationships/slide" Target="slide2.xml"/><Relationship Id="rId2" Type="http://schemas.openxmlformats.org/officeDocument/2006/relationships/oleObject" Target="../embeddings/oleObject2.bin"/><Relationship Id="rId16" Type="http://schemas.openxmlformats.org/officeDocument/2006/relationships/slide" Target="slide6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8.xml"/><Relationship Id="rId11" Type="http://schemas.openxmlformats.org/officeDocument/2006/relationships/slide" Target="slide28.xml"/><Relationship Id="rId5" Type="http://schemas.openxmlformats.org/officeDocument/2006/relationships/slide" Target="slide11.xml"/><Relationship Id="rId15" Type="http://schemas.openxmlformats.org/officeDocument/2006/relationships/slide" Target="slide32.xml"/><Relationship Id="rId10" Type="http://schemas.openxmlformats.org/officeDocument/2006/relationships/slide" Target="slide26.xml"/><Relationship Id="rId4" Type="http://schemas.openxmlformats.org/officeDocument/2006/relationships/image" Target="../media/image2.png"/><Relationship Id="rId9" Type="http://schemas.openxmlformats.org/officeDocument/2006/relationships/slide" Target="slide25.xml"/><Relationship Id="rId14" Type="http://schemas.openxmlformats.org/officeDocument/2006/relationships/slide" Target="slide3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59443514-4E7E-B138-8E98-6F2AF6695D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829605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CDB677-D397-1251-A67F-990B664C5B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6EA64BD6-4B6F-23DE-1A5A-E1A7CD31CD9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03314418"/>
              </p:ext>
            </p:extLst>
          </p:nvPr>
        </p:nvGraphicFramePr>
        <p:xfrm>
          <a:off x="543459" y="905770"/>
          <a:ext cx="3171967" cy="368276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2" imgW="6348960" imgH="7364880" progId="">
                  <p:embed/>
                </p:oleObj>
              </mc:Choice>
              <mc:Fallback>
                <p:oleObj r:id="rId2" imgW="6348960" imgH="7364880" progId="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543459" y="905770"/>
                        <a:ext cx="3171967" cy="368276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EE23678A-75D1-CE1B-CC96-B133803481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649" y="212659"/>
            <a:ext cx="9860262" cy="497517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>
            <a:noAutofit/>
          </a:bodyPr>
          <a:lstStyle/>
          <a:p>
            <a:pPr algn="r" rtl="1"/>
            <a:r>
              <a:rPr lang="fa-IR" sz="3200" b="1" dirty="0">
                <a:cs typeface="B Nazanin" panose="00000400000000000000" pitchFamily="2" charset="-78"/>
              </a:rPr>
              <a:t>فصل1: چرا طراحی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BE8893CE-96DE-8718-DDC6-2C210F780F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6649" y="836762"/>
            <a:ext cx="9860261" cy="6021238"/>
          </a:xfrm>
        </p:spPr>
        <p:txBody>
          <a:bodyPr>
            <a:noAutofit/>
          </a:bodyPr>
          <a:lstStyle/>
          <a:p>
            <a:pPr marL="0" indent="0" algn="r" rtl="1">
              <a:buNone/>
            </a:pPr>
            <a:r>
              <a:rPr lang="fa-IR" b="1" dirty="0">
                <a:solidFill>
                  <a:srgbClr val="00B050"/>
                </a:solidFill>
                <a:cs typeface="B Nazanin" panose="00000400000000000000" pitchFamily="2" charset="-78"/>
              </a:rPr>
              <a:t>» شیوه تفکر طراحی</a:t>
            </a:r>
          </a:p>
          <a:p>
            <a:pPr marL="0" indent="0" algn="r" rtl="1">
              <a:buNone/>
            </a:pPr>
            <a:endParaRPr lang="fa-IR" b="1" dirty="0">
              <a:solidFill>
                <a:srgbClr val="00B050"/>
              </a:solidFill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sz="2800" b="1" dirty="0">
                <a:cs typeface="B Nazanin" panose="00000400000000000000" pitchFamily="2" charset="-78"/>
              </a:rPr>
              <a:t>← </a:t>
            </a:r>
            <a:r>
              <a:rPr lang="fa-IR" b="1" dirty="0">
                <a:solidFill>
                  <a:srgbClr val="C00000"/>
                </a:solidFill>
                <a:cs typeface="B Nazanin" panose="00000400000000000000" pitchFamily="2" charset="-78"/>
              </a:rPr>
              <a:t>هر کسی می‌تواند طراح شود به شرط؛ </a:t>
            </a:r>
          </a:p>
          <a:p>
            <a:pPr marL="0" indent="0" algn="r" rtl="1">
              <a:buNone/>
            </a:pPr>
            <a:r>
              <a:rPr lang="fa-IR" b="1" dirty="0">
                <a:cs typeface="B Nazanin" panose="00000400000000000000" pitchFamily="2" charset="-78"/>
              </a:rPr>
              <a:t>داشتن </a:t>
            </a:r>
            <a:r>
              <a:rPr lang="fa-IR" b="1" dirty="0">
                <a:solidFill>
                  <a:srgbClr val="0070C0"/>
                </a:solidFill>
                <a:cs typeface="B Nazanin" panose="00000400000000000000" pitchFamily="2" charset="-78"/>
              </a:rPr>
              <a:t>اعتماد به نفس </a:t>
            </a:r>
            <a:r>
              <a:rPr lang="fa-IR" b="1" dirty="0">
                <a:cs typeface="B Nazanin" panose="00000400000000000000" pitchFamily="2" charset="-78"/>
              </a:rPr>
              <a:t>و </a:t>
            </a:r>
            <a:r>
              <a:rPr lang="fa-IR" b="1" dirty="0">
                <a:solidFill>
                  <a:srgbClr val="0070C0"/>
                </a:solidFill>
                <a:cs typeface="B Nazanin" panose="00000400000000000000" pitchFamily="2" charset="-78"/>
              </a:rPr>
              <a:t>خلاقیت</a:t>
            </a:r>
            <a:r>
              <a:rPr lang="fa-IR" b="1" dirty="0">
                <a:cs typeface="B Nazanin" panose="00000400000000000000" pitchFamily="2" charset="-78"/>
              </a:rPr>
              <a:t>،</a:t>
            </a:r>
          </a:p>
          <a:p>
            <a:pPr marL="0" indent="0" algn="r" rtl="1">
              <a:buNone/>
            </a:pPr>
            <a:r>
              <a:rPr lang="fa-IR" b="1" dirty="0">
                <a:cs typeface="B Nazanin" panose="00000400000000000000" pitchFamily="2" charset="-78"/>
              </a:rPr>
              <a:t>ویژگی‌های کلیدی برای </a:t>
            </a:r>
            <a:r>
              <a:rPr lang="fa-IR" b="1" dirty="0">
                <a:solidFill>
                  <a:schemeClr val="accent2"/>
                </a:solidFill>
                <a:cs typeface="B Nazanin" panose="00000400000000000000" pitchFamily="2" charset="-78"/>
              </a:rPr>
              <a:t>آزادسازی ظرفیت بیشتر </a:t>
            </a:r>
          </a:p>
          <a:p>
            <a:pPr marL="0" indent="0" algn="r" rtl="1">
              <a:buNone/>
            </a:pPr>
            <a:r>
              <a:rPr lang="fa-IR" b="1" dirty="0">
                <a:cs typeface="B Nazanin" panose="00000400000000000000" pitchFamily="2" charset="-78"/>
              </a:rPr>
              <a:t>و </a:t>
            </a:r>
            <a:r>
              <a:rPr lang="fa-IR" b="1" dirty="0">
                <a:solidFill>
                  <a:schemeClr val="accent2"/>
                </a:solidFill>
                <a:cs typeface="B Nazanin" panose="00000400000000000000" pitchFamily="2" charset="-78"/>
              </a:rPr>
              <a:t>یادگیری نحوه حل مسئله </a:t>
            </a:r>
            <a:r>
              <a:rPr lang="fa-IR" b="1" dirty="0">
                <a:cs typeface="B Nazanin" panose="00000400000000000000" pitchFamily="2" charset="-78"/>
              </a:rPr>
              <a:t>است</a:t>
            </a:r>
          </a:p>
          <a:p>
            <a:pPr marL="0" indent="0" algn="r" rtl="1">
              <a:buNone/>
            </a:pPr>
            <a:endParaRPr lang="fa-IR" b="1" dirty="0"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endParaRPr lang="fa-IR" b="1" dirty="0"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sz="2800" b="1" dirty="0">
                <a:cs typeface="B Nazanin" panose="00000400000000000000" pitchFamily="2" charset="-78"/>
              </a:rPr>
              <a:t>← </a:t>
            </a:r>
            <a:r>
              <a:rPr lang="fa-IR" b="1" dirty="0">
                <a:solidFill>
                  <a:srgbClr val="C00000"/>
                </a:solidFill>
                <a:cs typeface="B Nazanin" panose="00000400000000000000" pitchFamily="2" charset="-78"/>
              </a:rPr>
              <a:t>همه افراد خلاق هستند اما؛ </a:t>
            </a:r>
          </a:p>
          <a:p>
            <a:pPr marL="0" indent="0" algn="r" rtl="1">
              <a:buNone/>
            </a:pPr>
            <a:r>
              <a:rPr lang="fa-IR" b="1" dirty="0">
                <a:solidFill>
                  <a:schemeClr val="accent2"/>
                </a:solidFill>
                <a:cs typeface="B Nazanin" panose="00000400000000000000" pitchFamily="2" charset="-78"/>
              </a:rPr>
              <a:t>خلاقیت؛ </a:t>
            </a:r>
            <a:r>
              <a:rPr lang="fa-IR" b="1" dirty="0">
                <a:cs typeface="B Nazanin" panose="00000400000000000000" pitchFamily="2" charset="-78"/>
              </a:rPr>
              <a:t>توانایی طراحی، آهنگ‌سازی یا مجسمه‌سازی نیست، </a:t>
            </a:r>
          </a:p>
          <a:p>
            <a:pPr marL="0" indent="0" algn="r" rtl="1">
              <a:buNone/>
            </a:pPr>
            <a:r>
              <a:rPr lang="fa-IR" b="1" dirty="0">
                <a:solidFill>
                  <a:srgbClr val="0070C0"/>
                </a:solidFill>
                <a:cs typeface="B Nazanin" panose="00000400000000000000" pitchFamily="2" charset="-78"/>
              </a:rPr>
              <a:t>بلکه راهی برای درک جهان است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10BCD5B-350D-D2C5-C734-69291C7E12F9}"/>
              </a:ext>
            </a:extLst>
          </p:cNvPr>
          <p:cNvSpPr/>
          <p:nvPr/>
        </p:nvSpPr>
        <p:spPr>
          <a:xfrm>
            <a:off x="10110158" y="0"/>
            <a:ext cx="2081841" cy="6858000"/>
          </a:xfrm>
          <a:prstGeom prst="rect">
            <a:avLst/>
          </a:prstGeom>
          <a:solidFill>
            <a:srgbClr val="EB929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58F7078-4285-F53D-B5EA-5A302F1293E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6400" y="50473"/>
            <a:ext cx="273963" cy="41094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5C8EAC9-395B-FBB2-19CF-EB99580E8325}"/>
              </a:ext>
            </a:extLst>
          </p:cNvPr>
          <p:cNvSpPr txBox="1"/>
          <p:nvPr/>
        </p:nvSpPr>
        <p:spPr>
          <a:xfrm>
            <a:off x="10303814" y="29996"/>
            <a:ext cx="1566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واحد علوم و تحقیقات</a:t>
            </a:r>
          </a:p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دانشکده مدیریت و اقتصاد</a:t>
            </a:r>
            <a:endParaRPr 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3" name="Rectangle: Rounded Corners 2">
            <a:hlinkClick r:id="rId5" action="ppaction://hlinksldjump"/>
            <a:extLst>
              <a:ext uri="{FF2B5EF4-FFF2-40B4-BE49-F238E27FC236}">
                <a16:creationId xmlns:a16="http://schemas.microsoft.com/office/drawing/2014/main" id="{F31DBA11-6FF5-9184-0A79-01738A4FA378}"/>
              </a:ext>
            </a:extLst>
          </p:cNvPr>
          <p:cNvSpPr/>
          <p:nvPr/>
        </p:nvSpPr>
        <p:spPr>
          <a:xfrm>
            <a:off x="10260376" y="598568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مقدمه</a:t>
            </a:r>
            <a:endParaRPr lang="en-US" sz="13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9" name="Rectangle: Rounded Corners 8">
            <a:hlinkClick r:id="rId6" action="ppaction://hlinksldjump"/>
            <a:extLst>
              <a:ext uri="{FF2B5EF4-FFF2-40B4-BE49-F238E27FC236}">
                <a16:creationId xmlns:a16="http://schemas.microsoft.com/office/drawing/2014/main" id="{94BF6A57-804D-6834-5CC7-E108A7A9FD47}"/>
              </a:ext>
            </a:extLst>
          </p:cNvPr>
          <p:cNvSpPr/>
          <p:nvPr/>
        </p:nvSpPr>
        <p:spPr>
          <a:xfrm>
            <a:off x="10260376" y="1550378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فصل2: چهار پرسش، ده ابزار</a:t>
            </a:r>
          </a:p>
        </p:txBody>
      </p:sp>
      <p:sp>
        <p:nvSpPr>
          <p:cNvPr id="10" name="Rectangle: Rounded Corners 9">
            <a:hlinkClick r:id="rId7" action="ppaction://hlinksldjump"/>
            <a:extLst>
              <a:ext uri="{FF2B5EF4-FFF2-40B4-BE49-F238E27FC236}">
                <a16:creationId xmlns:a16="http://schemas.microsoft.com/office/drawing/2014/main" id="{3A5B8DD7-0310-3FB9-E120-028F27102616}"/>
              </a:ext>
            </a:extLst>
          </p:cNvPr>
          <p:cNvSpPr/>
          <p:nvPr/>
        </p:nvSpPr>
        <p:spPr>
          <a:xfrm>
            <a:off x="10260376" y="2031322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فصل3: بصری‌سازی</a:t>
            </a:r>
          </a:p>
        </p:txBody>
      </p:sp>
      <p:sp>
        <p:nvSpPr>
          <p:cNvPr id="11" name="Rectangle: Rounded Corners 10">
            <a:hlinkClick r:id="rId8" action="ppaction://hlinksldjump"/>
            <a:extLst>
              <a:ext uri="{FF2B5EF4-FFF2-40B4-BE49-F238E27FC236}">
                <a16:creationId xmlns:a16="http://schemas.microsoft.com/office/drawing/2014/main" id="{FF2BBA30-4C83-440F-FD9D-B5FAB5054D49}"/>
              </a:ext>
            </a:extLst>
          </p:cNvPr>
          <p:cNvSpPr/>
          <p:nvPr/>
        </p:nvSpPr>
        <p:spPr>
          <a:xfrm>
            <a:off x="10260376" y="2511823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فصل4: ترسیم تجربۀ مشتری</a:t>
            </a:r>
          </a:p>
        </p:txBody>
      </p:sp>
      <p:sp>
        <p:nvSpPr>
          <p:cNvPr id="12" name="Rectangle: Rounded Corners 11">
            <a:hlinkClick r:id="rId9" action="ppaction://hlinksldjump"/>
            <a:extLst>
              <a:ext uri="{FF2B5EF4-FFF2-40B4-BE49-F238E27FC236}">
                <a16:creationId xmlns:a16="http://schemas.microsoft.com/office/drawing/2014/main" id="{2D63C4DB-8A1E-D428-F3BE-61D6AD2CBA36}"/>
              </a:ext>
            </a:extLst>
          </p:cNvPr>
          <p:cNvSpPr/>
          <p:nvPr/>
        </p:nvSpPr>
        <p:spPr>
          <a:xfrm>
            <a:off x="10260376" y="2989052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فصل5: تحلیل زنجیرۀ ارزش</a:t>
            </a:r>
          </a:p>
        </p:txBody>
      </p:sp>
      <p:sp>
        <p:nvSpPr>
          <p:cNvPr id="13" name="Rectangle: Rounded Corners 12">
            <a:hlinkClick r:id="rId10" action="ppaction://hlinksldjump"/>
            <a:extLst>
              <a:ext uri="{FF2B5EF4-FFF2-40B4-BE49-F238E27FC236}">
                <a16:creationId xmlns:a16="http://schemas.microsoft.com/office/drawing/2014/main" id="{40E496DA-A0DC-C25F-99BE-1D90E7F93F7F}"/>
              </a:ext>
            </a:extLst>
          </p:cNvPr>
          <p:cNvSpPr/>
          <p:nvPr/>
        </p:nvSpPr>
        <p:spPr>
          <a:xfrm>
            <a:off x="10260376" y="3466281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فصل6: ترسیم نقشۀ ذهنی</a:t>
            </a:r>
          </a:p>
        </p:txBody>
      </p:sp>
      <p:sp>
        <p:nvSpPr>
          <p:cNvPr id="14" name="Rectangle: Rounded Corners 13">
            <a:hlinkClick r:id="rId11" action="ppaction://hlinksldjump"/>
            <a:extLst>
              <a:ext uri="{FF2B5EF4-FFF2-40B4-BE49-F238E27FC236}">
                <a16:creationId xmlns:a16="http://schemas.microsoft.com/office/drawing/2014/main" id="{25B1AC54-DA95-4AEF-3366-A9320D366AF7}"/>
              </a:ext>
            </a:extLst>
          </p:cNvPr>
          <p:cNvSpPr/>
          <p:nvPr/>
        </p:nvSpPr>
        <p:spPr>
          <a:xfrm>
            <a:off x="10260376" y="3943510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فصل7: بارش فکری</a:t>
            </a:r>
          </a:p>
        </p:txBody>
      </p:sp>
      <p:sp>
        <p:nvSpPr>
          <p:cNvPr id="15" name="Rectangle: Rounded Corners 14">
            <a:hlinkClick r:id="rId12" action="ppaction://hlinksldjump"/>
            <a:extLst>
              <a:ext uri="{FF2B5EF4-FFF2-40B4-BE49-F238E27FC236}">
                <a16:creationId xmlns:a16="http://schemas.microsoft.com/office/drawing/2014/main" id="{5AA2E199-79F8-7360-1CA6-6C8AAE65A8FF}"/>
              </a:ext>
            </a:extLst>
          </p:cNvPr>
          <p:cNvSpPr/>
          <p:nvPr/>
        </p:nvSpPr>
        <p:spPr>
          <a:xfrm>
            <a:off x="10260376" y="4420739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فصل8: توسعۀ مدل مفهومی</a:t>
            </a:r>
          </a:p>
        </p:txBody>
      </p:sp>
      <p:sp>
        <p:nvSpPr>
          <p:cNvPr id="16" name="Rectangle: Rounded Corners 15">
            <a:hlinkClick r:id="rId13" action="ppaction://hlinksldjump"/>
            <a:extLst>
              <a:ext uri="{FF2B5EF4-FFF2-40B4-BE49-F238E27FC236}">
                <a16:creationId xmlns:a16="http://schemas.microsoft.com/office/drawing/2014/main" id="{03B88EAF-411D-D29E-4620-DC001E74E5D9}"/>
              </a:ext>
            </a:extLst>
          </p:cNvPr>
          <p:cNvSpPr/>
          <p:nvPr/>
        </p:nvSpPr>
        <p:spPr>
          <a:xfrm>
            <a:off x="10260376" y="4897968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فصل9: آزمون پیش‌فرض</a:t>
            </a:r>
          </a:p>
        </p:txBody>
      </p:sp>
      <p:sp>
        <p:nvSpPr>
          <p:cNvPr id="18" name="Rectangle: Rounded Corners 17">
            <a:hlinkClick r:id="rId14" action="ppaction://hlinksldjump"/>
            <a:extLst>
              <a:ext uri="{FF2B5EF4-FFF2-40B4-BE49-F238E27FC236}">
                <a16:creationId xmlns:a16="http://schemas.microsoft.com/office/drawing/2014/main" id="{D40272CC-FE4C-0280-9D0D-30E8A15A31BD}"/>
              </a:ext>
            </a:extLst>
          </p:cNvPr>
          <p:cNvSpPr/>
          <p:nvPr/>
        </p:nvSpPr>
        <p:spPr>
          <a:xfrm>
            <a:off x="10260376" y="5375197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فصل10: نمونه‌سازی سریع</a:t>
            </a:r>
          </a:p>
        </p:txBody>
      </p:sp>
      <p:sp>
        <p:nvSpPr>
          <p:cNvPr id="19" name="Rectangle: Rounded Corners 18">
            <a:hlinkClick r:id="rId15" action="ppaction://hlinksldjump"/>
            <a:extLst>
              <a:ext uri="{FF2B5EF4-FFF2-40B4-BE49-F238E27FC236}">
                <a16:creationId xmlns:a16="http://schemas.microsoft.com/office/drawing/2014/main" id="{13049F3A-1043-9125-B510-38445B0B69CF}"/>
              </a:ext>
            </a:extLst>
          </p:cNvPr>
          <p:cNvSpPr/>
          <p:nvPr/>
        </p:nvSpPr>
        <p:spPr>
          <a:xfrm>
            <a:off x="10260376" y="5852426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فصل11: هم‌آفرینی با مشتریان</a:t>
            </a:r>
          </a:p>
        </p:txBody>
      </p:sp>
      <p:sp>
        <p:nvSpPr>
          <p:cNvPr id="20" name="Rectangle: Rounded Corners 19">
            <a:hlinkClick r:id="rId16" action="ppaction://hlinksldjump"/>
            <a:extLst>
              <a:ext uri="{FF2B5EF4-FFF2-40B4-BE49-F238E27FC236}">
                <a16:creationId xmlns:a16="http://schemas.microsoft.com/office/drawing/2014/main" id="{6830ADD0-6D68-92BC-6F88-F516450C81C7}"/>
              </a:ext>
            </a:extLst>
          </p:cNvPr>
          <p:cNvSpPr/>
          <p:nvPr/>
        </p:nvSpPr>
        <p:spPr>
          <a:xfrm>
            <a:off x="10262980" y="6329655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فصل12: عرضۀ اولیه</a:t>
            </a:r>
          </a:p>
        </p:txBody>
      </p:sp>
      <p:sp>
        <p:nvSpPr>
          <p:cNvPr id="21" name="Rectangle: Rounded Corners 20">
            <a:hlinkClick r:id="rId17" action="ppaction://hlinksldjump"/>
            <a:extLst>
              <a:ext uri="{FF2B5EF4-FFF2-40B4-BE49-F238E27FC236}">
                <a16:creationId xmlns:a16="http://schemas.microsoft.com/office/drawing/2014/main" id="{A54C3F3F-A12E-A2C7-B8CB-CA32BB505A9A}"/>
              </a:ext>
            </a:extLst>
          </p:cNvPr>
          <p:cNvSpPr/>
          <p:nvPr/>
        </p:nvSpPr>
        <p:spPr>
          <a:xfrm>
            <a:off x="10260376" y="1074473"/>
            <a:ext cx="2006600" cy="410944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tx1"/>
                </a:solidFill>
                <a:cs typeface="B Nazanin" panose="00000400000000000000" pitchFamily="2" charset="-78"/>
              </a:rPr>
              <a:t>فصل1: چرا طراحی</a:t>
            </a:r>
          </a:p>
        </p:txBody>
      </p:sp>
    </p:spTree>
    <p:extLst>
      <p:ext uri="{BB962C8B-B14F-4D97-AF65-F5344CB8AC3E}">
        <p14:creationId xmlns:p14="http://schemas.microsoft.com/office/powerpoint/2010/main" val="2364141400"/>
      </p:ext>
    </p:extLst>
  </p:cSld>
  <p:clrMapOvr>
    <a:masterClrMapping/>
  </p:clrMapOvr>
  <p:transition spd="med">
    <p:pull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75CE1D-1EC1-CCB9-3C08-6443596D6E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751EE0-0DDD-FF8A-5497-E684265041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649" y="212659"/>
            <a:ext cx="9860262" cy="497517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>
            <a:noAutofit/>
          </a:bodyPr>
          <a:lstStyle/>
          <a:p>
            <a:pPr algn="r" rtl="1"/>
            <a:r>
              <a:rPr lang="fa-IR" sz="3200" b="1" dirty="0">
                <a:cs typeface="B Nazanin" panose="00000400000000000000" pitchFamily="2" charset="-78"/>
              </a:rPr>
              <a:t>فصل2: چهار پرسش، ده ابزار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AC6F58D0-26F4-4506-4901-F3D20EE03E8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6649" y="836762"/>
            <a:ext cx="9860261" cy="6021238"/>
          </a:xfrm>
        </p:spPr>
        <p:txBody>
          <a:bodyPr>
            <a:noAutofit/>
          </a:bodyPr>
          <a:lstStyle/>
          <a:p>
            <a:pPr marL="0" indent="0" algn="r" rtl="1">
              <a:buNone/>
            </a:pPr>
            <a:r>
              <a:rPr lang="fa-IR" b="1" dirty="0">
                <a:solidFill>
                  <a:srgbClr val="00B050"/>
                </a:solidFill>
                <a:cs typeface="B Nazanin" panose="00000400000000000000" pitchFamily="2" charset="-78"/>
              </a:rPr>
              <a:t>» چهار پرسش اساسی (باز کردن کلاف تیم برنان)</a:t>
            </a:r>
          </a:p>
          <a:p>
            <a:pPr marL="0" indent="0" algn="r" rtl="1">
              <a:buNone/>
            </a:pPr>
            <a:endParaRPr lang="fa-IR" b="1" dirty="0">
              <a:solidFill>
                <a:srgbClr val="00B050"/>
              </a:solidFill>
              <a:cs typeface="B Nazanin" panose="00000400000000000000" pitchFamily="2" charset="-78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21D05E0-C17A-A240-9FF5-9A5C9EFC37F2}"/>
              </a:ext>
            </a:extLst>
          </p:cNvPr>
          <p:cNvSpPr/>
          <p:nvPr/>
        </p:nvSpPr>
        <p:spPr>
          <a:xfrm>
            <a:off x="10110158" y="0"/>
            <a:ext cx="2081841" cy="6858000"/>
          </a:xfrm>
          <a:prstGeom prst="rect">
            <a:avLst/>
          </a:prstGeom>
          <a:solidFill>
            <a:srgbClr val="EB929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178F1B6-1A26-10E0-687E-C1ED5AF9BF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6400" y="50473"/>
            <a:ext cx="273963" cy="41094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603A036D-58AD-E39A-A616-5E59A8CA2569}"/>
              </a:ext>
            </a:extLst>
          </p:cNvPr>
          <p:cNvSpPr txBox="1"/>
          <p:nvPr/>
        </p:nvSpPr>
        <p:spPr>
          <a:xfrm>
            <a:off x="10303814" y="29996"/>
            <a:ext cx="1566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واحد علوم و تحقیقات</a:t>
            </a:r>
          </a:p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دانشکده مدیریت و اقتصاد</a:t>
            </a:r>
            <a:endParaRPr 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BB0247E7-DE28-027C-A2AB-BB9D67C39E2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84871005"/>
              </p:ext>
            </p:extLst>
          </p:nvPr>
        </p:nvGraphicFramePr>
        <p:xfrm>
          <a:off x="1303578" y="1428175"/>
          <a:ext cx="7460859" cy="521716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3" imgW="12139560" imgH="8469720" progId="">
                  <p:embed/>
                </p:oleObj>
              </mc:Choice>
              <mc:Fallback>
                <p:oleObj r:id="rId3" imgW="12139560" imgH="8469720" progId="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303578" y="1428175"/>
                        <a:ext cx="7460859" cy="521716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: Rounded Corners 7">
            <a:hlinkClick r:id="rId5" action="ppaction://hlinksldjump"/>
            <a:extLst>
              <a:ext uri="{FF2B5EF4-FFF2-40B4-BE49-F238E27FC236}">
                <a16:creationId xmlns:a16="http://schemas.microsoft.com/office/drawing/2014/main" id="{CED036B5-7EF8-FA8A-F87C-34A2DC755E97}"/>
              </a:ext>
            </a:extLst>
          </p:cNvPr>
          <p:cNvSpPr/>
          <p:nvPr/>
        </p:nvSpPr>
        <p:spPr>
          <a:xfrm>
            <a:off x="10260376" y="1074473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فصل1: چرا طراحی</a:t>
            </a:r>
          </a:p>
        </p:txBody>
      </p:sp>
      <p:sp>
        <p:nvSpPr>
          <p:cNvPr id="9" name="Rectangle: Rounded Corners 8">
            <a:hlinkClick r:id="rId6" action="ppaction://hlinksldjump"/>
            <a:extLst>
              <a:ext uri="{FF2B5EF4-FFF2-40B4-BE49-F238E27FC236}">
                <a16:creationId xmlns:a16="http://schemas.microsoft.com/office/drawing/2014/main" id="{E46131C0-F1F1-AD7A-29D1-9689F6F68B1D}"/>
              </a:ext>
            </a:extLst>
          </p:cNvPr>
          <p:cNvSpPr/>
          <p:nvPr/>
        </p:nvSpPr>
        <p:spPr>
          <a:xfrm>
            <a:off x="10260376" y="1550378"/>
            <a:ext cx="2006600" cy="410944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tx1"/>
                </a:solidFill>
                <a:cs typeface="B Nazanin" panose="00000400000000000000" pitchFamily="2" charset="-78"/>
              </a:rPr>
              <a:t>فصل2: چهار پرسش، ده ابزار</a:t>
            </a:r>
          </a:p>
        </p:txBody>
      </p:sp>
      <p:sp>
        <p:nvSpPr>
          <p:cNvPr id="10" name="Rectangle: Rounded Corners 9">
            <a:hlinkClick r:id="rId7" action="ppaction://hlinksldjump"/>
            <a:extLst>
              <a:ext uri="{FF2B5EF4-FFF2-40B4-BE49-F238E27FC236}">
                <a16:creationId xmlns:a16="http://schemas.microsoft.com/office/drawing/2014/main" id="{7862CE38-49B8-7450-0D3A-7245E3C7EA47}"/>
              </a:ext>
            </a:extLst>
          </p:cNvPr>
          <p:cNvSpPr/>
          <p:nvPr/>
        </p:nvSpPr>
        <p:spPr>
          <a:xfrm>
            <a:off x="10260376" y="2031322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فصل3: بصری‌سازی</a:t>
            </a:r>
          </a:p>
        </p:txBody>
      </p:sp>
      <p:sp>
        <p:nvSpPr>
          <p:cNvPr id="11" name="Rectangle: Rounded Corners 10">
            <a:hlinkClick r:id="rId8" action="ppaction://hlinksldjump"/>
            <a:extLst>
              <a:ext uri="{FF2B5EF4-FFF2-40B4-BE49-F238E27FC236}">
                <a16:creationId xmlns:a16="http://schemas.microsoft.com/office/drawing/2014/main" id="{697636C8-0EBC-0021-A8C6-7B865CBCEE45}"/>
              </a:ext>
            </a:extLst>
          </p:cNvPr>
          <p:cNvSpPr/>
          <p:nvPr/>
        </p:nvSpPr>
        <p:spPr>
          <a:xfrm>
            <a:off x="10260376" y="2511823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فصل4: ترسیم تجربۀ مشتری</a:t>
            </a:r>
          </a:p>
        </p:txBody>
      </p:sp>
      <p:sp>
        <p:nvSpPr>
          <p:cNvPr id="12" name="Rectangle: Rounded Corners 11">
            <a:hlinkClick r:id="rId9" action="ppaction://hlinksldjump"/>
            <a:extLst>
              <a:ext uri="{FF2B5EF4-FFF2-40B4-BE49-F238E27FC236}">
                <a16:creationId xmlns:a16="http://schemas.microsoft.com/office/drawing/2014/main" id="{29647C58-073D-FD7C-4886-AA812F294BC5}"/>
              </a:ext>
            </a:extLst>
          </p:cNvPr>
          <p:cNvSpPr/>
          <p:nvPr/>
        </p:nvSpPr>
        <p:spPr>
          <a:xfrm>
            <a:off x="10260376" y="2989052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فصل5: تحلیل زنجیرۀ ارزش</a:t>
            </a:r>
          </a:p>
        </p:txBody>
      </p:sp>
      <p:sp>
        <p:nvSpPr>
          <p:cNvPr id="13" name="Rectangle: Rounded Corners 12">
            <a:hlinkClick r:id="rId10" action="ppaction://hlinksldjump"/>
            <a:extLst>
              <a:ext uri="{FF2B5EF4-FFF2-40B4-BE49-F238E27FC236}">
                <a16:creationId xmlns:a16="http://schemas.microsoft.com/office/drawing/2014/main" id="{CF153F00-3147-72D2-D145-91258550ED7F}"/>
              </a:ext>
            </a:extLst>
          </p:cNvPr>
          <p:cNvSpPr/>
          <p:nvPr/>
        </p:nvSpPr>
        <p:spPr>
          <a:xfrm>
            <a:off x="10260376" y="3466281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فصل6: ترسیم نقشۀ ذهنی</a:t>
            </a:r>
          </a:p>
        </p:txBody>
      </p:sp>
      <p:sp>
        <p:nvSpPr>
          <p:cNvPr id="14" name="Rectangle: Rounded Corners 13">
            <a:hlinkClick r:id="rId11" action="ppaction://hlinksldjump"/>
            <a:extLst>
              <a:ext uri="{FF2B5EF4-FFF2-40B4-BE49-F238E27FC236}">
                <a16:creationId xmlns:a16="http://schemas.microsoft.com/office/drawing/2014/main" id="{EB8FD670-9D1E-78F4-F09D-BFF82081AA59}"/>
              </a:ext>
            </a:extLst>
          </p:cNvPr>
          <p:cNvSpPr/>
          <p:nvPr/>
        </p:nvSpPr>
        <p:spPr>
          <a:xfrm>
            <a:off x="10260376" y="3943510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فصل7: بارش فکری</a:t>
            </a:r>
          </a:p>
        </p:txBody>
      </p:sp>
      <p:sp>
        <p:nvSpPr>
          <p:cNvPr id="15" name="Rectangle: Rounded Corners 14">
            <a:hlinkClick r:id="rId12" action="ppaction://hlinksldjump"/>
            <a:extLst>
              <a:ext uri="{FF2B5EF4-FFF2-40B4-BE49-F238E27FC236}">
                <a16:creationId xmlns:a16="http://schemas.microsoft.com/office/drawing/2014/main" id="{A7CDFE8E-28BB-46A7-A359-B7C8F7CB561C}"/>
              </a:ext>
            </a:extLst>
          </p:cNvPr>
          <p:cNvSpPr/>
          <p:nvPr/>
        </p:nvSpPr>
        <p:spPr>
          <a:xfrm>
            <a:off x="10260376" y="4420739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فصل8: توسعۀ مدل مفهومی</a:t>
            </a:r>
          </a:p>
        </p:txBody>
      </p:sp>
      <p:sp>
        <p:nvSpPr>
          <p:cNvPr id="16" name="Rectangle: Rounded Corners 15">
            <a:hlinkClick r:id="rId13" action="ppaction://hlinksldjump"/>
            <a:extLst>
              <a:ext uri="{FF2B5EF4-FFF2-40B4-BE49-F238E27FC236}">
                <a16:creationId xmlns:a16="http://schemas.microsoft.com/office/drawing/2014/main" id="{9699AB56-C391-6F2D-5C9E-D16A23B250F7}"/>
              </a:ext>
            </a:extLst>
          </p:cNvPr>
          <p:cNvSpPr/>
          <p:nvPr/>
        </p:nvSpPr>
        <p:spPr>
          <a:xfrm>
            <a:off x="10260376" y="4897968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فصل9: آزمون پیش‌فرض</a:t>
            </a:r>
          </a:p>
        </p:txBody>
      </p:sp>
      <p:sp>
        <p:nvSpPr>
          <p:cNvPr id="18" name="Rectangle: Rounded Corners 17">
            <a:hlinkClick r:id="rId14" action="ppaction://hlinksldjump"/>
            <a:extLst>
              <a:ext uri="{FF2B5EF4-FFF2-40B4-BE49-F238E27FC236}">
                <a16:creationId xmlns:a16="http://schemas.microsoft.com/office/drawing/2014/main" id="{836986B6-597B-BCEC-C931-532BF4EF1141}"/>
              </a:ext>
            </a:extLst>
          </p:cNvPr>
          <p:cNvSpPr/>
          <p:nvPr/>
        </p:nvSpPr>
        <p:spPr>
          <a:xfrm>
            <a:off x="10260376" y="5375197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فصل10: نمونه‌سازی سریع</a:t>
            </a:r>
          </a:p>
        </p:txBody>
      </p:sp>
      <p:sp>
        <p:nvSpPr>
          <p:cNvPr id="19" name="Rectangle: Rounded Corners 18">
            <a:hlinkClick r:id="rId15" action="ppaction://hlinksldjump"/>
            <a:extLst>
              <a:ext uri="{FF2B5EF4-FFF2-40B4-BE49-F238E27FC236}">
                <a16:creationId xmlns:a16="http://schemas.microsoft.com/office/drawing/2014/main" id="{3C607D4D-294B-108B-9EFD-56DB5FAF11D3}"/>
              </a:ext>
            </a:extLst>
          </p:cNvPr>
          <p:cNvSpPr/>
          <p:nvPr/>
        </p:nvSpPr>
        <p:spPr>
          <a:xfrm>
            <a:off x="10260376" y="5852426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فصل11: هم‌آفرینی با مشتریان</a:t>
            </a:r>
          </a:p>
        </p:txBody>
      </p:sp>
      <p:sp>
        <p:nvSpPr>
          <p:cNvPr id="20" name="Rectangle: Rounded Corners 19">
            <a:hlinkClick r:id="rId16" action="ppaction://hlinksldjump"/>
            <a:extLst>
              <a:ext uri="{FF2B5EF4-FFF2-40B4-BE49-F238E27FC236}">
                <a16:creationId xmlns:a16="http://schemas.microsoft.com/office/drawing/2014/main" id="{291835B3-D0C7-A775-879A-BCDBB7B98EE0}"/>
              </a:ext>
            </a:extLst>
          </p:cNvPr>
          <p:cNvSpPr/>
          <p:nvPr/>
        </p:nvSpPr>
        <p:spPr>
          <a:xfrm>
            <a:off x="10262980" y="6329655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فصل12: عرضۀ اولیه</a:t>
            </a:r>
          </a:p>
        </p:txBody>
      </p:sp>
      <p:sp>
        <p:nvSpPr>
          <p:cNvPr id="21" name="Rectangle: Rounded Corners 20">
            <a:hlinkClick r:id="rId17" action="ppaction://hlinksldjump"/>
            <a:extLst>
              <a:ext uri="{FF2B5EF4-FFF2-40B4-BE49-F238E27FC236}">
                <a16:creationId xmlns:a16="http://schemas.microsoft.com/office/drawing/2014/main" id="{A0911B40-51F5-5840-B3B7-4A817C2219E5}"/>
              </a:ext>
            </a:extLst>
          </p:cNvPr>
          <p:cNvSpPr/>
          <p:nvPr/>
        </p:nvSpPr>
        <p:spPr>
          <a:xfrm>
            <a:off x="10260376" y="598568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مقدمه</a:t>
            </a:r>
            <a:endParaRPr lang="en-US" sz="13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372F5373-D313-D7F5-03E0-A7D2EF9F2527}"/>
              </a:ext>
            </a:extLst>
          </p:cNvPr>
          <p:cNvCxnSpPr/>
          <p:nvPr/>
        </p:nvCxnSpPr>
        <p:spPr>
          <a:xfrm flipV="1">
            <a:off x="2027208" y="3778370"/>
            <a:ext cx="474452" cy="388188"/>
          </a:xfrm>
          <a:prstGeom prst="straightConnector1">
            <a:avLst/>
          </a:prstGeom>
          <a:ln w="38100"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B7EA2737-DA97-5D8D-C5F2-4404FB6F385F}"/>
              </a:ext>
            </a:extLst>
          </p:cNvPr>
          <p:cNvCxnSpPr>
            <a:cxnSpLocks/>
          </p:cNvCxnSpPr>
          <p:nvPr/>
        </p:nvCxnSpPr>
        <p:spPr>
          <a:xfrm>
            <a:off x="2027208" y="4166558"/>
            <a:ext cx="474452" cy="362310"/>
          </a:xfrm>
          <a:prstGeom prst="straightConnector1">
            <a:avLst/>
          </a:prstGeom>
          <a:ln w="38100"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BC55C19D-173A-FD24-C3F4-4C7F826BF497}"/>
              </a:ext>
            </a:extLst>
          </p:cNvPr>
          <p:cNvCxnSpPr>
            <a:cxnSpLocks/>
          </p:cNvCxnSpPr>
          <p:nvPr/>
        </p:nvCxnSpPr>
        <p:spPr>
          <a:xfrm>
            <a:off x="2928802" y="3778370"/>
            <a:ext cx="444126" cy="359234"/>
          </a:xfrm>
          <a:prstGeom prst="straightConnector1">
            <a:avLst/>
          </a:prstGeom>
          <a:ln w="38100"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DC6C497E-2840-9F93-E64F-D3C2984DA199}"/>
              </a:ext>
            </a:extLst>
          </p:cNvPr>
          <p:cNvCxnSpPr>
            <a:cxnSpLocks/>
          </p:cNvCxnSpPr>
          <p:nvPr/>
        </p:nvCxnSpPr>
        <p:spPr>
          <a:xfrm flipV="1">
            <a:off x="2928802" y="4166558"/>
            <a:ext cx="444126" cy="362310"/>
          </a:xfrm>
          <a:prstGeom prst="straightConnector1">
            <a:avLst/>
          </a:prstGeom>
          <a:ln w="38100"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88739794"/>
      </p:ext>
    </p:extLst>
  </p:cSld>
  <p:clrMapOvr>
    <a:masterClrMapping/>
  </p:clrMapOvr>
  <p:transition spd="med">
    <p:pull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D82329E-CD40-BDFA-CC21-0A1010BDBE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668937-623D-A333-7665-DCAC2B4FB0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649" y="212659"/>
            <a:ext cx="9860262" cy="497517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>
            <a:noAutofit/>
          </a:bodyPr>
          <a:lstStyle/>
          <a:p>
            <a:pPr algn="r" rtl="1"/>
            <a:r>
              <a:rPr lang="fa-IR" sz="3200" b="1" dirty="0">
                <a:cs typeface="B Nazanin" panose="00000400000000000000" pitchFamily="2" charset="-78"/>
              </a:rPr>
              <a:t>فصل2: چهار پرسش، ده ابزار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0A68BBC4-5636-AADF-A334-73AE4D32CA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6649" y="836762"/>
            <a:ext cx="9860261" cy="6021238"/>
          </a:xfrm>
        </p:spPr>
        <p:txBody>
          <a:bodyPr>
            <a:noAutofit/>
          </a:bodyPr>
          <a:lstStyle/>
          <a:p>
            <a:pPr marL="0" indent="0" algn="r" rtl="1">
              <a:buNone/>
            </a:pPr>
            <a:r>
              <a:rPr lang="fa-IR" b="1" dirty="0">
                <a:solidFill>
                  <a:srgbClr val="00B050"/>
                </a:solidFill>
                <a:cs typeface="B Nazanin" panose="00000400000000000000" pitchFamily="2" charset="-78"/>
              </a:rPr>
              <a:t>» ده ابزار (لازمه مدیریت، عدم قطعیت در مسیر رشد و نوآوری)</a:t>
            </a:r>
          </a:p>
          <a:p>
            <a:pPr marL="0" indent="0" algn="r" rtl="1">
              <a:buNone/>
            </a:pPr>
            <a:r>
              <a:rPr lang="fa-IR" b="1" dirty="0">
                <a:solidFill>
                  <a:srgbClr val="C00000"/>
                </a:solidFill>
                <a:cs typeface="B Nazanin" panose="00000400000000000000" pitchFamily="2" charset="-78"/>
              </a:rPr>
              <a:t>1- بصری سازی: </a:t>
            </a:r>
            <a:r>
              <a:rPr lang="fa-IR" b="1" dirty="0">
                <a:cs typeface="B Nazanin" panose="00000400000000000000" pitchFamily="2" charset="-78"/>
              </a:rPr>
              <a:t>تصویر پردازی ذهنی و خلق ایده</a:t>
            </a:r>
          </a:p>
          <a:p>
            <a:pPr marL="0" indent="0" algn="r" rtl="1">
              <a:buNone/>
            </a:pPr>
            <a:r>
              <a:rPr lang="fa-IR" b="1" dirty="0">
                <a:solidFill>
                  <a:srgbClr val="C00000"/>
                </a:solidFill>
                <a:cs typeface="B Nazanin" panose="00000400000000000000" pitchFamily="2" charset="-78"/>
              </a:rPr>
              <a:t>2- ترسیم مسیر تجربه مشتری:</a:t>
            </a:r>
            <a:r>
              <a:rPr lang="fa-IR" b="1" dirty="0">
                <a:cs typeface="B Nazanin" panose="00000400000000000000" pitchFamily="2" charset="-78"/>
              </a:rPr>
              <a:t> ارزیابی از نگاه مشتری</a:t>
            </a:r>
          </a:p>
          <a:p>
            <a:pPr marL="0" indent="0" algn="r" rtl="1">
              <a:buNone/>
            </a:pPr>
            <a:r>
              <a:rPr lang="fa-IR" b="1" dirty="0">
                <a:solidFill>
                  <a:srgbClr val="C00000"/>
                </a:solidFill>
                <a:cs typeface="B Nazanin" panose="00000400000000000000" pitchFamily="2" charset="-78"/>
              </a:rPr>
              <a:t>3- تحلیل زنجیره ارزش: </a:t>
            </a:r>
            <a:r>
              <a:rPr lang="fa-IR" b="1" dirty="0">
                <a:cs typeface="B Nazanin" panose="00000400000000000000" pitchFamily="2" charset="-78"/>
              </a:rPr>
              <a:t>توجه به ذینفعان و شرکا</a:t>
            </a:r>
          </a:p>
          <a:p>
            <a:pPr marL="0" indent="0" algn="r" rtl="1">
              <a:buNone/>
            </a:pPr>
            <a:r>
              <a:rPr lang="fa-IR" b="1" dirty="0">
                <a:solidFill>
                  <a:srgbClr val="C00000"/>
                </a:solidFill>
                <a:cs typeface="B Nazanin" panose="00000400000000000000" pitchFamily="2" charset="-78"/>
              </a:rPr>
              <a:t>4- ترسیم نقشه ذهنی: </a:t>
            </a:r>
            <a:r>
              <a:rPr lang="fa-IR" b="1" dirty="0">
                <a:cs typeface="B Nazanin" panose="00000400000000000000" pitchFamily="2" charset="-78"/>
              </a:rPr>
              <a:t>فهم (بینش) معیارهای طراحی</a:t>
            </a:r>
          </a:p>
          <a:p>
            <a:pPr marL="0" indent="0" algn="r" rtl="1">
              <a:buNone/>
            </a:pPr>
            <a:r>
              <a:rPr lang="fa-IR" b="1" dirty="0">
                <a:solidFill>
                  <a:srgbClr val="C00000"/>
                </a:solidFill>
                <a:cs typeface="B Nazanin" panose="00000400000000000000" pitchFamily="2" charset="-78"/>
              </a:rPr>
              <a:t>5- بارش فکری: </a:t>
            </a:r>
            <a:r>
              <a:rPr lang="fa-IR" b="1" dirty="0">
                <a:cs typeface="B Nazanin" panose="00000400000000000000" pitchFamily="2" charset="-78"/>
              </a:rPr>
              <a:t>ایجاد گزینه‌های انتخاب و مدل‌های جدید کسب و کار</a:t>
            </a:r>
          </a:p>
          <a:p>
            <a:pPr marL="0" indent="0" algn="r" rtl="1">
              <a:buNone/>
            </a:pPr>
            <a:r>
              <a:rPr lang="fa-IR" b="1" dirty="0">
                <a:solidFill>
                  <a:srgbClr val="C00000"/>
                </a:solidFill>
                <a:cs typeface="B Nazanin" panose="00000400000000000000" pitchFamily="2" charset="-78"/>
              </a:rPr>
              <a:t>6- توسعه مدل مفهومی: </a:t>
            </a:r>
            <a:r>
              <a:rPr lang="fa-IR" b="1" dirty="0">
                <a:cs typeface="B Nazanin" panose="00000400000000000000" pitchFamily="2" charset="-78"/>
              </a:rPr>
              <a:t>انسجام نوآوری‌ها با امکان بررسی و ارزیابی</a:t>
            </a:r>
          </a:p>
          <a:p>
            <a:pPr marL="0" indent="0" algn="r" rtl="1">
              <a:buNone/>
            </a:pPr>
            <a:r>
              <a:rPr lang="fa-IR" b="1" dirty="0">
                <a:solidFill>
                  <a:srgbClr val="C00000"/>
                </a:solidFill>
                <a:cs typeface="B Nazanin" panose="00000400000000000000" pitchFamily="2" charset="-78"/>
              </a:rPr>
              <a:t>7- آزمون فرضیه: </a:t>
            </a:r>
            <a:r>
              <a:rPr lang="fa-IR" b="1" dirty="0">
                <a:cs typeface="B Nazanin" panose="00000400000000000000" pitchFamily="2" charset="-78"/>
              </a:rPr>
              <a:t>آزمایش فرضیه‌های اساسی مدل مفهومی</a:t>
            </a:r>
          </a:p>
          <a:p>
            <a:pPr marL="0" indent="0" algn="r" rtl="1">
              <a:buNone/>
            </a:pPr>
            <a:r>
              <a:rPr lang="fa-IR" b="1" dirty="0">
                <a:solidFill>
                  <a:srgbClr val="C00000"/>
                </a:solidFill>
                <a:cs typeface="B Nazanin" panose="00000400000000000000" pitchFamily="2" charset="-78"/>
              </a:rPr>
              <a:t>8- نمونه سازی سریع: </a:t>
            </a:r>
            <a:r>
              <a:rPr lang="fa-IR" b="1" dirty="0">
                <a:cs typeface="B Nazanin" panose="00000400000000000000" pitchFamily="2" charset="-78"/>
              </a:rPr>
              <a:t>بیان مدل مفهومی در قالبی ملموس</a:t>
            </a:r>
          </a:p>
          <a:p>
            <a:pPr marL="0" indent="0" algn="r" rtl="1">
              <a:buNone/>
            </a:pPr>
            <a:r>
              <a:rPr lang="fa-IR" b="1" dirty="0">
                <a:solidFill>
                  <a:srgbClr val="C00000"/>
                </a:solidFill>
                <a:cs typeface="B Nazanin" panose="00000400000000000000" pitchFamily="2" charset="-78"/>
              </a:rPr>
              <a:t>9- هم‌آفرینی با مشتریان: </a:t>
            </a:r>
            <a:r>
              <a:rPr lang="fa-IR" b="1" dirty="0">
                <a:cs typeface="B Nazanin" panose="00000400000000000000" pitchFamily="2" charset="-78"/>
              </a:rPr>
              <a:t>مشارکت مشتریان در خلق راه‌حل (رفع نیاز آنها)</a:t>
            </a:r>
          </a:p>
          <a:p>
            <a:pPr marL="0" indent="0" algn="r" rtl="1">
              <a:buNone/>
            </a:pPr>
            <a:r>
              <a:rPr lang="fa-IR" b="1" dirty="0">
                <a:solidFill>
                  <a:srgbClr val="C00000"/>
                </a:solidFill>
                <a:cs typeface="B Nazanin" panose="00000400000000000000" pitchFamily="2" charset="-78"/>
              </a:rPr>
              <a:t>10- عرضه اولیه: </a:t>
            </a:r>
            <a:r>
              <a:rPr lang="fa-IR" b="1" dirty="0">
                <a:cs typeface="B Nazanin" panose="00000400000000000000" pitchFamily="2" charset="-78"/>
              </a:rPr>
              <a:t>یادگیری از طریق آزمایش ارزان</a:t>
            </a:r>
          </a:p>
          <a:p>
            <a:pPr marL="0" indent="0" algn="r" rtl="1">
              <a:buNone/>
            </a:pPr>
            <a:endParaRPr lang="fa-IR" b="1" dirty="0">
              <a:solidFill>
                <a:srgbClr val="00B050"/>
              </a:solidFill>
              <a:cs typeface="B Nazanin" panose="00000400000000000000" pitchFamily="2" charset="-78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F75224C-C560-7599-0896-9D176D340AF3}"/>
              </a:ext>
            </a:extLst>
          </p:cNvPr>
          <p:cNvSpPr/>
          <p:nvPr/>
        </p:nvSpPr>
        <p:spPr>
          <a:xfrm>
            <a:off x="10110158" y="0"/>
            <a:ext cx="2081841" cy="6858000"/>
          </a:xfrm>
          <a:prstGeom prst="rect">
            <a:avLst/>
          </a:prstGeom>
          <a:solidFill>
            <a:srgbClr val="EB929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7E20C51-7528-3782-3607-2F5E9DE56D7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6400" y="50473"/>
            <a:ext cx="273963" cy="41094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9554267-9774-E2C9-1F19-135974DDAD1E}"/>
              </a:ext>
            </a:extLst>
          </p:cNvPr>
          <p:cNvSpPr txBox="1"/>
          <p:nvPr/>
        </p:nvSpPr>
        <p:spPr>
          <a:xfrm>
            <a:off x="10303814" y="29996"/>
            <a:ext cx="1566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واحد علوم و تحقیقات</a:t>
            </a:r>
          </a:p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دانشکده مدیریت و اقتصاد</a:t>
            </a:r>
            <a:endParaRPr 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4" name="Rectangle: Rounded Corners 3">
            <a:hlinkClick r:id="rId3" action="ppaction://hlinksldjump"/>
            <a:extLst>
              <a:ext uri="{FF2B5EF4-FFF2-40B4-BE49-F238E27FC236}">
                <a16:creationId xmlns:a16="http://schemas.microsoft.com/office/drawing/2014/main" id="{94551428-1B46-982D-5DC1-2203EC24B76C}"/>
              </a:ext>
            </a:extLst>
          </p:cNvPr>
          <p:cNvSpPr/>
          <p:nvPr/>
        </p:nvSpPr>
        <p:spPr>
          <a:xfrm>
            <a:off x="10260376" y="1074473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فصل1: چرا طراحی</a:t>
            </a:r>
          </a:p>
        </p:txBody>
      </p:sp>
      <p:sp>
        <p:nvSpPr>
          <p:cNvPr id="9" name="Rectangle: Rounded Corners 8">
            <a:hlinkClick r:id="rId4" action="ppaction://hlinksldjump"/>
            <a:extLst>
              <a:ext uri="{FF2B5EF4-FFF2-40B4-BE49-F238E27FC236}">
                <a16:creationId xmlns:a16="http://schemas.microsoft.com/office/drawing/2014/main" id="{F8ED5D2C-859E-AD8D-72C3-7D506C0FAF7A}"/>
              </a:ext>
            </a:extLst>
          </p:cNvPr>
          <p:cNvSpPr/>
          <p:nvPr/>
        </p:nvSpPr>
        <p:spPr>
          <a:xfrm>
            <a:off x="10260376" y="2031322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فصل3: بصری‌سازی</a:t>
            </a:r>
          </a:p>
        </p:txBody>
      </p:sp>
      <p:sp>
        <p:nvSpPr>
          <p:cNvPr id="10" name="Rectangle: Rounded Corners 9">
            <a:hlinkClick r:id="rId5" action="ppaction://hlinksldjump"/>
            <a:extLst>
              <a:ext uri="{FF2B5EF4-FFF2-40B4-BE49-F238E27FC236}">
                <a16:creationId xmlns:a16="http://schemas.microsoft.com/office/drawing/2014/main" id="{E6F5CD1C-6673-2026-2CFA-9EBF4490776C}"/>
              </a:ext>
            </a:extLst>
          </p:cNvPr>
          <p:cNvSpPr/>
          <p:nvPr/>
        </p:nvSpPr>
        <p:spPr>
          <a:xfrm>
            <a:off x="10260376" y="2511823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فصل4: ترسیم تجربۀ مشتری</a:t>
            </a:r>
          </a:p>
        </p:txBody>
      </p:sp>
      <p:sp>
        <p:nvSpPr>
          <p:cNvPr id="11" name="Rectangle: Rounded Corners 10">
            <a:hlinkClick r:id="rId6" action="ppaction://hlinksldjump"/>
            <a:extLst>
              <a:ext uri="{FF2B5EF4-FFF2-40B4-BE49-F238E27FC236}">
                <a16:creationId xmlns:a16="http://schemas.microsoft.com/office/drawing/2014/main" id="{A47DE63D-4594-9442-774A-943D64F1BF2C}"/>
              </a:ext>
            </a:extLst>
          </p:cNvPr>
          <p:cNvSpPr/>
          <p:nvPr/>
        </p:nvSpPr>
        <p:spPr>
          <a:xfrm>
            <a:off x="10260376" y="2989052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فصل5: تحلیل زنجیرۀ ارزش</a:t>
            </a:r>
          </a:p>
        </p:txBody>
      </p:sp>
      <p:sp>
        <p:nvSpPr>
          <p:cNvPr id="12" name="Rectangle: Rounded Corners 11">
            <a:hlinkClick r:id="rId7" action="ppaction://hlinksldjump"/>
            <a:extLst>
              <a:ext uri="{FF2B5EF4-FFF2-40B4-BE49-F238E27FC236}">
                <a16:creationId xmlns:a16="http://schemas.microsoft.com/office/drawing/2014/main" id="{C3DD39D7-73EC-F91C-311D-07056B876C63}"/>
              </a:ext>
            </a:extLst>
          </p:cNvPr>
          <p:cNvSpPr/>
          <p:nvPr/>
        </p:nvSpPr>
        <p:spPr>
          <a:xfrm>
            <a:off x="10260376" y="3466281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فصل6: ترسیم نقشۀ ذهنی</a:t>
            </a:r>
          </a:p>
        </p:txBody>
      </p:sp>
      <p:sp>
        <p:nvSpPr>
          <p:cNvPr id="13" name="Rectangle: Rounded Corners 12">
            <a:hlinkClick r:id="rId8" action="ppaction://hlinksldjump"/>
            <a:extLst>
              <a:ext uri="{FF2B5EF4-FFF2-40B4-BE49-F238E27FC236}">
                <a16:creationId xmlns:a16="http://schemas.microsoft.com/office/drawing/2014/main" id="{2F2CCD71-C284-6E1A-E908-C4A6C0B18B87}"/>
              </a:ext>
            </a:extLst>
          </p:cNvPr>
          <p:cNvSpPr/>
          <p:nvPr/>
        </p:nvSpPr>
        <p:spPr>
          <a:xfrm>
            <a:off x="10260376" y="3943510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فصل7: بارش فکری</a:t>
            </a:r>
          </a:p>
        </p:txBody>
      </p:sp>
      <p:sp>
        <p:nvSpPr>
          <p:cNvPr id="14" name="Rectangle: Rounded Corners 13">
            <a:hlinkClick r:id="rId9" action="ppaction://hlinksldjump"/>
            <a:extLst>
              <a:ext uri="{FF2B5EF4-FFF2-40B4-BE49-F238E27FC236}">
                <a16:creationId xmlns:a16="http://schemas.microsoft.com/office/drawing/2014/main" id="{7479E171-FD57-0FC7-DE57-560EE7FA2817}"/>
              </a:ext>
            </a:extLst>
          </p:cNvPr>
          <p:cNvSpPr/>
          <p:nvPr/>
        </p:nvSpPr>
        <p:spPr>
          <a:xfrm>
            <a:off x="10260376" y="4420739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فصل8: توسعۀ مدل مفهومی</a:t>
            </a:r>
          </a:p>
        </p:txBody>
      </p:sp>
      <p:sp>
        <p:nvSpPr>
          <p:cNvPr id="15" name="Rectangle: Rounded Corners 14">
            <a:hlinkClick r:id="rId10" action="ppaction://hlinksldjump"/>
            <a:extLst>
              <a:ext uri="{FF2B5EF4-FFF2-40B4-BE49-F238E27FC236}">
                <a16:creationId xmlns:a16="http://schemas.microsoft.com/office/drawing/2014/main" id="{609BFF0C-28F5-EA76-B79E-33D30A0BADBE}"/>
              </a:ext>
            </a:extLst>
          </p:cNvPr>
          <p:cNvSpPr/>
          <p:nvPr/>
        </p:nvSpPr>
        <p:spPr>
          <a:xfrm>
            <a:off x="10260376" y="4897968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فصل9: آزمون پیش‌فرض</a:t>
            </a:r>
          </a:p>
        </p:txBody>
      </p:sp>
      <p:sp>
        <p:nvSpPr>
          <p:cNvPr id="16" name="Rectangle: Rounded Corners 15">
            <a:hlinkClick r:id="rId11" action="ppaction://hlinksldjump"/>
            <a:extLst>
              <a:ext uri="{FF2B5EF4-FFF2-40B4-BE49-F238E27FC236}">
                <a16:creationId xmlns:a16="http://schemas.microsoft.com/office/drawing/2014/main" id="{DD0D9467-A57B-7D7B-8010-7145C0FC70E3}"/>
              </a:ext>
            </a:extLst>
          </p:cNvPr>
          <p:cNvSpPr/>
          <p:nvPr/>
        </p:nvSpPr>
        <p:spPr>
          <a:xfrm>
            <a:off x="10260376" y="5375197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فصل10: نمونه‌سازی سریع</a:t>
            </a:r>
          </a:p>
        </p:txBody>
      </p:sp>
      <p:sp>
        <p:nvSpPr>
          <p:cNvPr id="18" name="Rectangle: Rounded Corners 17">
            <a:hlinkClick r:id="rId12" action="ppaction://hlinksldjump"/>
            <a:extLst>
              <a:ext uri="{FF2B5EF4-FFF2-40B4-BE49-F238E27FC236}">
                <a16:creationId xmlns:a16="http://schemas.microsoft.com/office/drawing/2014/main" id="{3DFBB8FE-FBA1-4FB0-FF04-9DF9387B0198}"/>
              </a:ext>
            </a:extLst>
          </p:cNvPr>
          <p:cNvSpPr/>
          <p:nvPr/>
        </p:nvSpPr>
        <p:spPr>
          <a:xfrm>
            <a:off x="10260376" y="5852426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فصل11: هم‌آفرینی با مشتریان</a:t>
            </a:r>
          </a:p>
        </p:txBody>
      </p:sp>
      <p:sp>
        <p:nvSpPr>
          <p:cNvPr id="19" name="Rectangle: Rounded Corners 18">
            <a:hlinkClick r:id="rId13" action="ppaction://hlinksldjump"/>
            <a:extLst>
              <a:ext uri="{FF2B5EF4-FFF2-40B4-BE49-F238E27FC236}">
                <a16:creationId xmlns:a16="http://schemas.microsoft.com/office/drawing/2014/main" id="{32215E3E-69B7-6CA9-E797-0EE050E71668}"/>
              </a:ext>
            </a:extLst>
          </p:cNvPr>
          <p:cNvSpPr/>
          <p:nvPr/>
        </p:nvSpPr>
        <p:spPr>
          <a:xfrm>
            <a:off x="10262980" y="6329655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فصل12: عرضۀ اولیه</a:t>
            </a:r>
          </a:p>
        </p:txBody>
      </p:sp>
      <p:sp>
        <p:nvSpPr>
          <p:cNvPr id="20" name="Rectangle: Rounded Corners 19">
            <a:hlinkClick r:id="rId14" action="ppaction://hlinksldjump"/>
            <a:extLst>
              <a:ext uri="{FF2B5EF4-FFF2-40B4-BE49-F238E27FC236}">
                <a16:creationId xmlns:a16="http://schemas.microsoft.com/office/drawing/2014/main" id="{351869DB-DCCB-C385-647A-583064E92E9E}"/>
              </a:ext>
            </a:extLst>
          </p:cNvPr>
          <p:cNvSpPr/>
          <p:nvPr/>
        </p:nvSpPr>
        <p:spPr>
          <a:xfrm>
            <a:off x="10260376" y="598568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مقدمه</a:t>
            </a:r>
            <a:endParaRPr lang="en-US" sz="13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3" name="Rectangle: Rounded Corners 22">
            <a:hlinkClick r:id="rId15" action="ppaction://hlinksldjump"/>
            <a:extLst>
              <a:ext uri="{FF2B5EF4-FFF2-40B4-BE49-F238E27FC236}">
                <a16:creationId xmlns:a16="http://schemas.microsoft.com/office/drawing/2014/main" id="{1D8EA38E-D1FD-2B5C-3582-FFAEA0AE35C5}"/>
              </a:ext>
            </a:extLst>
          </p:cNvPr>
          <p:cNvSpPr/>
          <p:nvPr/>
        </p:nvSpPr>
        <p:spPr>
          <a:xfrm>
            <a:off x="10260376" y="1550378"/>
            <a:ext cx="2006600" cy="410944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tx1"/>
                </a:solidFill>
                <a:cs typeface="B Nazanin" panose="00000400000000000000" pitchFamily="2" charset="-78"/>
              </a:rPr>
              <a:t>فصل2: چهار پرسش، ده ابزار</a:t>
            </a:r>
          </a:p>
        </p:txBody>
      </p:sp>
    </p:spTree>
    <p:extLst>
      <p:ext uri="{BB962C8B-B14F-4D97-AF65-F5344CB8AC3E}">
        <p14:creationId xmlns:p14="http://schemas.microsoft.com/office/powerpoint/2010/main" val="3050054909"/>
      </p:ext>
    </p:extLst>
  </p:cSld>
  <p:clrMapOvr>
    <a:masterClrMapping/>
  </p:clrMapOvr>
  <p:transition spd="med">
    <p:pull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6704F0-5E67-BAE5-F5E1-5F2BF3822D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0DA7D100-6249-8ECD-E0A0-7AC00A722FC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30305080"/>
              </p:ext>
            </p:extLst>
          </p:nvPr>
        </p:nvGraphicFramePr>
        <p:xfrm>
          <a:off x="630326" y="836762"/>
          <a:ext cx="8116527" cy="610438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2" imgW="15238080" imgH="11428560" progId="">
                  <p:embed/>
                </p:oleObj>
              </mc:Choice>
              <mc:Fallback>
                <p:oleObj r:id="rId2" imgW="15238080" imgH="11428560" progId="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630326" y="836762"/>
                        <a:ext cx="8116527" cy="610438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E596F567-71B2-3540-E411-C6873A9A7D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649" y="212659"/>
            <a:ext cx="9860262" cy="497517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>
            <a:noAutofit/>
          </a:bodyPr>
          <a:lstStyle/>
          <a:p>
            <a:pPr algn="r" rtl="1"/>
            <a:r>
              <a:rPr lang="fa-IR" sz="3200" b="1" dirty="0">
                <a:cs typeface="B Nazanin" panose="00000400000000000000" pitchFamily="2" charset="-78"/>
              </a:rPr>
              <a:t>فصل2: چهار پرسش، ده ابزار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4324F388-CD4D-670C-80A8-C32752F039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6649" y="836762"/>
            <a:ext cx="9860261" cy="6021238"/>
          </a:xfrm>
        </p:spPr>
        <p:txBody>
          <a:bodyPr>
            <a:noAutofit/>
          </a:bodyPr>
          <a:lstStyle/>
          <a:p>
            <a:pPr marL="0" indent="0" algn="r" rtl="1">
              <a:buNone/>
            </a:pPr>
            <a:r>
              <a:rPr lang="fa-IR" b="1" dirty="0">
                <a:solidFill>
                  <a:srgbClr val="00B050"/>
                </a:solidFill>
                <a:cs typeface="B Nazanin" panose="00000400000000000000" pitchFamily="2" charset="-78"/>
              </a:rPr>
              <a:t>» 4 پرسش و 10 ابزار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9B569D3-514F-E101-DBE6-4E964CC01BD9}"/>
              </a:ext>
            </a:extLst>
          </p:cNvPr>
          <p:cNvSpPr/>
          <p:nvPr/>
        </p:nvSpPr>
        <p:spPr>
          <a:xfrm>
            <a:off x="10110158" y="0"/>
            <a:ext cx="2081841" cy="6858000"/>
          </a:xfrm>
          <a:prstGeom prst="rect">
            <a:avLst/>
          </a:prstGeom>
          <a:solidFill>
            <a:srgbClr val="EB929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110352E-FC3C-3EC5-1448-9538DC117B2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6400" y="50473"/>
            <a:ext cx="273963" cy="41094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57BAA77-163B-62A1-7049-8DC179D341A9}"/>
              </a:ext>
            </a:extLst>
          </p:cNvPr>
          <p:cNvSpPr txBox="1"/>
          <p:nvPr/>
        </p:nvSpPr>
        <p:spPr>
          <a:xfrm>
            <a:off x="10303814" y="29996"/>
            <a:ext cx="1566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واحد علوم و تحقیقات</a:t>
            </a:r>
          </a:p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دانشکده مدیریت و اقتصاد</a:t>
            </a:r>
            <a:endParaRPr 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8" name="Rectangle: Rounded Corners 7">
            <a:hlinkClick r:id="rId5" action="ppaction://hlinksldjump"/>
            <a:extLst>
              <a:ext uri="{FF2B5EF4-FFF2-40B4-BE49-F238E27FC236}">
                <a16:creationId xmlns:a16="http://schemas.microsoft.com/office/drawing/2014/main" id="{4B692686-6930-115E-986E-9C2DC941AA53}"/>
              </a:ext>
            </a:extLst>
          </p:cNvPr>
          <p:cNvSpPr/>
          <p:nvPr/>
        </p:nvSpPr>
        <p:spPr>
          <a:xfrm>
            <a:off x="10260376" y="1074473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فصل1: چرا طراحی</a:t>
            </a:r>
          </a:p>
        </p:txBody>
      </p:sp>
      <p:sp>
        <p:nvSpPr>
          <p:cNvPr id="10" name="Rectangle: Rounded Corners 9">
            <a:hlinkClick r:id="rId6" action="ppaction://hlinksldjump"/>
            <a:extLst>
              <a:ext uri="{FF2B5EF4-FFF2-40B4-BE49-F238E27FC236}">
                <a16:creationId xmlns:a16="http://schemas.microsoft.com/office/drawing/2014/main" id="{AD7EEC53-B23E-EA5E-A9B7-04D32323DC62}"/>
              </a:ext>
            </a:extLst>
          </p:cNvPr>
          <p:cNvSpPr/>
          <p:nvPr/>
        </p:nvSpPr>
        <p:spPr>
          <a:xfrm>
            <a:off x="10260376" y="2031322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فصل3: بصری‌سازی</a:t>
            </a:r>
          </a:p>
        </p:txBody>
      </p:sp>
      <p:sp>
        <p:nvSpPr>
          <p:cNvPr id="11" name="Rectangle: Rounded Corners 10">
            <a:hlinkClick r:id="rId7" action="ppaction://hlinksldjump"/>
            <a:extLst>
              <a:ext uri="{FF2B5EF4-FFF2-40B4-BE49-F238E27FC236}">
                <a16:creationId xmlns:a16="http://schemas.microsoft.com/office/drawing/2014/main" id="{D0697F37-7E2C-117C-D0AE-8B5D28BC5EF9}"/>
              </a:ext>
            </a:extLst>
          </p:cNvPr>
          <p:cNvSpPr/>
          <p:nvPr/>
        </p:nvSpPr>
        <p:spPr>
          <a:xfrm>
            <a:off x="10260376" y="2511823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فصل4: ترسیم تجربۀ مشتری</a:t>
            </a:r>
          </a:p>
        </p:txBody>
      </p:sp>
      <p:sp>
        <p:nvSpPr>
          <p:cNvPr id="12" name="Rectangle: Rounded Corners 11">
            <a:hlinkClick r:id="rId8" action="ppaction://hlinksldjump"/>
            <a:extLst>
              <a:ext uri="{FF2B5EF4-FFF2-40B4-BE49-F238E27FC236}">
                <a16:creationId xmlns:a16="http://schemas.microsoft.com/office/drawing/2014/main" id="{BB1590D3-A66B-933B-C438-BB24996AD53F}"/>
              </a:ext>
            </a:extLst>
          </p:cNvPr>
          <p:cNvSpPr/>
          <p:nvPr/>
        </p:nvSpPr>
        <p:spPr>
          <a:xfrm>
            <a:off x="10260376" y="2989052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فصل5: تحلیل زنجیرۀ ارزش</a:t>
            </a:r>
          </a:p>
        </p:txBody>
      </p:sp>
      <p:sp>
        <p:nvSpPr>
          <p:cNvPr id="13" name="Rectangle: Rounded Corners 12">
            <a:hlinkClick r:id="rId9" action="ppaction://hlinksldjump"/>
            <a:extLst>
              <a:ext uri="{FF2B5EF4-FFF2-40B4-BE49-F238E27FC236}">
                <a16:creationId xmlns:a16="http://schemas.microsoft.com/office/drawing/2014/main" id="{2A0D5986-C205-BCFB-60D0-EC73CD5DD684}"/>
              </a:ext>
            </a:extLst>
          </p:cNvPr>
          <p:cNvSpPr/>
          <p:nvPr/>
        </p:nvSpPr>
        <p:spPr>
          <a:xfrm>
            <a:off x="10260376" y="3466281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فصل6: ترسیم نقشۀ ذهنی</a:t>
            </a:r>
          </a:p>
        </p:txBody>
      </p:sp>
      <p:sp>
        <p:nvSpPr>
          <p:cNvPr id="14" name="Rectangle: Rounded Corners 13">
            <a:hlinkClick r:id="rId10" action="ppaction://hlinksldjump"/>
            <a:extLst>
              <a:ext uri="{FF2B5EF4-FFF2-40B4-BE49-F238E27FC236}">
                <a16:creationId xmlns:a16="http://schemas.microsoft.com/office/drawing/2014/main" id="{B05DE2CA-4207-0590-A505-CAFF27745844}"/>
              </a:ext>
            </a:extLst>
          </p:cNvPr>
          <p:cNvSpPr/>
          <p:nvPr/>
        </p:nvSpPr>
        <p:spPr>
          <a:xfrm>
            <a:off x="10260376" y="3943510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فصل7: بارش فکری</a:t>
            </a:r>
          </a:p>
        </p:txBody>
      </p:sp>
      <p:sp>
        <p:nvSpPr>
          <p:cNvPr id="15" name="Rectangle: Rounded Corners 14">
            <a:hlinkClick r:id="rId11" action="ppaction://hlinksldjump"/>
            <a:extLst>
              <a:ext uri="{FF2B5EF4-FFF2-40B4-BE49-F238E27FC236}">
                <a16:creationId xmlns:a16="http://schemas.microsoft.com/office/drawing/2014/main" id="{B18F57C2-D6CF-0843-EAF2-3349BEB14484}"/>
              </a:ext>
            </a:extLst>
          </p:cNvPr>
          <p:cNvSpPr/>
          <p:nvPr/>
        </p:nvSpPr>
        <p:spPr>
          <a:xfrm>
            <a:off x="10260376" y="4420739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فصل8: توسعۀ مدل مفهومی</a:t>
            </a:r>
          </a:p>
        </p:txBody>
      </p:sp>
      <p:sp>
        <p:nvSpPr>
          <p:cNvPr id="16" name="Rectangle: Rounded Corners 15">
            <a:hlinkClick r:id="rId12" action="ppaction://hlinksldjump"/>
            <a:extLst>
              <a:ext uri="{FF2B5EF4-FFF2-40B4-BE49-F238E27FC236}">
                <a16:creationId xmlns:a16="http://schemas.microsoft.com/office/drawing/2014/main" id="{A09F457A-3AA5-3E1F-CF50-B20EF8E79078}"/>
              </a:ext>
            </a:extLst>
          </p:cNvPr>
          <p:cNvSpPr/>
          <p:nvPr/>
        </p:nvSpPr>
        <p:spPr>
          <a:xfrm>
            <a:off x="10260376" y="4897968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فصل9: آزمون پیش‌فرض</a:t>
            </a:r>
          </a:p>
        </p:txBody>
      </p:sp>
      <p:sp>
        <p:nvSpPr>
          <p:cNvPr id="18" name="Rectangle: Rounded Corners 17">
            <a:hlinkClick r:id="rId13" action="ppaction://hlinksldjump"/>
            <a:extLst>
              <a:ext uri="{FF2B5EF4-FFF2-40B4-BE49-F238E27FC236}">
                <a16:creationId xmlns:a16="http://schemas.microsoft.com/office/drawing/2014/main" id="{D4DA3362-F3B1-C410-F824-C24F94469795}"/>
              </a:ext>
            </a:extLst>
          </p:cNvPr>
          <p:cNvSpPr/>
          <p:nvPr/>
        </p:nvSpPr>
        <p:spPr>
          <a:xfrm>
            <a:off x="10260376" y="5375197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فصل10: نمونه‌سازی سریع</a:t>
            </a:r>
          </a:p>
        </p:txBody>
      </p:sp>
      <p:sp>
        <p:nvSpPr>
          <p:cNvPr id="19" name="Rectangle: Rounded Corners 18">
            <a:hlinkClick r:id="rId14" action="ppaction://hlinksldjump"/>
            <a:extLst>
              <a:ext uri="{FF2B5EF4-FFF2-40B4-BE49-F238E27FC236}">
                <a16:creationId xmlns:a16="http://schemas.microsoft.com/office/drawing/2014/main" id="{F611BB87-6E02-AF37-59AC-568E0F0F071A}"/>
              </a:ext>
            </a:extLst>
          </p:cNvPr>
          <p:cNvSpPr/>
          <p:nvPr/>
        </p:nvSpPr>
        <p:spPr>
          <a:xfrm>
            <a:off x="10260376" y="5852426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فصل11: هم‌آفرینی با مشتریان</a:t>
            </a:r>
          </a:p>
        </p:txBody>
      </p:sp>
      <p:sp>
        <p:nvSpPr>
          <p:cNvPr id="20" name="Rectangle: Rounded Corners 19">
            <a:hlinkClick r:id="rId15" action="ppaction://hlinksldjump"/>
            <a:extLst>
              <a:ext uri="{FF2B5EF4-FFF2-40B4-BE49-F238E27FC236}">
                <a16:creationId xmlns:a16="http://schemas.microsoft.com/office/drawing/2014/main" id="{92C5FA42-2356-2480-DA67-72A3691661BE}"/>
              </a:ext>
            </a:extLst>
          </p:cNvPr>
          <p:cNvSpPr/>
          <p:nvPr/>
        </p:nvSpPr>
        <p:spPr>
          <a:xfrm>
            <a:off x="10262980" y="6329655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فصل12: عرضۀ اولیه</a:t>
            </a:r>
          </a:p>
        </p:txBody>
      </p:sp>
      <p:sp>
        <p:nvSpPr>
          <p:cNvPr id="21" name="Rectangle: Rounded Corners 20">
            <a:hlinkClick r:id="rId16" action="ppaction://hlinksldjump"/>
            <a:extLst>
              <a:ext uri="{FF2B5EF4-FFF2-40B4-BE49-F238E27FC236}">
                <a16:creationId xmlns:a16="http://schemas.microsoft.com/office/drawing/2014/main" id="{B5B040E1-CB4F-9A31-7AAA-00B1FBEEAD61}"/>
              </a:ext>
            </a:extLst>
          </p:cNvPr>
          <p:cNvSpPr/>
          <p:nvPr/>
        </p:nvSpPr>
        <p:spPr>
          <a:xfrm>
            <a:off x="10260376" y="598568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مقدمه</a:t>
            </a:r>
            <a:endParaRPr lang="en-US" sz="13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4" name="Rectangle: Rounded Corners 23">
            <a:hlinkClick r:id="rId17" action="ppaction://hlinksldjump"/>
            <a:extLst>
              <a:ext uri="{FF2B5EF4-FFF2-40B4-BE49-F238E27FC236}">
                <a16:creationId xmlns:a16="http://schemas.microsoft.com/office/drawing/2014/main" id="{D27E1CC9-6818-165E-C174-9E07E2657093}"/>
              </a:ext>
            </a:extLst>
          </p:cNvPr>
          <p:cNvSpPr/>
          <p:nvPr/>
        </p:nvSpPr>
        <p:spPr>
          <a:xfrm>
            <a:off x="10260376" y="1550378"/>
            <a:ext cx="2006600" cy="410944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tx1"/>
                </a:solidFill>
                <a:cs typeface="B Nazanin" panose="00000400000000000000" pitchFamily="2" charset="-78"/>
              </a:rPr>
              <a:t>فصل2: چهار پرسش، ده ابزار</a:t>
            </a:r>
          </a:p>
        </p:txBody>
      </p:sp>
    </p:spTree>
    <p:extLst>
      <p:ext uri="{BB962C8B-B14F-4D97-AF65-F5344CB8AC3E}">
        <p14:creationId xmlns:p14="http://schemas.microsoft.com/office/powerpoint/2010/main" val="3229698055"/>
      </p:ext>
    </p:extLst>
  </p:cSld>
  <p:clrMapOvr>
    <a:masterClrMapping/>
  </p:clrMapOvr>
  <p:transition spd="med">
    <p:pull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187A31-4D40-0FE1-B79A-682C8308A0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5F9A0E-5AB8-4BFE-19C2-20DF080E6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649" y="212659"/>
            <a:ext cx="9860262" cy="497517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>
            <a:noAutofit/>
          </a:bodyPr>
          <a:lstStyle/>
          <a:p>
            <a:pPr algn="r" rtl="1"/>
            <a:r>
              <a:rPr lang="fa-IR" sz="3200" b="1" dirty="0">
                <a:cs typeface="B Nazanin" panose="00000400000000000000" pitchFamily="2" charset="-78"/>
              </a:rPr>
              <a:t>فصل2: چهار پرسش، ده ابزار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4928245C-B240-62EA-3E57-4C3943DF8D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6649" y="836762"/>
            <a:ext cx="9860261" cy="6021238"/>
          </a:xfrm>
        </p:spPr>
        <p:txBody>
          <a:bodyPr>
            <a:noAutofit/>
          </a:bodyPr>
          <a:lstStyle/>
          <a:p>
            <a:pPr marL="0" indent="0" algn="r" rtl="1">
              <a:buNone/>
            </a:pPr>
            <a:r>
              <a:rPr lang="fa-IR" b="1" dirty="0">
                <a:solidFill>
                  <a:srgbClr val="00B050"/>
                </a:solidFill>
                <a:cs typeface="B Nazanin" panose="00000400000000000000" pitchFamily="2" charset="-78"/>
              </a:rPr>
              <a:t>» یک مثال: </a:t>
            </a:r>
            <a:r>
              <a:rPr lang="fa-IR" b="1" dirty="0">
                <a:solidFill>
                  <a:srgbClr val="C00000"/>
                </a:solidFill>
                <a:cs typeface="B Nazanin" panose="00000400000000000000" pitchFamily="2" charset="-78"/>
              </a:rPr>
              <a:t>(نیکورت، محصول فایزر برای ترک سیگار)</a:t>
            </a:r>
          </a:p>
          <a:p>
            <a:pPr marL="0" indent="0" algn="r" rtl="1">
              <a:buNone/>
            </a:pPr>
            <a:endParaRPr lang="fa-IR" b="1" dirty="0">
              <a:solidFill>
                <a:srgbClr val="C00000"/>
              </a:solidFill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sz="2800" b="1" dirty="0">
                <a:cs typeface="B Nazanin" panose="00000400000000000000" pitchFamily="2" charset="-78"/>
              </a:rPr>
              <a:t>← </a:t>
            </a:r>
            <a:r>
              <a:rPr lang="fa-IR" b="1" dirty="0">
                <a:solidFill>
                  <a:schemeClr val="accent1"/>
                </a:solidFill>
                <a:cs typeface="B Nazanin" panose="00000400000000000000" pitchFamily="2" charset="-78"/>
              </a:rPr>
              <a:t>چه وضعیتی وجود دارد؟</a:t>
            </a:r>
          </a:p>
          <a:p>
            <a:pPr marL="0" indent="0" algn="r" rtl="1">
              <a:buNone/>
            </a:pPr>
            <a:r>
              <a:rPr lang="fa-IR" b="1" dirty="0">
                <a:solidFill>
                  <a:srgbClr val="C00000"/>
                </a:solidFill>
                <a:cs typeface="B Nazanin" panose="00000400000000000000" pitchFamily="2" charset="-78"/>
              </a:rPr>
              <a:t>مسئله: </a:t>
            </a:r>
            <a:r>
              <a:rPr lang="fa-IR" b="1" dirty="0">
                <a:cs typeface="B Nazanin" panose="00000400000000000000" pitchFamily="2" charset="-78"/>
              </a:rPr>
              <a:t>افراد سیگاری به طور میانگین 7 تلاش ناموفق برای ترک سیگار داشته‌اند</a:t>
            </a:r>
          </a:p>
          <a:p>
            <a:pPr marL="0" indent="0" algn="r" rtl="1">
              <a:buNone/>
            </a:pPr>
            <a:r>
              <a:rPr lang="fa-IR" b="1" dirty="0">
                <a:solidFill>
                  <a:srgbClr val="C00000"/>
                </a:solidFill>
                <a:cs typeface="B Nazanin" panose="00000400000000000000" pitchFamily="2" charset="-78"/>
              </a:rPr>
              <a:t>هدف: </a:t>
            </a:r>
            <a:r>
              <a:rPr lang="fa-IR" b="1" dirty="0">
                <a:cs typeface="B Nazanin" panose="00000400000000000000" pitchFamily="2" charset="-78"/>
              </a:rPr>
              <a:t>رشد برند، افزایش فروش و بهبود عملکرد</a:t>
            </a:r>
          </a:p>
          <a:p>
            <a:pPr marL="0" indent="0" algn="r" rtl="1">
              <a:buNone/>
            </a:pPr>
            <a:r>
              <a:rPr lang="fa-IR" b="1" dirty="0">
                <a:solidFill>
                  <a:srgbClr val="C00000"/>
                </a:solidFill>
                <a:cs typeface="B Nazanin" panose="00000400000000000000" pitchFamily="2" charset="-78"/>
              </a:rPr>
              <a:t>اقدام: </a:t>
            </a:r>
            <a:r>
              <a:rPr lang="fa-IR" b="1" dirty="0">
                <a:cs typeface="B Nazanin" panose="00000400000000000000" pitchFamily="2" charset="-78"/>
              </a:rPr>
              <a:t>انتخاب گروه هدفی که در برابر تغییر، مقاومت کمتری داشتند (جوانان)</a:t>
            </a:r>
          </a:p>
          <a:p>
            <a:pPr marL="0" indent="0" algn="r" rtl="1">
              <a:buNone/>
            </a:pPr>
            <a:r>
              <a:rPr lang="fa-IR" b="1" dirty="0">
                <a:solidFill>
                  <a:srgbClr val="C00000"/>
                </a:solidFill>
                <a:cs typeface="B Nazanin" panose="00000400000000000000" pitchFamily="2" charset="-78"/>
              </a:rPr>
              <a:t>انتظار: </a:t>
            </a:r>
            <a:r>
              <a:rPr lang="fa-IR" b="1" dirty="0">
                <a:cs typeface="B Nazanin" panose="00000400000000000000" pitchFamily="2" charset="-78"/>
              </a:rPr>
              <a:t>کسب فهم عمیق</a:t>
            </a:r>
          </a:p>
          <a:p>
            <a:pPr marL="0" indent="0" algn="r" rtl="1">
              <a:buNone/>
            </a:pPr>
            <a:r>
              <a:rPr lang="fa-IR" b="1" dirty="0">
                <a:solidFill>
                  <a:srgbClr val="C00000"/>
                </a:solidFill>
                <a:cs typeface="B Nazanin" panose="00000400000000000000" pitchFamily="2" charset="-78"/>
              </a:rPr>
              <a:t>نتیجه: </a:t>
            </a:r>
            <a:r>
              <a:rPr lang="fa-IR" b="1" dirty="0">
                <a:solidFill>
                  <a:schemeClr val="accent2">
                    <a:lumMod val="50000"/>
                  </a:schemeClr>
                </a:solidFill>
                <a:cs typeface="B Nazanin" panose="00000400000000000000" pitchFamily="2" charset="-78"/>
              </a:rPr>
              <a:t>افراد مشکل خود را از نوع پزشکی نمی‌دانستند بلکه یک سبک زندگی بود</a:t>
            </a:r>
          </a:p>
          <a:p>
            <a:pPr marL="0" indent="0" algn="r" rtl="1">
              <a:buNone/>
            </a:pPr>
            <a:endParaRPr lang="fa-IR" b="1" dirty="0">
              <a:cs typeface="B Nazanin" panose="00000400000000000000" pitchFamily="2" charset="-78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9B50305-35AD-42C9-CA0B-AC05DEB76BA1}"/>
              </a:ext>
            </a:extLst>
          </p:cNvPr>
          <p:cNvSpPr/>
          <p:nvPr/>
        </p:nvSpPr>
        <p:spPr>
          <a:xfrm>
            <a:off x="10110158" y="0"/>
            <a:ext cx="2081841" cy="6858000"/>
          </a:xfrm>
          <a:prstGeom prst="rect">
            <a:avLst/>
          </a:prstGeom>
          <a:solidFill>
            <a:srgbClr val="EB929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CC4AF9C-CE8D-A90D-3E38-EB2F61CE5C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6400" y="50473"/>
            <a:ext cx="273963" cy="41094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0996BF6-1E07-9B05-C05B-E6E1C91094C0}"/>
              </a:ext>
            </a:extLst>
          </p:cNvPr>
          <p:cNvSpPr txBox="1"/>
          <p:nvPr/>
        </p:nvSpPr>
        <p:spPr>
          <a:xfrm>
            <a:off x="10303814" y="29996"/>
            <a:ext cx="1566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واحد علوم و تحقیقات</a:t>
            </a:r>
          </a:p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دانشکده مدیریت و اقتصاد</a:t>
            </a:r>
            <a:endParaRPr 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84CA4DAB-5981-4216-C20E-9A372CBA1E3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64472079"/>
              </p:ext>
            </p:extLst>
          </p:nvPr>
        </p:nvGraphicFramePr>
        <p:xfrm>
          <a:off x="0" y="4809902"/>
          <a:ext cx="4491607" cy="217468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3" imgW="6768000" imgH="3276000" progId="">
                  <p:embed/>
                </p:oleObj>
              </mc:Choice>
              <mc:Fallback>
                <p:oleObj r:id="rId3" imgW="6768000" imgH="3276000" progId="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0" y="4809902"/>
                        <a:ext cx="4491607" cy="217468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: Rounded Corners 8">
            <a:hlinkClick r:id="rId5" action="ppaction://hlinksldjump"/>
            <a:extLst>
              <a:ext uri="{FF2B5EF4-FFF2-40B4-BE49-F238E27FC236}">
                <a16:creationId xmlns:a16="http://schemas.microsoft.com/office/drawing/2014/main" id="{F77213B4-CD8C-683C-0B39-F5630EB2B9BA}"/>
              </a:ext>
            </a:extLst>
          </p:cNvPr>
          <p:cNvSpPr/>
          <p:nvPr/>
        </p:nvSpPr>
        <p:spPr>
          <a:xfrm>
            <a:off x="10260376" y="1074473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فصل1: چرا طراحی</a:t>
            </a:r>
          </a:p>
        </p:txBody>
      </p:sp>
      <p:sp>
        <p:nvSpPr>
          <p:cNvPr id="11" name="Rectangle: Rounded Corners 10">
            <a:hlinkClick r:id="rId6" action="ppaction://hlinksldjump"/>
            <a:extLst>
              <a:ext uri="{FF2B5EF4-FFF2-40B4-BE49-F238E27FC236}">
                <a16:creationId xmlns:a16="http://schemas.microsoft.com/office/drawing/2014/main" id="{B655D6C2-FE9D-E57C-D62F-465B5277A981}"/>
              </a:ext>
            </a:extLst>
          </p:cNvPr>
          <p:cNvSpPr/>
          <p:nvPr/>
        </p:nvSpPr>
        <p:spPr>
          <a:xfrm>
            <a:off x="10260376" y="2031322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فصل3: بصری‌سازی</a:t>
            </a:r>
          </a:p>
        </p:txBody>
      </p:sp>
      <p:sp>
        <p:nvSpPr>
          <p:cNvPr id="12" name="Rectangle: Rounded Corners 11">
            <a:hlinkClick r:id="rId7" action="ppaction://hlinksldjump"/>
            <a:extLst>
              <a:ext uri="{FF2B5EF4-FFF2-40B4-BE49-F238E27FC236}">
                <a16:creationId xmlns:a16="http://schemas.microsoft.com/office/drawing/2014/main" id="{7684264B-01CB-5773-1D16-ED165C906AEC}"/>
              </a:ext>
            </a:extLst>
          </p:cNvPr>
          <p:cNvSpPr/>
          <p:nvPr/>
        </p:nvSpPr>
        <p:spPr>
          <a:xfrm>
            <a:off x="10260376" y="2511823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فصل4: ترسیم تجربۀ مشتری</a:t>
            </a:r>
          </a:p>
        </p:txBody>
      </p:sp>
      <p:sp>
        <p:nvSpPr>
          <p:cNvPr id="13" name="Rectangle: Rounded Corners 12">
            <a:hlinkClick r:id="rId8" action="ppaction://hlinksldjump"/>
            <a:extLst>
              <a:ext uri="{FF2B5EF4-FFF2-40B4-BE49-F238E27FC236}">
                <a16:creationId xmlns:a16="http://schemas.microsoft.com/office/drawing/2014/main" id="{CEACB864-EB7D-34C5-CFD6-5F26C8FD1875}"/>
              </a:ext>
            </a:extLst>
          </p:cNvPr>
          <p:cNvSpPr/>
          <p:nvPr/>
        </p:nvSpPr>
        <p:spPr>
          <a:xfrm>
            <a:off x="10260376" y="2989052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فصل5: تحلیل زنجیرۀ ارزش</a:t>
            </a:r>
          </a:p>
        </p:txBody>
      </p:sp>
      <p:sp>
        <p:nvSpPr>
          <p:cNvPr id="14" name="Rectangle: Rounded Corners 13">
            <a:hlinkClick r:id="rId9" action="ppaction://hlinksldjump"/>
            <a:extLst>
              <a:ext uri="{FF2B5EF4-FFF2-40B4-BE49-F238E27FC236}">
                <a16:creationId xmlns:a16="http://schemas.microsoft.com/office/drawing/2014/main" id="{58BA33FD-4C9D-E38A-1352-ED23671A5F46}"/>
              </a:ext>
            </a:extLst>
          </p:cNvPr>
          <p:cNvSpPr/>
          <p:nvPr/>
        </p:nvSpPr>
        <p:spPr>
          <a:xfrm>
            <a:off x="10260376" y="3466281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فصل6: ترسیم نقشۀ ذهنی</a:t>
            </a:r>
          </a:p>
        </p:txBody>
      </p:sp>
      <p:sp>
        <p:nvSpPr>
          <p:cNvPr id="15" name="Rectangle: Rounded Corners 14">
            <a:hlinkClick r:id="rId10" action="ppaction://hlinksldjump"/>
            <a:extLst>
              <a:ext uri="{FF2B5EF4-FFF2-40B4-BE49-F238E27FC236}">
                <a16:creationId xmlns:a16="http://schemas.microsoft.com/office/drawing/2014/main" id="{8D972C9B-585D-5C85-E93C-0DAA40343753}"/>
              </a:ext>
            </a:extLst>
          </p:cNvPr>
          <p:cNvSpPr/>
          <p:nvPr/>
        </p:nvSpPr>
        <p:spPr>
          <a:xfrm>
            <a:off x="10260376" y="3943510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فصل7: بارش فکری</a:t>
            </a:r>
          </a:p>
        </p:txBody>
      </p:sp>
      <p:sp>
        <p:nvSpPr>
          <p:cNvPr id="16" name="Rectangle: Rounded Corners 15">
            <a:hlinkClick r:id="rId11" action="ppaction://hlinksldjump"/>
            <a:extLst>
              <a:ext uri="{FF2B5EF4-FFF2-40B4-BE49-F238E27FC236}">
                <a16:creationId xmlns:a16="http://schemas.microsoft.com/office/drawing/2014/main" id="{7DC145C8-9B61-C37B-68F1-7FF3FF5193D6}"/>
              </a:ext>
            </a:extLst>
          </p:cNvPr>
          <p:cNvSpPr/>
          <p:nvPr/>
        </p:nvSpPr>
        <p:spPr>
          <a:xfrm>
            <a:off x="10260376" y="4420739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فصل8: توسعۀ مدل مفهومی</a:t>
            </a:r>
          </a:p>
        </p:txBody>
      </p:sp>
      <p:sp>
        <p:nvSpPr>
          <p:cNvPr id="18" name="Rectangle: Rounded Corners 17">
            <a:hlinkClick r:id="rId12" action="ppaction://hlinksldjump"/>
            <a:extLst>
              <a:ext uri="{FF2B5EF4-FFF2-40B4-BE49-F238E27FC236}">
                <a16:creationId xmlns:a16="http://schemas.microsoft.com/office/drawing/2014/main" id="{95EA76EE-0203-9681-DA7D-43C0E7710DDE}"/>
              </a:ext>
            </a:extLst>
          </p:cNvPr>
          <p:cNvSpPr/>
          <p:nvPr/>
        </p:nvSpPr>
        <p:spPr>
          <a:xfrm>
            <a:off x="10260376" y="4897968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فصل9: آزمون پیش‌فرض</a:t>
            </a:r>
          </a:p>
        </p:txBody>
      </p:sp>
      <p:sp>
        <p:nvSpPr>
          <p:cNvPr id="19" name="Rectangle: Rounded Corners 18">
            <a:hlinkClick r:id="rId13" action="ppaction://hlinksldjump"/>
            <a:extLst>
              <a:ext uri="{FF2B5EF4-FFF2-40B4-BE49-F238E27FC236}">
                <a16:creationId xmlns:a16="http://schemas.microsoft.com/office/drawing/2014/main" id="{708601E8-89B3-83AF-0F22-DAB8BB636CAB}"/>
              </a:ext>
            </a:extLst>
          </p:cNvPr>
          <p:cNvSpPr/>
          <p:nvPr/>
        </p:nvSpPr>
        <p:spPr>
          <a:xfrm>
            <a:off x="10260376" y="5375197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فصل10: نمونه‌سازی سریع</a:t>
            </a:r>
          </a:p>
        </p:txBody>
      </p:sp>
      <p:sp>
        <p:nvSpPr>
          <p:cNvPr id="20" name="Rectangle: Rounded Corners 19">
            <a:hlinkClick r:id="rId14" action="ppaction://hlinksldjump"/>
            <a:extLst>
              <a:ext uri="{FF2B5EF4-FFF2-40B4-BE49-F238E27FC236}">
                <a16:creationId xmlns:a16="http://schemas.microsoft.com/office/drawing/2014/main" id="{4ACBCA2E-A7C6-3CFD-1709-1CEF960906E5}"/>
              </a:ext>
            </a:extLst>
          </p:cNvPr>
          <p:cNvSpPr/>
          <p:nvPr/>
        </p:nvSpPr>
        <p:spPr>
          <a:xfrm>
            <a:off x="10260376" y="5852426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فصل11: هم‌آفرینی با مشتریان</a:t>
            </a:r>
          </a:p>
        </p:txBody>
      </p:sp>
      <p:sp>
        <p:nvSpPr>
          <p:cNvPr id="21" name="Rectangle: Rounded Corners 20">
            <a:hlinkClick r:id="rId15" action="ppaction://hlinksldjump"/>
            <a:extLst>
              <a:ext uri="{FF2B5EF4-FFF2-40B4-BE49-F238E27FC236}">
                <a16:creationId xmlns:a16="http://schemas.microsoft.com/office/drawing/2014/main" id="{55FF6A89-CCFE-A953-E380-4CAF03E74EA4}"/>
              </a:ext>
            </a:extLst>
          </p:cNvPr>
          <p:cNvSpPr/>
          <p:nvPr/>
        </p:nvSpPr>
        <p:spPr>
          <a:xfrm>
            <a:off x="10262980" y="6329655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فصل12: عرضۀ اولیه</a:t>
            </a:r>
          </a:p>
        </p:txBody>
      </p:sp>
      <p:sp>
        <p:nvSpPr>
          <p:cNvPr id="22" name="Rectangle: Rounded Corners 21">
            <a:hlinkClick r:id="rId16" action="ppaction://hlinksldjump"/>
            <a:extLst>
              <a:ext uri="{FF2B5EF4-FFF2-40B4-BE49-F238E27FC236}">
                <a16:creationId xmlns:a16="http://schemas.microsoft.com/office/drawing/2014/main" id="{62BCA8F8-A99F-E01F-C85A-29312DC106AF}"/>
              </a:ext>
            </a:extLst>
          </p:cNvPr>
          <p:cNvSpPr/>
          <p:nvPr/>
        </p:nvSpPr>
        <p:spPr>
          <a:xfrm>
            <a:off x="10260376" y="598568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مقدمه</a:t>
            </a:r>
            <a:endParaRPr lang="en-US" sz="13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5" name="Rectangle: Rounded Corners 24">
            <a:hlinkClick r:id="rId17" action="ppaction://hlinksldjump"/>
            <a:extLst>
              <a:ext uri="{FF2B5EF4-FFF2-40B4-BE49-F238E27FC236}">
                <a16:creationId xmlns:a16="http://schemas.microsoft.com/office/drawing/2014/main" id="{4F0FE11C-473F-9B79-8748-53E6D54A3A62}"/>
              </a:ext>
            </a:extLst>
          </p:cNvPr>
          <p:cNvSpPr/>
          <p:nvPr/>
        </p:nvSpPr>
        <p:spPr>
          <a:xfrm>
            <a:off x="10260376" y="1550378"/>
            <a:ext cx="2006600" cy="410944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tx1"/>
                </a:solidFill>
                <a:cs typeface="B Nazanin" panose="00000400000000000000" pitchFamily="2" charset="-78"/>
              </a:rPr>
              <a:t>فصل2: چهار پرسش، ده ابزار</a:t>
            </a:r>
          </a:p>
        </p:txBody>
      </p:sp>
    </p:spTree>
    <p:extLst>
      <p:ext uri="{BB962C8B-B14F-4D97-AF65-F5344CB8AC3E}">
        <p14:creationId xmlns:p14="http://schemas.microsoft.com/office/powerpoint/2010/main" val="1885343519"/>
      </p:ext>
    </p:extLst>
  </p:cSld>
  <p:clrMapOvr>
    <a:masterClrMapping/>
  </p:clrMapOvr>
  <p:transition spd="med">
    <p:pull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ED99D5-467C-68FC-F746-AAECD37FDD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5D954E-EED5-9FF7-7774-9423F5A3DB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649" y="212659"/>
            <a:ext cx="9860262" cy="497517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>
            <a:noAutofit/>
          </a:bodyPr>
          <a:lstStyle/>
          <a:p>
            <a:pPr algn="r" rtl="1"/>
            <a:r>
              <a:rPr lang="fa-IR" sz="3200" b="1" dirty="0">
                <a:cs typeface="B Nazanin" panose="00000400000000000000" pitchFamily="2" charset="-78"/>
              </a:rPr>
              <a:t>فصل2: چهار پرسش، ده ابزار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7A62AE8A-A045-B62A-F625-A85520F7CB1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6649" y="836762"/>
            <a:ext cx="9860261" cy="6021238"/>
          </a:xfrm>
        </p:spPr>
        <p:txBody>
          <a:bodyPr>
            <a:noAutofit/>
          </a:bodyPr>
          <a:lstStyle/>
          <a:p>
            <a:pPr marL="0" indent="0" algn="r" rtl="1">
              <a:buNone/>
            </a:pPr>
            <a:r>
              <a:rPr lang="fa-IR" b="1" dirty="0">
                <a:solidFill>
                  <a:srgbClr val="00B050"/>
                </a:solidFill>
                <a:cs typeface="B Nazanin" panose="00000400000000000000" pitchFamily="2" charset="-78"/>
              </a:rPr>
              <a:t>» یک مثال: </a:t>
            </a:r>
            <a:r>
              <a:rPr lang="fa-IR" b="1" dirty="0">
                <a:solidFill>
                  <a:srgbClr val="C00000"/>
                </a:solidFill>
                <a:cs typeface="B Nazanin" panose="00000400000000000000" pitchFamily="2" charset="-78"/>
              </a:rPr>
              <a:t>(نیکورت، محصول فایزر برای ترک سیگار)</a:t>
            </a:r>
          </a:p>
          <a:p>
            <a:pPr marL="0" indent="0" algn="r" rtl="1">
              <a:buNone/>
            </a:pPr>
            <a:endParaRPr lang="fa-IR" b="1" dirty="0">
              <a:solidFill>
                <a:srgbClr val="C00000"/>
              </a:solidFill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endParaRPr lang="fa-IR" b="1" dirty="0">
              <a:solidFill>
                <a:srgbClr val="C00000"/>
              </a:solidFill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endParaRPr lang="fa-IR" b="1" dirty="0">
              <a:solidFill>
                <a:srgbClr val="C00000"/>
              </a:solidFill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sz="2800" b="1" dirty="0">
                <a:cs typeface="B Nazanin" panose="00000400000000000000" pitchFamily="2" charset="-78"/>
              </a:rPr>
              <a:t>← </a:t>
            </a:r>
            <a:r>
              <a:rPr lang="fa-IR" b="1" dirty="0">
                <a:solidFill>
                  <a:schemeClr val="accent1"/>
                </a:solidFill>
                <a:cs typeface="B Nazanin" panose="00000400000000000000" pitchFamily="2" charset="-78"/>
              </a:rPr>
              <a:t>چه می‌شود اگر؟</a:t>
            </a:r>
          </a:p>
          <a:p>
            <a:pPr marL="0" indent="0" algn="r" rtl="1">
              <a:buNone/>
            </a:pPr>
            <a:r>
              <a:rPr lang="fa-IR" b="1" dirty="0">
                <a:solidFill>
                  <a:srgbClr val="C00000"/>
                </a:solidFill>
                <a:cs typeface="B Nazanin" panose="00000400000000000000" pitchFamily="2" charset="-78"/>
              </a:rPr>
              <a:t>راه حل (بارش فکری): </a:t>
            </a:r>
            <a:r>
              <a:rPr lang="fa-IR" b="1" dirty="0">
                <a:cs typeface="B Nazanin" panose="00000400000000000000" pitchFamily="2" charset="-78"/>
              </a:rPr>
              <a:t>به جای پزشکان، مربیان به جوانان پیشنهاد دهند</a:t>
            </a:r>
          </a:p>
          <a:p>
            <a:pPr marL="0" indent="0" algn="r" rtl="1">
              <a:buNone/>
            </a:pPr>
            <a:r>
              <a:rPr lang="fa-IR" b="1" dirty="0">
                <a:solidFill>
                  <a:srgbClr val="C00000"/>
                </a:solidFill>
                <a:cs typeface="B Nazanin" panose="00000400000000000000" pitchFamily="2" charset="-78"/>
              </a:rPr>
              <a:t>مدل: </a:t>
            </a:r>
            <a:r>
              <a:rPr lang="fa-IR" b="1" dirty="0">
                <a:cs typeface="B Nazanin" panose="00000400000000000000" pitchFamily="2" charset="-78"/>
              </a:rPr>
              <a:t>تدوین برنامه اصلاح رفتار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5C404B9-68A1-1F09-FD5C-465D70642633}"/>
              </a:ext>
            </a:extLst>
          </p:cNvPr>
          <p:cNvSpPr/>
          <p:nvPr/>
        </p:nvSpPr>
        <p:spPr>
          <a:xfrm>
            <a:off x="10110158" y="0"/>
            <a:ext cx="2081841" cy="6858000"/>
          </a:xfrm>
          <a:prstGeom prst="rect">
            <a:avLst/>
          </a:prstGeom>
          <a:solidFill>
            <a:srgbClr val="EB929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8A17CA9-DE99-B89D-D37D-A81928BE1B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6400" y="50473"/>
            <a:ext cx="273963" cy="41094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A9E1B01F-ADAD-7358-59ED-C0DB740DB0B8}"/>
              </a:ext>
            </a:extLst>
          </p:cNvPr>
          <p:cNvSpPr txBox="1"/>
          <p:nvPr/>
        </p:nvSpPr>
        <p:spPr>
          <a:xfrm>
            <a:off x="10303814" y="29996"/>
            <a:ext cx="1566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واحد علوم و تحقیقات</a:t>
            </a:r>
          </a:p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دانشکده مدیریت و اقتصاد</a:t>
            </a:r>
            <a:endParaRPr 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C421BC52-35A2-19DC-D6E8-2D277AA92E5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0005590"/>
              </p:ext>
            </p:extLst>
          </p:nvPr>
        </p:nvGraphicFramePr>
        <p:xfrm>
          <a:off x="43402" y="4655579"/>
          <a:ext cx="4718380" cy="22024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3" imgW="6856920" imgH="3199680" progId="">
                  <p:embed/>
                </p:oleObj>
              </mc:Choice>
              <mc:Fallback>
                <p:oleObj r:id="rId3" imgW="6856920" imgH="3199680" progId="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3402" y="4655579"/>
                        <a:ext cx="4718380" cy="22024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: Rounded Corners 8">
            <a:hlinkClick r:id="rId5" action="ppaction://hlinksldjump"/>
            <a:extLst>
              <a:ext uri="{FF2B5EF4-FFF2-40B4-BE49-F238E27FC236}">
                <a16:creationId xmlns:a16="http://schemas.microsoft.com/office/drawing/2014/main" id="{98A9D157-F85F-EF14-1A90-8D3E85600C96}"/>
              </a:ext>
            </a:extLst>
          </p:cNvPr>
          <p:cNvSpPr/>
          <p:nvPr/>
        </p:nvSpPr>
        <p:spPr>
          <a:xfrm>
            <a:off x="10260376" y="1074473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فصل1: چرا طراحی</a:t>
            </a:r>
          </a:p>
        </p:txBody>
      </p:sp>
      <p:sp>
        <p:nvSpPr>
          <p:cNvPr id="11" name="Rectangle: Rounded Corners 10">
            <a:hlinkClick r:id="rId6" action="ppaction://hlinksldjump"/>
            <a:extLst>
              <a:ext uri="{FF2B5EF4-FFF2-40B4-BE49-F238E27FC236}">
                <a16:creationId xmlns:a16="http://schemas.microsoft.com/office/drawing/2014/main" id="{9E2ED2F5-AB22-0CDF-5417-B7C40B59A6F5}"/>
              </a:ext>
            </a:extLst>
          </p:cNvPr>
          <p:cNvSpPr/>
          <p:nvPr/>
        </p:nvSpPr>
        <p:spPr>
          <a:xfrm>
            <a:off x="10260376" y="2031322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فصل3: بصری‌سازی</a:t>
            </a:r>
          </a:p>
        </p:txBody>
      </p:sp>
      <p:sp>
        <p:nvSpPr>
          <p:cNvPr id="12" name="Rectangle: Rounded Corners 11">
            <a:hlinkClick r:id="rId7" action="ppaction://hlinksldjump"/>
            <a:extLst>
              <a:ext uri="{FF2B5EF4-FFF2-40B4-BE49-F238E27FC236}">
                <a16:creationId xmlns:a16="http://schemas.microsoft.com/office/drawing/2014/main" id="{00531DAC-B7A5-5358-C5A8-A59B944BE1C5}"/>
              </a:ext>
            </a:extLst>
          </p:cNvPr>
          <p:cNvSpPr/>
          <p:nvPr/>
        </p:nvSpPr>
        <p:spPr>
          <a:xfrm>
            <a:off x="10260376" y="2511823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فصل4: ترسیم تجربۀ مشتری</a:t>
            </a:r>
          </a:p>
        </p:txBody>
      </p:sp>
      <p:sp>
        <p:nvSpPr>
          <p:cNvPr id="13" name="Rectangle: Rounded Corners 12">
            <a:hlinkClick r:id="rId8" action="ppaction://hlinksldjump"/>
            <a:extLst>
              <a:ext uri="{FF2B5EF4-FFF2-40B4-BE49-F238E27FC236}">
                <a16:creationId xmlns:a16="http://schemas.microsoft.com/office/drawing/2014/main" id="{95AF13F0-EE13-BF89-005F-61F4CB5CB516}"/>
              </a:ext>
            </a:extLst>
          </p:cNvPr>
          <p:cNvSpPr/>
          <p:nvPr/>
        </p:nvSpPr>
        <p:spPr>
          <a:xfrm>
            <a:off x="10260376" y="2989052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فصل5: تحلیل زنجیرۀ ارزش</a:t>
            </a:r>
          </a:p>
        </p:txBody>
      </p:sp>
      <p:sp>
        <p:nvSpPr>
          <p:cNvPr id="14" name="Rectangle: Rounded Corners 13">
            <a:hlinkClick r:id="rId9" action="ppaction://hlinksldjump"/>
            <a:extLst>
              <a:ext uri="{FF2B5EF4-FFF2-40B4-BE49-F238E27FC236}">
                <a16:creationId xmlns:a16="http://schemas.microsoft.com/office/drawing/2014/main" id="{73EA73C9-3F6B-21BA-2E1E-4E50702EF125}"/>
              </a:ext>
            </a:extLst>
          </p:cNvPr>
          <p:cNvSpPr/>
          <p:nvPr/>
        </p:nvSpPr>
        <p:spPr>
          <a:xfrm>
            <a:off x="10260376" y="3466281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فصل6: ترسیم نقشۀ ذهنی</a:t>
            </a:r>
          </a:p>
        </p:txBody>
      </p:sp>
      <p:sp>
        <p:nvSpPr>
          <p:cNvPr id="15" name="Rectangle: Rounded Corners 14">
            <a:hlinkClick r:id="rId10" action="ppaction://hlinksldjump"/>
            <a:extLst>
              <a:ext uri="{FF2B5EF4-FFF2-40B4-BE49-F238E27FC236}">
                <a16:creationId xmlns:a16="http://schemas.microsoft.com/office/drawing/2014/main" id="{9CBFE9D4-78A7-B316-8B37-8AF6079C711B}"/>
              </a:ext>
            </a:extLst>
          </p:cNvPr>
          <p:cNvSpPr/>
          <p:nvPr/>
        </p:nvSpPr>
        <p:spPr>
          <a:xfrm>
            <a:off x="10260376" y="3943510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فصل7: بارش فکری</a:t>
            </a:r>
          </a:p>
        </p:txBody>
      </p:sp>
      <p:sp>
        <p:nvSpPr>
          <p:cNvPr id="16" name="Rectangle: Rounded Corners 15">
            <a:hlinkClick r:id="rId11" action="ppaction://hlinksldjump"/>
            <a:extLst>
              <a:ext uri="{FF2B5EF4-FFF2-40B4-BE49-F238E27FC236}">
                <a16:creationId xmlns:a16="http://schemas.microsoft.com/office/drawing/2014/main" id="{E2EAC2BA-3173-1F09-768A-127966F18999}"/>
              </a:ext>
            </a:extLst>
          </p:cNvPr>
          <p:cNvSpPr/>
          <p:nvPr/>
        </p:nvSpPr>
        <p:spPr>
          <a:xfrm>
            <a:off x="10260376" y="4420739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فصل8: توسعۀ مدل مفهومی</a:t>
            </a:r>
          </a:p>
        </p:txBody>
      </p:sp>
      <p:sp>
        <p:nvSpPr>
          <p:cNvPr id="18" name="Rectangle: Rounded Corners 17">
            <a:hlinkClick r:id="rId12" action="ppaction://hlinksldjump"/>
            <a:extLst>
              <a:ext uri="{FF2B5EF4-FFF2-40B4-BE49-F238E27FC236}">
                <a16:creationId xmlns:a16="http://schemas.microsoft.com/office/drawing/2014/main" id="{821067EC-A00B-0EA6-1A0B-9B631731675F}"/>
              </a:ext>
            </a:extLst>
          </p:cNvPr>
          <p:cNvSpPr/>
          <p:nvPr/>
        </p:nvSpPr>
        <p:spPr>
          <a:xfrm>
            <a:off x="10260376" y="4897968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فصل9: آزمون پیش‌فرض</a:t>
            </a:r>
          </a:p>
        </p:txBody>
      </p:sp>
      <p:sp>
        <p:nvSpPr>
          <p:cNvPr id="19" name="Rectangle: Rounded Corners 18">
            <a:hlinkClick r:id="rId13" action="ppaction://hlinksldjump"/>
            <a:extLst>
              <a:ext uri="{FF2B5EF4-FFF2-40B4-BE49-F238E27FC236}">
                <a16:creationId xmlns:a16="http://schemas.microsoft.com/office/drawing/2014/main" id="{2F979EF1-D07F-CA9C-F58A-F258A48AE1C6}"/>
              </a:ext>
            </a:extLst>
          </p:cNvPr>
          <p:cNvSpPr/>
          <p:nvPr/>
        </p:nvSpPr>
        <p:spPr>
          <a:xfrm>
            <a:off x="10260376" y="5375197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فصل10: نمونه‌سازی سریع</a:t>
            </a:r>
          </a:p>
        </p:txBody>
      </p:sp>
      <p:sp>
        <p:nvSpPr>
          <p:cNvPr id="20" name="Rectangle: Rounded Corners 19">
            <a:hlinkClick r:id="rId14" action="ppaction://hlinksldjump"/>
            <a:extLst>
              <a:ext uri="{FF2B5EF4-FFF2-40B4-BE49-F238E27FC236}">
                <a16:creationId xmlns:a16="http://schemas.microsoft.com/office/drawing/2014/main" id="{028D8E42-0B0C-0EC6-854F-8E4ED9917E7D}"/>
              </a:ext>
            </a:extLst>
          </p:cNvPr>
          <p:cNvSpPr/>
          <p:nvPr/>
        </p:nvSpPr>
        <p:spPr>
          <a:xfrm>
            <a:off x="10260376" y="5852426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فصل11: هم‌آفرینی با مشتریان</a:t>
            </a:r>
          </a:p>
        </p:txBody>
      </p:sp>
      <p:sp>
        <p:nvSpPr>
          <p:cNvPr id="21" name="Rectangle: Rounded Corners 20">
            <a:hlinkClick r:id="rId15" action="ppaction://hlinksldjump"/>
            <a:extLst>
              <a:ext uri="{FF2B5EF4-FFF2-40B4-BE49-F238E27FC236}">
                <a16:creationId xmlns:a16="http://schemas.microsoft.com/office/drawing/2014/main" id="{4C7D8659-C3BD-B28A-4C9A-01C0D17D6369}"/>
              </a:ext>
            </a:extLst>
          </p:cNvPr>
          <p:cNvSpPr/>
          <p:nvPr/>
        </p:nvSpPr>
        <p:spPr>
          <a:xfrm>
            <a:off x="10262980" y="6329655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فصل12: عرضۀ اولیه</a:t>
            </a:r>
          </a:p>
        </p:txBody>
      </p:sp>
      <p:sp>
        <p:nvSpPr>
          <p:cNvPr id="22" name="Rectangle: Rounded Corners 21">
            <a:hlinkClick r:id="rId16" action="ppaction://hlinksldjump"/>
            <a:extLst>
              <a:ext uri="{FF2B5EF4-FFF2-40B4-BE49-F238E27FC236}">
                <a16:creationId xmlns:a16="http://schemas.microsoft.com/office/drawing/2014/main" id="{6FDB08BE-9F56-5EDB-E346-44EFF65D6321}"/>
              </a:ext>
            </a:extLst>
          </p:cNvPr>
          <p:cNvSpPr/>
          <p:nvPr/>
        </p:nvSpPr>
        <p:spPr>
          <a:xfrm>
            <a:off x="10260376" y="598568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مقدمه</a:t>
            </a:r>
            <a:endParaRPr lang="en-US" sz="13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5" name="Rectangle: Rounded Corners 24">
            <a:hlinkClick r:id="rId17" action="ppaction://hlinksldjump"/>
            <a:extLst>
              <a:ext uri="{FF2B5EF4-FFF2-40B4-BE49-F238E27FC236}">
                <a16:creationId xmlns:a16="http://schemas.microsoft.com/office/drawing/2014/main" id="{44D292CB-9A78-46EA-59AC-1E71564E022C}"/>
              </a:ext>
            </a:extLst>
          </p:cNvPr>
          <p:cNvSpPr/>
          <p:nvPr/>
        </p:nvSpPr>
        <p:spPr>
          <a:xfrm>
            <a:off x="10260376" y="1550378"/>
            <a:ext cx="2006600" cy="410944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tx1"/>
                </a:solidFill>
                <a:cs typeface="B Nazanin" panose="00000400000000000000" pitchFamily="2" charset="-78"/>
              </a:rPr>
              <a:t>فصل2: چهار پرسش، ده ابزار</a:t>
            </a:r>
          </a:p>
        </p:txBody>
      </p:sp>
    </p:spTree>
    <p:extLst>
      <p:ext uri="{BB962C8B-B14F-4D97-AF65-F5344CB8AC3E}">
        <p14:creationId xmlns:p14="http://schemas.microsoft.com/office/powerpoint/2010/main" val="820806088"/>
      </p:ext>
    </p:extLst>
  </p:cSld>
  <p:clrMapOvr>
    <a:masterClrMapping/>
  </p:clrMapOvr>
  <p:transition spd="med">
    <p:pull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F973D7-939E-F0B5-5962-FA3B79A699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D7168A29-70F4-7448-BC41-1C3F8370AAF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03758627"/>
              </p:ext>
            </p:extLst>
          </p:nvPr>
        </p:nvGraphicFramePr>
        <p:xfrm>
          <a:off x="-79435" y="4170949"/>
          <a:ext cx="5859134" cy="275660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2" imgW="6856920" imgH="3225240" progId="">
                  <p:embed/>
                </p:oleObj>
              </mc:Choice>
              <mc:Fallback>
                <p:oleObj r:id="rId2" imgW="6856920" imgH="3225240" progId="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-79435" y="4170949"/>
                        <a:ext cx="5859134" cy="275660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6FC6EFE4-6BD0-3AFE-100F-2933F6A811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649" y="212659"/>
            <a:ext cx="9860262" cy="497517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>
            <a:noAutofit/>
          </a:bodyPr>
          <a:lstStyle/>
          <a:p>
            <a:pPr algn="r" rtl="1"/>
            <a:r>
              <a:rPr lang="fa-IR" sz="3200" b="1" dirty="0">
                <a:cs typeface="B Nazanin" panose="00000400000000000000" pitchFamily="2" charset="-78"/>
              </a:rPr>
              <a:t>فصل2: چهار پرسش، ده ابزار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7061357B-926A-FE95-5175-34C55B5760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6649" y="836762"/>
            <a:ext cx="9860261" cy="6021238"/>
          </a:xfrm>
        </p:spPr>
        <p:txBody>
          <a:bodyPr>
            <a:noAutofit/>
          </a:bodyPr>
          <a:lstStyle/>
          <a:p>
            <a:pPr marL="0" indent="0" algn="r" rtl="1">
              <a:buNone/>
            </a:pPr>
            <a:r>
              <a:rPr lang="fa-IR" b="1" dirty="0">
                <a:solidFill>
                  <a:srgbClr val="00B050"/>
                </a:solidFill>
                <a:cs typeface="B Nazanin" panose="00000400000000000000" pitchFamily="2" charset="-78"/>
              </a:rPr>
              <a:t>» یک مثال: </a:t>
            </a:r>
            <a:r>
              <a:rPr lang="fa-IR" b="1" dirty="0">
                <a:solidFill>
                  <a:srgbClr val="C00000"/>
                </a:solidFill>
                <a:cs typeface="B Nazanin" panose="00000400000000000000" pitchFamily="2" charset="-78"/>
              </a:rPr>
              <a:t>(نیکورت، محصول فایزر برای ترک سیگار)</a:t>
            </a:r>
          </a:p>
          <a:p>
            <a:pPr marL="0" indent="0" algn="r" rtl="1">
              <a:buNone/>
            </a:pPr>
            <a:endParaRPr lang="fa-IR" b="1" dirty="0">
              <a:solidFill>
                <a:srgbClr val="C00000"/>
              </a:solidFill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sz="2800" b="1" dirty="0">
                <a:cs typeface="B Nazanin" panose="00000400000000000000" pitchFamily="2" charset="-78"/>
              </a:rPr>
              <a:t>← </a:t>
            </a:r>
            <a:r>
              <a:rPr lang="fa-IR" b="1" dirty="0">
                <a:solidFill>
                  <a:schemeClr val="accent1"/>
                </a:solidFill>
                <a:cs typeface="B Nazanin" panose="00000400000000000000" pitchFamily="2" charset="-78"/>
              </a:rPr>
              <a:t>چه چیزی شگفت آور است؟</a:t>
            </a:r>
          </a:p>
          <a:p>
            <a:pPr marL="0" indent="0" algn="r" rtl="1">
              <a:buNone/>
            </a:pPr>
            <a:r>
              <a:rPr lang="fa-IR" b="1" dirty="0">
                <a:solidFill>
                  <a:srgbClr val="C00000"/>
                </a:solidFill>
                <a:cs typeface="B Nazanin" panose="00000400000000000000" pitchFamily="2" charset="-78"/>
              </a:rPr>
              <a:t>آزمون فرضیه: </a:t>
            </a:r>
            <a:r>
              <a:rPr lang="fa-IR" b="1" dirty="0">
                <a:cs typeface="B Nazanin" panose="00000400000000000000" pitchFamily="2" charset="-78"/>
              </a:rPr>
              <a:t>راه حل مربیان، تحت چه شرایطی مناسب خواهد بود؟</a:t>
            </a:r>
          </a:p>
          <a:p>
            <a:pPr marL="0" indent="0" algn="r" rtl="1">
              <a:buNone/>
            </a:pPr>
            <a:r>
              <a:rPr lang="fa-IR" b="1" dirty="0">
                <a:solidFill>
                  <a:srgbClr val="C00000"/>
                </a:solidFill>
                <a:cs typeface="B Nazanin" panose="00000400000000000000" pitchFamily="2" charset="-78"/>
              </a:rPr>
              <a:t>نمونه سازی: </a:t>
            </a:r>
            <a:r>
              <a:rPr lang="fa-IR" b="1" dirty="0">
                <a:cs typeface="B Nazanin" panose="00000400000000000000" pitchFamily="2" charset="-78"/>
              </a:rPr>
              <a:t>طراحی نمونه اولیه قابل اجرا با کمترین جزئیات </a:t>
            </a:r>
          </a:p>
          <a:p>
            <a:pPr marL="0" indent="0" algn="r" rtl="1">
              <a:buNone/>
            </a:pPr>
            <a:r>
              <a:rPr lang="fa-IR" b="1" dirty="0">
                <a:cs typeface="B Nazanin" panose="00000400000000000000" pitchFamily="2" charset="-78"/>
              </a:rPr>
              <a:t>(تعریف سازوکار اجرایی برنامه اصلاح رفتار): </a:t>
            </a:r>
          </a:p>
          <a:p>
            <a:pPr marL="0" indent="0" algn="r" rtl="1">
              <a:buNone/>
            </a:pPr>
            <a:r>
              <a:rPr lang="fa-IR" b="1" dirty="0">
                <a:cs typeface="B Nazanin" panose="00000400000000000000" pitchFamily="2" charset="-78"/>
              </a:rPr>
              <a:t>نحوه رفتار، نقش شبکه‌های اجتماعی و...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E8D3C1C-4D4C-278C-B664-2D55754CBD22}"/>
              </a:ext>
            </a:extLst>
          </p:cNvPr>
          <p:cNvSpPr/>
          <p:nvPr/>
        </p:nvSpPr>
        <p:spPr>
          <a:xfrm>
            <a:off x="10110158" y="0"/>
            <a:ext cx="2081841" cy="6858000"/>
          </a:xfrm>
          <a:prstGeom prst="rect">
            <a:avLst/>
          </a:prstGeom>
          <a:solidFill>
            <a:srgbClr val="EB929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EE646D0-5F35-197B-00C8-B448FBBD81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6400" y="50473"/>
            <a:ext cx="273963" cy="41094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EA29B54F-788D-83CD-69A4-18CB4C139A8A}"/>
              </a:ext>
            </a:extLst>
          </p:cNvPr>
          <p:cNvSpPr txBox="1"/>
          <p:nvPr/>
        </p:nvSpPr>
        <p:spPr>
          <a:xfrm>
            <a:off x="10303814" y="29996"/>
            <a:ext cx="1566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واحد علوم و تحقیقات</a:t>
            </a:r>
          </a:p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دانشکده مدیریت و اقتصاد</a:t>
            </a:r>
            <a:endParaRPr 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4" name="Rectangle: Rounded Corners 3">
            <a:hlinkClick r:id="rId5" action="ppaction://hlinksldjump"/>
            <a:extLst>
              <a:ext uri="{FF2B5EF4-FFF2-40B4-BE49-F238E27FC236}">
                <a16:creationId xmlns:a16="http://schemas.microsoft.com/office/drawing/2014/main" id="{B022D7AD-9591-B861-A43C-269912192CE1}"/>
              </a:ext>
            </a:extLst>
          </p:cNvPr>
          <p:cNvSpPr/>
          <p:nvPr/>
        </p:nvSpPr>
        <p:spPr>
          <a:xfrm>
            <a:off x="10260376" y="1074473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فصل1: چرا طراحی</a:t>
            </a:r>
          </a:p>
        </p:txBody>
      </p:sp>
      <p:sp>
        <p:nvSpPr>
          <p:cNvPr id="11" name="Rectangle: Rounded Corners 10">
            <a:hlinkClick r:id="rId6" action="ppaction://hlinksldjump"/>
            <a:extLst>
              <a:ext uri="{FF2B5EF4-FFF2-40B4-BE49-F238E27FC236}">
                <a16:creationId xmlns:a16="http://schemas.microsoft.com/office/drawing/2014/main" id="{1DF093E8-9A77-F672-3EDA-9BFF8A1EFFE3}"/>
              </a:ext>
            </a:extLst>
          </p:cNvPr>
          <p:cNvSpPr/>
          <p:nvPr/>
        </p:nvSpPr>
        <p:spPr>
          <a:xfrm>
            <a:off x="10260376" y="2031322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فصل3: بصری‌سازی</a:t>
            </a:r>
          </a:p>
        </p:txBody>
      </p:sp>
      <p:sp>
        <p:nvSpPr>
          <p:cNvPr id="12" name="Rectangle: Rounded Corners 11">
            <a:hlinkClick r:id="rId7" action="ppaction://hlinksldjump"/>
            <a:extLst>
              <a:ext uri="{FF2B5EF4-FFF2-40B4-BE49-F238E27FC236}">
                <a16:creationId xmlns:a16="http://schemas.microsoft.com/office/drawing/2014/main" id="{99AA15F6-60D8-C153-7EED-78E7C42BED82}"/>
              </a:ext>
            </a:extLst>
          </p:cNvPr>
          <p:cNvSpPr/>
          <p:nvPr/>
        </p:nvSpPr>
        <p:spPr>
          <a:xfrm>
            <a:off x="10260376" y="2511823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فصل4: ترسیم تجربۀ مشتری</a:t>
            </a:r>
          </a:p>
        </p:txBody>
      </p:sp>
      <p:sp>
        <p:nvSpPr>
          <p:cNvPr id="13" name="Rectangle: Rounded Corners 12">
            <a:hlinkClick r:id="rId8" action="ppaction://hlinksldjump"/>
            <a:extLst>
              <a:ext uri="{FF2B5EF4-FFF2-40B4-BE49-F238E27FC236}">
                <a16:creationId xmlns:a16="http://schemas.microsoft.com/office/drawing/2014/main" id="{F765A662-4969-2A49-A305-5E1E998356E7}"/>
              </a:ext>
            </a:extLst>
          </p:cNvPr>
          <p:cNvSpPr/>
          <p:nvPr/>
        </p:nvSpPr>
        <p:spPr>
          <a:xfrm>
            <a:off x="10260376" y="2989052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فصل5: تحلیل زنجیرۀ ارزش</a:t>
            </a:r>
          </a:p>
        </p:txBody>
      </p:sp>
      <p:sp>
        <p:nvSpPr>
          <p:cNvPr id="14" name="Rectangle: Rounded Corners 13">
            <a:hlinkClick r:id="rId9" action="ppaction://hlinksldjump"/>
            <a:extLst>
              <a:ext uri="{FF2B5EF4-FFF2-40B4-BE49-F238E27FC236}">
                <a16:creationId xmlns:a16="http://schemas.microsoft.com/office/drawing/2014/main" id="{D9FC1AAF-7691-426A-4DAA-FC2864C81D17}"/>
              </a:ext>
            </a:extLst>
          </p:cNvPr>
          <p:cNvSpPr/>
          <p:nvPr/>
        </p:nvSpPr>
        <p:spPr>
          <a:xfrm>
            <a:off x="10260376" y="3466281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فصل6: ترسیم نقشۀ ذهنی</a:t>
            </a:r>
          </a:p>
        </p:txBody>
      </p:sp>
      <p:sp>
        <p:nvSpPr>
          <p:cNvPr id="15" name="Rectangle: Rounded Corners 14">
            <a:hlinkClick r:id="rId10" action="ppaction://hlinksldjump"/>
            <a:extLst>
              <a:ext uri="{FF2B5EF4-FFF2-40B4-BE49-F238E27FC236}">
                <a16:creationId xmlns:a16="http://schemas.microsoft.com/office/drawing/2014/main" id="{787D04F6-D4F8-42AD-2307-10BC9A71BB80}"/>
              </a:ext>
            </a:extLst>
          </p:cNvPr>
          <p:cNvSpPr/>
          <p:nvPr/>
        </p:nvSpPr>
        <p:spPr>
          <a:xfrm>
            <a:off x="10260376" y="3943510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فصل7: بارش فکری</a:t>
            </a:r>
          </a:p>
        </p:txBody>
      </p:sp>
      <p:sp>
        <p:nvSpPr>
          <p:cNvPr id="16" name="Rectangle: Rounded Corners 15">
            <a:hlinkClick r:id="rId11" action="ppaction://hlinksldjump"/>
            <a:extLst>
              <a:ext uri="{FF2B5EF4-FFF2-40B4-BE49-F238E27FC236}">
                <a16:creationId xmlns:a16="http://schemas.microsoft.com/office/drawing/2014/main" id="{7F44E819-6211-2366-20F4-C17F74A15EA6}"/>
              </a:ext>
            </a:extLst>
          </p:cNvPr>
          <p:cNvSpPr/>
          <p:nvPr/>
        </p:nvSpPr>
        <p:spPr>
          <a:xfrm>
            <a:off x="10260376" y="4420739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فصل8: توسعۀ مدل مفهومی</a:t>
            </a:r>
          </a:p>
        </p:txBody>
      </p:sp>
      <p:sp>
        <p:nvSpPr>
          <p:cNvPr id="18" name="Rectangle: Rounded Corners 17">
            <a:hlinkClick r:id="rId12" action="ppaction://hlinksldjump"/>
            <a:extLst>
              <a:ext uri="{FF2B5EF4-FFF2-40B4-BE49-F238E27FC236}">
                <a16:creationId xmlns:a16="http://schemas.microsoft.com/office/drawing/2014/main" id="{39AFB092-6984-67D9-175E-7CFCF1324E17}"/>
              </a:ext>
            </a:extLst>
          </p:cNvPr>
          <p:cNvSpPr/>
          <p:nvPr/>
        </p:nvSpPr>
        <p:spPr>
          <a:xfrm>
            <a:off x="10260376" y="4897968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فصل9: آزمون پیش‌فرض</a:t>
            </a:r>
          </a:p>
        </p:txBody>
      </p:sp>
      <p:sp>
        <p:nvSpPr>
          <p:cNvPr id="19" name="Rectangle: Rounded Corners 18">
            <a:hlinkClick r:id="rId13" action="ppaction://hlinksldjump"/>
            <a:extLst>
              <a:ext uri="{FF2B5EF4-FFF2-40B4-BE49-F238E27FC236}">
                <a16:creationId xmlns:a16="http://schemas.microsoft.com/office/drawing/2014/main" id="{3628A243-E917-04A1-0713-52A7661AC3FE}"/>
              </a:ext>
            </a:extLst>
          </p:cNvPr>
          <p:cNvSpPr/>
          <p:nvPr/>
        </p:nvSpPr>
        <p:spPr>
          <a:xfrm>
            <a:off x="10260376" y="5375197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فصل10: نمونه‌سازی سریع</a:t>
            </a:r>
          </a:p>
        </p:txBody>
      </p:sp>
      <p:sp>
        <p:nvSpPr>
          <p:cNvPr id="20" name="Rectangle: Rounded Corners 19">
            <a:hlinkClick r:id="rId14" action="ppaction://hlinksldjump"/>
            <a:extLst>
              <a:ext uri="{FF2B5EF4-FFF2-40B4-BE49-F238E27FC236}">
                <a16:creationId xmlns:a16="http://schemas.microsoft.com/office/drawing/2014/main" id="{EDC0803E-449B-3F5C-9FA9-BC0EA43E83A9}"/>
              </a:ext>
            </a:extLst>
          </p:cNvPr>
          <p:cNvSpPr/>
          <p:nvPr/>
        </p:nvSpPr>
        <p:spPr>
          <a:xfrm>
            <a:off x="10260376" y="5852426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فصل11: هم‌آفرینی با مشتریان</a:t>
            </a:r>
          </a:p>
        </p:txBody>
      </p:sp>
      <p:sp>
        <p:nvSpPr>
          <p:cNvPr id="21" name="Rectangle: Rounded Corners 20">
            <a:hlinkClick r:id="rId15" action="ppaction://hlinksldjump"/>
            <a:extLst>
              <a:ext uri="{FF2B5EF4-FFF2-40B4-BE49-F238E27FC236}">
                <a16:creationId xmlns:a16="http://schemas.microsoft.com/office/drawing/2014/main" id="{147CA3BE-DB54-F0CA-5C5C-C283BA3C38E5}"/>
              </a:ext>
            </a:extLst>
          </p:cNvPr>
          <p:cNvSpPr/>
          <p:nvPr/>
        </p:nvSpPr>
        <p:spPr>
          <a:xfrm>
            <a:off x="10262980" y="6329655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فصل12: عرضۀ اولیه</a:t>
            </a:r>
          </a:p>
        </p:txBody>
      </p:sp>
      <p:sp>
        <p:nvSpPr>
          <p:cNvPr id="22" name="Rectangle: Rounded Corners 21">
            <a:hlinkClick r:id="rId16" action="ppaction://hlinksldjump"/>
            <a:extLst>
              <a:ext uri="{FF2B5EF4-FFF2-40B4-BE49-F238E27FC236}">
                <a16:creationId xmlns:a16="http://schemas.microsoft.com/office/drawing/2014/main" id="{E8309D7F-1A09-4EA8-1369-D0C166A682FD}"/>
              </a:ext>
            </a:extLst>
          </p:cNvPr>
          <p:cNvSpPr/>
          <p:nvPr/>
        </p:nvSpPr>
        <p:spPr>
          <a:xfrm>
            <a:off x="10260376" y="598568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مقدمه</a:t>
            </a:r>
            <a:endParaRPr lang="en-US" sz="13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5" name="Rectangle: Rounded Corners 24">
            <a:hlinkClick r:id="rId17" action="ppaction://hlinksldjump"/>
            <a:extLst>
              <a:ext uri="{FF2B5EF4-FFF2-40B4-BE49-F238E27FC236}">
                <a16:creationId xmlns:a16="http://schemas.microsoft.com/office/drawing/2014/main" id="{80D808C3-E135-7034-08A6-9791164DA43E}"/>
              </a:ext>
            </a:extLst>
          </p:cNvPr>
          <p:cNvSpPr/>
          <p:nvPr/>
        </p:nvSpPr>
        <p:spPr>
          <a:xfrm>
            <a:off x="10260376" y="1550378"/>
            <a:ext cx="2006600" cy="410944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tx1"/>
                </a:solidFill>
                <a:cs typeface="B Nazanin" panose="00000400000000000000" pitchFamily="2" charset="-78"/>
              </a:rPr>
              <a:t>فصل2: چهار پرسش، ده ابزار</a:t>
            </a:r>
          </a:p>
        </p:txBody>
      </p:sp>
    </p:spTree>
    <p:extLst>
      <p:ext uri="{BB962C8B-B14F-4D97-AF65-F5344CB8AC3E}">
        <p14:creationId xmlns:p14="http://schemas.microsoft.com/office/powerpoint/2010/main" val="3227089529"/>
      </p:ext>
    </p:extLst>
  </p:cSld>
  <p:clrMapOvr>
    <a:masterClrMapping/>
  </p:clrMapOvr>
  <p:transition spd="med">
    <p:pull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EAC1009-E398-7277-4E9E-87FF6D8572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6E7722-4122-421E-22C7-06B871C216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649" y="212659"/>
            <a:ext cx="9860262" cy="497517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>
            <a:noAutofit/>
          </a:bodyPr>
          <a:lstStyle/>
          <a:p>
            <a:pPr algn="r" rtl="1"/>
            <a:r>
              <a:rPr lang="fa-IR" sz="3200" b="1" dirty="0">
                <a:cs typeface="B Nazanin" panose="00000400000000000000" pitchFamily="2" charset="-78"/>
              </a:rPr>
              <a:t>فصل2: چهار پرسش، ده ابزار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BDD48504-3649-9891-0D0F-35281149B0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6649" y="836762"/>
            <a:ext cx="9860261" cy="6021238"/>
          </a:xfrm>
        </p:spPr>
        <p:txBody>
          <a:bodyPr>
            <a:noAutofit/>
          </a:bodyPr>
          <a:lstStyle/>
          <a:p>
            <a:pPr marL="0" indent="0" algn="r" rtl="1">
              <a:buNone/>
            </a:pPr>
            <a:r>
              <a:rPr lang="fa-IR" b="1" dirty="0">
                <a:solidFill>
                  <a:srgbClr val="00B050"/>
                </a:solidFill>
                <a:cs typeface="B Nazanin" panose="00000400000000000000" pitchFamily="2" charset="-78"/>
              </a:rPr>
              <a:t>» یک مثال: </a:t>
            </a:r>
            <a:r>
              <a:rPr lang="fa-IR" b="1" dirty="0">
                <a:solidFill>
                  <a:srgbClr val="C00000"/>
                </a:solidFill>
                <a:cs typeface="B Nazanin" panose="00000400000000000000" pitchFamily="2" charset="-78"/>
              </a:rPr>
              <a:t>(نیکورت، محصول فایزر برای ترک سیگار)</a:t>
            </a:r>
          </a:p>
          <a:p>
            <a:pPr marL="0" indent="0" algn="r" rtl="1">
              <a:buNone/>
            </a:pPr>
            <a:endParaRPr lang="fa-IR" b="1" dirty="0">
              <a:solidFill>
                <a:srgbClr val="C00000"/>
              </a:solidFill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sz="2800" b="1" dirty="0">
                <a:cs typeface="B Nazanin" panose="00000400000000000000" pitchFamily="2" charset="-78"/>
              </a:rPr>
              <a:t>← </a:t>
            </a:r>
            <a:r>
              <a:rPr lang="fa-IR" b="1" dirty="0">
                <a:solidFill>
                  <a:schemeClr val="accent1"/>
                </a:solidFill>
                <a:cs typeface="B Nazanin" panose="00000400000000000000" pitchFamily="2" charset="-78"/>
              </a:rPr>
              <a:t>چه چیزی جواب می‌دهد؟ (گام نهادن به واقعیت)</a:t>
            </a:r>
          </a:p>
          <a:p>
            <a:pPr marL="0" indent="0" algn="r" rtl="1">
              <a:buNone/>
            </a:pPr>
            <a:r>
              <a:rPr lang="fa-IR" b="1" dirty="0">
                <a:solidFill>
                  <a:srgbClr val="C00000"/>
                </a:solidFill>
                <a:cs typeface="B Nazanin" panose="00000400000000000000" pitchFamily="2" charset="-78"/>
              </a:rPr>
              <a:t>هم‌آفرینی با مشتریان: </a:t>
            </a:r>
            <a:r>
              <a:rPr lang="fa-IR" b="1" dirty="0">
                <a:cs typeface="B Nazanin" panose="00000400000000000000" pitchFamily="2" charset="-78"/>
              </a:rPr>
              <a:t>ارائه بسته محصول و سازوکار اجرایی به 3 روش </a:t>
            </a:r>
          </a:p>
          <a:p>
            <a:pPr marL="0" indent="0" algn="r" rtl="1">
              <a:buNone/>
            </a:pPr>
            <a:r>
              <a:rPr lang="fa-IR" b="1" dirty="0">
                <a:cs typeface="B Nazanin" panose="00000400000000000000" pitchFamily="2" charset="-78"/>
              </a:rPr>
              <a:t>(جهت کسب بازخورد):</a:t>
            </a:r>
          </a:p>
          <a:p>
            <a:pPr marL="0" indent="0" algn="r" rtl="1">
              <a:buNone/>
            </a:pPr>
            <a:r>
              <a:rPr lang="fa-IR" b="1" dirty="0">
                <a:cs typeface="B Nazanin" panose="00000400000000000000" pitchFamily="2" charset="-78"/>
              </a:rPr>
              <a:t>	1- خرده فروشی</a:t>
            </a:r>
          </a:p>
          <a:p>
            <a:pPr marL="0" indent="0" algn="r" rtl="1">
              <a:buNone/>
            </a:pPr>
            <a:r>
              <a:rPr lang="fa-IR" b="1" dirty="0">
                <a:cs typeface="B Nazanin" panose="00000400000000000000" pitchFamily="2" charset="-78"/>
              </a:rPr>
              <a:t>	2- ارائه از طریق کارفرمایان</a:t>
            </a:r>
          </a:p>
          <a:p>
            <a:pPr marL="0" indent="0" algn="r" rtl="1">
              <a:buNone/>
            </a:pPr>
            <a:r>
              <a:rPr lang="fa-IR" b="1" dirty="0">
                <a:cs typeface="B Nazanin" panose="00000400000000000000" pitchFamily="2" charset="-78"/>
              </a:rPr>
              <a:t>	3- فروش اینترنتی</a:t>
            </a:r>
          </a:p>
          <a:p>
            <a:pPr marL="0" indent="0" algn="r" rtl="1">
              <a:buNone/>
            </a:pPr>
            <a:r>
              <a:rPr lang="fa-IR" b="1" dirty="0">
                <a:solidFill>
                  <a:srgbClr val="C00000"/>
                </a:solidFill>
                <a:cs typeface="B Nazanin" panose="00000400000000000000" pitchFamily="2" charset="-78"/>
              </a:rPr>
              <a:t>عرضه اولیه: </a:t>
            </a:r>
          </a:p>
          <a:p>
            <a:pPr lvl="1" algn="r" rtl="1"/>
            <a:r>
              <a:rPr lang="fa-IR" sz="2800" b="1" dirty="0">
                <a:cs typeface="B Nazanin" panose="00000400000000000000" pitchFamily="2" charset="-78"/>
              </a:rPr>
              <a:t>روش اول </a:t>
            </a:r>
            <a:r>
              <a:rPr lang="fa-IR" sz="2800" b="1" dirty="0">
                <a:solidFill>
                  <a:schemeClr val="accent2"/>
                </a:solidFill>
                <a:cs typeface="B Nazanin" panose="00000400000000000000" pitchFamily="2" charset="-78"/>
              </a:rPr>
              <a:t>ناموفق بود</a:t>
            </a:r>
          </a:p>
          <a:p>
            <a:pPr lvl="1" algn="r" rtl="1"/>
            <a:r>
              <a:rPr lang="fa-IR" sz="2800" b="1" dirty="0">
                <a:cs typeface="B Nazanin" panose="00000400000000000000" pitchFamily="2" charset="-78"/>
              </a:rPr>
              <a:t>روش دوم </a:t>
            </a:r>
            <a:r>
              <a:rPr lang="fa-IR" sz="2800" b="1" dirty="0">
                <a:solidFill>
                  <a:schemeClr val="accent2">
                    <a:lumMod val="75000"/>
                  </a:schemeClr>
                </a:solidFill>
                <a:cs typeface="B Nazanin" panose="00000400000000000000" pitchFamily="2" charset="-78"/>
              </a:rPr>
              <a:t>کند پیش رفت</a:t>
            </a:r>
          </a:p>
          <a:p>
            <a:pPr lvl="1" algn="r" rtl="1"/>
            <a:r>
              <a:rPr lang="fa-IR" sz="2800" b="1" dirty="0">
                <a:cs typeface="B Nazanin" panose="00000400000000000000" pitchFamily="2" charset="-78"/>
              </a:rPr>
              <a:t>روش سوم </a:t>
            </a:r>
            <a:r>
              <a:rPr lang="fa-IR" sz="2800" b="1" dirty="0">
                <a:solidFill>
                  <a:srgbClr val="00B050"/>
                </a:solidFill>
                <a:cs typeface="B Nazanin" panose="00000400000000000000" pitchFamily="2" charset="-78"/>
              </a:rPr>
              <a:t>موفق بود</a:t>
            </a:r>
            <a:r>
              <a:rPr lang="en-US" sz="2800" b="0" i="0" dirty="0">
                <a:solidFill>
                  <a:srgbClr val="00B050"/>
                </a:solidFill>
                <a:effectLst/>
                <a:latin typeface="Google Sans"/>
              </a:rPr>
              <a:t>✔</a:t>
            </a:r>
            <a:endParaRPr lang="fa-IR" sz="2800" b="1" dirty="0">
              <a:solidFill>
                <a:srgbClr val="00B050"/>
              </a:solidFill>
              <a:cs typeface="B Nazanin" panose="00000400000000000000" pitchFamily="2" charset="-78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2862830-96AD-789D-60EC-9D145881298B}"/>
              </a:ext>
            </a:extLst>
          </p:cNvPr>
          <p:cNvSpPr/>
          <p:nvPr/>
        </p:nvSpPr>
        <p:spPr>
          <a:xfrm>
            <a:off x="10110158" y="0"/>
            <a:ext cx="2081841" cy="6858000"/>
          </a:xfrm>
          <a:prstGeom prst="rect">
            <a:avLst/>
          </a:prstGeom>
          <a:solidFill>
            <a:srgbClr val="EB929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D24A6D6-F9B8-CACA-71BC-DEF31716DA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6400" y="50473"/>
            <a:ext cx="273963" cy="41094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A487BD1D-38D6-6EFE-F55F-F628B0804C86}"/>
              </a:ext>
            </a:extLst>
          </p:cNvPr>
          <p:cNvSpPr txBox="1"/>
          <p:nvPr/>
        </p:nvSpPr>
        <p:spPr>
          <a:xfrm>
            <a:off x="10303814" y="29996"/>
            <a:ext cx="1566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واحد علوم و تحقیقات</a:t>
            </a:r>
          </a:p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دانشکده مدیریت و اقتصاد</a:t>
            </a:r>
            <a:endParaRPr 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92167B6E-D5D7-3ED9-21AE-16D20E11FC7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52626634"/>
              </p:ext>
            </p:extLst>
          </p:nvPr>
        </p:nvGraphicFramePr>
        <p:xfrm>
          <a:off x="43401" y="4410428"/>
          <a:ext cx="4865029" cy="244757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3" imgW="6412680" imgH="3225240" progId="">
                  <p:embed/>
                </p:oleObj>
              </mc:Choice>
              <mc:Fallback>
                <p:oleObj r:id="rId3" imgW="6412680" imgH="3225240" progId="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3401" y="4410428"/>
                        <a:ext cx="4865029" cy="244757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: Rounded Corners 8">
            <a:hlinkClick r:id="rId5" action="ppaction://hlinksldjump"/>
            <a:extLst>
              <a:ext uri="{FF2B5EF4-FFF2-40B4-BE49-F238E27FC236}">
                <a16:creationId xmlns:a16="http://schemas.microsoft.com/office/drawing/2014/main" id="{1FB35691-2E5A-9506-3186-C960933AE312}"/>
              </a:ext>
            </a:extLst>
          </p:cNvPr>
          <p:cNvSpPr/>
          <p:nvPr/>
        </p:nvSpPr>
        <p:spPr>
          <a:xfrm>
            <a:off x="10260376" y="1074473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فصل1: چرا طراحی</a:t>
            </a:r>
          </a:p>
        </p:txBody>
      </p:sp>
      <p:sp>
        <p:nvSpPr>
          <p:cNvPr id="11" name="Rectangle: Rounded Corners 10">
            <a:hlinkClick r:id="rId6" action="ppaction://hlinksldjump"/>
            <a:extLst>
              <a:ext uri="{FF2B5EF4-FFF2-40B4-BE49-F238E27FC236}">
                <a16:creationId xmlns:a16="http://schemas.microsoft.com/office/drawing/2014/main" id="{6A115D34-EAA4-EFF2-437D-889661871B58}"/>
              </a:ext>
            </a:extLst>
          </p:cNvPr>
          <p:cNvSpPr/>
          <p:nvPr/>
        </p:nvSpPr>
        <p:spPr>
          <a:xfrm>
            <a:off x="10260376" y="2031322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فصل3: بصری‌سازی</a:t>
            </a:r>
          </a:p>
        </p:txBody>
      </p:sp>
      <p:sp>
        <p:nvSpPr>
          <p:cNvPr id="12" name="Rectangle: Rounded Corners 11">
            <a:hlinkClick r:id="rId7" action="ppaction://hlinksldjump"/>
            <a:extLst>
              <a:ext uri="{FF2B5EF4-FFF2-40B4-BE49-F238E27FC236}">
                <a16:creationId xmlns:a16="http://schemas.microsoft.com/office/drawing/2014/main" id="{217D80B8-B131-6526-3F6E-798CECA5DA7E}"/>
              </a:ext>
            </a:extLst>
          </p:cNvPr>
          <p:cNvSpPr/>
          <p:nvPr/>
        </p:nvSpPr>
        <p:spPr>
          <a:xfrm>
            <a:off x="10260376" y="2511823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فصل4: ترسیم تجربۀ مشتری</a:t>
            </a:r>
          </a:p>
        </p:txBody>
      </p:sp>
      <p:sp>
        <p:nvSpPr>
          <p:cNvPr id="13" name="Rectangle: Rounded Corners 12">
            <a:hlinkClick r:id="rId8" action="ppaction://hlinksldjump"/>
            <a:extLst>
              <a:ext uri="{FF2B5EF4-FFF2-40B4-BE49-F238E27FC236}">
                <a16:creationId xmlns:a16="http://schemas.microsoft.com/office/drawing/2014/main" id="{AE71AD10-4731-9D1A-5BCD-41E08C1C2D5A}"/>
              </a:ext>
            </a:extLst>
          </p:cNvPr>
          <p:cNvSpPr/>
          <p:nvPr/>
        </p:nvSpPr>
        <p:spPr>
          <a:xfrm>
            <a:off x="10260376" y="2989052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فصل5: تحلیل زنجیرۀ ارزش</a:t>
            </a:r>
          </a:p>
        </p:txBody>
      </p:sp>
      <p:sp>
        <p:nvSpPr>
          <p:cNvPr id="14" name="Rectangle: Rounded Corners 13">
            <a:hlinkClick r:id="rId9" action="ppaction://hlinksldjump"/>
            <a:extLst>
              <a:ext uri="{FF2B5EF4-FFF2-40B4-BE49-F238E27FC236}">
                <a16:creationId xmlns:a16="http://schemas.microsoft.com/office/drawing/2014/main" id="{8361ADDA-F75B-8F4A-4C8F-798495D720A5}"/>
              </a:ext>
            </a:extLst>
          </p:cNvPr>
          <p:cNvSpPr/>
          <p:nvPr/>
        </p:nvSpPr>
        <p:spPr>
          <a:xfrm>
            <a:off x="10260376" y="3466281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فصل6: ترسیم نقشۀ ذهنی</a:t>
            </a:r>
          </a:p>
        </p:txBody>
      </p:sp>
      <p:sp>
        <p:nvSpPr>
          <p:cNvPr id="15" name="Rectangle: Rounded Corners 14">
            <a:hlinkClick r:id="rId10" action="ppaction://hlinksldjump"/>
            <a:extLst>
              <a:ext uri="{FF2B5EF4-FFF2-40B4-BE49-F238E27FC236}">
                <a16:creationId xmlns:a16="http://schemas.microsoft.com/office/drawing/2014/main" id="{397A7464-4FAE-56AC-362E-D20CB94E4ACA}"/>
              </a:ext>
            </a:extLst>
          </p:cNvPr>
          <p:cNvSpPr/>
          <p:nvPr/>
        </p:nvSpPr>
        <p:spPr>
          <a:xfrm>
            <a:off x="10260376" y="3943510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فصل7: بارش فکری</a:t>
            </a:r>
          </a:p>
        </p:txBody>
      </p:sp>
      <p:sp>
        <p:nvSpPr>
          <p:cNvPr id="16" name="Rectangle: Rounded Corners 15">
            <a:hlinkClick r:id="rId11" action="ppaction://hlinksldjump"/>
            <a:extLst>
              <a:ext uri="{FF2B5EF4-FFF2-40B4-BE49-F238E27FC236}">
                <a16:creationId xmlns:a16="http://schemas.microsoft.com/office/drawing/2014/main" id="{BBAF459C-4F54-8AD2-9AB8-58888D7E4209}"/>
              </a:ext>
            </a:extLst>
          </p:cNvPr>
          <p:cNvSpPr/>
          <p:nvPr/>
        </p:nvSpPr>
        <p:spPr>
          <a:xfrm>
            <a:off x="10260376" y="4420739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فصل8: توسعۀ مدل مفهومی</a:t>
            </a:r>
          </a:p>
        </p:txBody>
      </p:sp>
      <p:sp>
        <p:nvSpPr>
          <p:cNvPr id="18" name="Rectangle: Rounded Corners 17">
            <a:hlinkClick r:id="rId12" action="ppaction://hlinksldjump"/>
            <a:extLst>
              <a:ext uri="{FF2B5EF4-FFF2-40B4-BE49-F238E27FC236}">
                <a16:creationId xmlns:a16="http://schemas.microsoft.com/office/drawing/2014/main" id="{F81E160E-BC76-5B6A-0CE7-1F72044164DA}"/>
              </a:ext>
            </a:extLst>
          </p:cNvPr>
          <p:cNvSpPr/>
          <p:nvPr/>
        </p:nvSpPr>
        <p:spPr>
          <a:xfrm>
            <a:off x="10260376" y="4897968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فصل9: آزمون پیش‌فرض</a:t>
            </a:r>
          </a:p>
        </p:txBody>
      </p:sp>
      <p:sp>
        <p:nvSpPr>
          <p:cNvPr id="19" name="Rectangle: Rounded Corners 18">
            <a:hlinkClick r:id="rId13" action="ppaction://hlinksldjump"/>
            <a:extLst>
              <a:ext uri="{FF2B5EF4-FFF2-40B4-BE49-F238E27FC236}">
                <a16:creationId xmlns:a16="http://schemas.microsoft.com/office/drawing/2014/main" id="{697A2928-512B-FCA2-AB07-EE04902E5A46}"/>
              </a:ext>
            </a:extLst>
          </p:cNvPr>
          <p:cNvSpPr/>
          <p:nvPr/>
        </p:nvSpPr>
        <p:spPr>
          <a:xfrm>
            <a:off x="10260376" y="5375197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فصل10: نمونه‌سازی سریع</a:t>
            </a:r>
          </a:p>
        </p:txBody>
      </p:sp>
      <p:sp>
        <p:nvSpPr>
          <p:cNvPr id="20" name="Rectangle: Rounded Corners 19">
            <a:hlinkClick r:id="rId14" action="ppaction://hlinksldjump"/>
            <a:extLst>
              <a:ext uri="{FF2B5EF4-FFF2-40B4-BE49-F238E27FC236}">
                <a16:creationId xmlns:a16="http://schemas.microsoft.com/office/drawing/2014/main" id="{0F749006-59F4-B0FF-126E-C0F193629726}"/>
              </a:ext>
            </a:extLst>
          </p:cNvPr>
          <p:cNvSpPr/>
          <p:nvPr/>
        </p:nvSpPr>
        <p:spPr>
          <a:xfrm>
            <a:off x="10260376" y="5852426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فصل11: هم‌آفرینی با مشتریان</a:t>
            </a:r>
          </a:p>
        </p:txBody>
      </p:sp>
      <p:sp>
        <p:nvSpPr>
          <p:cNvPr id="21" name="Rectangle: Rounded Corners 20">
            <a:hlinkClick r:id="rId15" action="ppaction://hlinksldjump"/>
            <a:extLst>
              <a:ext uri="{FF2B5EF4-FFF2-40B4-BE49-F238E27FC236}">
                <a16:creationId xmlns:a16="http://schemas.microsoft.com/office/drawing/2014/main" id="{B9891635-E01C-CAA7-9E25-9545F344384B}"/>
              </a:ext>
            </a:extLst>
          </p:cNvPr>
          <p:cNvSpPr/>
          <p:nvPr/>
        </p:nvSpPr>
        <p:spPr>
          <a:xfrm>
            <a:off x="10262980" y="6329655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فصل12: عرضۀ اولیه</a:t>
            </a:r>
          </a:p>
        </p:txBody>
      </p:sp>
      <p:sp>
        <p:nvSpPr>
          <p:cNvPr id="23" name="Rectangle: Rounded Corners 22">
            <a:hlinkClick r:id="rId16" action="ppaction://hlinksldjump"/>
            <a:extLst>
              <a:ext uri="{FF2B5EF4-FFF2-40B4-BE49-F238E27FC236}">
                <a16:creationId xmlns:a16="http://schemas.microsoft.com/office/drawing/2014/main" id="{4565E91A-E550-984F-EBBE-8A763B2BDE56}"/>
              </a:ext>
            </a:extLst>
          </p:cNvPr>
          <p:cNvSpPr/>
          <p:nvPr/>
        </p:nvSpPr>
        <p:spPr>
          <a:xfrm>
            <a:off x="10260376" y="598568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مقدمه</a:t>
            </a:r>
            <a:endParaRPr lang="en-US" sz="13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6" name="Rectangle: Rounded Corners 25">
            <a:hlinkClick r:id="rId17" action="ppaction://hlinksldjump"/>
            <a:extLst>
              <a:ext uri="{FF2B5EF4-FFF2-40B4-BE49-F238E27FC236}">
                <a16:creationId xmlns:a16="http://schemas.microsoft.com/office/drawing/2014/main" id="{D6790C97-521C-EC6D-0774-C60B2F5AC5C3}"/>
              </a:ext>
            </a:extLst>
          </p:cNvPr>
          <p:cNvSpPr/>
          <p:nvPr/>
        </p:nvSpPr>
        <p:spPr>
          <a:xfrm>
            <a:off x="10260376" y="1550378"/>
            <a:ext cx="2006600" cy="410944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tx1"/>
                </a:solidFill>
                <a:cs typeface="B Nazanin" panose="00000400000000000000" pitchFamily="2" charset="-78"/>
              </a:rPr>
              <a:t>فصل2: چهار پرسش، ده ابزار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01DE64C-3EE8-CE80-1C10-5425489D94AA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278" y="2989052"/>
            <a:ext cx="3337321" cy="2279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483764"/>
      </p:ext>
    </p:extLst>
  </p:cSld>
  <p:clrMapOvr>
    <a:masterClrMapping/>
  </p:clrMapOvr>
  <p:transition spd="med">
    <p:pull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9E4706-FB5A-EEFF-4DB2-FD2A5865E8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" name="Object 23">
            <a:extLst>
              <a:ext uri="{FF2B5EF4-FFF2-40B4-BE49-F238E27FC236}">
                <a16:creationId xmlns:a16="http://schemas.microsoft.com/office/drawing/2014/main" id="{ABE52806-9193-2988-F1CC-9F76634228B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53959050"/>
              </p:ext>
            </p:extLst>
          </p:nvPr>
        </p:nvGraphicFramePr>
        <p:xfrm>
          <a:off x="1147912" y="1168588"/>
          <a:ext cx="7564768" cy="5689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2" imgW="15238080" imgH="11428560" progId="">
                  <p:embed/>
                </p:oleObj>
              </mc:Choice>
              <mc:Fallback>
                <p:oleObj r:id="rId2" imgW="15238080" imgH="11428560" progId="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0DA7D100-6249-8ECD-E0A0-7AC00A722FC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147912" y="1168588"/>
                        <a:ext cx="7564768" cy="56894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238AE687-0BC5-410B-0C77-55F460247D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649" y="212659"/>
            <a:ext cx="9860262" cy="497517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>
            <a:noAutofit/>
          </a:bodyPr>
          <a:lstStyle/>
          <a:p>
            <a:pPr algn="r" rtl="1"/>
            <a:r>
              <a:rPr lang="fa-IR" sz="3200" b="1" dirty="0">
                <a:cs typeface="B Nazanin" panose="00000400000000000000" pitchFamily="2" charset="-78"/>
              </a:rPr>
              <a:t>فصل3: بصری‌سازی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669DB0C2-70CC-5035-9FEE-418459B0C6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6649" y="836762"/>
            <a:ext cx="9860261" cy="6021238"/>
          </a:xfrm>
        </p:spPr>
        <p:txBody>
          <a:bodyPr>
            <a:noAutofit/>
          </a:bodyPr>
          <a:lstStyle/>
          <a:p>
            <a:pPr marL="0" indent="0" algn="r" rtl="1">
              <a:buNone/>
            </a:pPr>
            <a:r>
              <a:rPr lang="fa-IR" b="1" dirty="0">
                <a:solidFill>
                  <a:srgbClr val="00B050"/>
                </a:solidFill>
                <a:cs typeface="B Nazanin" panose="00000400000000000000" pitchFamily="2" charset="-78"/>
              </a:rPr>
              <a:t> تفکر طراحی</a:t>
            </a:r>
            <a:endParaRPr lang="fa-IR" sz="2800" b="1" dirty="0">
              <a:cs typeface="B Nazanin" panose="00000400000000000000" pitchFamily="2" charset="-78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FB8A135-4468-E0DE-8534-CB7F19BE370A}"/>
              </a:ext>
            </a:extLst>
          </p:cNvPr>
          <p:cNvSpPr/>
          <p:nvPr/>
        </p:nvSpPr>
        <p:spPr>
          <a:xfrm>
            <a:off x="10110158" y="0"/>
            <a:ext cx="2081841" cy="6858000"/>
          </a:xfrm>
          <a:prstGeom prst="rect">
            <a:avLst/>
          </a:prstGeom>
          <a:solidFill>
            <a:srgbClr val="EB929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8A520F5-41A8-A9D9-0D3B-E451EFE405B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6400" y="50473"/>
            <a:ext cx="273963" cy="41094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1AF68DC-2DD3-8464-D3B2-762583C5A97A}"/>
              </a:ext>
            </a:extLst>
          </p:cNvPr>
          <p:cNvSpPr txBox="1"/>
          <p:nvPr/>
        </p:nvSpPr>
        <p:spPr>
          <a:xfrm>
            <a:off x="10303814" y="29996"/>
            <a:ext cx="1566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واحد علوم و تحقیقات</a:t>
            </a:r>
          </a:p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دانشکده مدیریت و اقتصاد</a:t>
            </a:r>
            <a:endParaRPr 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4" name="Rectangle: Rounded Corners 3">
            <a:hlinkClick r:id="rId5" action="ppaction://hlinksldjump"/>
            <a:extLst>
              <a:ext uri="{FF2B5EF4-FFF2-40B4-BE49-F238E27FC236}">
                <a16:creationId xmlns:a16="http://schemas.microsoft.com/office/drawing/2014/main" id="{F11FCB18-FD11-939A-02A4-4A0BD52D35E6}"/>
              </a:ext>
            </a:extLst>
          </p:cNvPr>
          <p:cNvSpPr/>
          <p:nvPr/>
        </p:nvSpPr>
        <p:spPr>
          <a:xfrm>
            <a:off x="10260376" y="1074473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فصل1: چرا طراحی</a:t>
            </a:r>
          </a:p>
        </p:txBody>
      </p:sp>
      <p:sp>
        <p:nvSpPr>
          <p:cNvPr id="8" name="Rectangle: Rounded Corners 7">
            <a:hlinkClick r:id="rId6" action="ppaction://hlinksldjump"/>
            <a:extLst>
              <a:ext uri="{FF2B5EF4-FFF2-40B4-BE49-F238E27FC236}">
                <a16:creationId xmlns:a16="http://schemas.microsoft.com/office/drawing/2014/main" id="{F0545398-6773-0505-4A24-807FB204E218}"/>
              </a:ext>
            </a:extLst>
          </p:cNvPr>
          <p:cNvSpPr/>
          <p:nvPr/>
        </p:nvSpPr>
        <p:spPr>
          <a:xfrm>
            <a:off x="10260376" y="1550378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فصل2: چهار پرسش، ده ابزار</a:t>
            </a:r>
          </a:p>
        </p:txBody>
      </p:sp>
      <p:sp>
        <p:nvSpPr>
          <p:cNvPr id="9" name="Rectangle: Rounded Corners 8">
            <a:hlinkClick r:id="rId7" action="ppaction://hlinksldjump"/>
            <a:extLst>
              <a:ext uri="{FF2B5EF4-FFF2-40B4-BE49-F238E27FC236}">
                <a16:creationId xmlns:a16="http://schemas.microsoft.com/office/drawing/2014/main" id="{BD0CB990-D498-F613-AF0F-302F412693E3}"/>
              </a:ext>
            </a:extLst>
          </p:cNvPr>
          <p:cNvSpPr/>
          <p:nvPr/>
        </p:nvSpPr>
        <p:spPr>
          <a:xfrm>
            <a:off x="10260376" y="2031322"/>
            <a:ext cx="2006600" cy="410944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tx1"/>
                </a:solidFill>
                <a:cs typeface="B Nazanin" panose="00000400000000000000" pitchFamily="2" charset="-78"/>
              </a:rPr>
              <a:t>فصل3: بصری‌سازی</a:t>
            </a:r>
          </a:p>
        </p:txBody>
      </p:sp>
      <p:sp>
        <p:nvSpPr>
          <p:cNvPr id="10" name="Rectangle: Rounded Corners 9">
            <a:hlinkClick r:id="rId8" action="ppaction://hlinksldjump"/>
            <a:extLst>
              <a:ext uri="{FF2B5EF4-FFF2-40B4-BE49-F238E27FC236}">
                <a16:creationId xmlns:a16="http://schemas.microsoft.com/office/drawing/2014/main" id="{610E0746-1CF1-F84D-4BB2-92256A7CAC88}"/>
              </a:ext>
            </a:extLst>
          </p:cNvPr>
          <p:cNvSpPr/>
          <p:nvPr/>
        </p:nvSpPr>
        <p:spPr>
          <a:xfrm>
            <a:off x="10260376" y="2511823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فصل4: ترسیم تجربۀ مشتری</a:t>
            </a:r>
          </a:p>
        </p:txBody>
      </p:sp>
      <p:sp>
        <p:nvSpPr>
          <p:cNvPr id="11" name="Rectangle: Rounded Corners 10">
            <a:hlinkClick r:id="rId9" action="ppaction://hlinksldjump"/>
            <a:extLst>
              <a:ext uri="{FF2B5EF4-FFF2-40B4-BE49-F238E27FC236}">
                <a16:creationId xmlns:a16="http://schemas.microsoft.com/office/drawing/2014/main" id="{1360F3F9-F433-C84D-91DF-0E706DB10997}"/>
              </a:ext>
            </a:extLst>
          </p:cNvPr>
          <p:cNvSpPr/>
          <p:nvPr/>
        </p:nvSpPr>
        <p:spPr>
          <a:xfrm>
            <a:off x="10260376" y="2989052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فصل5: تحلیل زنجیرۀ ارزش</a:t>
            </a:r>
          </a:p>
        </p:txBody>
      </p:sp>
      <p:sp>
        <p:nvSpPr>
          <p:cNvPr id="12" name="Rectangle: Rounded Corners 11">
            <a:hlinkClick r:id="rId10" action="ppaction://hlinksldjump"/>
            <a:extLst>
              <a:ext uri="{FF2B5EF4-FFF2-40B4-BE49-F238E27FC236}">
                <a16:creationId xmlns:a16="http://schemas.microsoft.com/office/drawing/2014/main" id="{821B1442-210C-A837-5FC4-461AB4AD8D4C}"/>
              </a:ext>
            </a:extLst>
          </p:cNvPr>
          <p:cNvSpPr/>
          <p:nvPr/>
        </p:nvSpPr>
        <p:spPr>
          <a:xfrm>
            <a:off x="10260376" y="3466281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فصل6: ترسیم نقشۀ ذهنی</a:t>
            </a:r>
          </a:p>
        </p:txBody>
      </p:sp>
      <p:sp>
        <p:nvSpPr>
          <p:cNvPr id="13" name="Rectangle: Rounded Corners 12">
            <a:hlinkClick r:id="rId11" action="ppaction://hlinksldjump"/>
            <a:extLst>
              <a:ext uri="{FF2B5EF4-FFF2-40B4-BE49-F238E27FC236}">
                <a16:creationId xmlns:a16="http://schemas.microsoft.com/office/drawing/2014/main" id="{108EE357-2810-0915-01B0-291284B4E5D5}"/>
              </a:ext>
            </a:extLst>
          </p:cNvPr>
          <p:cNvSpPr/>
          <p:nvPr/>
        </p:nvSpPr>
        <p:spPr>
          <a:xfrm>
            <a:off x="10260376" y="3943510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فصل7: بارش فکری</a:t>
            </a:r>
          </a:p>
        </p:txBody>
      </p:sp>
      <p:sp>
        <p:nvSpPr>
          <p:cNvPr id="14" name="Rectangle: Rounded Corners 13">
            <a:hlinkClick r:id="rId12" action="ppaction://hlinksldjump"/>
            <a:extLst>
              <a:ext uri="{FF2B5EF4-FFF2-40B4-BE49-F238E27FC236}">
                <a16:creationId xmlns:a16="http://schemas.microsoft.com/office/drawing/2014/main" id="{34DB1D60-6304-6F22-55F6-4373EC98E65C}"/>
              </a:ext>
            </a:extLst>
          </p:cNvPr>
          <p:cNvSpPr/>
          <p:nvPr/>
        </p:nvSpPr>
        <p:spPr>
          <a:xfrm>
            <a:off x="10260376" y="4420739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فصل8: توسعۀ مدل مفهومی</a:t>
            </a:r>
          </a:p>
        </p:txBody>
      </p:sp>
      <p:sp>
        <p:nvSpPr>
          <p:cNvPr id="15" name="Rectangle: Rounded Corners 14">
            <a:hlinkClick r:id="rId13" action="ppaction://hlinksldjump"/>
            <a:extLst>
              <a:ext uri="{FF2B5EF4-FFF2-40B4-BE49-F238E27FC236}">
                <a16:creationId xmlns:a16="http://schemas.microsoft.com/office/drawing/2014/main" id="{A423D423-5769-842C-4FA0-5CBCD3392A3C}"/>
              </a:ext>
            </a:extLst>
          </p:cNvPr>
          <p:cNvSpPr/>
          <p:nvPr/>
        </p:nvSpPr>
        <p:spPr>
          <a:xfrm>
            <a:off x="10260376" y="4897968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فصل9: آزمون پیش‌فرض</a:t>
            </a:r>
          </a:p>
        </p:txBody>
      </p:sp>
      <p:sp>
        <p:nvSpPr>
          <p:cNvPr id="16" name="Rectangle: Rounded Corners 15">
            <a:hlinkClick r:id="rId14" action="ppaction://hlinksldjump"/>
            <a:extLst>
              <a:ext uri="{FF2B5EF4-FFF2-40B4-BE49-F238E27FC236}">
                <a16:creationId xmlns:a16="http://schemas.microsoft.com/office/drawing/2014/main" id="{86A037A7-FE99-3AF2-E8B2-D345E855FC21}"/>
              </a:ext>
            </a:extLst>
          </p:cNvPr>
          <p:cNvSpPr/>
          <p:nvPr/>
        </p:nvSpPr>
        <p:spPr>
          <a:xfrm>
            <a:off x="10260376" y="5375197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فصل10: نمونه‌سازی سریع</a:t>
            </a:r>
          </a:p>
        </p:txBody>
      </p:sp>
      <p:sp>
        <p:nvSpPr>
          <p:cNvPr id="18" name="Rectangle: Rounded Corners 17">
            <a:hlinkClick r:id="rId15" action="ppaction://hlinksldjump"/>
            <a:extLst>
              <a:ext uri="{FF2B5EF4-FFF2-40B4-BE49-F238E27FC236}">
                <a16:creationId xmlns:a16="http://schemas.microsoft.com/office/drawing/2014/main" id="{63B9B5ED-A149-8C34-D762-ED390F0496DB}"/>
              </a:ext>
            </a:extLst>
          </p:cNvPr>
          <p:cNvSpPr/>
          <p:nvPr/>
        </p:nvSpPr>
        <p:spPr>
          <a:xfrm>
            <a:off x="10260376" y="5852426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فصل11: هم‌آفرینی با مشتریان</a:t>
            </a:r>
          </a:p>
        </p:txBody>
      </p:sp>
      <p:sp>
        <p:nvSpPr>
          <p:cNvPr id="19" name="Rectangle: Rounded Corners 18">
            <a:hlinkClick r:id="rId16" action="ppaction://hlinksldjump"/>
            <a:extLst>
              <a:ext uri="{FF2B5EF4-FFF2-40B4-BE49-F238E27FC236}">
                <a16:creationId xmlns:a16="http://schemas.microsoft.com/office/drawing/2014/main" id="{5468C92B-A958-F047-35E5-D1EBA2579CE7}"/>
              </a:ext>
            </a:extLst>
          </p:cNvPr>
          <p:cNvSpPr/>
          <p:nvPr/>
        </p:nvSpPr>
        <p:spPr>
          <a:xfrm>
            <a:off x="10262980" y="6329655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فصل12: عرضۀ اولیه</a:t>
            </a:r>
          </a:p>
        </p:txBody>
      </p:sp>
      <p:sp>
        <p:nvSpPr>
          <p:cNvPr id="21" name="Rectangle: Rounded Corners 20">
            <a:hlinkClick r:id="rId17" action="ppaction://hlinksldjump"/>
            <a:extLst>
              <a:ext uri="{FF2B5EF4-FFF2-40B4-BE49-F238E27FC236}">
                <a16:creationId xmlns:a16="http://schemas.microsoft.com/office/drawing/2014/main" id="{9DBCB7EF-3E82-84D2-980D-328A2E499321}"/>
              </a:ext>
            </a:extLst>
          </p:cNvPr>
          <p:cNvSpPr/>
          <p:nvPr/>
        </p:nvSpPr>
        <p:spPr>
          <a:xfrm>
            <a:off x="10260376" y="598568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مقدمه</a:t>
            </a:r>
            <a:endParaRPr lang="en-US" sz="13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557657215"/>
      </p:ext>
    </p:extLst>
  </p:cSld>
  <p:clrMapOvr>
    <a:masterClrMapping/>
  </p:clrMapOvr>
  <p:transition spd="med">
    <p:pull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C3FA03-12B5-217A-B232-5BFC66713D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C127B7-76E5-B3D6-51B8-E3A2C785CA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649" y="212659"/>
            <a:ext cx="9860262" cy="497517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>
            <a:noAutofit/>
          </a:bodyPr>
          <a:lstStyle/>
          <a:p>
            <a:pPr algn="r" rtl="1"/>
            <a:r>
              <a:rPr lang="fa-IR" sz="3200" b="1" dirty="0">
                <a:cs typeface="B Nazanin" panose="00000400000000000000" pitchFamily="2" charset="-78"/>
              </a:rPr>
              <a:t>فصل3: بصری‌سازی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64CAC7EE-62BA-80EC-DFAF-5AE653FF5C0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6649" y="836762"/>
            <a:ext cx="9860261" cy="6021238"/>
          </a:xfrm>
        </p:spPr>
        <p:txBody>
          <a:bodyPr>
            <a:noAutofit/>
          </a:bodyPr>
          <a:lstStyle/>
          <a:p>
            <a:pPr marL="0" indent="0" algn="r" rtl="1">
              <a:lnSpc>
                <a:spcPct val="100000"/>
              </a:lnSpc>
              <a:buNone/>
            </a:pPr>
            <a:r>
              <a:rPr lang="fa-IR" b="1" dirty="0">
                <a:solidFill>
                  <a:srgbClr val="00B050"/>
                </a:solidFill>
                <a:cs typeface="B Nazanin" panose="00000400000000000000" pitchFamily="2" charset="-78"/>
              </a:rPr>
              <a:t>» </a:t>
            </a:r>
            <a:r>
              <a:rPr lang="fa-IR" sz="2800" b="1" dirty="0">
                <a:solidFill>
                  <a:srgbClr val="00B050"/>
                </a:solidFill>
                <a:cs typeface="B Nazanin" panose="00000400000000000000" pitchFamily="2" charset="-78"/>
              </a:rPr>
              <a:t>بصری سازی، مادر همه ابزارهای طراحی است:</a:t>
            </a:r>
          </a:p>
          <a:p>
            <a:pPr marL="0" indent="0" algn="r" rtl="1">
              <a:lnSpc>
                <a:spcPct val="100000"/>
              </a:lnSpc>
              <a:buNone/>
            </a:pPr>
            <a:r>
              <a:rPr lang="fa-IR" b="1" dirty="0">
                <a:cs typeface="B Nazanin" panose="00000400000000000000" pitchFamily="2" charset="-78"/>
              </a:rPr>
              <a:t>در مرحله چه وضعیتی وجود دارد ← </a:t>
            </a:r>
            <a:r>
              <a:rPr lang="fa-IR" b="1" dirty="0">
                <a:solidFill>
                  <a:srgbClr val="C00000"/>
                </a:solidFill>
                <a:cs typeface="B Nazanin" panose="00000400000000000000" pitchFamily="2" charset="-78"/>
              </a:rPr>
              <a:t>مستندسازی و استخراج معنا از مشاهدات</a:t>
            </a:r>
          </a:p>
          <a:p>
            <a:pPr marL="0" indent="0" algn="r" rtl="1">
              <a:lnSpc>
                <a:spcPct val="100000"/>
              </a:lnSpc>
              <a:buNone/>
            </a:pPr>
            <a:r>
              <a:rPr lang="fa-IR" b="1" dirty="0">
                <a:cs typeface="B Nazanin" panose="00000400000000000000" pitchFamily="2" charset="-78"/>
              </a:rPr>
              <a:t>در مرحله چه می‌شود اگر ← </a:t>
            </a:r>
            <a:r>
              <a:rPr lang="fa-IR" b="1" dirty="0">
                <a:solidFill>
                  <a:srgbClr val="C00000"/>
                </a:solidFill>
                <a:cs typeface="B Nazanin" panose="00000400000000000000" pitchFamily="2" charset="-78"/>
              </a:rPr>
              <a:t>ثبت مدل‌های مفهومی جدید</a:t>
            </a:r>
          </a:p>
          <a:p>
            <a:pPr marL="0" indent="0" algn="r" rtl="1">
              <a:lnSpc>
                <a:spcPct val="100000"/>
              </a:lnSpc>
              <a:buNone/>
            </a:pPr>
            <a:r>
              <a:rPr lang="fa-IR" b="1" dirty="0">
                <a:cs typeface="B Nazanin" panose="00000400000000000000" pitchFamily="2" charset="-78"/>
              </a:rPr>
              <a:t>در مرحله چه چیزی شگفت آور است ← </a:t>
            </a:r>
            <a:r>
              <a:rPr lang="fa-IR" b="1" dirty="0">
                <a:solidFill>
                  <a:srgbClr val="C00000"/>
                </a:solidFill>
                <a:cs typeface="B Nazanin" panose="00000400000000000000" pitchFamily="2" charset="-78"/>
              </a:rPr>
              <a:t>ملموس کردن مدل‌های مفهومی</a:t>
            </a:r>
            <a:endParaRPr lang="fa-IR" sz="2800" b="1" dirty="0">
              <a:solidFill>
                <a:srgbClr val="C00000"/>
              </a:solidFill>
              <a:cs typeface="B Nazanin" panose="00000400000000000000" pitchFamily="2" charset="-78"/>
            </a:endParaRPr>
          </a:p>
          <a:p>
            <a:pPr marL="0" indent="0" algn="r" rtl="1">
              <a:lnSpc>
                <a:spcPct val="100000"/>
              </a:lnSpc>
              <a:buNone/>
            </a:pPr>
            <a:r>
              <a:rPr lang="fa-IR" b="1" dirty="0">
                <a:cs typeface="B Nazanin" panose="00000400000000000000" pitchFamily="2" charset="-78"/>
              </a:rPr>
              <a:t>در مرحله چه چیزی جواب می‌دهد ← </a:t>
            </a:r>
            <a:r>
              <a:rPr lang="fa-IR" b="1" dirty="0">
                <a:solidFill>
                  <a:srgbClr val="C00000"/>
                </a:solidFill>
                <a:cs typeface="B Nazanin" panose="00000400000000000000" pitchFamily="2" charset="-78"/>
              </a:rPr>
              <a:t>مشارکت مشتری</a:t>
            </a:r>
          </a:p>
          <a:p>
            <a:pPr marL="0" indent="0" algn="r" rtl="1">
              <a:lnSpc>
                <a:spcPct val="100000"/>
              </a:lnSpc>
              <a:buNone/>
            </a:pPr>
            <a:endParaRPr lang="fa-IR" sz="2800" b="1" dirty="0">
              <a:solidFill>
                <a:srgbClr val="C00000"/>
              </a:solidFill>
              <a:cs typeface="B Nazanin" panose="00000400000000000000" pitchFamily="2" charset="-78"/>
            </a:endParaRPr>
          </a:p>
          <a:p>
            <a:pPr marL="0" indent="0" algn="r" rtl="1">
              <a:lnSpc>
                <a:spcPct val="100000"/>
              </a:lnSpc>
              <a:buNone/>
            </a:pPr>
            <a:r>
              <a:rPr lang="fa-IR" b="1" dirty="0">
                <a:solidFill>
                  <a:srgbClr val="00B050"/>
                </a:solidFill>
                <a:cs typeface="B Nazanin" panose="00000400000000000000" pitchFamily="2" charset="-78"/>
              </a:rPr>
              <a:t>» </a:t>
            </a:r>
            <a:r>
              <a:rPr lang="fa-IR" sz="2800" b="1" dirty="0">
                <a:solidFill>
                  <a:srgbClr val="00B050"/>
                </a:solidFill>
                <a:cs typeface="B Nazanin" panose="00000400000000000000" pitchFamily="2" charset="-78"/>
              </a:rPr>
              <a:t>بصری سازی، ریسک پروژه را کاهش می‌دهد:</a:t>
            </a:r>
          </a:p>
          <a:p>
            <a:pPr marL="0" indent="0" algn="r" rtl="1">
              <a:lnSpc>
                <a:spcPct val="100000"/>
              </a:lnSpc>
              <a:buNone/>
            </a:pPr>
            <a:r>
              <a:rPr lang="fa-IR" b="1" dirty="0">
                <a:cs typeface="B Nazanin" panose="00000400000000000000" pitchFamily="2" charset="-78"/>
              </a:rPr>
              <a:t>زیرا تصویر، در هر قالبی (طرح، نمودار، تصویر غنی، چارت) </a:t>
            </a:r>
            <a:r>
              <a:rPr lang="fa-IR" b="1" dirty="0">
                <a:solidFill>
                  <a:srgbClr val="0070C0"/>
                </a:solidFill>
                <a:cs typeface="B Nazanin" panose="00000400000000000000" pitchFamily="2" charset="-78"/>
              </a:rPr>
              <a:t>شفاف تر از متن </a:t>
            </a:r>
            <a:r>
              <a:rPr lang="fa-IR" b="1" dirty="0">
                <a:cs typeface="B Nazanin" panose="00000400000000000000" pitchFamily="2" charset="-78"/>
              </a:rPr>
              <a:t>است</a:t>
            </a:r>
            <a:endParaRPr lang="fa-IR" sz="2800" b="1" dirty="0">
              <a:solidFill>
                <a:srgbClr val="C00000"/>
              </a:solidFill>
              <a:cs typeface="B Nazanin" panose="00000400000000000000" pitchFamily="2" charset="-78"/>
            </a:endParaRPr>
          </a:p>
          <a:p>
            <a:pPr marL="0" indent="0" algn="r" rtl="1">
              <a:lnSpc>
                <a:spcPct val="100000"/>
              </a:lnSpc>
              <a:buNone/>
            </a:pPr>
            <a:r>
              <a:rPr lang="fa-IR" b="1" dirty="0">
                <a:cs typeface="B Nazanin" panose="00000400000000000000" pitchFamily="2" charset="-78"/>
              </a:rPr>
              <a:t>← </a:t>
            </a:r>
            <a:r>
              <a:rPr lang="fa-IR" b="1" dirty="0">
                <a:solidFill>
                  <a:srgbClr val="C00000"/>
                </a:solidFill>
                <a:cs typeface="B Nazanin" panose="00000400000000000000" pitchFamily="2" charset="-78"/>
              </a:rPr>
              <a:t>این چیزی نیست که مد نظر من بود! (عدم کسب درآمد)</a:t>
            </a:r>
          </a:p>
          <a:p>
            <a:pPr marL="0" indent="0" algn="r" rtl="1">
              <a:lnSpc>
                <a:spcPct val="100000"/>
              </a:lnSpc>
              <a:buNone/>
            </a:pPr>
            <a:r>
              <a:rPr lang="fa-IR" b="1" dirty="0">
                <a:cs typeface="B Nazanin" panose="00000400000000000000" pitchFamily="2" charset="-78"/>
              </a:rPr>
              <a:t>← </a:t>
            </a:r>
            <a:r>
              <a:rPr lang="fa-IR" sz="2800" b="1" dirty="0">
                <a:solidFill>
                  <a:srgbClr val="C00000"/>
                </a:solidFill>
                <a:cs typeface="B Nazanin" panose="00000400000000000000" pitchFamily="2" charset="-78"/>
              </a:rPr>
              <a:t>این فراتر از انتظار من است! (ضرر مالی و زمانی)</a:t>
            </a:r>
          </a:p>
          <a:p>
            <a:pPr marL="0" indent="0" algn="r" rtl="1">
              <a:lnSpc>
                <a:spcPct val="100000"/>
              </a:lnSpc>
              <a:buNone/>
            </a:pPr>
            <a:endParaRPr lang="fa-IR" sz="2800" b="1" dirty="0">
              <a:cs typeface="B Nazanin" panose="00000400000000000000" pitchFamily="2" charset="-78"/>
            </a:endParaRPr>
          </a:p>
          <a:p>
            <a:pPr marL="0" indent="0" algn="r" rtl="1">
              <a:lnSpc>
                <a:spcPct val="100000"/>
              </a:lnSpc>
              <a:buNone/>
            </a:pPr>
            <a:endParaRPr lang="fa-IR" sz="2800" b="1" dirty="0">
              <a:cs typeface="B Nazanin" panose="00000400000000000000" pitchFamily="2" charset="-78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A2B8B63-93AD-623F-C1DD-290773219E5B}"/>
              </a:ext>
            </a:extLst>
          </p:cNvPr>
          <p:cNvSpPr/>
          <p:nvPr/>
        </p:nvSpPr>
        <p:spPr>
          <a:xfrm>
            <a:off x="10110158" y="0"/>
            <a:ext cx="2081841" cy="6858000"/>
          </a:xfrm>
          <a:prstGeom prst="rect">
            <a:avLst/>
          </a:prstGeom>
          <a:solidFill>
            <a:srgbClr val="EB929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EE00932-7782-83C2-5922-ECBDDF5AC48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6400" y="50473"/>
            <a:ext cx="273963" cy="41094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EDA339B6-B7A4-F118-C33B-B8537665EDE1}"/>
              </a:ext>
            </a:extLst>
          </p:cNvPr>
          <p:cNvSpPr txBox="1"/>
          <p:nvPr/>
        </p:nvSpPr>
        <p:spPr>
          <a:xfrm>
            <a:off x="10303814" y="29996"/>
            <a:ext cx="1566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واحد علوم و تحقیقات</a:t>
            </a:r>
          </a:p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دانشکده مدیریت و اقتصاد</a:t>
            </a:r>
            <a:endParaRPr 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4" name="Rectangle: Rounded Corners 3">
            <a:hlinkClick r:id="rId3" action="ppaction://hlinksldjump"/>
            <a:extLst>
              <a:ext uri="{FF2B5EF4-FFF2-40B4-BE49-F238E27FC236}">
                <a16:creationId xmlns:a16="http://schemas.microsoft.com/office/drawing/2014/main" id="{FE923CAB-4430-D284-E050-8E7D919A5639}"/>
              </a:ext>
            </a:extLst>
          </p:cNvPr>
          <p:cNvSpPr/>
          <p:nvPr/>
        </p:nvSpPr>
        <p:spPr>
          <a:xfrm>
            <a:off x="10260376" y="1074473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فصل1: چرا طراحی</a:t>
            </a:r>
          </a:p>
        </p:txBody>
      </p:sp>
      <p:sp>
        <p:nvSpPr>
          <p:cNvPr id="8" name="Rectangle: Rounded Corners 7">
            <a:hlinkClick r:id="rId4" action="ppaction://hlinksldjump"/>
            <a:extLst>
              <a:ext uri="{FF2B5EF4-FFF2-40B4-BE49-F238E27FC236}">
                <a16:creationId xmlns:a16="http://schemas.microsoft.com/office/drawing/2014/main" id="{0791E955-5ACC-1136-2FF9-8166B4B6FB92}"/>
              </a:ext>
            </a:extLst>
          </p:cNvPr>
          <p:cNvSpPr/>
          <p:nvPr/>
        </p:nvSpPr>
        <p:spPr>
          <a:xfrm>
            <a:off x="10260376" y="1550378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فصل2: چهار پرسش، ده ابزار</a:t>
            </a:r>
          </a:p>
        </p:txBody>
      </p:sp>
      <p:sp>
        <p:nvSpPr>
          <p:cNvPr id="9" name="Rectangle: Rounded Corners 8">
            <a:hlinkClick r:id="rId5" action="ppaction://hlinksldjump"/>
            <a:extLst>
              <a:ext uri="{FF2B5EF4-FFF2-40B4-BE49-F238E27FC236}">
                <a16:creationId xmlns:a16="http://schemas.microsoft.com/office/drawing/2014/main" id="{82400B30-740F-E9F8-B342-985F7D51081D}"/>
              </a:ext>
            </a:extLst>
          </p:cNvPr>
          <p:cNvSpPr/>
          <p:nvPr/>
        </p:nvSpPr>
        <p:spPr>
          <a:xfrm>
            <a:off x="10260376" y="2031322"/>
            <a:ext cx="2006600" cy="410944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tx1"/>
                </a:solidFill>
                <a:cs typeface="B Nazanin" panose="00000400000000000000" pitchFamily="2" charset="-78"/>
              </a:rPr>
              <a:t>فصل3: بصری‌سازی</a:t>
            </a:r>
          </a:p>
        </p:txBody>
      </p:sp>
      <p:sp>
        <p:nvSpPr>
          <p:cNvPr id="10" name="Rectangle: Rounded Corners 9">
            <a:hlinkClick r:id="rId6" action="ppaction://hlinksldjump"/>
            <a:extLst>
              <a:ext uri="{FF2B5EF4-FFF2-40B4-BE49-F238E27FC236}">
                <a16:creationId xmlns:a16="http://schemas.microsoft.com/office/drawing/2014/main" id="{B3260378-CBD1-B85C-6126-763003E4E714}"/>
              </a:ext>
            </a:extLst>
          </p:cNvPr>
          <p:cNvSpPr/>
          <p:nvPr/>
        </p:nvSpPr>
        <p:spPr>
          <a:xfrm>
            <a:off x="10260376" y="2511823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فصل4: ترسیم تجربۀ مشتری</a:t>
            </a:r>
          </a:p>
        </p:txBody>
      </p:sp>
      <p:sp>
        <p:nvSpPr>
          <p:cNvPr id="11" name="Rectangle: Rounded Corners 10">
            <a:hlinkClick r:id="rId7" action="ppaction://hlinksldjump"/>
            <a:extLst>
              <a:ext uri="{FF2B5EF4-FFF2-40B4-BE49-F238E27FC236}">
                <a16:creationId xmlns:a16="http://schemas.microsoft.com/office/drawing/2014/main" id="{6F412060-394A-D324-CA22-7B3C75766C05}"/>
              </a:ext>
            </a:extLst>
          </p:cNvPr>
          <p:cNvSpPr/>
          <p:nvPr/>
        </p:nvSpPr>
        <p:spPr>
          <a:xfrm>
            <a:off x="10260376" y="2989052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فصل5: تحلیل زنجیرۀ ارزش</a:t>
            </a:r>
          </a:p>
        </p:txBody>
      </p:sp>
      <p:sp>
        <p:nvSpPr>
          <p:cNvPr id="12" name="Rectangle: Rounded Corners 11">
            <a:hlinkClick r:id="rId8" action="ppaction://hlinksldjump"/>
            <a:extLst>
              <a:ext uri="{FF2B5EF4-FFF2-40B4-BE49-F238E27FC236}">
                <a16:creationId xmlns:a16="http://schemas.microsoft.com/office/drawing/2014/main" id="{C1559DAB-8774-1A5F-6DC0-4C2E8ACD69E5}"/>
              </a:ext>
            </a:extLst>
          </p:cNvPr>
          <p:cNvSpPr/>
          <p:nvPr/>
        </p:nvSpPr>
        <p:spPr>
          <a:xfrm>
            <a:off x="10260376" y="3466281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فصل6: ترسیم نقشۀ ذهنی</a:t>
            </a:r>
          </a:p>
        </p:txBody>
      </p:sp>
      <p:sp>
        <p:nvSpPr>
          <p:cNvPr id="13" name="Rectangle: Rounded Corners 12">
            <a:hlinkClick r:id="rId9" action="ppaction://hlinksldjump"/>
            <a:extLst>
              <a:ext uri="{FF2B5EF4-FFF2-40B4-BE49-F238E27FC236}">
                <a16:creationId xmlns:a16="http://schemas.microsoft.com/office/drawing/2014/main" id="{3FBA70E4-66DE-2EC2-55D9-A3E4D1EA4BA3}"/>
              </a:ext>
            </a:extLst>
          </p:cNvPr>
          <p:cNvSpPr/>
          <p:nvPr/>
        </p:nvSpPr>
        <p:spPr>
          <a:xfrm>
            <a:off x="10260376" y="3943510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فصل7: بارش فکری</a:t>
            </a:r>
          </a:p>
        </p:txBody>
      </p:sp>
      <p:sp>
        <p:nvSpPr>
          <p:cNvPr id="14" name="Rectangle: Rounded Corners 13">
            <a:hlinkClick r:id="rId10" action="ppaction://hlinksldjump"/>
            <a:extLst>
              <a:ext uri="{FF2B5EF4-FFF2-40B4-BE49-F238E27FC236}">
                <a16:creationId xmlns:a16="http://schemas.microsoft.com/office/drawing/2014/main" id="{30185D34-4484-AA3C-A610-5CA9EEFAE322}"/>
              </a:ext>
            </a:extLst>
          </p:cNvPr>
          <p:cNvSpPr/>
          <p:nvPr/>
        </p:nvSpPr>
        <p:spPr>
          <a:xfrm>
            <a:off x="10260376" y="4420739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فصل8: توسعۀ مدل مفهومی</a:t>
            </a:r>
          </a:p>
        </p:txBody>
      </p:sp>
      <p:sp>
        <p:nvSpPr>
          <p:cNvPr id="15" name="Rectangle: Rounded Corners 14">
            <a:hlinkClick r:id="rId11" action="ppaction://hlinksldjump"/>
            <a:extLst>
              <a:ext uri="{FF2B5EF4-FFF2-40B4-BE49-F238E27FC236}">
                <a16:creationId xmlns:a16="http://schemas.microsoft.com/office/drawing/2014/main" id="{F7A6BA02-36E2-BC7A-7D71-65DA367FC71C}"/>
              </a:ext>
            </a:extLst>
          </p:cNvPr>
          <p:cNvSpPr/>
          <p:nvPr/>
        </p:nvSpPr>
        <p:spPr>
          <a:xfrm>
            <a:off x="10260376" y="4897968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فصل9: آزمون پیش‌فرض</a:t>
            </a:r>
          </a:p>
        </p:txBody>
      </p:sp>
      <p:sp>
        <p:nvSpPr>
          <p:cNvPr id="16" name="Rectangle: Rounded Corners 15">
            <a:hlinkClick r:id="rId12" action="ppaction://hlinksldjump"/>
            <a:extLst>
              <a:ext uri="{FF2B5EF4-FFF2-40B4-BE49-F238E27FC236}">
                <a16:creationId xmlns:a16="http://schemas.microsoft.com/office/drawing/2014/main" id="{B88FD3B5-44EC-575F-8F93-66BC0ECE6706}"/>
              </a:ext>
            </a:extLst>
          </p:cNvPr>
          <p:cNvSpPr/>
          <p:nvPr/>
        </p:nvSpPr>
        <p:spPr>
          <a:xfrm>
            <a:off x="10260376" y="5375197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فصل10: نمونه‌سازی سریع</a:t>
            </a:r>
          </a:p>
        </p:txBody>
      </p:sp>
      <p:sp>
        <p:nvSpPr>
          <p:cNvPr id="18" name="Rectangle: Rounded Corners 17">
            <a:hlinkClick r:id="rId13" action="ppaction://hlinksldjump"/>
            <a:extLst>
              <a:ext uri="{FF2B5EF4-FFF2-40B4-BE49-F238E27FC236}">
                <a16:creationId xmlns:a16="http://schemas.microsoft.com/office/drawing/2014/main" id="{9DC4D139-E97A-416C-72D5-249300A0EDC9}"/>
              </a:ext>
            </a:extLst>
          </p:cNvPr>
          <p:cNvSpPr/>
          <p:nvPr/>
        </p:nvSpPr>
        <p:spPr>
          <a:xfrm>
            <a:off x="10260376" y="5852426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فصل11: هم‌آفرینی با مشتریان</a:t>
            </a:r>
          </a:p>
        </p:txBody>
      </p:sp>
      <p:sp>
        <p:nvSpPr>
          <p:cNvPr id="19" name="Rectangle: Rounded Corners 18">
            <a:hlinkClick r:id="rId14" action="ppaction://hlinksldjump"/>
            <a:extLst>
              <a:ext uri="{FF2B5EF4-FFF2-40B4-BE49-F238E27FC236}">
                <a16:creationId xmlns:a16="http://schemas.microsoft.com/office/drawing/2014/main" id="{614B83B4-3C0E-1077-49B2-DAB118391ACB}"/>
              </a:ext>
            </a:extLst>
          </p:cNvPr>
          <p:cNvSpPr/>
          <p:nvPr/>
        </p:nvSpPr>
        <p:spPr>
          <a:xfrm>
            <a:off x="10262980" y="6329655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فصل12: عرضۀ اولیه</a:t>
            </a:r>
          </a:p>
        </p:txBody>
      </p:sp>
      <p:sp>
        <p:nvSpPr>
          <p:cNvPr id="21" name="Rectangle: Rounded Corners 20">
            <a:hlinkClick r:id="rId15" action="ppaction://hlinksldjump"/>
            <a:extLst>
              <a:ext uri="{FF2B5EF4-FFF2-40B4-BE49-F238E27FC236}">
                <a16:creationId xmlns:a16="http://schemas.microsoft.com/office/drawing/2014/main" id="{37009D62-2CCC-918F-FDFA-60F51A836920}"/>
              </a:ext>
            </a:extLst>
          </p:cNvPr>
          <p:cNvSpPr/>
          <p:nvPr/>
        </p:nvSpPr>
        <p:spPr>
          <a:xfrm>
            <a:off x="10260376" y="598568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مقدمه</a:t>
            </a:r>
            <a:endParaRPr lang="en-US" sz="13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6330FD3D-9285-36F2-45F8-D629AD4CB88C}"/>
              </a:ext>
            </a:extLst>
          </p:cNvPr>
          <p:cNvPicPr>
            <a:picLocks noChangeAspect="1"/>
          </p:cNvPicPr>
          <p:nvPr/>
        </p:nvPicPr>
        <p:blipFill rotWithShape="1"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22" t="15682" r="13517" b="16887"/>
          <a:stretch/>
        </p:blipFill>
        <p:spPr>
          <a:xfrm>
            <a:off x="146649" y="5202149"/>
            <a:ext cx="1699404" cy="15902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4368769"/>
      </p:ext>
    </p:extLst>
  </p:cSld>
  <p:clrMapOvr>
    <a:masterClrMapping/>
  </p:clrMapOvr>
  <p:transition spd="med">
    <p:pull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31ECED-F382-4404-2AA7-AA50377194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649" y="212659"/>
            <a:ext cx="9860262" cy="497517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>
            <a:noAutofit/>
          </a:bodyPr>
          <a:lstStyle/>
          <a:p>
            <a:pPr algn="r" rtl="1"/>
            <a:r>
              <a:rPr lang="fa-IR" sz="3200" b="1" dirty="0">
                <a:cs typeface="B Nazanin" panose="00000400000000000000" pitchFamily="2" charset="-78"/>
              </a:rPr>
              <a:t>مقدمه</a:t>
            </a:r>
            <a:endParaRPr lang="en-US" sz="3200" b="1" dirty="0">
              <a:cs typeface="B Nazanin" panose="00000400000000000000" pitchFamily="2" charset="-78"/>
            </a:endParaRP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168E09BE-5C6B-1FBB-2BFF-AC850B8824F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6649" y="836762"/>
            <a:ext cx="9860261" cy="5868838"/>
          </a:xfrm>
        </p:spPr>
        <p:txBody>
          <a:bodyPr>
            <a:normAutofit/>
          </a:bodyPr>
          <a:lstStyle/>
          <a:p>
            <a:pPr marL="0" indent="0" algn="r" rtl="1">
              <a:buNone/>
            </a:pPr>
            <a:r>
              <a:rPr lang="fa-IR" sz="2400" b="1" dirty="0">
                <a:solidFill>
                  <a:srgbClr val="C00000"/>
                </a:solidFill>
                <a:cs typeface="B Nazanin" panose="00000400000000000000" pitchFamily="2" charset="-78"/>
              </a:rPr>
              <a:t> </a:t>
            </a:r>
            <a:endParaRPr lang="fa-IR" sz="2000" b="1" dirty="0">
              <a:solidFill>
                <a:srgbClr val="0070C0"/>
              </a:solidFill>
              <a:cs typeface="B Nazanin" panose="00000400000000000000" pitchFamily="2" charset="-78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E5E30F9B-551E-E812-511D-A7050405BE44}"/>
              </a:ext>
            </a:extLst>
          </p:cNvPr>
          <p:cNvSpPr/>
          <p:nvPr/>
        </p:nvSpPr>
        <p:spPr>
          <a:xfrm>
            <a:off x="10110158" y="0"/>
            <a:ext cx="2081841" cy="6858000"/>
          </a:xfrm>
          <a:prstGeom prst="rect">
            <a:avLst/>
          </a:prstGeom>
          <a:solidFill>
            <a:srgbClr val="EB929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2" name="Rectangle: Rounded Corners 81">
            <a:hlinkClick r:id="rId2" action="ppaction://hlinksldjump"/>
            <a:extLst>
              <a:ext uri="{FF2B5EF4-FFF2-40B4-BE49-F238E27FC236}">
                <a16:creationId xmlns:a16="http://schemas.microsoft.com/office/drawing/2014/main" id="{BAD2E378-0D63-45DC-1788-5533F4861156}"/>
              </a:ext>
            </a:extLst>
          </p:cNvPr>
          <p:cNvSpPr/>
          <p:nvPr/>
        </p:nvSpPr>
        <p:spPr>
          <a:xfrm>
            <a:off x="10260376" y="598568"/>
            <a:ext cx="2006600" cy="410944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tx1"/>
                </a:solidFill>
                <a:cs typeface="B Nazanin" panose="00000400000000000000" pitchFamily="2" charset="-78"/>
              </a:rPr>
              <a:t>مقدمه</a:t>
            </a:r>
            <a:endParaRPr lang="en-US" sz="1300" b="1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pic>
        <p:nvPicPr>
          <p:cNvPr id="88" name="Picture 87">
            <a:extLst>
              <a:ext uri="{FF2B5EF4-FFF2-40B4-BE49-F238E27FC236}">
                <a16:creationId xmlns:a16="http://schemas.microsoft.com/office/drawing/2014/main" id="{2D422FD2-01EC-0C12-54CA-A27D1406B63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6400" y="50473"/>
            <a:ext cx="273963" cy="410945"/>
          </a:xfrm>
          <a:prstGeom prst="rect">
            <a:avLst/>
          </a:prstGeom>
        </p:spPr>
      </p:pic>
      <p:sp>
        <p:nvSpPr>
          <p:cNvPr id="89" name="TextBox 88">
            <a:extLst>
              <a:ext uri="{FF2B5EF4-FFF2-40B4-BE49-F238E27FC236}">
                <a16:creationId xmlns:a16="http://schemas.microsoft.com/office/drawing/2014/main" id="{F8D7E2A6-90A1-621F-5879-9944D532150B}"/>
              </a:ext>
            </a:extLst>
          </p:cNvPr>
          <p:cNvSpPr txBox="1"/>
          <p:nvPr/>
        </p:nvSpPr>
        <p:spPr>
          <a:xfrm>
            <a:off x="10303814" y="29996"/>
            <a:ext cx="1566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واحد علوم و تحقیقات</a:t>
            </a:r>
          </a:p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دانشکده مدیریت و اقتصاد</a:t>
            </a:r>
            <a:endParaRPr 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7BEB535D-EBB7-E896-2845-1EDC73B5F06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649" y="1604513"/>
            <a:ext cx="2725340" cy="4603615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191C8BDA-A019-E51B-F3C0-5AA57941632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4808" y="1491548"/>
            <a:ext cx="3192101" cy="4167235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5F294497-9077-FFEF-837D-834A13A83D69}"/>
              </a:ext>
            </a:extLst>
          </p:cNvPr>
          <p:cNvSpPr txBox="1"/>
          <p:nvPr/>
        </p:nvSpPr>
        <p:spPr>
          <a:xfrm>
            <a:off x="3050478" y="1278492"/>
            <a:ext cx="3856554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i="0" dirty="0">
                <a:solidFill>
                  <a:srgbClr val="C00000"/>
                </a:solidFill>
                <a:effectLst/>
                <a:latin typeface="Amazon Ember"/>
                <a:cs typeface="B Nazanin" panose="00000400000000000000" pitchFamily="2" charset="-78"/>
              </a:rPr>
              <a:t>Designing for Growth</a:t>
            </a:r>
          </a:p>
          <a:p>
            <a:pPr algn="ctr"/>
            <a:r>
              <a:rPr lang="en-US" sz="2000" b="1" i="0" dirty="0">
                <a:solidFill>
                  <a:schemeClr val="accent5">
                    <a:lumMod val="50000"/>
                  </a:schemeClr>
                </a:solidFill>
                <a:effectLst/>
                <a:latin typeface="Amazon Ember"/>
                <a:cs typeface="B Nazanin" panose="00000400000000000000" pitchFamily="2" charset="-78"/>
              </a:rPr>
              <a:t>A Design Thinking Tool Kit for Managers</a:t>
            </a:r>
            <a:endParaRPr lang="fa-IR" sz="2000" b="1" i="0" dirty="0">
              <a:solidFill>
                <a:schemeClr val="accent5">
                  <a:lumMod val="50000"/>
                </a:schemeClr>
              </a:solidFill>
              <a:effectLst/>
              <a:latin typeface="Amazon Ember"/>
              <a:cs typeface="B Nazanin" panose="00000400000000000000" pitchFamily="2" charset="-78"/>
            </a:endParaRPr>
          </a:p>
          <a:p>
            <a:pPr algn="ctr">
              <a:lnSpc>
                <a:spcPct val="150000"/>
              </a:lnSpc>
            </a:pPr>
            <a:r>
              <a:rPr lang="en-US" sz="2400" b="1" i="0" dirty="0">
                <a:solidFill>
                  <a:srgbClr val="0F1111"/>
                </a:solidFill>
                <a:effectLst/>
                <a:latin typeface="Arial" panose="020B0604020202020204" pitchFamily="34" charset="0"/>
                <a:cs typeface="B Nazanin" panose="00000400000000000000" pitchFamily="2" charset="-78"/>
              </a:rPr>
              <a:t>. . . . . . . . . . . . .</a:t>
            </a:r>
          </a:p>
          <a:p>
            <a:pPr algn="ctr"/>
            <a:r>
              <a:rPr lang="ar-SA" sz="2400" b="1" kern="100" dirty="0"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تفکر طراحی در کسب و کار </a:t>
            </a:r>
            <a:endParaRPr lang="fa-IR" sz="2400" b="1" kern="100" dirty="0">
              <a:solidFill>
                <a:srgbClr val="C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algn="ctr"/>
            <a:r>
              <a:rPr lang="ar-SA" sz="2000" b="1" kern="100" dirty="0">
                <a:solidFill>
                  <a:schemeClr val="accent5">
                    <a:lumMod val="50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جعبه ابزاری برای راه حل یابی خلاق</a:t>
            </a:r>
            <a:endParaRPr lang="fa-IR" sz="2400" b="1" kern="100" dirty="0">
              <a:solidFill>
                <a:schemeClr val="accent5">
                  <a:lumMod val="50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algn="ctr">
              <a:lnSpc>
                <a:spcPct val="150000"/>
              </a:lnSpc>
            </a:pPr>
            <a:r>
              <a:rPr lang="en-US" sz="2400" b="1" i="0" dirty="0">
                <a:solidFill>
                  <a:srgbClr val="0F1111"/>
                </a:solidFill>
                <a:effectLst/>
                <a:latin typeface="Amazon Ember"/>
                <a:cs typeface="B Nazanin" panose="00000400000000000000" pitchFamily="2" charset="-78"/>
              </a:rPr>
              <a:t>. . . . . . . . . . . . .</a:t>
            </a:r>
            <a:endParaRPr lang="fa-IR" sz="2400" b="1" kern="100" dirty="0"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algn="ctr"/>
            <a:r>
              <a:rPr lang="ar-SA" sz="2000" b="1" kern="100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نویسنده: جین لیدکا، تیم اگیلوی</a:t>
            </a:r>
            <a:endParaRPr lang="en-US" sz="2000" b="1" kern="100" dirty="0"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algn="ctr"/>
            <a:r>
              <a:rPr lang="ar-SA" sz="20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مترجم</a:t>
            </a:r>
            <a:r>
              <a:rPr lang="ar-SA" sz="2000" b="1" kern="100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: م</a:t>
            </a:r>
            <a:r>
              <a:rPr lang="ar-SA" sz="20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رتضی خضری پور</a:t>
            </a:r>
            <a:endParaRPr lang="ar-SA" sz="2000" b="1" kern="100" dirty="0"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algn="ctr"/>
            <a:r>
              <a:rPr lang="ar-SA" sz="20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ناشر: انتشارات آریاناقلم</a:t>
            </a:r>
            <a:endParaRPr lang="en-US" sz="20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algn="ctr"/>
            <a:r>
              <a:rPr lang="ar-SA" sz="20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سال انتشار: </a:t>
            </a:r>
            <a:r>
              <a:rPr lang="fa-IR" sz="20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2011</a:t>
            </a:r>
            <a:endParaRPr lang="ar-SA" sz="20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algn="ctr"/>
            <a:r>
              <a:rPr lang="ar-SA" sz="20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سال </a:t>
            </a:r>
            <a:r>
              <a:rPr lang="fa-IR" sz="20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ترجمه</a:t>
            </a:r>
            <a:r>
              <a:rPr lang="ar-SA" sz="20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: ۱۳۹۸</a:t>
            </a:r>
          </a:p>
          <a:p>
            <a:pPr algn="ctr"/>
            <a:r>
              <a:rPr lang="ar-SA" sz="20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تعداد صفحات: 384</a:t>
            </a:r>
          </a:p>
        </p:txBody>
      </p:sp>
      <p:sp>
        <p:nvSpPr>
          <p:cNvPr id="26" name="Rectangle: Rounded Corners 25">
            <a:hlinkClick r:id="rId6" action="ppaction://hlinksldjump"/>
            <a:extLst>
              <a:ext uri="{FF2B5EF4-FFF2-40B4-BE49-F238E27FC236}">
                <a16:creationId xmlns:a16="http://schemas.microsoft.com/office/drawing/2014/main" id="{04BC024E-A70F-EEA8-AED5-ACE8D7839FCE}"/>
              </a:ext>
            </a:extLst>
          </p:cNvPr>
          <p:cNvSpPr/>
          <p:nvPr/>
        </p:nvSpPr>
        <p:spPr>
          <a:xfrm>
            <a:off x="10260376" y="1074473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فصل1: چرا طراحی</a:t>
            </a:r>
          </a:p>
        </p:txBody>
      </p:sp>
      <p:sp>
        <p:nvSpPr>
          <p:cNvPr id="27" name="Rectangle: Rounded Corners 26">
            <a:hlinkClick r:id="rId7" action="ppaction://hlinksldjump"/>
            <a:extLst>
              <a:ext uri="{FF2B5EF4-FFF2-40B4-BE49-F238E27FC236}">
                <a16:creationId xmlns:a16="http://schemas.microsoft.com/office/drawing/2014/main" id="{82F74850-1D5C-0D62-378E-2C458741D051}"/>
              </a:ext>
            </a:extLst>
          </p:cNvPr>
          <p:cNvSpPr/>
          <p:nvPr/>
        </p:nvSpPr>
        <p:spPr>
          <a:xfrm>
            <a:off x="10260376" y="1550378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فصل2: چهار پرسش، ده ابزار</a:t>
            </a:r>
          </a:p>
        </p:txBody>
      </p:sp>
      <p:sp>
        <p:nvSpPr>
          <p:cNvPr id="29" name="Rectangle: Rounded Corners 28">
            <a:hlinkClick r:id="rId8" action="ppaction://hlinksldjump"/>
            <a:extLst>
              <a:ext uri="{FF2B5EF4-FFF2-40B4-BE49-F238E27FC236}">
                <a16:creationId xmlns:a16="http://schemas.microsoft.com/office/drawing/2014/main" id="{6541D2EE-5A6B-8480-ED1A-8E7FD333B900}"/>
              </a:ext>
            </a:extLst>
          </p:cNvPr>
          <p:cNvSpPr/>
          <p:nvPr/>
        </p:nvSpPr>
        <p:spPr>
          <a:xfrm>
            <a:off x="10260376" y="2031322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فصل3: بصری‌سازی</a:t>
            </a:r>
          </a:p>
        </p:txBody>
      </p:sp>
      <p:sp>
        <p:nvSpPr>
          <p:cNvPr id="30" name="Rectangle: Rounded Corners 29">
            <a:hlinkClick r:id="rId9" action="ppaction://hlinksldjump"/>
            <a:extLst>
              <a:ext uri="{FF2B5EF4-FFF2-40B4-BE49-F238E27FC236}">
                <a16:creationId xmlns:a16="http://schemas.microsoft.com/office/drawing/2014/main" id="{DD422870-7E4F-3EFA-645F-124EA9601A34}"/>
              </a:ext>
            </a:extLst>
          </p:cNvPr>
          <p:cNvSpPr/>
          <p:nvPr/>
        </p:nvSpPr>
        <p:spPr>
          <a:xfrm>
            <a:off x="10260376" y="2511823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فصل4: ترسیم تجربۀ مشتری</a:t>
            </a:r>
          </a:p>
        </p:txBody>
      </p:sp>
      <p:sp>
        <p:nvSpPr>
          <p:cNvPr id="31" name="Rectangle: Rounded Corners 30">
            <a:hlinkClick r:id="rId10" action="ppaction://hlinksldjump"/>
            <a:extLst>
              <a:ext uri="{FF2B5EF4-FFF2-40B4-BE49-F238E27FC236}">
                <a16:creationId xmlns:a16="http://schemas.microsoft.com/office/drawing/2014/main" id="{160EB0C0-A210-9A74-774B-53B2EB72EED0}"/>
              </a:ext>
            </a:extLst>
          </p:cNvPr>
          <p:cNvSpPr/>
          <p:nvPr/>
        </p:nvSpPr>
        <p:spPr>
          <a:xfrm>
            <a:off x="10260376" y="2989052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فصل5: تحلیل زنجیرۀ ارزش</a:t>
            </a:r>
          </a:p>
        </p:txBody>
      </p:sp>
      <p:sp>
        <p:nvSpPr>
          <p:cNvPr id="32" name="Rectangle: Rounded Corners 31">
            <a:hlinkClick r:id="rId11" action="ppaction://hlinksldjump"/>
            <a:extLst>
              <a:ext uri="{FF2B5EF4-FFF2-40B4-BE49-F238E27FC236}">
                <a16:creationId xmlns:a16="http://schemas.microsoft.com/office/drawing/2014/main" id="{153BD36C-B79E-82A2-0BD4-33EACFF542C3}"/>
              </a:ext>
            </a:extLst>
          </p:cNvPr>
          <p:cNvSpPr/>
          <p:nvPr/>
        </p:nvSpPr>
        <p:spPr>
          <a:xfrm>
            <a:off x="10260376" y="3466281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فصل6: ترسیم نقشۀ ذهنی</a:t>
            </a:r>
          </a:p>
        </p:txBody>
      </p:sp>
      <p:sp>
        <p:nvSpPr>
          <p:cNvPr id="33" name="Rectangle: Rounded Corners 32">
            <a:hlinkClick r:id="rId12" action="ppaction://hlinksldjump"/>
            <a:extLst>
              <a:ext uri="{FF2B5EF4-FFF2-40B4-BE49-F238E27FC236}">
                <a16:creationId xmlns:a16="http://schemas.microsoft.com/office/drawing/2014/main" id="{DAA6D16E-4944-3BC7-C44E-DF4FB9D159AE}"/>
              </a:ext>
            </a:extLst>
          </p:cNvPr>
          <p:cNvSpPr/>
          <p:nvPr/>
        </p:nvSpPr>
        <p:spPr>
          <a:xfrm>
            <a:off x="10260376" y="3943510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فصل7: بارش فکری</a:t>
            </a:r>
          </a:p>
        </p:txBody>
      </p:sp>
      <p:sp>
        <p:nvSpPr>
          <p:cNvPr id="34" name="Rectangle: Rounded Corners 33">
            <a:hlinkClick r:id="rId13" action="ppaction://hlinksldjump"/>
            <a:extLst>
              <a:ext uri="{FF2B5EF4-FFF2-40B4-BE49-F238E27FC236}">
                <a16:creationId xmlns:a16="http://schemas.microsoft.com/office/drawing/2014/main" id="{6116CC7D-5452-8464-0A74-33F7F1ADE7AA}"/>
              </a:ext>
            </a:extLst>
          </p:cNvPr>
          <p:cNvSpPr/>
          <p:nvPr/>
        </p:nvSpPr>
        <p:spPr>
          <a:xfrm>
            <a:off x="10260376" y="4420739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فصل8: توسعۀ مدل مفهومی</a:t>
            </a:r>
          </a:p>
        </p:txBody>
      </p:sp>
      <p:sp>
        <p:nvSpPr>
          <p:cNvPr id="35" name="Rectangle: Rounded Corners 34">
            <a:hlinkClick r:id="rId14" action="ppaction://hlinksldjump"/>
            <a:extLst>
              <a:ext uri="{FF2B5EF4-FFF2-40B4-BE49-F238E27FC236}">
                <a16:creationId xmlns:a16="http://schemas.microsoft.com/office/drawing/2014/main" id="{E55355D5-CC14-9BD3-58F4-C94483B5042C}"/>
              </a:ext>
            </a:extLst>
          </p:cNvPr>
          <p:cNvSpPr/>
          <p:nvPr/>
        </p:nvSpPr>
        <p:spPr>
          <a:xfrm>
            <a:off x="10260376" y="4897968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فصل9: آزمون پیش‌فرض</a:t>
            </a:r>
          </a:p>
        </p:txBody>
      </p:sp>
      <p:sp>
        <p:nvSpPr>
          <p:cNvPr id="36" name="Rectangle: Rounded Corners 35">
            <a:hlinkClick r:id="rId15" action="ppaction://hlinksldjump"/>
            <a:extLst>
              <a:ext uri="{FF2B5EF4-FFF2-40B4-BE49-F238E27FC236}">
                <a16:creationId xmlns:a16="http://schemas.microsoft.com/office/drawing/2014/main" id="{3DC5D790-B96F-C385-55FD-D7974859F5E8}"/>
              </a:ext>
            </a:extLst>
          </p:cNvPr>
          <p:cNvSpPr/>
          <p:nvPr/>
        </p:nvSpPr>
        <p:spPr>
          <a:xfrm>
            <a:off x="10260376" y="5375197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فصل10: نمونه‌سازی سریع</a:t>
            </a:r>
          </a:p>
        </p:txBody>
      </p:sp>
      <p:sp>
        <p:nvSpPr>
          <p:cNvPr id="37" name="Rectangle: Rounded Corners 36">
            <a:hlinkClick r:id="rId16" action="ppaction://hlinksldjump"/>
            <a:extLst>
              <a:ext uri="{FF2B5EF4-FFF2-40B4-BE49-F238E27FC236}">
                <a16:creationId xmlns:a16="http://schemas.microsoft.com/office/drawing/2014/main" id="{CD987593-C446-7B20-2549-0FD83C7CD824}"/>
              </a:ext>
            </a:extLst>
          </p:cNvPr>
          <p:cNvSpPr/>
          <p:nvPr/>
        </p:nvSpPr>
        <p:spPr>
          <a:xfrm>
            <a:off x="10260376" y="5852426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فصل11: هم‌آفرینی با مشتریان</a:t>
            </a:r>
          </a:p>
        </p:txBody>
      </p:sp>
      <p:sp>
        <p:nvSpPr>
          <p:cNvPr id="38" name="Rectangle: Rounded Corners 37">
            <a:hlinkClick r:id="rId17" action="ppaction://hlinksldjump"/>
            <a:extLst>
              <a:ext uri="{FF2B5EF4-FFF2-40B4-BE49-F238E27FC236}">
                <a16:creationId xmlns:a16="http://schemas.microsoft.com/office/drawing/2014/main" id="{5AC7B451-142B-1BF5-257D-B18F3367714A}"/>
              </a:ext>
            </a:extLst>
          </p:cNvPr>
          <p:cNvSpPr/>
          <p:nvPr/>
        </p:nvSpPr>
        <p:spPr>
          <a:xfrm>
            <a:off x="10262980" y="6329655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فصل12: عرضۀ اولیه</a:t>
            </a:r>
          </a:p>
        </p:txBody>
      </p:sp>
    </p:spTree>
    <p:extLst>
      <p:ext uri="{BB962C8B-B14F-4D97-AF65-F5344CB8AC3E}">
        <p14:creationId xmlns:p14="http://schemas.microsoft.com/office/powerpoint/2010/main" val="4332021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2F6EBA-4545-17B3-F6E0-701A214306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91F40B-8D30-7C32-9D68-E24C57595B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649" y="212659"/>
            <a:ext cx="9860262" cy="497517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>
            <a:noAutofit/>
          </a:bodyPr>
          <a:lstStyle/>
          <a:p>
            <a:pPr algn="r" rtl="1"/>
            <a:r>
              <a:rPr lang="fa-IR" sz="3200" b="1" dirty="0">
                <a:cs typeface="B Nazanin" panose="00000400000000000000" pitchFamily="2" charset="-78"/>
              </a:rPr>
              <a:t>فصل3: بصری‌سازی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C0F76526-8568-0B31-AAA0-E8BBDCFBFD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6649" y="836762"/>
            <a:ext cx="9860261" cy="6021238"/>
          </a:xfrm>
        </p:spPr>
        <p:txBody>
          <a:bodyPr>
            <a:noAutofit/>
          </a:bodyPr>
          <a:lstStyle/>
          <a:p>
            <a:pPr marL="0" indent="0" algn="r" rtl="1">
              <a:lnSpc>
                <a:spcPct val="100000"/>
              </a:lnSpc>
              <a:buNone/>
            </a:pPr>
            <a:endParaRPr lang="en-US" b="1" dirty="0">
              <a:solidFill>
                <a:srgbClr val="00B050"/>
              </a:solidFill>
              <a:cs typeface="B Nazanin" panose="00000400000000000000" pitchFamily="2" charset="-78"/>
            </a:endParaRPr>
          </a:p>
          <a:p>
            <a:pPr marL="0" indent="0" algn="r" rtl="1">
              <a:lnSpc>
                <a:spcPct val="100000"/>
              </a:lnSpc>
              <a:buNone/>
            </a:pPr>
            <a:r>
              <a:rPr lang="fa-IR" b="1" dirty="0">
                <a:solidFill>
                  <a:srgbClr val="00B050"/>
                </a:solidFill>
                <a:cs typeface="B Nazanin" panose="00000400000000000000" pitchFamily="2" charset="-78"/>
              </a:rPr>
              <a:t>» </a:t>
            </a:r>
            <a:r>
              <a:rPr lang="fa-IR" sz="2800" b="1" dirty="0">
                <a:solidFill>
                  <a:srgbClr val="00B050"/>
                </a:solidFill>
                <a:cs typeface="B Nazanin" panose="00000400000000000000" pitchFamily="2" charset="-78"/>
              </a:rPr>
              <a:t>بصری‌سازی، سرمایه‌گذاری بسیار اندکی نیاز دارد</a:t>
            </a:r>
          </a:p>
          <a:p>
            <a:pPr marL="0" indent="0" algn="r" rtl="1">
              <a:lnSpc>
                <a:spcPct val="100000"/>
              </a:lnSpc>
              <a:buNone/>
            </a:pPr>
            <a:r>
              <a:rPr lang="fa-IR" b="1" dirty="0">
                <a:solidFill>
                  <a:srgbClr val="C00000"/>
                </a:solidFill>
                <a:cs typeface="B Nazanin" panose="00000400000000000000" pitchFamily="2" charset="-78"/>
              </a:rPr>
              <a:t>←</a:t>
            </a:r>
            <a:r>
              <a:rPr lang="fa-IR" b="1" dirty="0">
                <a:cs typeface="B Nazanin" panose="00000400000000000000" pitchFamily="2" charset="-78"/>
              </a:rPr>
              <a:t> در حد یک تخته سفید و تعدادی ماژیک </a:t>
            </a:r>
            <a:endParaRPr lang="fa-IR" b="1" dirty="0">
              <a:solidFill>
                <a:srgbClr val="C00000"/>
              </a:solidFill>
              <a:cs typeface="B Nazanin" panose="00000400000000000000" pitchFamily="2" charset="-78"/>
            </a:endParaRPr>
          </a:p>
          <a:p>
            <a:pPr marL="0" indent="0" algn="r" rtl="1">
              <a:lnSpc>
                <a:spcPct val="100000"/>
              </a:lnSpc>
              <a:buNone/>
            </a:pPr>
            <a:r>
              <a:rPr lang="fa-IR" b="1" dirty="0">
                <a:solidFill>
                  <a:srgbClr val="C00000"/>
                </a:solidFill>
                <a:cs typeface="B Nazanin" panose="00000400000000000000" pitchFamily="2" charset="-78"/>
              </a:rPr>
              <a:t>←</a:t>
            </a:r>
            <a:r>
              <a:rPr lang="fa-IR" b="1" dirty="0">
                <a:cs typeface="B Nazanin" panose="00000400000000000000" pitchFamily="2" charset="-78"/>
              </a:rPr>
              <a:t> یا ابزارهای پیچیده‌تری مانند نرم افزار، دوربین و پرینتر سه بعدی</a:t>
            </a:r>
            <a:endParaRPr lang="fa-IR" b="1" dirty="0">
              <a:solidFill>
                <a:srgbClr val="C00000"/>
              </a:solidFill>
              <a:cs typeface="B Nazanin" panose="00000400000000000000" pitchFamily="2" charset="-78"/>
            </a:endParaRPr>
          </a:p>
          <a:p>
            <a:pPr marL="0" indent="0" algn="r" rtl="1">
              <a:lnSpc>
                <a:spcPct val="100000"/>
              </a:lnSpc>
              <a:buNone/>
            </a:pPr>
            <a:endParaRPr lang="fa-IR" sz="2800" b="1" dirty="0">
              <a:cs typeface="B Nazanin" panose="00000400000000000000" pitchFamily="2" charset="-78"/>
            </a:endParaRPr>
          </a:p>
          <a:p>
            <a:pPr marL="0" indent="0" algn="r" rtl="1">
              <a:lnSpc>
                <a:spcPct val="100000"/>
              </a:lnSpc>
              <a:buNone/>
            </a:pPr>
            <a:r>
              <a:rPr lang="fa-IR" b="1" dirty="0">
                <a:solidFill>
                  <a:srgbClr val="00B050"/>
                </a:solidFill>
                <a:cs typeface="B Nazanin" panose="00000400000000000000" pitchFamily="2" charset="-78"/>
              </a:rPr>
              <a:t>» </a:t>
            </a:r>
            <a:r>
              <a:rPr lang="fa-IR" sz="2800" b="1" dirty="0">
                <a:solidFill>
                  <a:srgbClr val="00B050"/>
                </a:solidFill>
                <a:cs typeface="B Nazanin" panose="00000400000000000000" pitchFamily="2" charset="-78"/>
              </a:rPr>
              <a:t>بصری‌سازی، فکر کردن با صدای بلند است</a:t>
            </a:r>
          </a:p>
          <a:p>
            <a:pPr marL="0" indent="0" algn="r" rtl="1">
              <a:lnSpc>
                <a:spcPct val="100000"/>
              </a:lnSpc>
              <a:buNone/>
            </a:pPr>
            <a:r>
              <a:rPr lang="fa-IR" b="1" dirty="0">
                <a:solidFill>
                  <a:srgbClr val="C00000"/>
                </a:solidFill>
                <a:cs typeface="B Nazanin" panose="00000400000000000000" pitchFamily="2" charset="-78"/>
              </a:rPr>
              <a:t>←</a:t>
            </a:r>
            <a:r>
              <a:rPr lang="fa-IR" b="1" dirty="0">
                <a:cs typeface="B Nazanin" panose="00000400000000000000" pitchFamily="2" charset="-78"/>
              </a:rPr>
              <a:t> افراد بیشتری در زمان کوتاه‌تری و با هزینه کمتری مشارکت می‌کنند </a:t>
            </a:r>
            <a:endParaRPr lang="fa-IR" b="1" dirty="0">
              <a:solidFill>
                <a:srgbClr val="C00000"/>
              </a:solidFill>
              <a:cs typeface="B Nazanin" panose="00000400000000000000" pitchFamily="2" charset="-78"/>
            </a:endParaRPr>
          </a:p>
          <a:p>
            <a:pPr marL="0" indent="0" algn="r" rtl="1">
              <a:lnSpc>
                <a:spcPct val="100000"/>
              </a:lnSpc>
              <a:buNone/>
            </a:pPr>
            <a:endParaRPr lang="fa-IR" sz="2800" b="1" dirty="0">
              <a:cs typeface="B Nazanin" panose="00000400000000000000" pitchFamily="2" charset="-78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B3C3B6A-4FB0-34C5-7CA1-DE28ADDAD4BE}"/>
              </a:ext>
            </a:extLst>
          </p:cNvPr>
          <p:cNvSpPr/>
          <p:nvPr/>
        </p:nvSpPr>
        <p:spPr>
          <a:xfrm>
            <a:off x="10110158" y="0"/>
            <a:ext cx="2081841" cy="6858000"/>
          </a:xfrm>
          <a:prstGeom prst="rect">
            <a:avLst/>
          </a:prstGeom>
          <a:solidFill>
            <a:srgbClr val="EB929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4429771-81C1-4CC7-B4A6-7C1A5ABA2F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6400" y="50473"/>
            <a:ext cx="273963" cy="41094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8755446-21E8-77E9-805C-E16B6C051AA1}"/>
              </a:ext>
            </a:extLst>
          </p:cNvPr>
          <p:cNvSpPr txBox="1"/>
          <p:nvPr/>
        </p:nvSpPr>
        <p:spPr>
          <a:xfrm>
            <a:off x="10303814" y="29996"/>
            <a:ext cx="1566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واحد علوم و تحقیقات</a:t>
            </a:r>
          </a:p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دانشکده مدیریت و اقتصاد</a:t>
            </a:r>
            <a:endParaRPr 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4" name="Rectangle: Rounded Corners 3">
            <a:hlinkClick r:id="rId3" action="ppaction://hlinksldjump"/>
            <a:extLst>
              <a:ext uri="{FF2B5EF4-FFF2-40B4-BE49-F238E27FC236}">
                <a16:creationId xmlns:a16="http://schemas.microsoft.com/office/drawing/2014/main" id="{43333325-638E-0F13-9D33-8AE30CBC2C9A}"/>
              </a:ext>
            </a:extLst>
          </p:cNvPr>
          <p:cNvSpPr/>
          <p:nvPr/>
        </p:nvSpPr>
        <p:spPr>
          <a:xfrm>
            <a:off x="10260376" y="1074473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فصل1: چرا طراحی</a:t>
            </a:r>
          </a:p>
        </p:txBody>
      </p:sp>
      <p:sp>
        <p:nvSpPr>
          <p:cNvPr id="8" name="Rectangle: Rounded Corners 7">
            <a:hlinkClick r:id="rId4" action="ppaction://hlinksldjump"/>
            <a:extLst>
              <a:ext uri="{FF2B5EF4-FFF2-40B4-BE49-F238E27FC236}">
                <a16:creationId xmlns:a16="http://schemas.microsoft.com/office/drawing/2014/main" id="{0AE61742-9586-35E1-56A8-A9AEED1DCA88}"/>
              </a:ext>
            </a:extLst>
          </p:cNvPr>
          <p:cNvSpPr/>
          <p:nvPr/>
        </p:nvSpPr>
        <p:spPr>
          <a:xfrm>
            <a:off x="10260376" y="1550378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فصل2: چهار پرسش، ده ابزار</a:t>
            </a:r>
          </a:p>
        </p:txBody>
      </p:sp>
      <p:sp>
        <p:nvSpPr>
          <p:cNvPr id="10" name="Rectangle: Rounded Corners 9">
            <a:hlinkClick r:id="rId5" action="ppaction://hlinksldjump"/>
            <a:extLst>
              <a:ext uri="{FF2B5EF4-FFF2-40B4-BE49-F238E27FC236}">
                <a16:creationId xmlns:a16="http://schemas.microsoft.com/office/drawing/2014/main" id="{49965E48-EE08-5DBA-6A4B-BB9DA43262E6}"/>
              </a:ext>
            </a:extLst>
          </p:cNvPr>
          <p:cNvSpPr/>
          <p:nvPr/>
        </p:nvSpPr>
        <p:spPr>
          <a:xfrm>
            <a:off x="10260376" y="2511823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فصل4: ترسیم تجربۀ مشتری</a:t>
            </a:r>
          </a:p>
        </p:txBody>
      </p:sp>
      <p:sp>
        <p:nvSpPr>
          <p:cNvPr id="11" name="Rectangle: Rounded Corners 10">
            <a:hlinkClick r:id="rId6" action="ppaction://hlinksldjump"/>
            <a:extLst>
              <a:ext uri="{FF2B5EF4-FFF2-40B4-BE49-F238E27FC236}">
                <a16:creationId xmlns:a16="http://schemas.microsoft.com/office/drawing/2014/main" id="{4AAC3D9B-159C-12BE-0B19-D56A82431795}"/>
              </a:ext>
            </a:extLst>
          </p:cNvPr>
          <p:cNvSpPr/>
          <p:nvPr/>
        </p:nvSpPr>
        <p:spPr>
          <a:xfrm>
            <a:off x="10260376" y="2989052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فصل5: تحلیل زنجیرۀ ارزش</a:t>
            </a:r>
          </a:p>
        </p:txBody>
      </p:sp>
      <p:sp>
        <p:nvSpPr>
          <p:cNvPr id="12" name="Rectangle: Rounded Corners 11">
            <a:hlinkClick r:id="rId7" action="ppaction://hlinksldjump"/>
            <a:extLst>
              <a:ext uri="{FF2B5EF4-FFF2-40B4-BE49-F238E27FC236}">
                <a16:creationId xmlns:a16="http://schemas.microsoft.com/office/drawing/2014/main" id="{5914AA29-5CB2-24ED-7C9D-988F0C769891}"/>
              </a:ext>
            </a:extLst>
          </p:cNvPr>
          <p:cNvSpPr/>
          <p:nvPr/>
        </p:nvSpPr>
        <p:spPr>
          <a:xfrm>
            <a:off x="10260376" y="3466281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فصل6: ترسیم نقشۀ ذهنی</a:t>
            </a:r>
          </a:p>
        </p:txBody>
      </p:sp>
      <p:sp>
        <p:nvSpPr>
          <p:cNvPr id="13" name="Rectangle: Rounded Corners 12">
            <a:hlinkClick r:id="rId8" action="ppaction://hlinksldjump"/>
            <a:extLst>
              <a:ext uri="{FF2B5EF4-FFF2-40B4-BE49-F238E27FC236}">
                <a16:creationId xmlns:a16="http://schemas.microsoft.com/office/drawing/2014/main" id="{B8F71D6E-0F37-ECE8-A8D1-3A6026767B7A}"/>
              </a:ext>
            </a:extLst>
          </p:cNvPr>
          <p:cNvSpPr/>
          <p:nvPr/>
        </p:nvSpPr>
        <p:spPr>
          <a:xfrm>
            <a:off x="10260376" y="3943510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فصل7: بارش فکری</a:t>
            </a:r>
          </a:p>
        </p:txBody>
      </p:sp>
      <p:sp>
        <p:nvSpPr>
          <p:cNvPr id="14" name="Rectangle: Rounded Corners 13">
            <a:hlinkClick r:id="rId9" action="ppaction://hlinksldjump"/>
            <a:extLst>
              <a:ext uri="{FF2B5EF4-FFF2-40B4-BE49-F238E27FC236}">
                <a16:creationId xmlns:a16="http://schemas.microsoft.com/office/drawing/2014/main" id="{4BB28398-6E19-070E-FED2-781B65C116FF}"/>
              </a:ext>
            </a:extLst>
          </p:cNvPr>
          <p:cNvSpPr/>
          <p:nvPr/>
        </p:nvSpPr>
        <p:spPr>
          <a:xfrm>
            <a:off x="10260376" y="4420739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فصل8: توسعۀ مدل مفهومی</a:t>
            </a:r>
          </a:p>
        </p:txBody>
      </p:sp>
      <p:sp>
        <p:nvSpPr>
          <p:cNvPr id="15" name="Rectangle: Rounded Corners 14">
            <a:hlinkClick r:id="rId10" action="ppaction://hlinksldjump"/>
            <a:extLst>
              <a:ext uri="{FF2B5EF4-FFF2-40B4-BE49-F238E27FC236}">
                <a16:creationId xmlns:a16="http://schemas.microsoft.com/office/drawing/2014/main" id="{BB374284-553A-A3EE-A420-9B35A4DC9F22}"/>
              </a:ext>
            </a:extLst>
          </p:cNvPr>
          <p:cNvSpPr/>
          <p:nvPr/>
        </p:nvSpPr>
        <p:spPr>
          <a:xfrm>
            <a:off x="10260376" y="4897968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فصل9: آزمون پیش‌فرض</a:t>
            </a:r>
          </a:p>
        </p:txBody>
      </p:sp>
      <p:sp>
        <p:nvSpPr>
          <p:cNvPr id="16" name="Rectangle: Rounded Corners 15">
            <a:hlinkClick r:id="rId11" action="ppaction://hlinksldjump"/>
            <a:extLst>
              <a:ext uri="{FF2B5EF4-FFF2-40B4-BE49-F238E27FC236}">
                <a16:creationId xmlns:a16="http://schemas.microsoft.com/office/drawing/2014/main" id="{3325E991-7EE9-C732-196E-AC1441C45EE8}"/>
              </a:ext>
            </a:extLst>
          </p:cNvPr>
          <p:cNvSpPr/>
          <p:nvPr/>
        </p:nvSpPr>
        <p:spPr>
          <a:xfrm>
            <a:off x="10260376" y="5375197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فصل10: نمونه‌سازی سریع</a:t>
            </a:r>
          </a:p>
        </p:txBody>
      </p:sp>
      <p:sp>
        <p:nvSpPr>
          <p:cNvPr id="18" name="Rectangle: Rounded Corners 17">
            <a:hlinkClick r:id="rId12" action="ppaction://hlinksldjump"/>
            <a:extLst>
              <a:ext uri="{FF2B5EF4-FFF2-40B4-BE49-F238E27FC236}">
                <a16:creationId xmlns:a16="http://schemas.microsoft.com/office/drawing/2014/main" id="{6BCEA6D9-F6A8-00E1-A92A-3B7026A8D967}"/>
              </a:ext>
            </a:extLst>
          </p:cNvPr>
          <p:cNvSpPr/>
          <p:nvPr/>
        </p:nvSpPr>
        <p:spPr>
          <a:xfrm>
            <a:off x="10260376" y="5852426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فصل11: هم‌آفرینی با مشتریان</a:t>
            </a:r>
          </a:p>
        </p:txBody>
      </p:sp>
      <p:sp>
        <p:nvSpPr>
          <p:cNvPr id="19" name="Rectangle: Rounded Corners 18">
            <a:hlinkClick r:id="rId13" action="ppaction://hlinksldjump"/>
            <a:extLst>
              <a:ext uri="{FF2B5EF4-FFF2-40B4-BE49-F238E27FC236}">
                <a16:creationId xmlns:a16="http://schemas.microsoft.com/office/drawing/2014/main" id="{A596D9E0-0262-8590-7F64-7D5506EB6BB5}"/>
              </a:ext>
            </a:extLst>
          </p:cNvPr>
          <p:cNvSpPr/>
          <p:nvPr/>
        </p:nvSpPr>
        <p:spPr>
          <a:xfrm>
            <a:off x="10262980" y="6329655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فصل12: عرضۀ اولیه</a:t>
            </a:r>
          </a:p>
        </p:txBody>
      </p:sp>
      <p:sp>
        <p:nvSpPr>
          <p:cNvPr id="21" name="Rectangle: Rounded Corners 20">
            <a:hlinkClick r:id="rId14" action="ppaction://hlinksldjump"/>
            <a:extLst>
              <a:ext uri="{FF2B5EF4-FFF2-40B4-BE49-F238E27FC236}">
                <a16:creationId xmlns:a16="http://schemas.microsoft.com/office/drawing/2014/main" id="{E2CD7FFC-35A6-CD00-BC38-D2E6505F565C}"/>
              </a:ext>
            </a:extLst>
          </p:cNvPr>
          <p:cNvSpPr/>
          <p:nvPr/>
        </p:nvSpPr>
        <p:spPr>
          <a:xfrm>
            <a:off x="10260376" y="598568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مقدمه</a:t>
            </a:r>
            <a:endParaRPr lang="en-US" sz="13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4" name="Rectangle: Rounded Corners 23">
            <a:hlinkClick r:id="rId15" action="ppaction://hlinksldjump"/>
            <a:extLst>
              <a:ext uri="{FF2B5EF4-FFF2-40B4-BE49-F238E27FC236}">
                <a16:creationId xmlns:a16="http://schemas.microsoft.com/office/drawing/2014/main" id="{D2F99DD3-CC49-89DF-944A-E4BFDC3172EE}"/>
              </a:ext>
            </a:extLst>
          </p:cNvPr>
          <p:cNvSpPr/>
          <p:nvPr/>
        </p:nvSpPr>
        <p:spPr>
          <a:xfrm>
            <a:off x="10260376" y="2031322"/>
            <a:ext cx="2006600" cy="410944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tx1"/>
                </a:solidFill>
                <a:cs typeface="B Nazanin" panose="00000400000000000000" pitchFamily="2" charset="-78"/>
              </a:rPr>
              <a:t>فصل3: بصری‌سازی</a:t>
            </a:r>
          </a:p>
        </p:txBody>
      </p:sp>
    </p:spTree>
    <p:extLst>
      <p:ext uri="{BB962C8B-B14F-4D97-AF65-F5344CB8AC3E}">
        <p14:creationId xmlns:p14="http://schemas.microsoft.com/office/powerpoint/2010/main" val="2669960036"/>
      </p:ext>
    </p:extLst>
  </p:cSld>
  <p:clrMapOvr>
    <a:masterClrMapping/>
  </p:clrMapOvr>
  <p:transition spd="med">
    <p:pull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F42ACC-2EAC-14D3-89EB-C24647A729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73602C-2161-2A23-C8EF-B46B1F0C19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649" y="212659"/>
            <a:ext cx="9860262" cy="497517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>
            <a:noAutofit/>
          </a:bodyPr>
          <a:lstStyle/>
          <a:p>
            <a:pPr algn="r" rtl="1"/>
            <a:r>
              <a:rPr lang="fa-IR" sz="3200" b="1" dirty="0">
                <a:cs typeface="B Nazanin" panose="00000400000000000000" pitchFamily="2" charset="-78"/>
              </a:rPr>
              <a:t>فصل3: بصری‌سازی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2F558B0C-1401-4D74-C088-B5707296CC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6649" y="836762"/>
            <a:ext cx="9860261" cy="6021238"/>
          </a:xfrm>
        </p:spPr>
        <p:txBody>
          <a:bodyPr>
            <a:noAutofit/>
          </a:bodyPr>
          <a:lstStyle/>
          <a:p>
            <a:pPr marL="0" indent="0" algn="r" rtl="1">
              <a:lnSpc>
                <a:spcPct val="100000"/>
              </a:lnSpc>
              <a:buNone/>
            </a:pPr>
            <a:r>
              <a:rPr lang="fa-IR" b="1" dirty="0">
                <a:solidFill>
                  <a:srgbClr val="00B050"/>
                </a:solidFill>
                <a:cs typeface="B Nazanin" panose="00000400000000000000" pitchFamily="2" charset="-78"/>
              </a:rPr>
              <a:t>» شکلک، علائم، </a:t>
            </a:r>
            <a:r>
              <a:rPr lang="fa-IR" sz="2800" b="1" dirty="0">
                <a:solidFill>
                  <a:srgbClr val="00B050"/>
                </a:solidFill>
                <a:cs typeface="B Nazanin" panose="00000400000000000000" pitchFamily="2" charset="-78"/>
              </a:rPr>
              <a:t>استعاره و تمثیل </a:t>
            </a:r>
          </a:p>
          <a:p>
            <a:pPr marL="0" indent="0" algn="r" rtl="1">
              <a:lnSpc>
                <a:spcPct val="100000"/>
              </a:lnSpc>
              <a:buNone/>
            </a:pPr>
            <a:r>
              <a:rPr lang="fa-IR" b="1" dirty="0">
                <a:solidFill>
                  <a:srgbClr val="C00000"/>
                </a:solidFill>
                <a:cs typeface="B Nazanin" panose="00000400000000000000" pitchFamily="2" charset="-78"/>
              </a:rPr>
              <a:t>←</a:t>
            </a:r>
            <a:r>
              <a:rPr lang="fa-IR" b="1" dirty="0">
                <a:cs typeface="B Nazanin" panose="00000400000000000000" pitchFamily="2" charset="-78"/>
              </a:rPr>
              <a:t> کمک به ایجاد فهم مشترک و عمیق</a:t>
            </a:r>
            <a:endParaRPr lang="fa-IR" b="1" dirty="0">
              <a:solidFill>
                <a:srgbClr val="C00000"/>
              </a:solidFill>
              <a:cs typeface="B Nazanin" panose="00000400000000000000" pitchFamily="2" charset="-78"/>
            </a:endParaRPr>
          </a:p>
          <a:p>
            <a:pPr marL="0" indent="0" algn="r" rtl="1">
              <a:lnSpc>
                <a:spcPct val="100000"/>
              </a:lnSpc>
              <a:buNone/>
            </a:pPr>
            <a:endParaRPr lang="en-US" b="1" dirty="0">
              <a:solidFill>
                <a:srgbClr val="00B050"/>
              </a:solidFill>
              <a:cs typeface="B Nazanin" panose="00000400000000000000" pitchFamily="2" charset="-78"/>
            </a:endParaRPr>
          </a:p>
          <a:p>
            <a:pPr marL="0" indent="0" algn="r" rtl="1">
              <a:lnSpc>
                <a:spcPct val="100000"/>
              </a:lnSpc>
              <a:buNone/>
            </a:pPr>
            <a:r>
              <a:rPr lang="fa-IR" b="1" dirty="0">
                <a:solidFill>
                  <a:srgbClr val="00B050"/>
                </a:solidFill>
                <a:cs typeface="B Nazanin" panose="00000400000000000000" pitchFamily="2" charset="-78"/>
              </a:rPr>
              <a:t>» </a:t>
            </a:r>
            <a:r>
              <a:rPr lang="fa-IR" sz="2800" b="1" dirty="0">
                <a:solidFill>
                  <a:srgbClr val="00B050"/>
                </a:solidFill>
                <a:cs typeface="B Nazanin" panose="00000400000000000000" pitchFamily="2" charset="-78"/>
              </a:rPr>
              <a:t>داستان سرایی</a:t>
            </a:r>
          </a:p>
          <a:p>
            <a:pPr marL="0" indent="0" algn="r" rtl="1">
              <a:lnSpc>
                <a:spcPct val="100000"/>
              </a:lnSpc>
              <a:buNone/>
            </a:pPr>
            <a:r>
              <a:rPr lang="fa-IR" b="1" dirty="0">
                <a:solidFill>
                  <a:srgbClr val="C00000"/>
                </a:solidFill>
                <a:cs typeface="B Nazanin" panose="00000400000000000000" pitchFamily="2" charset="-78"/>
              </a:rPr>
              <a:t>←</a:t>
            </a:r>
            <a:r>
              <a:rPr lang="fa-IR" b="1" dirty="0">
                <a:cs typeface="B Nazanin" panose="00000400000000000000" pitchFamily="2" charset="-78"/>
              </a:rPr>
              <a:t> تفکر طراحی را شتاب می‌بخشد</a:t>
            </a:r>
          </a:p>
          <a:p>
            <a:pPr marL="0" indent="0" algn="r" rtl="1">
              <a:lnSpc>
                <a:spcPct val="100000"/>
              </a:lnSpc>
              <a:buNone/>
            </a:pPr>
            <a:r>
              <a:rPr lang="fa-IR" b="1" dirty="0">
                <a:solidFill>
                  <a:srgbClr val="C00000"/>
                </a:solidFill>
                <a:cs typeface="B Nazanin" panose="00000400000000000000" pitchFamily="2" charset="-78"/>
              </a:rPr>
              <a:t>←</a:t>
            </a:r>
            <a:r>
              <a:rPr lang="fa-IR" b="1" dirty="0">
                <a:cs typeface="B Nazanin" panose="00000400000000000000" pitchFamily="2" charset="-78"/>
              </a:rPr>
              <a:t> حس واقعی ایجاد می‌کند</a:t>
            </a:r>
          </a:p>
          <a:p>
            <a:pPr marL="0" indent="0" algn="r" rtl="1">
              <a:lnSpc>
                <a:spcPct val="100000"/>
              </a:lnSpc>
              <a:buNone/>
            </a:pPr>
            <a:r>
              <a:rPr lang="fa-IR" b="1" dirty="0">
                <a:solidFill>
                  <a:srgbClr val="C00000"/>
                </a:solidFill>
                <a:cs typeface="B Nazanin" panose="00000400000000000000" pitchFamily="2" charset="-78"/>
              </a:rPr>
              <a:t>←</a:t>
            </a:r>
            <a:r>
              <a:rPr lang="fa-IR" b="1" dirty="0">
                <a:cs typeface="B Nazanin" panose="00000400000000000000" pitchFamily="2" charset="-78"/>
              </a:rPr>
              <a:t> دسترسی به عواطف ایجاد می‌کند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87E4A3D-DD2D-8FB1-0AE7-277952D888D1}"/>
              </a:ext>
            </a:extLst>
          </p:cNvPr>
          <p:cNvSpPr/>
          <p:nvPr/>
        </p:nvSpPr>
        <p:spPr>
          <a:xfrm>
            <a:off x="10110158" y="0"/>
            <a:ext cx="2081841" cy="6858000"/>
          </a:xfrm>
          <a:prstGeom prst="rect">
            <a:avLst/>
          </a:prstGeom>
          <a:solidFill>
            <a:srgbClr val="EB929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FC19C13-922C-07CF-213B-C52C08423FD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6400" y="50473"/>
            <a:ext cx="273963" cy="41094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A8C4711-292F-F985-D144-8FBE2BC72E90}"/>
              </a:ext>
            </a:extLst>
          </p:cNvPr>
          <p:cNvSpPr txBox="1"/>
          <p:nvPr/>
        </p:nvSpPr>
        <p:spPr>
          <a:xfrm>
            <a:off x="10303814" y="29996"/>
            <a:ext cx="1566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واحد علوم و تحقیقات</a:t>
            </a:r>
          </a:p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دانشکده مدیریت و اقتصاد</a:t>
            </a:r>
            <a:endParaRPr 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4" name="Rectangle: Rounded Corners 3">
            <a:hlinkClick r:id="rId3" action="ppaction://hlinksldjump"/>
            <a:extLst>
              <a:ext uri="{FF2B5EF4-FFF2-40B4-BE49-F238E27FC236}">
                <a16:creationId xmlns:a16="http://schemas.microsoft.com/office/drawing/2014/main" id="{C23681A1-F0A2-3864-5EDA-BC6DEDA89BA9}"/>
              </a:ext>
            </a:extLst>
          </p:cNvPr>
          <p:cNvSpPr/>
          <p:nvPr/>
        </p:nvSpPr>
        <p:spPr>
          <a:xfrm>
            <a:off x="10260376" y="1074473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فصل1: چرا طراحی</a:t>
            </a:r>
          </a:p>
        </p:txBody>
      </p:sp>
      <p:sp>
        <p:nvSpPr>
          <p:cNvPr id="8" name="Rectangle: Rounded Corners 7">
            <a:hlinkClick r:id="rId4" action="ppaction://hlinksldjump"/>
            <a:extLst>
              <a:ext uri="{FF2B5EF4-FFF2-40B4-BE49-F238E27FC236}">
                <a16:creationId xmlns:a16="http://schemas.microsoft.com/office/drawing/2014/main" id="{EFF2BC11-A060-25E9-534F-D52B7A7FAC86}"/>
              </a:ext>
            </a:extLst>
          </p:cNvPr>
          <p:cNvSpPr/>
          <p:nvPr/>
        </p:nvSpPr>
        <p:spPr>
          <a:xfrm>
            <a:off x="10260376" y="1550378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فصل2: چهار پرسش، ده ابزار</a:t>
            </a:r>
          </a:p>
        </p:txBody>
      </p:sp>
      <p:sp>
        <p:nvSpPr>
          <p:cNvPr id="10" name="Rectangle: Rounded Corners 9">
            <a:hlinkClick r:id="rId5" action="ppaction://hlinksldjump"/>
            <a:extLst>
              <a:ext uri="{FF2B5EF4-FFF2-40B4-BE49-F238E27FC236}">
                <a16:creationId xmlns:a16="http://schemas.microsoft.com/office/drawing/2014/main" id="{A084647F-527D-7438-5AA2-53E5234BF399}"/>
              </a:ext>
            </a:extLst>
          </p:cNvPr>
          <p:cNvSpPr/>
          <p:nvPr/>
        </p:nvSpPr>
        <p:spPr>
          <a:xfrm>
            <a:off x="10260376" y="2511823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فصل4: ترسیم تجربۀ مشتری</a:t>
            </a:r>
          </a:p>
        </p:txBody>
      </p:sp>
      <p:sp>
        <p:nvSpPr>
          <p:cNvPr id="11" name="Rectangle: Rounded Corners 10">
            <a:hlinkClick r:id="rId6" action="ppaction://hlinksldjump"/>
            <a:extLst>
              <a:ext uri="{FF2B5EF4-FFF2-40B4-BE49-F238E27FC236}">
                <a16:creationId xmlns:a16="http://schemas.microsoft.com/office/drawing/2014/main" id="{ACBA2970-11C8-C082-0C20-E661865536DC}"/>
              </a:ext>
            </a:extLst>
          </p:cNvPr>
          <p:cNvSpPr/>
          <p:nvPr/>
        </p:nvSpPr>
        <p:spPr>
          <a:xfrm>
            <a:off x="10260376" y="2989052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فصل5: تحلیل زنجیرۀ ارزش</a:t>
            </a:r>
          </a:p>
        </p:txBody>
      </p:sp>
      <p:sp>
        <p:nvSpPr>
          <p:cNvPr id="12" name="Rectangle: Rounded Corners 11">
            <a:hlinkClick r:id="rId7" action="ppaction://hlinksldjump"/>
            <a:extLst>
              <a:ext uri="{FF2B5EF4-FFF2-40B4-BE49-F238E27FC236}">
                <a16:creationId xmlns:a16="http://schemas.microsoft.com/office/drawing/2014/main" id="{D42EBF2F-0832-1715-2150-D85985263255}"/>
              </a:ext>
            </a:extLst>
          </p:cNvPr>
          <p:cNvSpPr/>
          <p:nvPr/>
        </p:nvSpPr>
        <p:spPr>
          <a:xfrm>
            <a:off x="10260376" y="3466281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فصل6: ترسیم نقشۀ ذهنی</a:t>
            </a:r>
          </a:p>
        </p:txBody>
      </p:sp>
      <p:sp>
        <p:nvSpPr>
          <p:cNvPr id="13" name="Rectangle: Rounded Corners 12">
            <a:hlinkClick r:id="rId8" action="ppaction://hlinksldjump"/>
            <a:extLst>
              <a:ext uri="{FF2B5EF4-FFF2-40B4-BE49-F238E27FC236}">
                <a16:creationId xmlns:a16="http://schemas.microsoft.com/office/drawing/2014/main" id="{C1C8346D-59D9-3CCF-D9D5-2926BB1CFEFC}"/>
              </a:ext>
            </a:extLst>
          </p:cNvPr>
          <p:cNvSpPr/>
          <p:nvPr/>
        </p:nvSpPr>
        <p:spPr>
          <a:xfrm>
            <a:off x="10260376" y="3943510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فصل7: بارش فکری</a:t>
            </a:r>
          </a:p>
        </p:txBody>
      </p:sp>
      <p:sp>
        <p:nvSpPr>
          <p:cNvPr id="14" name="Rectangle: Rounded Corners 13">
            <a:hlinkClick r:id="rId9" action="ppaction://hlinksldjump"/>
            <a:extLst>
              <a:ext uri="{FF2B5EF4-FFF2-40B4-BE49-F238E27FC236}">
                <a16:creationId xmlns:a16="http://schemas.microsoft.com/office/drawing/2014/main" id="{E21B96CD-8245-9BFD-E862-64E605A5C9F9}"/>
              </a:ext>
            </a:extLst>
          </p:cNvPr>
          <p:cNvSpPr/>
          <p:nvPr/>
        </p:nvSpPr>
        <p:spPr>
          <a:xfrm>
            <a:off x="10260376" y="4420739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فصل8: توسعۀ مدل مفهومی</a:t>
            </a:r>
          </a:p>
        </p:txBody>
      </p:sp>
      <p:sp>
        <p:nvSpPr>
          <p:cNvPr id="15" name="Rectangle: Rounded Corners 14">
            <a:hlinkClick r:id="rId10" action="ppaction://hlinksldjump"/>
            <a:extLst>
              <a:ext uri="{FF2B5EF4-FFF2-40B4-BE49-F238E27FC236}">
                <a16:creationId xmlns:a16="http://schemas.microsoft.com/office/drawing/2014/main" id="{63406E9F-D2FF-61F4-8387-D253D9B7D57A}"/>
              </a:ext>
            </a:extLst>
          </p:cNvPr>
          <p:cNvSpPr/>
          <p:nvPr/>
        </p:nvSpPr>
        <p:spPr>
          <a:xfrm>
            <a:off x="10260376" y="4897968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فصل9: آزمون پیش‌فرض</a:t>
            </a:r>
          </a:p>
        </p:txBody>
      </p:sp>
      <p:sp>
        <p:nvSpPr>
          <p:cNvPr id="16" name="Rectangle: Rounded Corners 15">
            <a:hlinkClick r:id="rId11" action="ppaction://hlinksldjump"/>
            <a:extLst>
              <a:ext uri="{FF2B5EF4-FFF2-40B4-BE49-F238E27FC236}">
                <a16:creationId xmlns:a16="http://schemas.microsoft.com/office/drawing/2014/main" id="{8AA1035F-2DF8-805B-8450-D1628203405F}"/>
              </a:ext>
            </a:extLst>
          </p:cNvPr>
          <p:cNvSpPr/>
          <p:nvPr/>
        </p:nvSpPr>
        <p:spPr>
          <a:xfrm>
            <a:off x="10260376" y="5375197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فصل10: نمونه‌سازی سریع</a:t>
            </a:r>
          </a:p>
        </p:txBody>
      </p:sp>
      <p:sp>
        <p:nvSpPr>
          <p:cNvPr id="18" name="Rectangle: Rounded Corners 17">
            <a:hlinkClick r:id="rId12" action="ppaction://hlinksldjump"/>
            <a:extLst>
              <a:ext uri="{FF2B5EF4-FFF2-40B4-BE49-F238E27FC236}">
                <a16:creationId xmlns:a16="http://schemas.microsoft.com/office/drawing/2014/main" id="{52263634-EB2A-DD6B-4A2E-69E01AA7FAD3}"/>
              </a:ext>
            </a:extLst>
          </p:cNvPr>
          <p:cNvSpPr/>
          <p:nvPr/>
        </p:nvSpPr>
        <p:spPr>
          <a:xfrm>
            <a:off x="10260376" y="5852426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فصل11: هم‌آفرینی با مشتریان</a:t>
            </a:r>
          </a:p>
        </p:txBody>
      </p:sp>
      <p:sp>
        <p:nvSpPr>
          <p:cNvPr id="19" name="Rectangle: Rounded Corners 18">
            <a:hlinkClick r:id="rId13" action="ppaction://hlinksldjump"/>
            <a:extLst>
              <a:ext uri="{FF2B5EF4-FFF2-40B4-BE49-F238E27FC236}">
                <a16:creationId xmlns:a16="http://schemas.microsoft.com/office/drawing/2014/main" id="{BFA92CBC-4C42-6DEA-D98A-3B1DE15C4BC4}"/>
              </a:ext>
            </a:extLst>
          </p:cNvPr>
          <p:cNvSpPr/>
          <p:nvPr/>
        </p:nvSpPr>
        <p:spPr>
          <a:xfrm>
            <a:off x="10262980" y="6329655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فصل12: عرضۀ اولیه</a:t>
            </a:r>
          </a:p>
        </p:txBody>
      </p:sp>
      <p:sp>
        <p:nvSpPr>
          <p:cNvPr id="20" name="Rectangle: Rounded Corners 19">
            <a:hlinkClick r:id="rId14" action="ppaction://hlinksldjump"/>
            <a:extLst>
              <a:ext uri="{FF2B5EF4-FFF2-40B4-BE49-F238E27FC236}">
                <a16:creationId xmlns:a16="http://schemas.microsoft.com/office/drawing/2014/main" id="{13BD6F03-CA66-8D86-DD73-70C7C20EE01C}"/>
              </a:ext>
            </a:extLst>
          </p:cNvPr>
          <p:cNvSpPr/>
          <p:nvPr/>
        </p:nvSpPr>
        <p:spPr>
          <a:xfrm>
            <a:off x="10260376" y="598568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مقدمه</a:t>
            </a:r>
            <a:endParaRPr lang="en-US" sz="13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3" name="Rectangle: Rounded Corners 22">
            <a:hlinkClick r:id="rId15" action="ppaction://hlinksldjump"/>
            <a:extLst>
              <a:ext uri="{FF2B5EF4-FFF2-40B4-BE49-F238E27FC236}">
                <a16:creationId xmlns:a16="http://schemas.microsoft.com/office/drawing/2014/main" id="{B50F897F-2D6E-06AD-0482-A6AE891ADE31}"/>
              </a:ext>
            </a:extLst>
          </p:cNvPr>
          <p:cNvSpPr/>
          <p:nvPr/>
        </p:nvSpPr>
        <p:spPr>
          <a:xfrm>
            <a:off x="10260376" y="2031322"/>
            <a:ext cx="2006600" cy="410944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tx1"/>
                </a:solidFill>
                <a:cs typeface="B Nazanin" panose="00000400000000000000" pitchFamily="2" charset="-78"/>
              </a:rPr>
              <a:t>فصل3: بصری‌سازی</a:t>
            </a:r>
          </a:p>
        </p:txBody>
      </p:sp>
    </p:spTree>
    <p:extLst>
      <p:ext uri="{BB962C8B-B14F-4D97-AF65-F5344CB8AC3E}">
        <p14:creationId xmlns:p14="http://schemas.microsoft.com/office/powerpoint/2010/main" val="2173812114"/>
      </p:ext>
    </p:extLst>
  </p:cSld>
  <p:clrMapOvr>
    <a:masterClrMapping/>
  </p:clrMapOvr>
  <p:transition spd="med">
    <p:pull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1B01FC-34A9-CE9A-8FD9-38868030F3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C66794-B571-1811-B0DE-F7D3A55232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649" y="212659"/>
            <a:ext cx="9860262" cy="497517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>
            <a:noAutofit/>
          </a:bodyPr>
          <a:lstStyle/>
          <a:p>
            <a:pPr algn="r" rtl="1"/>
            <a:r>
              <a:rPr lang="fa-IR" sz="3200" b="1" dirty="0">
                <a:cs typeface="B Nazanin" panose="00000400000000000000" pitchFamily="2" charset="-78"/>
              </a:rPr>
              <a:t>فصل4: ترسیم مسیر تجربۀ مشتری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576475EA-F7AD-D4AE-2D13-4C5A50E0F8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6649" y="836762"/>
            <a:ext cx="9860261" cy="6021238"/>
          </a:xfrm>
        </p:spPr>
        <p:txBody>
          <a:bodyPr>
            <a:noAutofit/>
          </a:bodyPr>
          <a:lstStyle/>
          <a:p>
            <a:pPr marL="0" indent="0" algn="r" rtl="1">
              <a:lnSpc>
                <a:spcPct val="100000"/>
              </a:lnSpc>
              <a:buNone/>
            </a:pPr>
            <a:r>
              <a:rPr lang="fa-IR" b="1" dirty="0">
                <a:solidFill>
                  <a:srgbClr val="00B050"/>
                </a:solidFill>
                <a:cs typeface="B Nazanin" panose="00000400000000000000" pitchFamily="2" charset="-78"/>
              </a:rPr>
              <a:t>» </a:t>
            </a:r>
            <a:r>
              <a:rPr lang="fa-IR" sz="2800" b="1" dirty="0">
                <a:solidFill>
                  <a:srgbClr val="00B050"/>
                </a:solidFill>
                <a:cs typeface="B Nazanin" panose="00000400000000000000" pitchFamily="2" charset="-78"/>
              </a:rPr>
              <a:t>بازنمایی مسیر تجربه واقعی یا ایده‌آل مشتری از طریق فلوچارت (روندنما)</a:t>
            </a:r>
          </a:p>
          <a:p>
            <a:pPr marL="0" indent="0" algn="r" rtl="1">
              <a:lnSpc>
                <a:spcPct val="100000"/>
              </a:lnSpc>
              <a:buNone/>
            </a:pPr>
            <a:endParaRPr lang="fa-IR" b="1" dirty="0">
              <a:cs typeface="B Nazanin" panose="00000400000000000000" pitchFamily="2" charset="-78"/>
            </a:endParaRPr>
          </a:p>
          <a:p>
            <a:pPr marL="0" indent="0" algn="r" rtl="1">
              <a:lnSpc>
                <a:spcPct val="100000"/>
              </a:lnSpc>
              <a:buNone/>
            </a:pPr>
            <a:r>
              <a:rPr lang="fa-IR" b="1" dirty="0">
                <a:solidFill>
                  <a:srgbClr val="C00000"/>
                </a:solidFill>
                <a:cs typeface="B Nazanin" panose="00000400000000000000" pitchFamily="2" charset="-78"/>
              </a:rPr>
              <a:t>←</a:t>
            </a:r>
            <a:r>
              <a:rPr lang="fa-IR" b="1" dirty="0">
                <a:cs typeface="B Nazanin" panose="00000400000000000000" pitchFamily="2" charset="-78"/>
              </a:rPr>
              <a:t> در ابتدای مرحله اول (چه وضعتی وجود دارد؟) </a:t>
            </a:r>
            <a:r>
              <a:rPr lang="fa-IR" b="1" dirty="0">
                <a:solidFill>
                  <a:srgbClr val="C00000"/>
                </a:solidFill>
                <a:cs typeface="B Nazanin" panose="00000400000000000000" pitchFamily="2" charset="-78"/>
              </a:rPr>
              <a:t>» </a:t>
            </a:r>
            <a:r>
              <a:rPr lang="fa-IR" b="1" dirty="0">
                <a:solidFill>
                  <a:srgbClr val="0070C0"/>
                </a:solidFill>
                <a:cs typeface="B Nazanin" panose="00000400000000000000" pitchFamily="2" charset="-78"/>
              </a:rPr>
              <a:t>انجام می‌شود</a:t>
            </a:r>
          </a:p>
          <a:p>
            <a:pPr marL="0" indent="0" algn="r" rtl="1">
              <a:lnSpc>
                <a:spcPct val="100000"/>
              </a:lnSpc>
              <a:buNone/>
            </a:pPr>
            <a:r>
              <a:rPr lang="fa-IR" b="1" dirty="0">
                <a:solidFill>
                  <a:srgbClr val="C00000"/>
                </a:solidFill>
                <a:cs typeface="B Nazanin" panose="00000400000000000000" pitchFamily="2" charset="-78"/>
              </a:rPr>
              <a:t>←</a:t>
            </a:r>
            <a:r>
              <a:rPr lang="fa-IR" b="1" dirty="0">
                <a:cs typeface="B Nazanin" panose="00000400000000000000" pitchFamily="2" charset="-78"/>
              </a:rPr>
              <a:t> در مرحله (چه می‌شود اگر؟) </a:t>
            </a:r>
            <a:r>
              <a:rPr lang="fa-IR" b="1" dirty="0">
                <a:solidFill>
                  <a:srgbClr val="C00000"/>
                </a:solidFill>
                <a:cs typeface="B Nazanin" panose="00000400000000000000" pitchFamily="2" charset="-78"/>
              </a:rPr>
              <a:t>»</a:t>
            </a:r>
            <a:r>
              <a:rPr lang="fa-IR" b="1" dirty="0">
                <a:solidFill>
                  <a:srgbClr val="0070C0"/>
                </a:solidFill>
                <a:cs typeface="B Nazanin" panose="00000400000000000000" pitchFamily="2" charset="-78"/>
              </a:rPr>
              <a:t> برای خلق ایده‌ها از طریق بارش فکری</a:t>
            </a:r>
          </a:p>
          <a:p>
            <a:pPr marL="0" indent="0" algn="r" rtl="1">
              <a:lnSpc>
                <a:spcPct val="100000"/>
              </a:lnSpc>
              <a:buNone/>
            </a:pPr>
            <a:r>
              <a:rPr lang="fa-IR" b="1" dirty="0">
                <a:solidFill>
                  <a:srgbClr val="C00000"/>
                </a:solidFill>
                <a:cs typeface="B Nazanin" panose="00000400000000000000" pitchFamily="2" charset="-78"/>
              </a:rPr>
              <a:t>←</a:t>
            </a:r>
            <a:r>
              <a:rPr lang="fa-IR" b="1" dirty="0">
                <a:cs typeface="B Nazanin" panose="00000400000000000000" pitchFamily="2" charset="-78"/>
              </a:rPr>
              <a:t> در حین توسعه مدل مفهومی (مرحله چه می‌شود اگر؟) </a:t>
            </a:r>
            <a:r>
              <a:rPr lang="fa-IR" b="1" dirty="0">
                <a:solidFill>
                  <a:srgbClr val="C00000"/>
                </a:solidFill>
                <a:cs typeface="B Nazanin" panose="00000400000000000000" pitchFamily="2" charset="-78"/>
              </a:rPr>
              <a:t>»</a:t>
            </a:r>
            <a:r>
              <a:rPr lang="fa-IR" b="1" dirty="0">
                <a:solidFill>
                  <a:srgbClr val="0070C0"/>
                </a:solidFill>
                <a:cs typeface="B Nazanin" panose="00000400000000000000" pitchFamily="2" charset="-78"/>
              </a:rPr>
              <a:t> شناسایی جنبه‌های بدیع مدل از طریق ایجاد تجربه ایده‌آل مشتری</a:t>
            </a:r>
          </a:p>
          <a:p>
            <a:pPr marL="0" indent="0" algn="r" rtl="1">
              <a:lnSpc>
                <a:spcPct val="100000"/>
              </a:lnSpc>
              <a:buNone/>
            </a:pPr>
            <a:r>
              <a:rPr lang="fa-IR" b="1" dirty="0">
                <a:solidFill>
                  <a:srgbClr val="C00000"/>
                </a:solidFill>
                <a:cs typeface="B Nazanin" panose="00000400000000000000" pitchFamily="2" charset="-78"/>
              </a:rPr>
              <a:t>←</a:t>
            </a:r>
            <a:r>
              <a:rPr lang="fa-IR" b="1" dirty="0">
                <a:cs typeface="B Nazanin" panose="00000400000000000000" pitchFamily="2" charset="-78"/>
              </a:rPr>
              <a:t> در مرحله (چه چیزی شگفت آور است؟) </a:t>
            </a:r>
            <a:r>
              <a:rPr lang="fa-IR" b="1" dirty="0">
                <a:solidFill>
                  <a:srgbClr val="C00000"/>
                </a:solidFill>
                <a:cs typeface="B Nazanin" panose="00000400000000000000" pitchFamily="2" charset="-78"/>
              </a:rPr>
              <a:t>»</a:t>
            </a:r>
            <a:r>
              <a:rPr lang="fa-IR" b="1" dirty="0">
                <a:cs typeface="B Nazanin" panose="00000400000000000000" pitchFamily="2" charset="-78"/>
              </a:rPr>
              <a:t> </a:t>
            </a:r>
            <a:r>
              <a:rPr lang="fa-IR" b="1" dirty="0">
                <a:solidFill>
                  <a:srgbClr val="0070C0"/>
                </a:solidFill>
                <a:cs typeface="B Nazanin" panose="00000400000000000000" pitchFamily="2" charset="-78"/>
              </a:rPr>
              <a:t>نمونه سازی تجربه جدید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856778F-B18B-5CD9-BFF8-5A62566B456B}"/>
              </a:ext>
            </a:extLst>
          </p:cNvPr>
          <p:cNvSpPr/>
          <p:nvPr/>
        </p:nvSpPr>
        <p:spPr>
          <a:xfrm>
            <a:off x="10110158" y="0"/>
            <a:ext cx="2081841" cy="6858000"/>
          </a:xfrm>
          <a:prstGeom prst="rect">
            <a:avLst/>
          </a:prstGeom>
          <a:solidFill>
            <a:srgbClr val="EB929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BF83E73-88AC-7607-4A1D-9E9061EA69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6400" y="50473"/>
            <a:ext cx="273963" cy="41094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EC43BA16-B587-8D20-1E53-836EEB8A6146}"/>
              </a:ext>
            </a:extLst>
          </p:cNvPr>
          <p:cNvSpPr txBox="1"/>
          <p:nvPr/>
        </p:nvSpPr>
        <p:spPr>
          <a:xfrm>
            <a:off x="10303814" y="29996"/>
            <a:ext cx="1566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واحد علوم و تحقیقات</a:t>
            </a:r>
          </a:p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دانشکده مدیریت و اقتصاد</a:t>
            </a:r>
            <a:endParaRPr 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4" name="Rectangle: Rounded Corners 3">
            <a:hlinkClick r:id="rId3" action="ppaction://hlinksldjump"/>
            <a:extLst>
              <a:ext uri="{FF2B5EF4-FFF2-40B4-BE49-F238E27FC236}">
                <a16:creationId xmlns:a16="http://schemas.microsoft.com/office/drawing/2014/main" id="{866C372A-1FF1-86CF-C01E-43EF77EB6DC8}"/>
              </a:ext>
            </a:extLst>
          </p:cNvPr>
          <p:cNvSpPr/>
          <p:nvPr/>
        </p:nvSpPr>
        <p:spPr>
          <a:xfrm>
            <a:off x="10260376" y="1074473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فصل1: چرا طراحی</a:t>
            </a:r>
          </a:p>
        </p:txBody>
      </p:sp>
      <p:sp>
        <p:nvSpPr>
          <p:cNvPr id="8" name="Rectangle: Rounded Corners 7">
            <a:hlinkClick r:id="rId4" action="ppaction://hlinksldjump"/>
            <a:extLst>
              <a:ext uri="{FF2B5EF4-FFF2-40B4-BE49-F238E27FC236}">
                <a16:creationId xmlns:a16="http://schemas.microsoft.com/office/drawing/2014/main" id="{E6294D2B-8DC8-59FB-27BD-DB535C35657D}"/>
              </a:ext>
            </a:extLst>
          </p:cNvPr>
          <p:cNvSpPr/>
          <p:nvPr/>
        </p:nvSpPr>
        <p:spPr>
          <a:xfrm>
            <a:off x="10260376" y="1550378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فصل2: چهار پرسش، ده ابزار</a:t>
            </a:r>
          </a:p>
        </p:txBody>
      </p:sp>
      <p:sp>
        <p:nvSpPr>
          <p:cNvPr id="9" name="Rectangle: Rounded Corners 8">
            <a:hlinkClick r:id="rId5" action="ppaction://hlinksldjump"/>
            <a:extLst>
              <a:ext uri="{FF2B5EF4-FFF2-40B4-BE49-F238E27FC236}">
                <a16:creationId xmlns:a16="http://schemas.microsoft.com/office/drawing/2014/main" id="{23786C44-E668-CA8C-8088-2E64CD86B45A}"/>
              </a:ext>
            </a:extLst>
          </p:cNvPr>
          <p:cNvSpPr/>
          <p:nvPr/>
        </p:nvSpPr>
        <p:spPr>
          <a:xfrm>
            <a:off x="10260376" y="2031322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فصل3: بصری‌سازی</a:t>
            </a:r>
          </a:p>
        </p:txBody>
      </p:sp>
      <p:sp>
        <p:nvSpPr>
          <p:cNvPr id="10" name="Rectangle: Rounded Corners 9">
            <a:hlinkClick r:id="rId6" action="ppaction://hlinksldjump"/>
            <a:extLst>
              <a:ext uri="{FF2B5EF4-FFF2-40B4-BE49-F238E27FC236}">
                <a16:creationId xmlns:a16="http://schemas.microsoft.com/office/drawing/2014/main" id="{05177875-FF2A-13FD-8CFC-65155E532E58}"/>
              </a:ext>
            </a:extLst>
          </p:cNvPr>
          <p:cNvSpPr/>
          <p:nvPr/>
        </p:nvSpPr>
        <p:spPr>
          <a:xfrm>
            <a:off x="10260376" y="2511823"/>
            <a:ext cx="2006600" cy="410944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tx1"/>
                </a:solidFill>
                <a:cs typeface="B Nazanin" panose="00000400000000000000" pitchFamily="2" charset="-78"/>
              </a:rPr>
              <a:t>فصل4: ترسیم تجربۀ مشتری</a:t>
            </a:r>
          </a:p>
        </p:txBody>
      </p:sp>
      <p:sp>
        <p:nvSpPr>
          <p:cNvPr id="11" name="Rectangle: Rounded Corners 10">
            <a:hlinkClick r:id="rId7" action="ppaction://hlinksldjump"/>
            <a:extLst>
              <a:ext uri="{FF2B5EF4-FFF2-40B4-BE49-F238E27FC236}">
                <a16:creationId xmlns:a16="http://schemas.microsoft.com/office/drawing/2014/main" id="{773B0576-D79A-3723-97B1-332ED8FC946C}"/>
              </a:ext>
            </a:extLst>
          </p:cNvPr>
          <p:cNvSpPr/>
          <p:nvPr/>
        </p:nvSpPr>
        <p:spPr>
          <a:xfrm>
            <a:off x="10260376" y="2989052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فصل5: تحلیل زنجیرۀ ارزش</a:t>
            </a:r>
          </a:p>
        </p:txBody>
      </p:sp>
      <p:sp>
        <p:nvSpPr>
          <p:cNvPr id="12" name="Rectangle: Rounded Corners 11">
            <a:hlinkClick r:id="rId8" action="ppaction://hlinksldjump"/>
            <a:extLst>
              <a:ext uri="{FF2B5EF4-FFF2-40B4-BE49-F238E27FC236}">
                <a16:creationId xmlns:a16="http://schemas.microsoft.com/office/drawing/2014/main" id="{0D314677-8E42-E1DD-E59D-6E3A8E8E05F3}"/>
              </a:ext>
            </a:extLst>
          </p:cNvPr>
          <p:cNvSpPr/>
          <p:nvPr/>
        </p:nvSpPr>
        <p:spPr>
          <a:xfrm>
            <a:off x="10260376" y="3466281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فصل6: ترسیم نقشۀ ذهنی</a:t>
            </a:r>
          </a:p>
        </p:txBody>
      </p:sp>
      <p:sp>
        <p:nvSpPr>
          <p:cNvPr id="13" name="Rectangle: Rounded Corners 12">
            <a:hlinkClick r:id="rId9" action="ppaction://hlinksldjump"/>
            <a:extLst>
              <a:ext uri="{FF2B5EF4-FFF2-40B4-BE49-F238E27FC236}">
                <a16:creationId xmlns:a16="http://schemas.microsoft.com/office/drawing/2014/main" id="{AE47C589-5E7D-D22F-9512-18C2AC09CCF7}"/>
              </a:ext>
            </a:extLst>
          </p:cNvPr>
          <p:cNvSpPr/>
          <p:nvPr/>
        </p:nvSpPr>
        <p:spPr>
          <a:xfrm>
            <a:off x="10260376" y="3943510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فصل7: بارش فکری</a:t>
            </a:r>
          </a:p>
        </p:txBody>
      </p:sp>
      <p:sp>
        <p:nvSpPr>
          <p:cNvPr id="14" name="Rectangle: Rounded Corners 13">
            <a:hlinkClick r:id="rId10" action="ppaction://hlinksldjump"/>
            <a:extLst>
              <a:ext uri="{FF2B5EF4-FFF2-40B4-BE49-F238E27FC236}">
                <a16:creationId xmlns:a16="http://schemas.microsoft.com/office/drawing/2014/main" id="{9A37483E-4ABC-52FA-55CB-1278936EA41D}"/>
              </a:ext>
            </a:extLst>
          </p:cNvPr>
          <p:cNvSpPr/>
          <p:nvPr/>
        </p:nvSpPr>
        <p:spPr>
          <a:xfrm>
            <a:off x="10260376" y="4420739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فصل8: توسعۀ مدل مفهومی</a:t>
            </a:r>
          </a:p>
        </p:txBody>
      </p:sp>
      <p:sp>
        <p:nvSpPr>
          <p:cNvPr id="15" name="Rectangle: Rounded Corners 14">
            <a:hlinkClick r:id="rId11" action="ppaction://hlinksldjump"/>
            <a:extLst>
              <a:ext uri="{FF2B5EF4-FFF2-40B4-BE49-F238E27FC236}">
                <a16:creationId xmlns:a16="http://schemas.microsoft.com/office/drawing/2014/main" id="{81D3DC4D-3996-F02D-7199-3601C59506B1}"/>
              </a:ext>
            </a:extLst>
          </p:cNvPr>
          <p:cNvSpPr/>
          <p:nvPr/>
        </p:nvSpPr>
        <p:spPr>
          <a:xfrm>
            <a:off x="10260376" y="4897968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فصل9: آزمون پیش‌فرض</a:t>
            </a:r>
          </a:p>
        </p:txBody>
      </p:sp>
      <p:sp>
        <p:nvSpPr>
          <p:cNvPr id="16" name="Rectangle: Rounded Corners 15">
            <a:hlinkClick r:id="rId12" action="ppaction://hlinksldjump"/>
            <a:extLst>
              <a:ext uri="{FF2B5EF4-FFF2-40B4-BE49-F238E27FC236}">
                <a16:creationId xmlns:a16="http://schemas.microsoft.com/office/drawing/2014/main" id="{827A4C2E-B5A5-BFF9-5E4F-E8BF286A11BC}"/>
              </a:ext>
            </a:extLst>
          </p:cNvPr>
          <p:cNvSpPr/>
          <p:nvPr/>
        </p:nvSpPr>
        <p:spPr>
          <a:xfrm>
            <a:off x="10260376" y="5375197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فصل10: نمونه‌سازی سریع</a:t>
            </a:r>
          </a:p>
        </p:txBody>
      </p:sp>
      <p:sp>
        <p:nvSpPr>
          <p:cNvPr id="18" name="Rectangle: Rounded Corners 17">
            <a:hlinkClick r:id="rId13" action="ppaction://hlinksldjump"/>
            <a:extLst>
              <a:ext uri="{FF2B5EF4-FFF2-40B4-BE49-F238E27FC236}">
                <a16:creationId xmlns:a16="http://schemas.microsoft.com/office/drawing/2014/main" id="{4750A7E9-F4AB-5EC2-187B-A560AD4FD174}"/>
              </a:ext>
            </a:extLst>
          </p:cNvPr>
          <p:cNvSpPr/>
          <p:nvPr/>
        </p:nvSpPr>
        <p:spPr>
          <a:xfrm>
            <a:off x="10260376" y="5852426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فصل11: هم‌آفرینی با مشتریان</a:t>
            </a:r>
          </a:p>
        </p:txBody>
      </p:sp>
      <p:sp>
        <p:nvSpPr>
          <p:cNvPr id="19" name="Rectangle: Rounded Corners 18">
            <a:hlinkClick r:id="rId14" action="ppaction://hlinksldjump"/>
            <a:extLst>
              <a:ext uri="{FF2B5EF4-FFF2-40B4-BE49-F238E27FC236}">
                <a16:creationId xmlns:a16="http://schemas.microsoft.com/office/drawing/2014/main" id="{42ADA346-4DB7-EA73-0227-0494B4FAEE72}"/>
              </a:ext>
            </a:extLst>
          </p:cNvPr>
          <p:cNvSpPr/>
          <p:nvPr/>
        </p:nvSpPr>
        <p:spPr>
          <a:xfrm>
            <a:off x="10262980" y="6329655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فصل12: عرضۀ اولیه</a:t>
            </a:r>
          </a:p>
        </p:txBody>
      </p:sp>
      <p:sp>
        <p:nvSpPr>
          <p:cNvPr id="20" name="Rectangle: Rounded Corners 19">
            <a:hlinkClick r:id="rId15" action="ppaction://hlinksldjump"/>
            <a:extLst>
              <a:ext uri="{FF2B5EF4-FFF2-40B4-BE49-F238E27FC236}">
                <a16:creationId xmlns:a16="http://schemas.microsoft.com/office/drawing/2014/main" id="{7D1CB733-49F3-EE23-AE0F-1019AC3E5C50}"/>
              </a:ext>
            </a:extLst>
          </p:cNvPr>
          <p:cNvSpPr/>
          <p:nvPr/>
        </p:nvSpPr>
        <p:spPr>
          <a:xfrm>
            <a:off x="10260376" y="598568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مقدمه</a:t>
            </a:r>
            <a:endParaRPr lang="en-US" sz="13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5D26217F-9E43-C705-B83E-2E25F7BF6745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901" y="4597875"/>
            <a:ext cx="2142352" cy="2142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303061"/>
      </p:ext>
    </p:extLst>
  </p:cSld>
  <p:clrMapOvr>
    <a:masterClrMapping/>
  </p:clrMapOvr>
  <p:transition spd="med">
    <p:pull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16EBD5-04A3-A55B-6CCB-5AA7709B91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BAEA43-43B2-A213-D61A-C5AE7B7147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649" y="212659"/>
            <a:ext cx="9860262" cy="497517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>
            <a:noAutofit/>
          </a:bodyPr>
          <a:lstStyle/>
          <a:p>
            <a:pPr algn="r" rtl="1"/>
            <a:r>
              <a:rPr lang="fa-IR" sz="3200" b="1" dirty="0">
                <a:cs typeface="B Nazanin" panose="00000400000000000000" pitchFamily="2" charset="-78"/>
              </a:rPr>
              <a:t>فصل5: تحلیل زنجیره ارزش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F3B93497-FD8A-3C7C-0A2B-F298E9C500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6649" y="836762"/>
            <a:ext cx="9860261" cy="6021238"/>
          </a:xfrm>
        </p:spPr>
        <p:txBody>
          <a:bodyPr>
            <a:noAutofit/>
          </a:bodyPr>
          <a:lstStyle/>
          <a:p>
            <a:pPr marL="0" indent="0" algn="r" rtl="1">
              <a:buNone/>
            </a:pPr>
            <a:r>
              <a:rPr lang="fa-IR" b="1" dirty="0">
                <a:solidFill>
                  <a:srgbClr val="00B050"/>
                </a:solidFill>
                <a:cs typeface="B Nazanin" panose="00000400000000000000" pitchFamily="2" charset="-78"/>
              </a:rPr>
              <a:t>» </a:t>
            </a:r>
            <a:r>
              <a:rPr lang="fa-IR" sz="2800" b="1" dirty="0">
                <a:solidFill>
                  <a:srgbClr val="00B050"/>
                </a:solidFill>
                <a:cs typeface="B Nazanin" panose="00000400000000000000" pitchFamily="2" charset="-78"/>
              </a:rPr>
              <a:t>بررسی تعامل سازمان با </a:t>
            </a:r>
            <a:r>
              <a:rPr lang="fa-IR" sz="4000" b="1" dirty="0">
                <a:solidFill>
                  <a:srgbClr val="00B050"/>
                </a:solidFill>
                <a:cs typeface="B Nazanin" panose="00000400000000000000" pitchFamily="2" charset="-78"/>
              </a:rPr>
              <a:t>شرکا</a:t>
            </a:r>
            <a:r>
              <a:rPr lang="fa-IR" sz="2800" b="1" dirty="0">
                <a:solidFill>
                  <a:srgbClr val="00B050"/>
                </a:solidFill>
                <a:cs typeface="B Nazanin" panose="00000400000000000000" pitchFamily="2" charset="-78"/>
              </a:rPr>
              <a:t> به منظور تولید، بازاریابی، توزیع و پشتیبانی محصولات و خدمات</a:t>
            </a:r>
          </a:p>
          <a:p>
            <a:pPr marL="0" indent="0" algn="r" rtl="1">
              <a:buNone/>
            </a:pPr>
            <a:endParaRPr lang="fa-IR" sz="2800" b="1" dirty="0">
              <a:solidFill>
                <a:srgbClr val="00B050"/>
              </a:solidFill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b="1" dirty="0">
                <a:solidFill>
                  <a:srgbClr val="C00000"/>
                </a:solidFill>
                <a:cs typeface="B Nazanin" panose="00000400000000000000" pitchFamily="2" charset="-78"/>
              </a:rPr>
              <a:t>←</a:t>
            </a:r>
            <a:r>
              <a:rPr lang="fa-IR" b="1" dirty="0">
                <a:cs typeface="B Nazanin" panose="00000400000000000000" pitchFamily="2" charset="-78"/>
              </a:rPr>
              <a:t> ایجاد فهرست قابلیت‌ها، اهداف، آسیب پذیری‌ها و فرصت‌های شرکا</a:t>
            </a:r>
          </a:p>
          <a:p>
            <a:pPr marL="0" indent="0" algn="r" rtl="1">
              <a:buNone/>
            </a:pPr>
            <a:r>
              <a:rPr lang="fa-IR" b="1" dirty="0">
                <a:solidFill>
                  <a:schemeClr val="accent2">
                    <a:lumMod val="75000"/>
                  </a:schemeClr>
                </a:solidFill>
                <a:cs typeface="B Nazanin" panose="00000400000000000000" pitchFamily="2" charset="-78"/>
              </a:rPr>
              <a:t>(زمینه‌ساز تصمیم‌گیری صحیح برای توسعه)</a:t>
            </a:r>
            <a:endParaRPr lang="fa-IR" b="1" dirty="0"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b="1" dirty="0">
                <a:solidFill>
                  <a:srgbClr val="C00000"/>
                </a:solidFill>
                <a:cs typeface="B Nazanin" panose="00000400000000000000" pitchFamily="2" charset="-78"/>
              </a:rPr>
              <a:t>←</a:t>
            </a:r>
            <a:r>
              <a:rPr lang="fa-IR" b="1" dirty="0">
                <a:cs typeface="B Nazanin" panose="00000400000000000000" pitchFamily="2" charset="-78"/>
              </a:rPr>
              <a:t> در مرحله (چه چیزی شگفت آور است؟) </a:t>
            </a:r>
            <a:r>
              <a:rPr lang="fa-IR" b="1" dirty="0">
                <a:solidFill>
                  <a:srgbClr val="C00000"/>
                </a:solidFill>
                <a:cs typeface="B Nazanin" panose="00000400000000000000" pitchFamily="2" charset="-78"/>
              </a:rPr>
              <a:t>»</a:t>
            </a:r>
            <a:r>
              <a:rPr lang="fa-IR" b="1" dirty="0">
                <a:solidFill>
                  <a:srgbClr val="0070C0"/>
                </a:solidFill>
                <a:cs typeface="B Nazanin" panose="00000400000000000000" pitchFamily="2" charset="-78"/>
              </a:rPr>
              <a:t> ارزیابی موفقیت ایده‌های جدید </a:t>
            </a:r>
          </a:p>
          <a:p>
            <a:pPr marL="0" indent="0" algn="r" rtl="1">
              <a:buNone/>
            </a:pPr>
            <a:r>
              <a:rPr lang="fa-IR" b="1" dirty="0">
                <a:solidFill>
                  <a:srgbClr val="0070C0"/>
                </a:solidFill>
                <a:cs typeface="B Nazanin" panose="00000400000000000000" pitchFamily="2" charset="-78"/>
              </a:rPr>
              <a:t>(با بررسی روابط، سطوح، تعهد و منافع شرکا)</a:t>
            </a:r>
          </a:p>
          <a:p>
            <a:pPr marL="0" indent="0" algn="r" rtl="1">
              <a:buNone/>
            </a:pPr>
            <a:r>
              <a:rPr lang="fa-IR" b="1" dirty="0">
                <a:solidFill>
                  <a:srgbClr val="C00000"/>
                </a:solidFill>
                <a:cs typeface="B Nazanin" panose="00000400000000000000" pitchFamily="2" charset="-78"/>
              </a:rPr>
              <a:t>←</a:t>
            </a:r>
            <a:r>
              <a:rPr lang="fa-IR" b="1" dirty="0">
                <a:cs typeface="B Nazanin" panose="00000400000000000000" pitchFamily="2" charset="-78"/>
              </a:rPr>
              <a:t> کشف منطق غالب در یک صنعت</a:t>
            </a:r>
            <a:r>
              <a:rPr lang="fa-IR" b="1" dirty="0">
                <a:solidFill>
                  <a:srgbClr val="C00000"/>
                </a:solidFill>
                <a:cs typeface="B Nazanin" panose="00000400000000000000" pitchFamily="2" charset="-78"/>
              </a:rPr>
              <a:t> »</a:t>
            </a:r>
            <a:r>
              <a:rPr lang="fa-IR" b="1" dirty="0">
                <a:solidFill>
                  <a:srgbClr val="0070C0"/>
                </a:solidFill>
                <a:cs typeface="B Nazanin" panose="00000400000000000000" pitchFamily="2" charset="-78"/>
              </a:rPr>
              <a:t> دستیابی به قواعد، باورها و رفتار شرکت‌ها </a:t>
            </a:r>
          </a:p>
          <a:p>
            <a:pPr marL="0" indent="0" algn="r" rtl="1">
              <a:buNone/>
            </a:pPr>
            <a:r>
              <a:rPr lang="fa-IR" b="1" dirty="0">
                <a:solidFill>
                  <a:srgbClr val="C00000"/>
                </a:solidFill>
                <a:cs typeface="B Nazanin" panose="00000400000000000000" pitchFamily="2" charset="-78"/>
              </a:rPr>
              <a:t>←</a:t>
            </a:r>
            <a:r>
              <a:rPr lang="fa-IR" b="1" dirty="0">
                <a:cs typeface="B Nazanin" panose="00000400000000000000" pitchFamily="2" charset="-78"/>
              </a:rPr>
              <a:t> در مرحله (چه می‌شود اگر؟) </a:t>
            </a:r>
            <a:r>
              <a:rPr lang="fa-IR" b="1" dirty="0">
                <a:solidFill>
                  <a:srgbClr val="C00000"/>
                </a:solidFill>
                <a:cs typeface="B Nazanin" panose="00000400000000000000" pitchFamily="2" charset="-78"/>
              </a:rPr>
              <a:t>»</a:t>
            </a:r>
            <a:r>
              <a:rPr lang="fa-IR" b="1" dirty="0">
                <a:solidFill>
                  <a:srgbClr val="0070C0"/>
                </a:solidFill>
                <a:cs typeface="B Nazanin" panose="00000400000000000000" pitchFamily="2" charset="-78"/>
              </a:rPr>
              <a:t> امکان ایجاد نوآوری‌های جذاب‌تر، با شناسایی نقاط ضعف موجود در وضعیت فعلی بازار</a:t>
            </a:r>
            <a:endParaRPr lang="fa-IR" b="1" dirty="0">
              <a:cs typeface="B Nazanin" panose="00000400000000000000" pitchFamily="2" charset="-78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7213C1E-37B0-4564-1221-49BE701E2DAC}"/>
              </a:ext>
            </a:extLst>
          </p:cNvPr>
          <p:cNvSpPr/>
          <p:nvPr/>
        </p:nvSpPr>
        <p:spPr>
          <a:xfrm>
            <a:off x="10110158" y="0"/>
            <a:ext cx="2081841" cy="6858000"/>
          </a:xfrm>
          <a:prstGeom prst="rect">
            <a:avLst/>
          </a:prstGeom>
          <a:solidFill>
            <a:srgbClr val="EB929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943E400-A10E-205D-2FF5-7701BA96A7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6400" y="50473"/>
            <a:ext cx="273963" cy="41094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A4BBEBFA-6C1B-EA0A-1349-2BF4F5A314B0}"/>
              </a:ext>
            </a:extLst>
          </p:cNvPr>
          <p:cNvSpPr txBox="1"/>
          <p:nvPr/>
        </p:nvSpPr>
        <p:spPr>
          <a:xfrm>
            <a:off x="10303814" y="29996"/>
            <a:ext cx="1566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واحد علوم و تحقیقات</a:t>
            </a:r>
          </a:p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دانشکده مدیریت و اقتصاد</a:t>
            </a:r>
            <a:endParaRPr 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4" name="Rectangle: Rounded Corners 3">
            <a:hlinkClick r:id="rId3" action="ppaction://hlinksldjump"/>
            <a:extLst>
              <a:ext uri="{FF2B5EF4-FFF2-40B4-BE49-F238E27FC236}">
                <a16:creationId xmlns:a16="http://schemas.microsoft.com/office/drawing/2014/main" id="{8C716481-6BEB-7734-5472-89FA12E82B3F}"/>
              </a:ext>
            </a:extLst>
          </p:cNvPr>
          <p:cNvSpPr/>
          <p:nvPr/>
        </p:nvSpPr>
        <p:spPr>
          <a:xfrm>
            <a:off x="10260376" y="1074473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فصل1: چرا طراحی</a:t>
            </a:r>
          </a:p>
        </p:txBody>
      </p:sp>
      <p:sp>
        <p:nvSpPr>
          <p:cNvPr id="8" name="Rectangle: Rounded Corners 7">
            <a:hlinkClick r:id="rId4" action="ppaction://hlinksldjump"/>
            <a:extLst>
              <a:ext uri="{FF2B5EF4-FFF2-40B4-BE49-F238E27FC236}">
                <a16:creationId xmlns:a16="http://schemas.microsoft.com/office/drawing/2014/main" id="{CD06F60B-080D-26A7-CAF5-A80633958655}"/>
              </a:ext>
            </a:extLst>
          </p:cNvPr>
          <p:cNvSpPr/>
          <p:nvPr/>
        </p:nvSpPr>
        <p:spPr>
          <a:xfrm>
            <a:off x="10260376" y="1550378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فصل2: چهار پرسش، ده ابزار</a:t>
            </a:r>
          </a:p>
        </p:txBody>
      </p:sp>
      <p:sp>
        <p:nvSpPr>
          <p:cNvPr id="9" name="Rectangle: Rounded Corners 8">
            <a:hlinkClick r:id="rId5" action="ppaction://hlinksldjump"/>
            <a:extLst>
              <a:ext uri="{FF2B5EF4-FFF2-40B4-BE49-F238E27FC236}">
                <a16:creationId xmlns:a16="http://schemas.microsoft.com/office/drawing/2014/main" id="{9206C7DC-AFBF-277E-D863-011723864FC8}"/>
              </a:ext>
            </a:extLst>
          </p:cNvPr>
          <p:cNvSpPr/>
          <p:nvPr/>
        </p:nvSpPr>
        <p:spPr>
          <a:xfrm>
            <a:off x="10260376" y="2031322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فصل3: بصری‌سازی</a:t>
            </a:r>
          </a:p>
        </p:txBody>
      </p:sp>
      <p:sp>
        <p:nvSpPr>
          <p:cNvPr id="10" name="Rectangle: Rounded Corners 9">
            <a:hlinkClick r:id="rId6" action="ppaction://hlinksldjump"/>
            <a:extLst>
              <a:ext uri="{FF2B5EF4-FFF2-40B4-BE49-F238E27FC236}">
                <a16:creationId xmlns:a16="http://schemas.microsoft.com/office/drawing/2014/main" id="{A0E4DE08-5FC2-3277-EC10-49814575C123}"/>
              </a:ext>
            </a:extLst>
          </p:cNvPr>
          <p:cNvSpPr/>
          <p:nvPr/>
        </p:nvSpPr>
        <p:spPr>
          <a:xfrm>
            <a:off x="10260376" y="2511823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فصل4: ترسیم تجربۀ مشتری</a:t>
            </a:r>
          </a:p>
        </p:txBody>
      </p:sp>
      <p:sp>
        <p:nvSpPr>
          <p:cNvPr id="11" name="Rectangle: Rounded Corners 10">
            <a:hlinkClick r:id="rId7" action="ppaction://hlinksldjump"/>
            <a:extLst>
              <a:ext uri="{FF2B5EF4-FFF2-40B4-BE49-F238E27FC236}">
                <a16:creationId xmlns:a16="http://schemas.microsoft.com/office/drawing/2014/main" id="{E2551A67-30EF-B755-8AE0-BAF7426F5993}"/>
              </a:ext>
            </a:extLst>
          </p:cNvPr>
          <p:cNvSpPr/>
          <p:nvPr/>
        </p:nvSpPr>
        <p:spPr>
          <a:xfrm>
            <a:off x="10260376" y="2989052"/>
            <a:ext cx="2006600" cy="410944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tx1"/>
                </a:solidFill>
                <a:cs typeface="B Nazanin" panose="00000400000000000000" pitchFamily="2" charset="-78"/>
              </a:rPr>
              <a:t>فصل5: تحلیل زنجیرۀ ارزش</a:t>
            </a:r>
          </a:p>
        </p:txBody>
      </p:sp>
      <p:sp>
        <p:nvSpPr>
          <p:cNvPr id="12" name="Rectangle: Rounded Corners 11">
            <a:hlinkClick r:id="rId8" action="ppaction://hlinksldjump"/>
            <a:extLst>
              <a:ext uri="{FF2B5EF4-FFF2-40B4-BE49-F238E27FC236}">
                <a16:creationId xmlns:a16="http://schemas.microsoft.com/office/drawing/2014/main" id="{A7C40277-6559-6AF3-5F84-EBBBA1CF9628}"/>
              </a:ext>
            </a:extLst>
          </p:cNvPr>
          <p:cNvSpPr/>
          <p:nvPr/>
        </p:nvSpPr>
        <p:spPr>
          <a:xfrm>
            <a:off x="10260376" y="3466281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فصل6: ترسیم نقشۀ ذهنی</a:t>
            </a:r>
          </a:p>
        </p:txBody>
      </p:sp>
      <p:sp>
        <p:nvSpPr>
          <p:cNvPr id="13" name="Rectangle: Rounded Corners 12">
            <a:hlinkClick r:id="rId9" action="ppaction://hlinksldjump"/>
            <a:extLst>
              <a:ext uri="{FF2B5EF4-FFF2-40B4-BE49-F238E27FC236}">
                <a16:creationId xmlns:a16="http://schemas.microsoft.com/office/drawing/2014/main" id="{73538EE5-65AA-6690-284C-536C8B8578E1}"/>
              </a:ext>
            </a:extLst>
          </p:cNvPr>
          <p:cNvSpPr/>
          <p:nvPr/>
        </p:nvSpPr>
        <p:spPr>
          <a:xfrm>
            <a:off x="10260376" y="3943510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فصل7: بارش فکری</a:t>
            </a:r>
          </a:p>
        </p:txBody>
      </p:sp>
      <p:sp>
        <p:nvSpPr>
          <p:cNvPr id="14" name="Rectangle: Rounded Corners 13">
            <a:hlinkClick r:id="rId10" action="ppaction://hlinksldjump"/>
            <a:extLst>
              <a:ext uri="{FF2B5EF4-FFF2-40B4-BE49-F238E27FC236}">
                <a16:creationId xmlns:a16="http://schemas.microsoft.com/office/drawing/2014/main" id="{1C3BC327-E521-D761-C799-5EA1668798F9}"/>
              </a:ext>
            </a:extLst>
          </p:cNvPr>
          <p:cNvSpPr/>
          <p:nvPr/>
        </p:nvSpPr>
        <p:spPr>
          <a:xfrm>
            <a:off x="10260376" y="4420739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فصل8: توسعۀ مدل مفهومی</a:t>
            </a:r>
          </a:p>
        </p:txBody>
      </p:sp>
      <p:sp>
        <p:nvSpPr>
          <p:cNvPr id="15" name="Rectangle: Rounded Corners 14">
            <a:hlinkClick r:id="rId11" action="ppaction://hlinksldjump"/>
            <a:extLst>
              <a:ext uri="{FF2B5EF4-FFF2-40B4-BE49-F238E27FC236}">
                <a16:creationId xmlns:a16="http://schemas.microsoft.com/office/drawing/2014/main" id="{4D23F291-77A1-BB79-C76E-DB42308BBD3F}"/>
              </a:ext>
            </a:extLst>
          </p:cNvPr>
          <p:cNvSpPr/>
          <p:nvPr/>
        </p:nvSpPr>
        <p:spPr>
          <a:xfrm>
            <a:off x="10260376" y="4897968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فصل9: آزمون پیش‌فرض</a:t>
            </a:r>
          </a:p>
        </p:txBody>
      </p:sp>
      <p:sp>
        <p:nvSpPr>
          <p:cNvPr id="16" name="Rectangle: Rounded Corners 15">
            <a:hlinkClick r:id="rId12" action="ppaction://hlinksldjump"/>
            <a:extLst>
              <a:ext uri="{FF2B5EF4-FFF2-40B4-BE49-F238E27FC236}">
                <a16:creationId xmlns:a16="http://schemas.microsoft.com/office/drawing/2014/main" id="{E0A6A1CD-77FB-0A41-7CF1-8D88EC070308}"/>
              </a:ext>
            </a:extLst>
          </p:cNvPr>
          <p:cNvSpPr/>
          <p:nvPr/>
        </p:nvSpPr>
        <p:spPr>
          <a:xfrm>
            <a:off x="10260376" y="5375197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فصل10: نمونه‌سازی سریع</a:t>
            </a:r>
          </a:p>
        </p:txBody>
      </p:sp>
      <p:sp>
        <p:nvSpPr>
          <p:cNvPr id="18" name="Rectangle: Rounded Corners 17">
            <a:hlinkClick r:id="rId13" action="ppaction://hlinksldjump"/>
            <a:extLst>
              <a:ext uri="{FF2B5EF4-FFF2-40B4-BE49-F238E27FC236}">
                <a16:creationId xmlns:a16="http://schemas.microsoft.com/office/drawing/2014/main" id="{FEB7586B-9142-40EC-29E3-25C84301652B}"/>
              </a:ext>
            </a:extLst>
          </p:cNvPr>
          <p:cNvSpPr/>
          <p:nvPr/>
        </p:nvSpPr>
        <p:spPr>
          <a:xfrm>
            <a:off x="10260376" y="5852426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فصل11: هم‌آفرینی با مشتریان</a:t>
            </a:r>
          </a:p>
        </p:txBody>
      </p:sp>
      <p:sp>
        <p:nvSpPr>
          <p:cNvPr id="19" name="Rectangle: Rounded Corners 18">
            <a:hlinkClick r:id="rId14" action="ppaction://hlinksldjump"/>
            <a:extLst>
              <a:ext uri="{FF2B5EF4-FFF2-40B4-BE49-F238E27FC236}">
                <a16:creationId xmlns:a16="http://schemas.microsoft.com/office/drawing/2014/main" id="{C45CE330-B0B3-B54F-B3E0-95FFA11C38B9}"/>
              </a:ext>
            </a:extLst>
          </p:cNvPr>
          <p:cNvSpPr/>
          <p:nvPr/>
        </p:nvSpPr>
        <p:spPr>
          <a:xfrm>
            <a:off x="10262980" y="6329655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فصل12: عرضۀ اولیه</a:t>
            </a:r>
          </a:p>
        </p:txBody>
      </p:sp>
      <p:sp>
        <p:nvSpPr>
          <p:cNvPr id="20" name="Rectangle: Rounded Corners 19">
            <a:hlinkClick r:id="rId15" action="ppaction://hlinksldjump"/>
            <a:extLst>
              <a:ext uri="{FF2B5EF4-FFF2-40B4-BE49-F238E27FC236}">
                <a16:creationId xmlns:a16="http://schemas.microsoft.com/office/drawing/2014/main" id="{756B01A4-4E77-BC32-F472-35867938C825}"/>
              </a:ext>
            </a:extLst>
          </p:cNvPr>
          <p:cNvSpPr/>
          <p:nvPr/>
        </p:nvSpPr>
        <p:spPr>
          <a:xfrm>
            <a:off x="10260376" y="598568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مقدمه</a:t>
            </a:r>
            <a:endParaRPr lang="en-US" sz="13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BE59ED94-E876-612F-20A2-48EEBCC56AFD}"/>
              </a:ext>
            </a:extLst>
          </p:cNvPr>
          <p:cNvPicPr>
            <a:picLocks noChangeAspect="1"/>
          </p:cNvPicPr>
          <p:nvPr/>
        </p:nvPicPr>
        <p:blipFill rotWithShape="1"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068" b="16829"/>
          <a:stretch/>
        </p:blipFill>
        <p:spPr>
          <a:xfrm>
            <a:off x="175440" y="5430082"/>
            <a:ext cx="2009650" cy="1308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1007330"/>
      </p:ext>
    </p:extLst>
  </p:cSld>
  <p:clrMapOvr>
    <a:masterClrMapping/>
  </p:clrMapOvr>
  <p:transition spd="med">
    <p:pull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59413F-C116-71B3-A7B6-9ED77D3932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71B0D2-CE6C-5665-1BA3-392221263F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649" y="212659"/>
            <a:ext cx="9860262" cy="497517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>
            <a:noAutofit/>
          </a:bodyPr>
          <a:lstStyle/>
          <a:p>
            <a:pPr algn="r" rtl="1"/>
            <a:r>
              <a:rPr lang="fa-IR" sz="3200" b="1" dirty="0">
                <a:cs typeface="B Nazanin" panose="00000400000000000000" pitchFamily="2" charset="-78"/>
              </a:rPr>
              <a:t>فصل5: تحلیل زنجیره ارزش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F36D7662-477F-73A6-DBF1-5675EDB2B4A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6649" y="836762"/>
            <a:ext cx="9860261" cy="6021238"/>
          </a:xfrm>
        </p:spPr>
        <p:txBody>
          <a:bodyPr>
            <a:noAutofit/>
          </a:bodyPr>
          <a:lstStyle/>
          <a:p>
            <a:pPr marL="0" indent="0" algn="r" rtl="1">
              <a:buNone/>
            </a:pPr>
            <a:r>
              <a:rPr lang="fa-IR" b="1" dirty="0">
                <a:solidFill>
                  <a:srgbClr val="00B050"/>
                </a:solidFill>
                <a:cs typeface="B Nazanin" panose="00000400000000000000" pitchFamily="2" charset="-78"/>
              </a:rPr>
              <a:t>» </a:t>
            </a:r>
            <a:r>
              <a:rPr lang="fa-IR" sz="2800" b="1" dirty="0">
                <a:solidFill>
                  <a:srgbClr val="00B050"/>
                </a:solidFill>
                <a:cs typeface="B Nazanin" panose="00000400000000000000" pitchFamily="2" charset="-78"/>
              </a:rPr>
              <a:t>شناسایی محیط رقابتی</a:t>
            </a:r>
          </a:p>
          <a:p>
            <a:pPr marL="0" indent="0" algn="r" rtl="1">
              <a:buNone/>
            </a:pPr>
            <a:r>
              <a:rPr lang="fa-IR" b="1" dirty="0">
                <a:solidFill>
                  <a:srgbClr val="C00000"/>
                </a:solidFill>
                <a:cs typeface="B Nazanin" panose="00000400000000000000" pitchFamily="2" charset="-78"/>
              </a:rPr>
              <a:t>←</a:t>
            </a:r>
            <a:r>
              <a:rPr lang="fa-IR" b="1" dirty="0">
                <a:cs typeface="B Nazanin" panose="00000400000000000000" pitchFamily="2" charset="-78"/>
              </a:rPr>
              <a:t> شناسایی بازیگران اصلی بازار و سهم آنها</a:t>
            </a:r>
          </a:p>
          <a:p>
            <a:pPr marL="0" indent="0" algn="r" rtl="1">
              <a:buNone/>
            </a:pPr>
            <a:r>
              <a:rPr lang="fa-IR" b="1" dirty="0">
                <a:solidFill>
                  <a:schemeClr val="accent2">
                    <a:lumMod val="75000"/>
                  </a:schemeClr>
                </a:solidFill>
                <a:cs typeface="B Nazanin" panose="00000400000000000000" pitchFamily="2" charset="-78"/>
              </a:rPr>
              <a:t>مزیت‌های رقابتی (قابلیت‌های استراتژیک کلیدی)</a:t>
            </a:r>
          </a:p>
          <a:p>
            <a:pPr marL="0" indent="0" algn="r" rtl="1">
              <a:buNone/>
            </a:pPr>
            <a:endParaRPr lang="fa-IR" b="1" dirty="0"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b="1" dirty="0">
                <a:solidFill>
                  <a:srgbClr val="00B050"/>
                </a:solidFill>
                <a:cs typeface="B Nazanin" panose="00000400000000000000" pitchFamily="2" charset="-78"/>
              </a:rPr>
              <a:t>» </a:t>
            </a:r>
            <a:r>
              <a:rPr lang="fa-IR" sz="2800" b="1" dirty="0">
                <a:solidFill>
                  <a:srgbClr val="00B050"/>
                </a:solidFill>
                <a:cs typeface="B Nazanin" panose="00000400000000000000" pitchFamily="2" charset="-78"/>
              </a:rPr>
              <a:t>شناسایی تم‌ها (الگوهای عملکرد تکرار شونده)</a:t>
            </a:r>
          </a:p>
          <a:p>
            <a:pPr marL="0" indent="0" algn="r" rtl="1">
              <a:buNone/>
            </a:pPr>
            <a:r>
              <a:rPr lang="fa-IR" b="1" dirty="0">
                <a:solidFill>
                  <a:srgbClr val="C00000"/>
                </a:solidFill>
                <a:cs typeface="B Nazanin" panose="00000400000000000000" pitchFamily="2" charset="-78"/>
              </a:rPr>
              <a:t>←</a:t>
            </a:r>
            <a:r>
              <a:rPr lang="fa-IR" b="1" dirty="0">
                <a:cs typeface="B Nazanin" panose="00000400000000000000" pitchFamily="2" charset="-78"/>
              </a:rPr>
              <a:t> واگرایی و همگرایی استراتژیک، رهبری استراتژیک</a:t>
            </a:r>
          </a:p>
          <a:p>
            <a:pPr marL="0" indent="0" algn="r" rtl="1">
              <a:buNone/>
            </a:pPr>
            <a:r>
              <a:rPr lang="fa-IR" b="1" dirty="0">
                <a:solidFill>
                  <a:schemeClr val="accent2">
                    <a:lumMod val="75000"/>
                  </a:schemeClr>
                </a:solidFill>
                <a:cs typeface="B Nazanin" panose="00000400000000000000" pitchFamily="2" charset="-78"/>
              </a:rPr>
              <a:t>مانند نمودار زمانی</a:t>
            </a:r>
          </a:p>
          <a:p>
            <a:pPr marL="0" indent="0" algn="r" rtl="1">
              <a:buNone/>
            </a:pPr>
            <a:endParaRPr lang="fa-IR" b="1" dirty="0">
              <a:cs typeface="B Nazanin" panose="00000400000000000000" pitchFamily="2" charset="-78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E9BA7F0-3AA5-2797-F32F-75E3DAB71BBC}"/>
              </a:ext>
            </a:extLst>
          </p:cNvPr>
          <p:cNvSpPr/>
          <p:nvPr/>
        </p:nvSpPr>
        <p:spPr>
          <a:xfrm>
            <a:off x="10110158" y="0"/>
            <a:ext cx="2081841" cy="6858000"/>
          </a:xfrm>
          <a:prstGeom prst="rect">
            <a:avLst/>
          </a:prstGeom>
          <a:solidFill>
            <a:srgbClr val="EB929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8D6DC3D-217B-76BF-C618-2DF83148740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6400" y="50473"/>
            <a:ext cx="273963" cy="41094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A78AC093-F3EC-B376-E28D-2B9AD502438E}"/>
              </a:ext>
            </a:extLst>
          </p:cNvPr>
          <p:cNvSpPr txBox="1"/>
          <p:nvPr/>
        </p:nvSpPr>
        <p:spPr>
          <a:xfrm>
            <a:off x="10303814" y="29996"/>
            <a:ext cx="1566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واحد علوم و تحقیقات</a:t>
            </a:r>
          </a:p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دانشکده مدیریت و اقتصاد</a:t>
            </a:r>
            <a:endParaRPr 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4" name="Rectangle: Rounded Corners 3">
            <a:hlinkClick r:id="rId3" action="ppaction://hlinksldjump"/>
            <a:extLst>
              <a:ext uri="{FF2B5EF4-FFF2-40B4-BE49-F238E27FC236}">
                <a16:creationId xmlns:a16="http://schemas.microsoft.com/office/drawing/2014/main" id="{AC7244D2-D543-7062-1179-AA9683418AB4}"/>
              </a:ext>
            </a:extLst>
          </p:cNvPr>
          <p:cNvSpPr/>
          <p:nvPr/>
        </p:nvSpPr>
        <p:spPr>
          <a:xfrm>
            <a:off x="10260376" y="1074473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فصل1: چرا طراحی</a:t>
            </a:r>
          </a:p>
        </p:txBody>
      </p:sp>
      <p:sp>
        <p:nvSpPr>
          <p:cNvPr id="8" name="Rectangle: Rounded Corners 7">
            <a:hlinkClick r:id="rId4" action="ppaction://hlinksldjump"/>
            <a:extLst>
              <a:ext uri="{FF2B5EF4-FFF2-40B4-BE49-F238E27FC236}">
                <a16:creationId xmlns:a16="http://schemas.microsoft.com/office/drawing/2014/main" id="{888FA87D-FDF9-A262-997D-68372AF17292}"/>
              </a:ext>
            </a:extLst>
          </p:cNvPr>
          <p:cNvSpPr/>
          <p:nvPr/>
        </p:nvSpPr>
        <p:spPr>
          <a:xfrm>
            <a:off x="10260376" y="1550378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فصل2: چهار پرسش، ده ابزار</a:t>
            </a:r>
          </a:p>
        </p:txBody>
      </p:sp>
      <p:sp>
        <p:nvSpPr>
          <p:cNvPr id="9" name="Rectangle: Rounded Corners 8">
            <a:hlinkClick r:id="rId5" action="ppaction://hlinksldjump"/>
            <a:extLst>
              <a:ext uri="{FF2B5EF4-FFF2-40B4-BE49-F238E27FC236}">
                <a16:creationId xmlns:a16="http://schemas.microsoft.com/office/drawing/2014/main" id="{89421D0F-90C3-2F2B-3395-8814E5BFB59B}"/>
              </a:ext>
            </a:extLst>
          </p:cNvPr>
          <p:cNvSpPr/>
          <p:nvPr/>
        </p:nvSpPr>
        <p:spPr>
          <a:xfrm>
            <a:off x="10260376" y="2031322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فصل3: بصری‌سازی</a:t>
            </a:r>
          </a:p>
        </p:txBody>
      </p:sp>
      <p:sp>
        <p:nvSpPr>
          <p:cNvPr id="10" name="Rectangle: Rounded Corners 9">
            <a:hlinkClick r:id="rId6" action="ppaction://hlinksldjump"/>
            <a:extLst>
              <a:ext uri="{FF2B5EF4-FFF2-40B4-BE49-F238E27FC236}">
                <a16:creationId xmlns:a16="http://schemas.microsoft.com/office/drawing/2014/main" id="{1E31951C-0299-39C7-A3FA-05959ACA4F02}"/>
              </a:ext>
            </a:extLst>
          </p:cNvPr>
          <p:cNvSpPr/>
          <p:nvPr/>
        </p:nvSpPr>
        <p:spPr>
          <a:xfrm>
            <a:off x="10260376" y="2511823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فصل4: ترسیم تجربۀ مشتری</a:t>
            </a:r>
          </a:p>
        </p:txBody>
      </p:sp>
      <p:sp>
        <p:nvSpPr>
          <p:cNvPr id="12" name="Rectangle: Rounded Corners 11">
            <a:hlinkClick r:id="rId7" action="ppaction://hlinksldjump"/>
            <a:extLst>
              <a:ext uri="{FF2B5EF4-FFF2-40B4-BE49-F238E27FC236}">
                <a16:creationId xmlns:a16="http://schemas.microsoft.com/office/drawing/2014/main" id="{98858370-67E6-59F3-A912-B20961861C82}"/>
              </a:ext>
            </a:extLst>
          </p:cNvPr>
          <p:cNvSpPr/>
          <p:nvPr/>
        </p:nvSpPr>
        <p:spPr>
          <a:xfrm>
            <a:off x="10260376" y="3466281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فصل6: ترسیم نقشۀ ذهنی</a:t>
            </a:r>
          </a:p>
        </p:txBody>
      </p:sp>
      <p:sp>
        <p:nvSpPr>
          <p:cNvPr id="13" name="Rectangle: Rounded Corners 12">
            <a:hlinkClick r:id="rId8" action="ppaction://hlinksldjump"/>
            <a:extLst>
              <a:ext uri="{FF2B5EF4-FFF2-40B4-BE49-F238E27FC236}">
                <a16:creationId xmlns:a16="http://schemas.microsoft.com/office/drawing/2014/main" id="{A250A512-A915-7C1B-4374-360C5C7DBCA2}"/>
              </a:ext>
            </a:extLst>
          </p:cNvPr>
          <p:cNvSpPr/>
          <p:nvPr/>
        </p:nvSpPr>
        <p:spPr>
          <a:xfrm>
            <a:off x="10260376" y="3943510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فصل7: بارش فکری</a:t>
            </a:r>
          </a:p>
        </p:txBody>
      </p:sp>
      <p:sp>
        <p:nvSpPr>
          <p:cNvPr id="14" name="Rectangle: Rounded Corners 13">
            <a:hlinkClick r:id="rId9" action="ppaction://hlinksldjump"/>
            <a:extLst>
              <a:ext uri="{FF2B5EF4-FFF2-40B4-BE49-F238E27FC236}">
                <a16:creationId xmlns:a16="http://schemas.microsoft.com/office/drawing/2014/main" id="{1AB42B9D-4FB4-309B-8141-E5F67500DFA8}"/>
              </a:ext>
            </a:extLst>
          </p:cNvPr>
          <p:cNvSpPr/>
          <p:nvPr/>
        </p:nvSpPr>
        <p:spPr>
          <a:xfrm>
            <a:off x="10260376" y="4420739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فصل8: توسعۀ مدل مفهومی</a:t>
            </a:r>
          </a:p>
        </p:txBody>
      </p:sp>
      <p:sp>
        <p:nvSpPr>
          <p:cNvPr id="15" name="Rectangle: Rounded Corners 14">
            <a:hlinkClick r:id="rId10" action="ppaction://hlinksldjump"/>
            <a:extLst>
              <a:ext uri="{FF2B5EF4-FFF2-40B4-BE49-F238E27FC236}">
                <a16:creationId xmlns:a16="http://schemas.microsoft.com/office/drawing/2014/main" id="{8C642397-58E4-7AF5-CC90-169296C55CD3}"/>
              </a:ext>
            </a:extLst>
          </p:cNvPr>
          <p:cNvSpPr/>
          <p:nvPr/>
        </p:nvSpPr>
        <p:spPr>
          <a:xfrm>
            <a:off x="10260376" y="4897968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فصل9: آزمون پیش‌فرض</a:t>
            </a:r>
          </a:p>
        </p:txBody>
      </p:sp>
      <p:sp>
        <p:nvSpPr>
          <p:cNvPr id="16" name="Rectangle: Rounded Corners 15">
            <a:hlinkClick r:id="rId11" action="ppaction://hlinksldjump"/>
            <a:extLst>
              <a:ext uri="{FF2B5EF4-FFF2-40B4-BE49-F238E27FC236}">
                <a16:creationId xmlns:a16="http://schemas.microsoft.com/office/drawing/2014/main" id="{65E7AF1B-4881-C1BB-5B6C-C1D88B4A7130}"/>
              </a:ext>
            </a:extLst>
          </p:cNvPr>
          <p:cNvSpPr/>
          <p:nvPr/>
        </p:nvSpPr>
        <p:spPr>
          <a:xfrm>
            <a:off x="10260376" y="5375197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فصل10: نمونه‌سازی سریع</a:t>
            </a:r>
          </a:p>
        </p:txBody>
      </p:sp>
      <p:sp>
        <p:nvSpPr>
          <p:cNvPr id="18" name="Rectangle: Rounded Corners 17">
            <a:hlinkClick r:id="rId12" action="ppaction://hlinksldjump"/>
            <a:extLst>
              <a:ext uri="{FF2B5EF4-FFF2-40B4-BE49-F238E27FC236}">
                <a16:creationId xmlns:a16="http://schemas.microsoft.com/office/drawing/2014/main" id="{3154A6A7-54C8-2CB4-E5E9-1A542BD7D9C4}"/>
              </a:ext>
            </a:extLst>
          </p:cNvPr>
          <p:cNvSpPr/>
          <p:nvPr/>
        </p:nvSpPr>
        <p:spPr>
          <a:xfrm>
            <a:off x="10260376" y="5852426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فصل11: هم‌آفرینی با مشتریان</a:t>
            </a:r>
          </a:p>
        </p:txBody>
      </p:sp>
      <p:sp>
        <p:nvSpPr>
          <p:cNvPr id="19" name="Rectangle: Rounded Corners 18">
            <a:hlinkClick r:id="rId13" action="ppaction://hlinksldjump"/>
            <a:extLst>
              <a:ext uri="{FF2B5EF4-FFF2-40B4-BE49-F238E27FC236}">
                <a16:creationId xmlns:a16="http://schemas.microsoft.com/office/drawing/2014/main" id="{ED0F9989-A593-B06C-8027-2D523A77B505}"/>
              </a:ext>
            </a:extLst>
          </p:cNvPr>
          <p:cNvSpPr/>
          <p:nvPr/>
        </p:nvSpPr>
        <p:spPr>
          <a:xfrm>
            <a:off x="10262980" y="6329655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فصل12: عرضۀ اولیه</a:t>
            </a:r>
          </a:p>
        </p:txBody>
      </p:sp>
      <p:sp>
        <p:nvSpPr>
          <p:cNvPr id="20" name="Rectangle: Rounded Corners 19">
            <a:hlinkClick r:id="rId14" action="ppaction://hlinksldjump"/>
            <a:extLst>
              <a:ext uri="{FF2B5EF4-FFF2-40B4-BE49-F238E27FC236}">
                <a16:creationId xmlns:a16="http://schemas.microsoft.com/office/drawing/2014/main" id="{09163475-CFED-E39C-4F8F-1242464375D6}"/>
              </a:ext>
            </a:extLst>
          </p:cNvPr>
          <p:cNvSpPr/>
          <p:nvPr/>
        </p:nvSpPr>
        <p:spPr>
          <a:xfrm>
            <a:off x="10260376" y="598568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مقدمه</a:t>
            </a:r>
            <a:endParaRPr lang="en-US" sz="13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3" name="Rectangle: Rounded Corners 22">
            <a:hlinkClick r:id="rId15" action="ppaction://hlinksldjump"/>
            <a:extLst>
              <a:ext uri="{FF2B5EF4-FFF2-40B4-BE49-F238E27FC236}">
                <a16:creationId xmlns:a16="http://schemas.microsoft.com/office/drawing/2014/main" id="{443233B5-4530-52B4-57B8-B70405EB6F29}"/>
              </a:ext>
            </a:extLst>
          </p:cNvPr>
          <p:cNvSpPr/>
          <p:nvPr/>
        </p:nvSpPr>
        <p:spPr>
          <a:xfrm>
            <a:off x="10260376" y="2989052"/>
            <a:ext cx="2006600" cy="410944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tx1"/>
                </a:solidFill>
                <a:cs typeface="B Nazanin" panose="00000400000000000000" pitchFamily="2" charset="-78"/>
              </a:rPr>
              <a:t>فصل5: تحلیل زنجیرۀ ارزش</a:t>
            </a:r>
          </a:p>
        </p:txBody>
      </p:sp>
      <p:pic>
        <p:nvPicPr>
          <p:cNvPr id="1026" name="Picture 2" descr="Create a forecast chart in Excel">
            <a:extLst>
              <a:ext uri="{FF2B5EF4-FFF2-40B4-BE49-F238E27FC236}">
                <a16:creationId xmlns:a16="http://schemas.microsoft.com/office/drawing/2014/main" id="{F3C6EEFB-3AED-1D10-BA2E-37324B7831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485" y="3943510"/>
            <a:ext cx="4629150" cy="2790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68464109"/>
      </p:ext>
    </p:extLst>
  </p:cSld>
  <p:clrMapOvr>
    <a:masterClrMapping/>
  </p:clrMapOvr>
  <p:transition spd="med">
    <p:pull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71BE4C4-C9F6-A699-D7E4-30C7F24237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8B0846-6AE7-C47D-3127-F4B01FF5FA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649" y="212659"/>
            <a:ext cx="9860262" cy="497517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>
            <a:noAutofit/>
          </a:bodyPr>
          <a:lstStyle/>
          <a:p>
            <a:pPr algn="r" rtl="1"/>
            <a:r>
              <a:rPr lang="fa-IR" sz="3200" b="1" dirty="0">
                <a:cs typeface="B Nazanin" panose="00000400000000000000" pitchFamily="2" charset="-78"/>
              </a:rPr>
              <a:t>فصل6: ترسیم نقشه ذهنی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82392122-5B4A-0DE7-7B03-4415932837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6649" y="836762"/>
            <a:ext cx="9860261" cy="6021238"/>
          </a:xfrm>
        </p:spPr>
        <p:txBody>
          <a:bodyPr>
            <a:noAutofit/>
          </a:bodyPr>
          <a:lstStyle/>
          <a:p>
            <a:pPr marL="0" indent="0" algn="r" rtl="1">
              <a:buNone/>
            </a:pPr>
            <a:r>
              <a:rPr lang="fa-IR" b="1" dirty="0">
                <a:solidFill>
                  <a:schemeClr val="accent2">
                    <a:lumMod val="75000"/>
                  </a:schemeClr>
                </a:solidFill>
                <a:cs typeface="B Nazanin" panose="00000400000000000000" pitchFamily="2" charset="-78"/>
              </a:rPr>
              <a:t>انتهای مرحله اول (همگرایی)</a:t>
            </a:r>
          </a:p>
          <a:p>
            <a:pPr marL="0" indent="0" algn="r" rtl="1">
              <a:buNone/>
            </a:pPr>
            <a:endParaRPr lang="fa-IR" b="1" dirty="0">
              <a:solidFill>
                <a:srgbClr val="C00000"/>
              </a:solidFill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b="1" dirty="0">
                <a:solidFill>
                  <a:srgbClr val="C00000"/>
                </a:solidFill>
                <a:cs typeface="B Nazanin" panose="00000400000000000000" pitchFamily="2" charset="-78"/>
              </a:rPr>
              <a:t>←</a:t>
            </a:r>
            <a:r>
              <a:rPr lang="fa-IR" b="1" dirty="0">
                <a:cs typeface="B Nazanin" panose="00000400000000000000" pitchFamily="2" charset="-78"/>
              </a:rPr>
              <a:t> سازماندهی و ارائه داده‌ها » </a:t>
            </a:r>
            <a:r>
              <a:rPr lang="fa-IR" b="1" dirty="0">
                <a:solidFill>
                  <a:srgbClr val="00B050"/>
                </a:solidFill>
                <a:cs typeface="B Nazanin" panose="00000400000000000000" pitchFamily="2" charset="-78"/>
              </a:rPr>
              <a:t>برای ایجاد ذهنیت مشترک با همکاران</a:t>
            </a:r>
          </a:p>
          <a:p>
            <a:pPr marL="0" indent="0" algn="r" rtl="1">
              <a:buNone/>
            </a:pPr>
            <a:endParaRPr lang="fa-IR" b="1" dirty="0">
              <a:solidFill>
                <a:srgbClr val="00B050"/>
              </a:solidFill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b="1" dirty="0">
                <a:solidFill>
                  <a:srgbClr val="C00000"/>
                </a:solidFill>
                <a:cs typeface="B Nazanin" panose="00000400000000000000" pitchFamily="2" charset="-78"/>
              </a:rPr>
              <a:t>←</a:t>
            </a:r>
            <a:r>
              <a:rPr lang="fa-IR" b="1" dirty="0">
                <a:cs typeface="B Nazanin" panose="00000400000000000000" pitchFamily="2" charset="-78"/>
              </a:rPr>
              <a:t> ایجاد فهرست‌ معیارهای مشترک » </a:t>
            </a:r>
            <a:r>
              <a:rPr lang="fa-IR" b="1" dirty="0">
                <a:solidFill>
                  <a:srgbClr val="00B050"/>
                </a:solidFill>
                <a:cs typeface="B Nazanin" panose="00000400000000000000" pitchFamily="2" charset="-78"/>
              </a:rPr>
              <a:t>میان سازمان، شرکا و مشتریان</a:t>
            </a:r>
          </a:p>
          <a:p>
            <a:pPr marL="0" indent="0" algn="r" rtl="1">
              <a:buNone/>
            </a:pPr>
            <a:endParaRPr lang="fa-IR" b="1" dirty="0"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b="1" dirty="0">
                <a:solidFill>
                  <a:srgbClr val="C00000"/>
                </a:solidFill>
                <a:cs typeface="B Nazanin" panose="00000400000000000000" pitchFamily="2" charset="-78"/>
              </a:rPr>
              <a:t>←</a:t>
            </a:r>
            <a:r>
              <a:rPr lang="fa-IR" b="1" dirty="0">
                <a:cs typeface="B Nazanin" panose="00000400000000000000" pitchFamily="2" charset="-78"/>
              </a:rPr>
              <a:t> رفع آشفتگی‌ها » </a:t>
            </a:r>
            <a:r>
              <a:rPr lang="fa-IR" b="1" dirty="0">
                <a:solidFill>
                  <a:srgbClr val="00B050"/>
                </a:solidFill>
                <a:cs typeface="B Nazanin" panose="00000400000000000000" pitchFamily="2" charset="-78"/>
              </a:rPr>
              <a:t>حذف موارد بی اهمیت</a:t>
            </a:r>
          </a:p>
          <a:p>
            <a:pPr marL="0" indent="0" algn="r" rtl="1">
              <a:buNone/>
            </a:pPr>
            <a:endParaRPr lang="fa-IR" b="1" dirty="0"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b="1" dirty="0">
                <a:solidFill>
                  <a:srgbClr val="C00000"/>
                </a:solidFill>
                <a:cs typeface="B Nazanin" panose="00000400000000000000" pitchFamily="2" charset="-78"/>
              </a:rPr>
              <a:t>←</a:t>
            </a:r>
            <a:r>
              <a:rPr lang="fa-IR" b="1" dirty="0">
                <a:cs typeface="B Nazanin" panose="00000400000000000000" pitchFamily="2" charset="-78"/>
              </a:rPr>
              <a:t> شناسایی تضادها » </a:t>
            </a:r>
            <a:r>
              <a:rPr lang="fa-IR" b="1" dirty="0">
                <a:solidFill>
                  <a:srgbClr val="00B050"/>
                </a:solidFill>
                <a:cs typeface="B Nazanin" panose="00000400000000000000" pitchFamily="2" charset="-78"/>
              </a:rPr>
              <a:t>کشف الگوهای تضاد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0F9A355-0387-66C9-F36F-5FC0A9273C11}"/>
              </a:ext>
            </a:extLst>
          </p:cNvPr>
          <p:cNvSpPr/>
          <p:nvPr/>
        </p:nvSpPr>
        <p:spPr>
          <a:xfrm>
            <a:off x="10110158" y="0"/>
            <a:ext cx="2081841" cy="6858000"/>
          </a:xfrm>
          <a:prstGeom prst="rect">
            <a:avLst/>
          </a:prstGeom>
          <a:solidFill>
            <a:srgbClr val="EB929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8481D05-5A0C-E985-4954-C17F5283B3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6400" y="50473"/>
            <a:ext cx="273963" cy="41094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22C82CF-08F8-3621-B51B-C772CB469B79}"/>
              </a:ext>
            </a:extLst>
          </p:cNvPr>
          <p:cNvSpPr txBox="1"/>
          <p:nvPr/>
        </p:nvSpPr>
        <p:spPr>
          <a:xfrm>
            <a:off x="10303814" y="29996"/>
            <a:ext cx="1566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واحد علوم و تحقیقات</a:t>
            </a:r>
          </a:p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دانشکده مدیریت و اقتصاد</a:t>
            </a:r>
            <a:endParaRPr 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4" name="Rectangle: Rounded Corners 3">
            <a:hlinkClick r:id="rId3" action="ppaction://hlinksldjump"/>
            <a:extLst>
              <a:ext uri="{FF2B5EF4-FFF2-40B4-BE49-F238E27FC236}">
                <a16:creationId xmlns:a16="http://schemas.microsoft.com/office/drawing/2014/main" id="{F959FBAB-7C1D-7C6E-2525-083460AD8169}"/>
              </a:ext>
            </a:extLst>
          </p:cNvPr>
          <p:cNvSpPr/>
          <p:nvPr/>
        </p:nvSpPr>
        <p:spPr>
          <a:xfrm>
            <a:off x="10260376" y="1074473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فصل1: چرا طراحی</a:t>
            </a:r>
          </a:p>
        </p:txBody>
      </p:sp>
      <p:sp>
        <p:nvSpPr>
          <p:cNvPr id="8" name="Rectangle: Rounded Corners 7">
            <a:hlinkClick r:id="rId4" action="ppaction://hlinksldjump"/>
            <a:extLst>
              <a:ext uri="{FF2B5EF4-FFF2-40B4-BE49-F238E27FC236}">
                <a16:creationId xmlns:a16="http://schemas.microsoft.com/office/drawing/2014/main" id="{9BAAB919-C849-F8DA-6C92-C9EF62E9C4B8}"/>
              </a:ext>
            </a:extLst>
          </p:cNvPr>
          <p:cNvSpPr/>
          <p:nvPr/>
        </p:nvSpPr>
        <p:spPr>
          <a:xfrm>
            <a:off x="10260376" y="1550378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فصل2: چهار پرسش، ده ابزار</a:t>
            </a:r>
          </a:p>
        </p:txBody>
      </p:sp>
      <p:sp>
        <p:nvSpPr>
          <p:cNvPr id="9" name="Rectangle: Rounded Corners 8">
            <a:hlinkClick r:id="rId5" action="ppaction://hlinksldjump"/>
            <a:extLst>
              <a:ext uri="{FF2B5EF4-FFF2-40B4-BE49-F238E27FC236}">
                <a16:creationId xmlns:a16="http://schemas.microsoft.com/office/drawing/2014/main" id="{9F05B80B-F23D-BE6B-F57E-36534C6D5110}"/>
              </a:ext>
            </a:extLst>
          </p:cNvPr>
          <p:cNvSpPr/>
          <p:nvPr/>
        </p:nvSpPr>
        <p:spPr>
          <a:xfrm>
            <a:off x="10260376" y="2031322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فصل3: بصری‌سازی</a:t>
            </a:r>
          </a:p>
        </p:txBody>
      </p:sp>
      <p:sp>
        <p:nvSpPr>
          <p:cNvPr id="10" name="Rectangle: Rounded Corners 9">
            <a:hlinkClick r:id="rId6" action="ppaction://hlinksldjump"/>
            <a:extLst>
              <a:ext uri="{FF2B5EF4-FFF2-40B4-BE49-F238E27FC236}">
                <a16:creationId xmlns:a16="http://schemas.microsoft.com/office/drawing/2014/main" id="{145A2EA7-AC4C-8184-D107-99DD59C412D5}"/>
              </a:ext>
            </a:extLst>
          </p:cNvPr>
          <p:cNvSpPr/>
          <p:nvPr/>
        </p:nvSpPr>
        <p:spPr>
          <a:xfrm>
            <a:off x="10260376" y="2511823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فصل4: ترسیم تجربۀ مشتری</a:t>
            </a:r>
          </a:p>
        </p:txBody>
      </p:sp>
      <p:sp>
        <p:nvSpPr>
          <p:cNvPr id="11" name="Rectangle: Rounded Corners 10">
            <a:hlinkClick r:id="rId7" action="ppaction://hlinksldjump"/>
            <a:extLst>
              <a:ext uri="{FF2B5EF4-FFF2-40B4-BE49-F238E27FC236}">
                <a16:creationId xmlns:a16="http://schemas.microsoft.com/office/drawing/2014/main" id="{2C9F298D-03D1-BC0D-C2F0-19C2D7A4405A}"/>
              </a:ext>
            </a:extLst>
          </p:cNvPr>
          <p:cNvSpPr/>
          <p:nvPr/>
        </p:nvSpPr>
        <p:spPr>
          <a:xfrm>
            <a:off x="10260376" y="2989052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فصل5: تحلیل زنجیرۀ ارزش</a:t>
            </a:r>
          </a:p>
        </p:txBody>
      </p:sp>
      <p:sp>
        <p:nvSpPr>
          <p:cNvPr id="12" name="Rectangle: Rounded Corners 11">
            <a:hlinkClick r:id="rId8" action="ppaction://hlinksldjump"/>
            <a:extLst>
              <a:ext uri="{FF2B5EF4-FFF2-40B4-BE49-F238E27FC236}">
                <a16:creationId xmlns:a16="http://schemas.microsoft.com/office/drawing/2014/main" id="{4A533ABE-E2AC-6DC2-EC5C-38C2DF28A9EB}"/>
              </a:ext>
            </a:extLst>
          </p:cNvPr>
          <p:cNvSpPr/>
          <p:nvPr/>
        </p:nvSpPr>
        <p:spPr>
          <a:xfrm>
            <a:off x="10260376" y="3466281"/>
            <a:ext cx="2006600" cy="410944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tx1"/>
                </a:solidFill>
                <a:cs typeface="B Nazanin" panose="00000400000000000000" pitchFamily="2" charset="-78"/>
              </a:rPr>
              <a:t>فصل6: ترسیم نقشۀ ذهنی</a:t>
            </a:r>
          </a:p>
        </p:txBody>
      </p:sp>
      <p:sp>
        <p:nvSpPr>
          <p:cNvPr id="13" name="Rectangle: Rounded Corners 12">
            <a:hlinkClick r:id="rId9" action="ppaction://hlinksldjump"/>
            <a:extLst>
              <a:ext uri="{FF2B5EF4-FFF2-40B4-BE49-F238E27FC236}">
                <a16:creationId xmlns:a16="http://schemas.microsoft.com/office/drawing/2014/main" id="{E6084926-72A0-42D7-C705-1B71C56FEA87}"/>
              </a:ext>
            </a:extLst>
          </p:cNvPr>
          <p:cNvSpPr/>
          <p:nvPr/>
        </p:nvSpPr>
        <p:spPr>
          <a:xfrm>
            <a:off x="10260376" y="3943510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فصل7: بارش فکری</a:t>
            </a:r>
          </a:p>
        </p:txBody>
      </p:sp>
      <p:sp>
        <p:nvSpPr>
          <p:cNvPr id="14" name="Rectangle: Rounded Corners 13">
            <a:hlinkClick r:id="rId10" action="ppaction://hlinksldjump"/>
            <a:extLst>
              <a:ext uri="{FF2B5EF4-FFF2-40B4-BE49-F238E27FC236}">
                <a16:creationId xmlns:a16="http://schemas.microsoft.com/office/drawing/2014/main" id="{31569A59-3E35-C7B5-1460-13B40703B36A}"/>
              </a:ext>
            </a:extLst>
          </p:cNvPr>
          <p:cNvSpPr/>
          <p:nvPr/>
        </p:nvSpPr>
        <p:spPr>
          <a:xfrm>
            <a:off x="10260376" y="4420739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فصل8: توسعۀ مدل مفهومی</a:t>
            </a:r>
          </a:p>
        </p:txBody>
      </p:sp>
      <p:sp>
        <p:nvSpPr>
          <p:cNvPr id="15" name="Rectangle: Rounded Corners 14">
            <a:hlinkClick r:id="rId11" action="ppaction://hlinksldjump"/>
            <a:extLst>
              <a:ext uri="{FF2B5EF4-FFF2-40B4-BE49-F238E27FC236}">
                <a16:creationId xmlns:a16="http://schemas.microsoft.com/office/drawing/2014/main" id="{6D189AE7-0AA6-0D92-EB28-E549A22FC3D7}"/>
              </a:ext>
            </a:extLst>
          </p:cNvPr>
          <p:cNvSpPr/>
          <p:nvPr/>
        </p:nvSpPr>
        <p:spPr>
          <a:xfrm>
            <a:off x="10260376" y="4897968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فصل9: آزمون پیش‌فرض</a:t>
            </a:r>
          </a:p>
        </p:txBody>
      </p:sp>
      <p:sp>
        <p:nvSpPr>
          <p:cNvPr id="16" name="Rectangle: Rounded Corners 15">
            <a:hlinkClick r:id="rId12" action="ppaction://hlinksldjump"/>
            <a:extLst>
              <a:ext uri="{FF2B5EF4-FFF2-40B4-BE49-F238E27FC236}">
                <a16:creationId xmlns:a16="http://schemas.microsoft.com/office/drawing/2014/main" id="{DFF95BA4-602E-3B1B-82C7-E48B96EC5BCD}"/>
              </a:ext>
            </a:extLst>
          </p:cNvPr>
          <p:cNvSpPr/>
          <p:nvPr/>
        </p:nvSpPr>
        <p:spPr>
          <a:xfrm>
            <a:off x="10260376" y="5375197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فصل10: نمونه‌سازی سریع</a:t>
            </a:r>
          </a:p>
        </p:txBody>
      </p:sp>
      <p:sp>
        <p:nvSpPr>
          <p:cNvPr id="18" name="Rectangle: Rounded Corners 17">
            <a:hlinkClick r:id="rId13" action="ppaction://hlinksldjump"/>
            <a:extLst>
              <a:ext uri="{FF2B5EF4-FFF2-40B4-BE49-F238E27FC236}">
                <a16:creationId xmlns:a16="http://schemas.microsoft.com/office/drawing/2014/main" id="{BCCEB866-E8C8-D138-6090-0F78F8E8BBEE}"/>
              </a:ext>
            </a:extLst>
          </p:cNvPr>
          <p:cNvSpPr/>
          <p:nvPr/>
        </p:nvSpPr>
        <p:spPr>
          <a:xfrm>
            <a:off x="10260376" y="5852426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فصل11: هم‌آفرینی با مشتریان</a:t>
            </a:r>
          </a:p>
        </p:txBody>
      </p:sp>
      <p:sp>
        <p:nvSpPr>
          <p:cNvPr id="19" name="Rectangle: Rounded Corners 18">
            <a:hlinkClick r:id="rId14" action="ppaction://hlinksldjump"/>
            <a:extLst>
              <a:ext uri="{FF2B5EF4-FFF2-40B4-BE49-F238E27FC236}">
                <a16:creationId xmlns:a16="http://schemas.microsoft.com/office/drawing/2014/main" id="{47AD3975-40D7-5921-4273-FE5BFB429348}"/>
              </a:ext>
            </a:extLst>
          </p:cNvPr>
          <p:cNvSpPr/>
          <p:nvPr/>
        </p:nvSpPr>
        <p:spPr>
          <a:xfrm>
            <a:off x="10262980" y="6329655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فصل12: عرضۀ اولیه</a:t>
            </a:r>
          </a:p>
        </p:txBody>
      </p:sp>
      <p:sp>
        <p:nvSpPr>
          <p:cNvPr id="20" name="Rectangle: Rounded Corners 19">
            <a:hlinkClick r:id="rId15" action="ppaction://hlinksldjump"/>
            <a:extLst>
              <a:ext uri="{FF2B5EF4-FFF2-40B4-BE49-F238E27FC236}">
                <a16:creationId xmlns:a16="http://schemas.microsoft.com/office/drawing/2014/main" id="{AACC13E3-7B34-D624-F114-298D80DABD76}"/>
              </a:ext>
            </a:extLst>
          </p:cNvPr>
          <p:cNvSpPr/>
          <p:nvPr/>
        </p:nvSpPr>
        <p:spPr>
          <a:xfrm>
            <a:off x="10260376" y="598568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مقدمه</a:t>
            </a:r>
            <a:endParaRPr lang="en-US" sz="13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B6B17877-DDE4-32E7-3B72-C5086C942AAD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 flipH="1">
            <a:off x="215660" y="4420739"/>
            <a:ext cx="1794421" cy="2319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4237988"/>
      </p:ext>
    </p:extLst>
  </p:cSld>
  <p:clrMapOvr>
    <a:masterClrMapping/>
  </p:clrMapOvr>
  <p:transition spd="med">
    <p:pull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729A15-D24F-7125-2384-7212FBBEF5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7FE033-7AEC-F752-1A5B-BE38AD4D58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649" y="212659"/>
            <a:ext cx="9860262" cy="497517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>
            <a:noAutofit/>
          </a:bodyPr>
          <a:lstStyle/>
          <a:p>
            <a:pPr algn="r" rtl="1"/>
            <a:r>
              <a:rPr lang="fa-IR" sz="3200" b="1" dirty="0">
                <a:cs typeface="B Nazanin" panose="00000400000000000000" pitchFamily="2" charset="-78"/>
              </a:rPr>
              <a:t>فصل7: بارش فکری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C44AB7A6-BE8B-0A87-801B-EBF1A3A13BA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6649" y="836762"/>
            <a:ext cx="9860261" cy="6021238"/>
          </a:xfrm>
        </p:spPr>
        <p:txBody>
          <a:bodyPr>
            <a:noAutofit/>
          </a:bodyPr>
          <a:lstStyle/>
          <a:p>
            <a:pPr marL="0" indent="0" algn="r" rtl="1">
              <a:lnSpc>
                <a:spcPct val="100000"/>
              </a:lnSpc>
              <a:buNone/>
            </a:pPr>
            <a:r>
              <a:rPr lang="fa-IR" b="1" dirty="0">
                <a:solidFill>
                  <a:schemeClr val="accent6">
                    <a:lumMod val="75000"/>
                  </a:schemeClr>
                </a:solidFill>
                <a:cs typeface="B Nazanin" panose="00000400000000000000" pitchFamily="2" charset="-78"/>
              </a:rPr>
              <a:t>با هدف کشف جایگزین‌های نو برای وضعیت موجود</a:t>
            </a:r>
          </a:p>
          <a:p>
            <a:pPr marL="0" indent="0" algn="r" rtl="1">
              <a:lnSpc>
                <a:spcPct val="100000"/>
              </a:lnSpc>
              <a:buNone/>
            </a:pPr>
            <a:endParaRPr lang="fa-IR" b="1" dirty="0">
              <a:solidFill>
                <a:schemeClr val="accent2">
                  <a:lumMod val="75000"/>
                </a:schemeClr>
              </a:solidFill>
              <a:cs typeface="B Nazanin" panose="00000400000000000000" pitchFamily="2" charset="-78"/>
            </a:endParaRPr>
          </a:p>
          <a:p>
            <a:pPr marL="0" indent="0" algn="r" rtl="1">
              <a:lnSpc>
                <a:spcPct val="100000"/>
              </a:lnSpc>
              <a:buNone/>
            </a:pPr>
            <a:r>
              <a:rPr lang="fa-IR" b="1" dirty="0">
                <a:solidFill>
                  <a:schemeClr val="accent2">
                    <a:lumMod val="75000"/>
                  </a:schemeClr>
                </a:solidFill>
                <a:cs typeface="B Nazanin" panose="00000400000000000000" pitchFamily="2" charset="-78"/>
              </a:rPr>
              <a:t>4 دلیل عدم موفقیت بارش فکری</a:t>
            </a:r>
            <a:endParaRPr lang="fa-IR" sz="2800" b="1" dirty="0">
              <a:solidFill>
                <a:schemeClr val="accent2">
                  <a:lumMod val="75000"/>
                </a:schemeClr>
              </a:solidFill>
              <a:cs typeface="B Nazanin" panose="00000400000000000000" pitchFamily="2" charset="-78"/>
            </a:endParaRPr>
          </a:p>
          <a:p>
            <a:pPr marL="0" indent="0" algn="r" rtl="1">
              <a:lnSpc>
                <a:spcPct val="100000"/>
              </a:lnSpc>
              <a:buNone/>
            </a:pPr>
            <a:r>
              <a:rPr lang="fa-IR" b="1" dirty="0">
                <a:solidFill>
                  <a:srgbClr val="C00000"/>
                </a:solidFill>
                <a:cs typeface="B Nazanin" panose="00000400000000000000" pitchFamily="2" charset="-78"/>
              </a:rPr>
              <a:t>←</a:t>
            </a:r>
            <a:r>
              <a:rPr lang="fa-IR" b="1" dirty="0">
                <a:cs typeface="B Nazanin" panose="00000400000000000000" pitchFamily="2" charset="-78"/>
              </a:rPr>
              <a:t> بی‌نظمی: </a:t>
            </a:r>
            <a:r>
              <a:rPr lang="fa-IR" b="1" dirty="0">
                <a:solidFill>
                  <a:srgbClr val="0070C0"/>
                </a:solidFill>
                <a:cs typeface="B Nazanin" panose="00000400000000000000" pitchFamily="2" charset="-78"/>
              </a:rPr>
              <a:t>عدم صورت‌بندی مسائل</a:t>
            </a:r>
          </a:p>
          <a:p>
            <a:pPr marL="0" indent="0" algn="r" rtl="1">
              <a:lnSpc>
                <a:spcPct val="100000"/>
              </a:lnSpc>
              <a:buNone/>
            </a:pPr>
            <a:r>
              <a:rPr lang="fa-IR" b="1" dirty="0">
                <a:solidFill>
                  <a:srgbClr val="C00000"/>
                </a:solidFill>
                <a:cs typeface="B Nazanin" panose="00000400000000000000" pitchFamily="2" charset="-78"/>
              </a:rPr>
              <a:t>←</a:t>
            </a:r>
            <a:r>
              <a:rPr lang="fa-IR" b="1" dirty="0">
                <a:cs typeface="B Nazanin" panose="00000400000000000000" pitchFamily="2" charset="-78"/>
              </a:rPr>
              <a:t> عدم جذابیت: </a:t>
            </a:r>
            <a:r>
              <a:rPr lang="fa-IR" b="1" dirty="0">
                <a:solidFill>
                  <a:srgbClr val="0070C0"/>
                </a:solidFill>
                <a:cs typeface="B Nazanin" panose="00000400000000000000" pitchFamily="2" charset="-78"/>
              </a:rPr>
              <a:t>پرداختن به مسائل کم اهمیت</a:t>
            </a:r>
          </a:p>
          <a:p>
            <a:pPr marL="0" indent="0" algn="r" rtl="1">
              <a:lnSpc>
                <a:spcPct val="100000"/>
              </a:lnSpc>
              <a:buNone/>
            </a:pPr>
            <a:r>
              <a:rPr lang="fa-IR" b="1" dirty="0">
                <a:solidFill>
                  <a:srgbClr val="C00000"/>
                </a:solidFill>
                <a:cs typeface="B Nazanin" panose="00000400000000000000" pitchFamily="2" charset="-78"/>
              </a:rPr>
              <a:t>←</a:t>
            </a:r>
            <a:r>
              <a:rPr lang="fa-IR" b="1" dirty="0">
                <a:cs typeface="B Nazanin" panose="00000400000000000000" pitchFamily="2" charset="-78"/>
              </a:rPr>
              <a:t> جهت‌گیری نقادانه: </a:t>
            </a:r>
            <a:r>
              <a:rPr lang="fa-IR" b="1" dirty="0">
                <a:solidFill>
                  <a:srgbClr val="0070C0"/>
                </a:solidFill>
                <a:cs typeface="B Nazanin" panose="00000400000000000000" pitchFamily="2" charset="-78"/>
              </a:rPr>
              <a:t>جلسات فاقد پایه و راه حل (غر و نق)</a:t>
            </a:r>
          </a:p>
          <a:p>
            <a:pPr marL="0" indent="0" algn="r" rtl="1">
              <a:lnSpc>
                <a:spcPct val="100000"/>
              </a:lnSpc>
              <a:buNone/>
            </a:pPr>
            <a:r>
              <a:rPr lang="fa-IR" b="1" dirty="0">
                <a:solidFill>
                  <a:srgbClr val="C00000"/>
                </a:solidFill>
                <a:cs typeface="B Nazanin" panose="00000400000000000000" pitchFamily="2" charset="-78"/>
              </a:rPr>
              <a:t>←</a:t>
            </a:r>
            <a:r>
              <a:rPr lang="fa-IR" b="1" dirty="0">
                <a:cs typeface="B Nazanin" panose="00000400000000000000" pitchFamily="2" charset="-78"/>
              </a:rPr>
              <a:t> ناامیدی: </a:t>
            </a:r>
            <a:r>
              <a:rPr lang="fa-IR" b="1" dirty="0">
                <a:solidFill>
                  <a:srgbClr val="0070C0"/>
                </a:solidFill>
                <a:cs typeface="B Nazanin" panose="00000400000000000000" pitchFamily="2" charset="-78"/>
              </a:rPr>
              <a:t>بسیاری از ایده‌ها پذیرفته نمی‌شوند</a:t>
            </a:r>
          </a:p>
          <a:p>
            <a:pPr marL="0" indent="0" algn="r" rtl="1">
              <a:lnSpc>
                <a:spcPct val="100000"/>
              </a:lnSpc>
              <a:buNone/>
            </a:pPr>
            <a:r>
              <a:rPr lang="fa-IR" sz="3600" b="1" dirty="0">
                <a:solidFill>
                  <a:srgbClr val="C00000"/>
                </a:solidFill>
                <a:cs typeface="B Nazanin" panose="00000400000000000000" pitchFamily="2" charset="-78"/>
              </a:rPr>
              <a:t>»</a:t>
            </a:r>
            <a:r>
              <a:rPr lang="fa-IR" sz="3600" b="1" dirty="0">
                <a:cs typeface="B Nazanin" panose="00000400000000000000" pitchFamily="2" charset="-78"/>
              </a:rPr>
              <a:t> </a:t>
            </a:r>
            <a:r>
              <a:rPr lang="fa-IR" sz="3600" b="1" dirty="0">
                <a:solidFill>
                  <a:srgbClr val="00B050"/>
                </a:solidFill>
                <a:cs typeface="B Nazanin" panose="00000400000000000000" pitchFamily="2" charset="-78"/>
              </a:rPr>
              <a:t>چگونگی مدیریت جلسات بارش فکری بسیار مهم است</a:t>
            </a:r>
          </a:p>
          <a:p>
            <a:pPr marL="0" indent="0" algn="r" rtl="1">
              <a:lnSpc>
                <a:spcPct val="100000"/>
              </a:lnSpc>
              <a:buNone/>
            </a:pPr>
            <a:endParaRPr lang="fa-IR" b="1" dirty="0">
              <a:solidFill>
                <a:schemeClr val="accent2">
                  <a:lumMod val="7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19208E5-D684-0944-8391-16226848D7D8}"/>
              </a:ext>
            </a:extLst>
          </p:cNvPr>
          <p:cNvSpPr/>
          <p:nvPr/>
        </p:nvSpPr>
        <p:spPr>
          <a:xfrm>
            <a:off x="10110158" y="0"/>
            <a:ext cx="2081841" cy="6858000"/>
          </a:xfrm>
          <a:prstGeom prst="rect">
            <a:avLst/>
          </a:prstGeom>
          <a:solidFill>
            <a:srgbClr val="EB929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30A70E0-392A-EA33-19ED-8C1928E88D3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6400" y="50473"/>
            <a:ext cx="273963" cy="41094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ED98C63A-BB37-9392-B78E-A24A8CED2976}"/>
              </a:ext>
            </a:extLst>
          </p:cNvPr>
          <p:cNvSpPr txBox="1"/>
          <p:nvPr/>
        </p:nvSpPr>
        <p:spPr>
          <a:xfrm>
            <a:off x="10303814" y="29996"/>
            <a:ext cx="1566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واحد علوم و تحقیقات</a:t>
            </a:r>
          </a:p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دانشکده مدیریت و اقتصاد</a:t>
            </a:r>
            <a:endParaRPr 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4" name="Rectangle: Rounded Corners 3">
            <a:hlinkClick r:id="rId3" action="ppaction://hlinksldjump"/>
            <a:extLst>
              <a:ext uri="{FF2B5EF4-FFF2-40B4-BE49-F238E27FC236}">
                <a16:creationId xmlns:a16="http://schemas.microsoft.com/office/drawing/2014/main" id="{D1992C5D-2F27-C69B-3FC8-541090E0C847}"/>
              </a:ext>
            </a:extLst>
          </p:cNvPr>
          <p:cNvSpPr/>
          <p:nvPr/>
        </p:nvSpPr>
        <p:spPr>
          <a:xfrm>
            <a:off x="10260376" y="1074473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فصل1: چرا طراحی</a:t>
            </a:r>
          </a:p>
        </p:txBody>
      </p:sp>
      <p:sp>
        <p:nvSpPr>
          <p:cNvPr id="8" name="Rectangle: Rounded Corners 7">
            <a:hlinkClick r:id="rId4" action="ppaction://hlinksldjump"/>
            <a:extLst>
              <a:ext uri="{FF2B5EF4-FFF2-40B4-BE49-F238E27FC236}">
                <a16:creationId xmlns:a16="http://schemas.microsoft.com/office/drawing/2014/main" id="{56D27CF7-6B3E-9A68-756A-0872F97AC1DA}"/>
              </a:ext>
            </a:extLst>
          </p:cNvPr>
          <p:cNvSpPr/>
          <p:nvPr/>
        </p:nvSpPr>
        <p:spPr>
          <a:xfrm>
            <a:off x="10260376" y="1550378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فصل2: چهار پرسش، ده ابزار</a:t>
            </a:r>
          </a:p>
        </p:txBody>
      </p:sp>
      <p:sp>
        <p:nvSpPr>
          <p:cNvPr id="9" name="Rectangle: Rounded Corners 8">
            <a:hlinkClick r:id="rId5" action="ppaction://hlinksldjump"/>
            <a:extLst>
              <a:ext uri="{FF2B5EF4-FFF2-40B4-BE49-F238E27FC236}">
                <a16:creationId xmlns:a16="http://schemas.microsoft.com/office/drawing/2014/main" id="{C7C045C9-7B2A-2426-8F3F-C4729D283EDD}"/>
              </a:ext>
            </a:extLst>
          </p:cNvPr>
          <p:cNvSpPr/>
          <p:nvPr/>
        </p:nvSpPr>
        <p:spPr>
          <a:xfrm>
            <a:off x="10260376" y="2031322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فصل3: بصری‌سازی</a:t>
            </a:r>
          </a:p>
        </p:txBody>
      </p:sp>
      <p:sp>
        <p:nvSpPr>
          <p:cNvPr id="10" name="Rectangle: Rounded Corners 9">
            <a:hlinkClick r:id="rId6" action="ppaction://hlinksldjump"/>
            <a:extLst>
              <a:ext uri="{FF2B5EF4-FFF2-40B4-BE49-F238E27FC236}">
                <a16:creationId xmlns:a16="http://schemas.microsoft.com/office/drawing/2014/main" id="{B2B049D1-F075-97DE-14BF-CAD021ABCC98}"/>
              </a:ext>
            </a:extLst>
          </p:cNvPr>
          <p:cNvSpPr/>
          <p:nvPr/>
        </p:nvSpPr>
        <p:spPr>
          <a:xfrm>
            <a:off x="10260376" y="2511823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فصل4: ترسیم تجربۀ مشتری</a:t>
            </a:r>
          </a:p>
        </p:txBody>
      </p:sp>
      <p:sp>
        <p:nvSpPr>
          <p:cNvPr id="11" name="Rectangle: Rounded Corners 10">
            <a:hlinkClick r:id="rId7" action="ppaction://hlinksldjump"/>
            <a:extLst>
              <a:ext uri="{FF2B5EF4-FFF2-40B4-BE49-F238E27FC236}">
                <a16:creationId xmlns:a16="http://schemas.microsoft.com/office/drawing/2014/main" id="{51AF5C2C-C919-C1F0-56F0-30AB3711AAFA}"/>
              </a:ext>
            </a:extLst>
          </p:cNvPr>
          <p:cNvSpPr/>
          <p:nvPr/>
        </p:nvSpPr>
        <p:spPr>
          <a:xfrm>
            <a:off x="10260376" y="2989052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فصل5: تحلیل زنجیرۀ ارزش</a:t>
            </a:r>
          </a:p>
        </p:txBody>
      </p:sp>
      <p:sp>
        <p:nvSpPr>
          <p:cNvPr id="12" name="Rectangle: Rounded Corners 11">
            <a:hlinkClick r:id="rId8" action="ppaction://hlinksldjump"/>
            <a:extLst>
              <a:ext uri="{FF2B5EF4-FFF2-40B4-BE49-F238E27FC236}">
                <a16:creationId xmlns:a16="http://schemas.microsoft.com/office/drawing/2014/main" id="{8AFD6C15-447F-288F-8A33-D87FBC3D94A2}"/>
              </a:ext>
            </a:extLst>
          </p:cNvPr>
          <p:cNvSpPr/>
          <p:nvPr/>
        </p:nvSpPr>
        <p:spPr>
          <a:xfrm>
            <a:off x="10260376" y="3466281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فصل6: ترسیم نقشۀ ذهنی</a:t>
            </a:r>
          </a:p>
        </p:txBody>
      </p:sp>
      <p:sp>
        <p:nvSpPr>
          <p:cNvPr id="13" name="Rectangle: Rounded Corners 12">
            <a:hlinkClick r:id="rId9" action="ppaction://hlinksldjump"/>
            <a:extLst>
              <a:ext uri="{FF2B5EF4-FFF2-40B4-BE49-F238E27FC236}">
                <a16:creationId xmlns:a16="http://schemas.microsoft.com/office/drawing/2014/main" id="{EBE15A41-9EE5-F3CD-C2AC-15B2AE58F82E}"/>
              </a:ext>
            </a:extLst>
          </p:cNvPr>
          <p:cNvSpPr/>
          <p:nvPr/>
        </p:nvSpPr>
        <p:spPr>
          <a:xfrm>
            <a:off x="10260376" y="3943510"/>
            <a:ext cx="2006600" cy="410944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tx1"/>
                </a:solidFill>
                <a:cs typeface="B Nazanin" panose="00000400000000000000" pitchFamily="2" charset="-78"/>
              </a:rPr>
              <a:t>فصل7: بارش فکری</a:t>
            </a:r>
          </a:p>
        </p:txBody>
      </p:sp>
      <p:sp>
        <p:nvSpPr>
          <p:cNvPr id="14" name="Rectangle: Rounded Corners 13">
            <a:hlinkClick r:id="rId10" action="ppaction://hlinksldjump"/>
            <a:extLst>
              <a:ext uri="{FF2B5EF4-FFF2-40B4-BE49-F238E27FC236}">
                <a16:creationId xmlns:a16="http://schemas.microsoft.com/office/drawing/2014/main" id="{2B61360E-7805-B0C4-BFB1-774DF0BB2702}"/>
              </a:ext>
            </a:extLst>
          </p:cNvPr>
          <p:cNvSpPr/>
          <p:nvPr/>
        </p:nvSpPr>
        <p:spPr>
          <a:xfrm>
            <a:off x="10260376" y="4420739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فصل8: توسعۀ مدل مفهومی</a:t>
            </a:r>
          </a:p>
        </p:txBody>
      </p:sp>
      <p:sp>
        <p:nvSpPr>
          <p:cNvPr id="15" name="Rectangle: Rounded Corners 14">
            <a:hlinkClick r:id="rId11" action="ppaction://hlinksldjump"/>
            <a:extLst>
              <a:ext uri="{FF2B5EF4-FFF2-40B4-BE49-F238E27FC236}">
                <a16:creationId xmlns:a16="http://schemas.microsoft.com/office/drawing/2014/main" id="{EEC00FA7-E6E8-0F09-DAA4-6B7B766D16D7}"/>
              </a:ext>
            </a:extLst>
          </p:cNvPr>
          <p:cNvSpPr/>
          <p:nvPr/>
        </p:nvSpPr>
        <p:spPr>
          <a:xfrm>
            <a:off x="10260376" y="4897968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فصل9: آزمون پیش‌فرض</a:t>
            </a:r>
          </a:p>
        </p:txBody>
      </p:sp>
      <p:sp>
        <p:nvSpPr>
          <p:cNvPr id="16" name="Rectangle: Rounded Corners 15">
            <a:hlinkClick r:id="rId12" action="ppaction://hlinksldjump"/>
            <a:extLst>
              <a:ext uri="{FF2B5EF4-FFF2-40B4-BE49-F238E27FC236}">
                <a16:creationId xmlns:a16="http://schemas.microsoft.com/office/drawing/2014/main" id="{FA34EDE7-FD02-7FEE-BF8F-98344F1A37A7}"/>
              </a:ext>
            </a:extLst>
          </p:cNvPr>
          <p:cNvSpPr/>
          <p:nvPr/>
        </p:nvSpPr>
        <p:spPr>
          <a:xfrm>
            <a:off x="10260376" y="5375197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فصل10: نمونه‌سازی سریع</a:t>
            </a:r>
          </a:p>
        </p:txBody>
      </p:sp>
      <p:sp>
        <p:nvSpPr>
          <p:cNvPr id="18" name="Rectangle: Rounded Corners 17">
            <a:hlinkClick r:id="rId13" action="ppaction://hlinksldjump"/>
            <a:extLst>
              <a:ext uri="{FF2B5EF4-FFF2-40B4-BE49-F238E27FC236}">
                <a16:creationId xmlns:a16="http://schemas.microsoft.com/office/drawing/2014/main" id="{B7658FB2-0A9C-4A3F-74EC-23D5AB9345D1}"/>
              </a:ext>
            </a:extLst>
          </p:cNvPr>
          <p:cNvSpPr/>
          <p:nvPr/>
        </p:nvSpPr>
        <p:spPr>
          <a:xfrm>
            <a:off x="10260376" y="5852426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فصل11: هم‌آفرینی با مشتریان</a:t>
            </a:r>
          </a:p>
        </p:txBody>
      </p:sp>
      <p:sp>
        <p:nvSpPr>
          <p:cNvPr id="19" name="Rectangle: Rounded Corners 18">
            <a:hlinkClick r:id="rId14" action="ppaction://hlinksldjump"/>
            <a:extLst>
              <a:ext uri="{FF2B5EF4-FFF2-40B4-BE49-F238E27FC236}">
                <a16:creationId xmlns:a16="http://schemas.microsoft.com/office/drawing/2014/main" id="{929A611B-D685-EEE3-45F4-C2323346A310}"/>
              </a:ext>
            </a:extLst>
          </p:cNvPr>
          <p:cNvSpPr/>
          <p:nvPr/>
        </p:nvSpPr>
        <p:spPr>
          <a:xfrm>
            <a:off x="10262980" y="6329655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فصل12: عرضۀ اولیه</a:t>
            </a:r>
          </a:p>
        </p:txBody>
      </p:sp>
      <p:sp>
        <p:nvSpPr>
          <p:cNvPr id="20" name="Rectangle: Rounded Corners 19">
            <a:hlinkClick r:id="rId15" action="ppaction://hlinksldjump"/>
            <a:extLst>
              <a:ext uri="{FF2B5EF4-FFF2-40B4-BE49-F238E27FC236}">
                <a16:creationId xmlns:a16="http://schemas.microsoft.com/office/drawing/2014/main" id="{66674C77-4088-7E35-A3A7-1A004FE38C3E}"/>
              </a:ext>
            </a:extLst>
          </p:cNvPr>
          <p:cNvSpPr/>
          <p:nvPr/>
        </p:nvSpPr>
        <p:spPr>
          <a:xfrm>
            <a:off x="10260376" y="598568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مقدمه</a:t>
            </a:r>
            <a:endParaRPr lang="en-US" sz="13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1106F4C3-36C7-CB7D-B07A-138FF5088C9F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170" y="913037"/>
            <a:ext cx="2236569" cy="22365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820551"/>
      </p:ext>
    </p:extLst>
  </p:cSld>
  <p:clrMapOvr>
    <a:masterClrMapping/>
  </p:clrMapOvr>
  <p:transition spd="med">
    <p:pull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30E588-8D98-544B-07D5-DC4BCEC23B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84A192-A9BE-4FD0-1961-99E60F5DEE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649" y="212659"/>
            <a:ext cx="9860262" cy="497517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>
            <a:noAutofit/>
          </a:bodyPr>
          <a:lstStyle/>
          <a:p>
            <a:pPr algn="r" rtl="1"/>
            <a:r>
              <a:rPr lang="fa-IR" sz="3200" b="1" dirty="0">
                <a:cs typeface="B Nazanin" panose="00000400000000000000" pitchFamily="2" charset="-78"/>
              </a:rPr>
              <a:t>فصل7: بارش فکری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D3B5D0E4-18F4-5648-7271-9F59013737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6649" y="836762"/>
            <a:ext cx="9860261" cy="6021238"/>
          </a:xfrm>
        </p:spPr>
        <p:txBody>
          <a:bodyPr>
            <a:noAutofit/>
          </a:bodyPr>
          <a:lstStyle/>
          <a:p>
            <a:pPr marL="0" indent="0" algn="r" rtl="1">
              <a:buNone/>
            </a:pPr>
            <a:r>
              <a:rPr lang="fa-IR" b="1" dirty="0">
                <a:solidFill>
                  <a:schemeClr val="accent2">
                    <a:lumMod val="75000"/>
                  </a:schemeClr>
                </a:solidFill>
                <a:cs typeface="B Nazanin" panose="00000400000000000000" pitchFamily="2" charset="-78"/>
              </a:rPr>
              <a:t>لازمه بارش فکری موثر (راه حل عبور از مشکلات)</a:t>
            </a:r>
          </a:p>
          <a:p>
            <a:pPr marL="0" indent="0" algn="r" rtl="1">
              <a:buNone/>
            </a:pPr>
            <a:endParaRPr lang="fa-IR" sz="2800" b="1" dirty="0">
              <a:solidFill>
                <a:schemeClr val="accent2">
                  <a:lumMod val="75000"/>
                </a:schemeClr>
              </a:solidFill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b="1" dirty="0">
                <a:solidFill>
                  <a:srgbClr val="C00000"/>
                </a:solidFill>
                <a:cs typeface="B Nazanin" panose="00000400000000000000" pitchFamily="2" charset="-78"/>
              </a:rPr>
              <a:t>←</a:t>
            </a:r>
            <a:r>
              <a:rPr lang="fa-IR" b="1" dirty="0">
                <a:cs typeface="B Nazanin" panose="00000400000000000000" pitchFamily="2" charset="-78"/>
              </a:rPr>
              <a:t> افراد صحیح: </a:t>
            </a:r>
            <a:r>
              <a:rPr lang="fa-IR" b="1" dirty="0">
                <a:solidFill>
                  <a:srgbClr val="0070C0"/>
                </a:solidFill>
                <a:cs typeface="B Nazanin" panose="00000400000000000000" pitchFamily="2" charset="-78"/>
              </a:rPr>
              <a:t>تعداد، تنوع و جهت‌گیری‌های مناسب در ترکیب اعضا</a:t>
            </a:r>
          </a:p>
          <a:p>
            <a:pPr marL="0" indent="0" algn="r" rtl="1">
              <a:buNone/>
            </a:pPr>
            <a:r>
              <a:rPr lang="fa-IR" b="1" dirty="0">
                <a:solidFill>
                  <a:srgbClr val="C00000"/>
                </a:solidFill>
                <a:cs typeface="B Nazanin" panose="00000400000000000000" pitchFamily="2" charset="-78"/>
              </a:rPr>
              <a:t>←</a:t>
            </a:r>
            <a:r>
              <a:rPr lang="fa-IR" b="1" dirty="0">
                <a:cs typeface="B Nazanin" panose="00000400000000000000" pitchFamily="2" charset="-78"/>
              </a:rPr>
              <a:t> چالش صحیح: </a:t>
            </a:r>
            <a:r>
              <a:rPr lang="fa-IR" b="1" dirty="0">
                <a:solidFill>
                  <a:srgbClr val="0070C0"/>
                </a:solidFill>
                <a:cs typeface="B Nazanin" panose="00000400000000000000" pitchFamily="2" charset="-78"/>
              </a:rPr>
              <a:t>دستور کار مناسب</a:t>
            </a:r>
          </a:p>
          <a:p>
            <a:pPr marL="0" indent="0" algn="r" rtl="1">
              <a:buNone/>
            </a:pPr>
            <a:r>
              <a:rPr lang="fa-IR" b="1" dirty="0">
                <a:solidFill>
                  <a:srgbClr val="C00000"/>
                </a:solidFill>
                <a:cs typeface="B Nazanin" panose="00000400000000000000" pitchFamily="2" charset="-78"/>
              </a:rPr>
              <a:t>←</a:t>
            </a:r>
            <a:r>
              <a:rPr lang="fa-IR" b="1" dirty="0">
                <a:cs typeface="B Nazanin" panose="00000400000000000000" pitchFamily="2" charset="-78"/>
              </a:rPr>
              <a:t> ساختار فکری صحیح: </a:t>
            </a:r>
            <a:r>
              <a:rPr lang="fa-IR" b="1" dirty="0">
                <a:solidFill>
                  <a:srgbClr val="0070C0"/>
                </a:solidFill>
                <a:cs typeface="B Nazanin" panose="00000400000000000000" pitchFamily="2" charset="-78"/>
              </a:rPr>
              <a:t>افزودن و ساختن و نه تجزیه و تفرقه</a:t>
            </a:r>
          </a:p>
          <a:p>
            <a:pPr marL="0" indent="0" algn="r" rtl="1">
              <a:buNone/>
            </a:pPr>
            <a:r>
              <a:rPr lang="fa-IR" b="1" dirty="0">
                <a:solidFill>
                  <a:srgbClr val="C00000"/>
                </a:solidFill>
                <a:cs typeface="B Nazanin" panose="00000400000000000000" pitchFamily="2" charset="-78"/>
              </a:rPr>
              <a:t>←</a:t>
            </a:r>
            <a:r>
              <a:rPr lang="fa-IR" b="1" dirty="0">
                <a:cs typeface="B Nazanin" panose="00000400000000000000" pitchFamily="2" charset="-78"/>
              </a:rPr>
              <a:t> الهام صحیح: </a:t>
            </a:r>
            <a:r>
              <a:rPr lang="fa-IR" b="1" dirty="0">
                <a:solidFill>
                  <a:srgbClr val="0070C0"/>
                </a:solidFill>
                <a:cs typeface="B Nazanin" panose="00000400000000000000" pitchFamily="2" charset="-78"/>
              </a:rPr>
              <a:t>بینش‌های حاصل از تجربه مشتری و زنجیره تامین</a:t>
            </a:r>
          </a:p>
          <a:p>
            <a:pPr marL="0" indent="0" algn="r" rtl="1">
              <a:buNone/>
            </a:pPr>
            <a:r>
              <a:rPr lang="fa-IR" b="1" dirty="0">
                <a:solidFill>
                  <a:srgbClr val="C00000"/>
                </a:solidFill>
                <a:cs typeface="B Nazanin" panose="00000400000000000000" pitchFamily="2" charset="-78"/>
              </a:rPr>
              <a:t>←</a:t>
            </a:r>
            <a:r>
              <a:rPr lang="fa-IR" b="1" dirty="0">
                <a:cs typeface="B Nazanin" panose="00000400000000000000" pitchFamily="2" charset="-78"/>
              </a:rPr>
              <a:t> محرک‌های صحیح: </a:t>
            </a:r>
            <a:r>
              <a:rPr lang="fa-IR" b="1" dirty="0">
                <a:solidFill>
                  <a:srgbClr val="0070C0"/>
                </a:solidFill>
                <a:cs typeface="B Nazanin" panose="00000400000000000000" pitchFamily="2" charset="-78"/>
              </a:rPr>
              <a:t>برسش‌های برانگیزاننده</a:t>
            </a:r>
          </a:p>
          <a:p>
            <a:pPr marL="0" indent="0" algn="r" rtl="1">
              <a:buNone/>
            </a:pPr>
            <a:r>
              <a:rPr lang="fa-IR" b="1" dirty="0">
                <a:solidFill>
                  <a:srgbClr val="C00000"/>
                </a:solidFill>
                <a:cs typeface="B Nazanin" panose="00000400000000000000" pitchFamily="2" charset="-78"/>
              </a:rPr>
              <a:t>←</a:t>
            </a:r>
            <a:r>
              <a:rPr lang="fa-IR" b="1" dirty="0">
                <a:cs typeface="B Nazanin" panose="00000400000000000000" pitchFamily="2" charset="-78"/>
              </a:rPr>
              <a:t> تسهیل‌گری صحیح: </a:t>
            </a:r>
            <a:r>
              <a:rPr lang="fa-IR" b="1" dirty="0">
                <a:solidFill>
                  <a:srgbClr val="0070C0"/>
                </a:solidFill>
                <a:cs typeface="B Nazanin" panose="00000400000000000000" pitchFamily="2" charset="-78"/>
              </a:rPr>
              <a:t>کنترل سرعت، وضائف فردی و گروهی</a:t>
            </a:r>
          </a:p>
          <a:p>
            <a:pPr marL="0" indent="0" algn="r" rtl="1">
              <a:buNone/>
            </a:pPr>
            <a:r>
              <a:rPr lang="fa-IR" b="1" dirty="0">
                <a:solidFill>
                  <a:srgbClr val="C00000"/>
                </a:solidFill>
                <a:cs typeface="B Nazanin" panose="00000400000000000000" pitchFamily="2" charset="-78"/>
              </a:rPr>
              <a:t>←</a:t>
            </a:r>
            <a:r>
              <a:rPr lang="fa-IR" b="1" dirty="0">
                <a:cs typeface="B Nazanin" panose="00000400000000000000" pitchFamily="2" charset="-78"/>
              </a:rPr>
              <a:t> پیگیری صحیح: </a:t>
            </a:r>
            <a:r>
              <a:rPr lang="fa-IR" b="1" dirty="0">
                <a:solidFill>
                  <a:srgbClr val="0070C0"/>
                </a:solidFill>
                <a:cs typeface="B Nazanin" panose="00000400000000000000" pitchFamily="2" charset="-78"/>
              </a:rPr>
              <a:t>دسته‌بندی و شکل‌دهی به مدل مفهومی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D7ED1D3-6698-20C2-16E3-F79B8EFCDACA}"/>
              </a:ext>
            </a:extLst>
          </p:cNvPr>
          <p:cNvSpPr/>
          <p:nvPr/>
        </p:nvSpPr>
        <p:spPr>
          <a:xfrm>
            <a:off x="10110158" y="0"/>
            <a:ext cx="2081841" cy="6858000"/>
          </a:xfrm>
          <a:prstGeom prst="rect">
            <a:avLst/>
          </a:prstGeom>
          <a:solidFill>
            <a:srgbClr val="EB929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A6C94E5-A374-0D08-CD33-D383174335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6400" y="50473"/>
            <a:ext cx="273963" cy="41094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A6849E39-5787-70BA-8F74-3041A3F23723}"/>
              </a:ext>
            </a:extLst>
          </p:cNvPr>
          <p:cNvSpPr txBox="1"/>
          <p:nvPr/>
        </p:nvSpPr>
        <p:spPr>
          <a:xfrm>
            <a:off x="10303814" y="29996"/>
            <a:ext cx="1566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واحد علوم و تحقیقات</a:t>
            </a:r>
          </a:p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دانشکده مدیریت و اقتصاد</a:t>
            </a:r>
            <a:endParaRPr 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4" name="Rectangle: Rounded Corners 3">
            <a:hlinkClick r:id="rId3" action="ppaction://hlinksldjump"/>
            <a:extLst>
              <a:ext uri="{FF2B5EF4-FFF2-40B4-BE49-F238E27FC236}">
                <a16:creationId xmlns:a16="http://schemas.microsoft.com/office/drawing/2014/main" id="{3640CA51-C1FC-ED33-FC5D-5DA7EA187811}"/>
              </a:ext>
            </a:extLst>
          </p:cNvPr>
          <p:cNvSpPr/>
          <p:nvPr/>
        </p:nvSpPr>
        <p:spPr>
          <a:xfrm>
            <a:off x="10260376" y="1074473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فصل1: چرا طراحی</a:t>
            </a:r>
          </a:p>
        </p:txBody>
      </p:sp>
      <p:sp>
        <p:nvSpPr>
          <p:cNvPr id="8" name="Rectangle: Rounded Corners 7">
            <a:hlinkClick r:id="rId4" action="ppaction://hlinksldjump"/>
            <a:extLst>
              <a:ext uri="{FF2B5EF4-FFF2-40B4-BE49-F238E27FC236}">
                <a16:creationId xmlns:a16="http://schemas.microsoft.com/office/drawing/2014/main" id="{8E01C19B-34DA-65DE-00EB-7B6C3D966242}"/>
              </a:ext>
            </a:extLst>
          </p:cNvPr>
          <p:cNvSpPr/>
          <p:nvPr/>
        </p:nvSpPr>
        <p:spPr>
          <a:xfrm>
            <a:off x="10260376" y="1550378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فصل2: چهار پرسش، ده ابزار</a:t>
            </a:r>
          </a:p>
        </p:txBody>
      </p:sp>
      <p:sp>
        <p:nvSpPr>
          <p:cNvPr id="9" name="Rectangle: Rounded Corners 8">
            <a:hlinkClick r:id="rId5" action="ppaction://hlinksldjump"/>
            <a:extLst>
              <a:ext uri="{FF2B5EF4-FFF2-40B4-BE49-F238E27FC236}">
                <a16:creationId xmlns:a16="http://schemas.microsoft.com/office/drawing/2014/main" id="{22E35A58-31B4-E3B6-45F1-6DB8095DC8AB}"/>
              </a:ext>
            </a:extLst>
          </p:cNvPr>
          <p:cNvSpPr/>
          <p:nvPr/>
        </p:nvSpPr>
        <p:spPr>
          <a:xfrm>
            <a:off x="10260376" y="2031322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فصل3: بصری‌سازی</a:t>
            </a:r>
          </a:p>
        </p:txBody>
      </p:sp>
      <p:sp>
        <p:nvSpPr>
          <p:cNvPr id="10" name="Rectangle: Rounded Corners 9">
            <a:hlinkClick r:id="rId6" action="ppaction://hlinksldjump"/>
            <a:extLst>
              <a:ext uri="{FF2B5EF4-FFF2-40B4-BE49-F238E27FC236}">
                <a16:creationId xmlns:a16="http://schemas.microsoft.com/office/drawing/2014/main" id="{FBBFA4D0-27D2-DEF4-6395-A128B8B5BC11}"/>
              </a:ext>
            </a:extLst>
          </p:cNvPr>
          <p:cNvSpPr/>
          <p:nvPr/>
        </p:nvSpPr>
        <p:spPr>
          <a:xfrm>
            <a:off x="10260376" y="2511823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فصل4: ترسیم تجربۀ مشتری</a:t>
            </a:r>
          </a:p>
        </p:txBody>
      </p:sp>
      <p:sp>
        <p:nvSpPr>
          <p:cNvPr id="11" name="Rectangle: Rounded Corners 10">
            <a:hlinkClick r:id="rId7" action="ppaction://hlinksldjump"/>
            <a:extLst>
              <a:ext uri="{FF2B5EF4-FFF2-40B4-BE49-F238E27FC236}">
                <a16:creationId xmlns:a16="http://schemas.microsoft.com/office/drawing/2014/main" id="{4C800117-64C7-1892-E82A-4706E7F618D9}"/>
              </a:ext>
            </a:extLst>
          </p:cNvPr>
          <p:cNvSpPr/>
          <p:nvPr/>
        </p:nvSpPr>
        <p:spPr>
          <a:xfrm>
            <a:off x="10260376" y="2989052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فصل5: تحلیل زنجیرۀ ارزش</a:t>
            </a:r>
          </a:p>
        </p:txBody>
      </p:sp>
      <p:sp>
        <p:nvSpPr>
          <p:cNvPr id="12" name="Rectangle: Rounded Corners 11">
            <a:hlinkClick r:id="rId8" action="ppaction://hlinksldjump"/>
            <a:extLst>
              <a:ext uri="{FF2B5EF4-FFF2-40B4-BE49-F238E27FC236}">
                <a16:creationId xmlns:a16="http://schemas.microsoft.com/office/drawing/2014/main" id="{37846134-B9A3-605B-B38B-112FE9ED63B6}"/>
              </a:ext>
            </a:extLst>
          </p:cNvPr>
          <p:cNvSpPr/>
          <p:nvPr/>
        </p:nvSpPr>
        <p:spPr>
          <a:xfrm>
            <a:off x="10260376" y="3466281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فصل6: ترسیم نقشۀ ذهنی</a:t>
            </a:r>
          </a:p>
        </p:txBody>
      </p:sp>
      <p:sp>
        <p:nvSpPr>
          <p:cNvPr id="14" name="Rectangle: Rounded Corners 13">
            <a:hlinkClick r:id="rId9" action="ppaction://hlinksldjump"/>
            <a:extLst>
              <a:ext uri="{FF2B5EF4-FFF2-40B4-BE49-F238E27FC236}">
                <a16:creationId xmlns:a16="http://schemas.microsoft.com/office/drawing/2014/main" id="{2D751F91-497D-3BB5-7F8D-8508384109BD}"/>
              </a:ext>
            </a:extLst>
          </p:cNvPr>
          <p:cNvSpPr/>
          <p:nvPr/>
        </p:nvSpPr>
        <p:spPr>
          <a:xfrm>
            <a:off x="10260376" y="4420739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فصل8: توسعۀ مدل مفهومی</a:t>
            </a:r>
          </a:p>
        </p:txBody>
      </p:sp>
      <p:sp>
        <p:nvSpPr>
          <p:cNvPr id="15" name="Rectangle: Rounded Corners 14">
            <a:hlinkClick r:id="rId10" action="ppaction://hlinksldjump"/>
            <a:extLst>
              <a:ext uri="{FF2B5EF4-FFF2-40B4-BE49-F238E27FC236}">
                <a16:creationId xmlns:a16="http://schemas.microsoft.com/office/drawing/2014/main" id="{1E2240ED-5E4E-452E-64EC-B0B34AA20706}"/>
              </a:ext>
            </a:extLst>
          </p:cNvPr>
          <p:cNvSpPr/>
          <p:nvPr/>
        </p:nvSpPr>
        <p:spPr>
          <a:xfrm>
            <a:off x="10260376" y="4897968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فصل9: آزمون پیش‌فرض</a:t>
            </a:r>
          </a:p>
        </p:txBody>
      </p:sp>
      <p:sp>
        <p:nvSpPr>
          <p:cNvPr id="16" name="Rectangle: Rounded Corners 15">
            <a:hlinkClick r:id="rId11" action="ppaction://hlinksldjump"/>
            <a:extLst>
              <a:ext uri="{FF2B5EF4-FFF2-40B4-BE49-F238E27FC236}">
                <a16:creationId xmlns:a16="http://schemas.microsoft.com/office/drawing/2014/main" id="{50BEF1C9-961A-79C3-CF0E-8AAF424E3BF1}"/>
              </a:ext>
            </a:extLst>
          </p:cNvPr>
          <p:cNvSpPr/>
          <p:nvPr/>
        </p:nvSpPr>
        <p:spPr>
          <a:xfrm>
            <a:off x="10260376" y="5375197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فصل10: نمونه‌سازی سریع</a:t>
            </a:r>
          </a:p>
        </p:txBody>
      </p:sp>
      <p:sp>
        <p:nvSpPr>
          <p:cNvPr id="18" name="Rectangle: Rounded Corners 17">
            <a:hlinkClick r:id="rId12" action="ppaction://hlinksldjump"/>
            <a:extLst>
              <a:ext uri="{FF2B5EF4-FFF2-40B4-BE49-F238E27FC236}">
                <a16:creationId xmlns:a16="http://schemas.microsoft.com/office/drawing/2014/main" id="{CB6F488F-D30D-8322-5101-D9FEDAD467E7}"/>
              </a:ext>
            </a:extLst>
          </p:cNvPr>
          <p:cNvSpPr/>
          <p:nvPr/>
        </p:nvSpPr>
        <p:spPr>
          <a:xfrm>
            <a:off x="10260376" y="5852426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فصل11: هم‌آفرینی با مشتریان</a:t>
            </a:r>
          </a:p>
        </p:txBody>
      </p:sp>
      <p:sp>
        <p:nvSpPr>
          <p:cNvPr id="19" name="Rectangle: Rounded Corners 18">
            <a:hlinkClick r:id="rId13" action="ppaction://hlinksldjump"/>
            <a:extLst>
              <a:ext uri="{FF2B5EF4-FFF2-40B4-BE49-F238E27FC236}">
                <a16:creationId xmlns:a16="http://schemas.microsoft.com/office/drawing/2014/main" id="{B6F59562-E52A-2E0F-7837-84A7E37AFF7A}"/>
              </a:ext>
            </a:extLst>
          </p:cNvPr>
          <p:cNvSpPr/>
          <p:nvPr/>
        </p:nvSpPr>
        <p:spPr>
          <a:xfrm>
            <a:off x="10262980" y="6329655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فصل12: عرضۀ اولیه</a:t>
            </a:r>
          </a:p>
        </p:txBody>
      </p:sp>
      <p:sp>
        <p:nvSpPr>
          <p:cNvPr id="20" name="Rectangle: Rounded Corners 19">
            <a:hlinkClick r:id="rId14" action="ppaction://hlinksldjump"/>
            <a:extLst>
              <a:ext uri="{FF2B5EF4-FFF2-40B4-BE49-F238E27FC236}">
                <a16:creationId xmlns:a16="http://schemas.microsoft.com/office/drawing/2014/main" id="{3C521D4F-0BD5-D6A2-ADC2-CE22DB55529B}"/>
              </a:ext>
            </a:extLst>
          </p:cNvPr>
          <p:cNvSpPr/>
          <p:nvPr/>
        </p:nvSpPr>
        <p:spPr>
          <a:xfrm>
            <a:off x="10260376" y="598568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مقدمه</a:t>
            </a:r>
            <a:endParaRPr lang="en-US" sz="13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3" name="Rectangle: Rounded Corners 22">
            <a:hlinkClick r:id="rId15" action="ppaction://hlinksldjump"/>
            <a:extLst>
              <a:ext uri="{FF2B5EF4-FFF2-40B4-BE49-F238E27FC236}">
                <a16:creationId xmlns:a16="http://schemas.microsoft.com/office/drawing/2014/main" id="{9647AF84-4650-D318-1EDF-A9DA1BAAF6BF}"/>
              </a:ext>
            </a:extLst>
          </p:cNvPr>
          <p:cNvSpPr/>
          <p:nvPr/>
        </p:nvSpPr>
        <p:spPr>
          <a:xfrm>
            <a:off x="10260376" y="3943510"/>
            <a:ext cx="2006600" cy="410944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tx1"/>
                </a:solidFill>
                <a:cs typeface="B Nazanin" panose="00000400000000000000" pitchFamily="2" charset="-78"/>
              </a:rPr>
              <a:t>فصل7: بارش فکری</a:t>
            </a:r>
          </a:p>
        </p:txBody>
      </p:sp>
    </p:spTree>
    <p:extLst>
      <p:ext uri="{BB962C8B-B14F-4D97-AF65-F5344CB8AC3E}">
        <p14:creationId xmlns:p14="http://schemas.microsoft.com/office/powerpoint/2010/main" val="1599110795"/>
      </p:ext>
    </p:extLst>
  </p:cSld>
  <p:clrMapOvr>
    <a:masterClrMapping/>
  </p:clrMapOvr>
  <p:transition spd="med">
    <p:pull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0B15CB-A9F8-E075-F6BB-C588E25EB6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21405A-D821-880E-9F6A-6BEBAE2897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649" y="212659"/>
            <a:ext cx="9860262" cy="497517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>
            <a:noAutofit/>
          </a:bodyPr>
          <a:lstStyle/>
          <a:p>
            <a:pPr algn="r" rtl="1"/>
            <a:r>
              <a:rPr lang="fa-IR" sz="3200" b="1" dirty="0">
                <a:cs typeface="B Nazanin" panose="00000400000000000000" pitchFamily="2" charset="-78"/>
              </a:rPr>
              <a:t>فصل8: توسعه مدل مفهومی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56D0CC77-E926-66A8-F807-9E827EF191D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6649" y="836762"/>
            <a:ext cx="9860261" cy="6021238"/>
          </a:xfrm>
        </p:spPr>
        <p:txBody>
          <a:bodyPr>
            <a:noAutofit/>
          </a:bodyPr>
          <a:lstStyle/>
          <a:p>
            <a:pPr marL="0" indent="0" algn="r" rtl="1">
              <a:buNone/>
            </a:pPr>
            <a:r>
              <a:rPr lang="fa-IR" sz="3600" b="1" dirty="0">
                <a:solidFill>
                  <a:schemeClr val="accent2">
                    <a:lumMod val="75000"/>
                  </a:schemeClr>
                </a:solidFill>
                <a:cs typeface="B Nazanin" panose="00000400000000000000" pitchFamily="2" charset="-78"/>
              </a:rPr>
              <a:t>انتخاب و تدوین </a:t>
            </a:r>
            <a:r>
              <a:rPr lang="fa-IR" b="1" dirty="0">
                <a:solidFill>
                  <a:schemeClr val="accent2">
                    <a:lumMod val="75000"/>
                  </a:schemeClr>
                </a:solidFill>
                <a:cs typeface="B Nazanin" panose="00000400000000000000" pitchFamily="2" charset="-78"/>
              </a:rPr>
              <a:t>بهترین ایده‌ها از بارش فکری در قالب راه حل‌های مبسوط</a:t>
            </a:r>
          </a:p>
          <a:p>
            <a:pPr marL="0" indent="0" algn="r" rtl="1">
              <a:buNone/>
            </a:pPr>
            <a:endParaRPr lang="fa-IR" b="1" dirty="0">
              <a:solidFill>
                <a:schemeClr val="accent2">
                  <a:lumMod val="75000"/>
                </a:schemeClr>
              </a:solidFill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b="1" dirty="0">
                <a:solidFill>
                  <a:srgbClr val="C00000"/>
                </a:solidFill>
                <a:cs typeface="B Nazanin" panose="00000400000000000000" pitchFamily="2" charset="-78"/>
              </a:rPr>
              <a:t>←</a:t>
            </a:r>
            <a:r>
              <a:rPr lang="fa-IR" b="1" dirty="0">
                <a:cs typeface="B Nazanin" panose="00000400000000000000" pitchFamily="2" charset="-78"/>
              </a:rPr>
              <a:t> دسته بندی: </a:t>
            </a:r>
            <a:r>
              <a:rPr lang="fa-IR" b="1" dirty="0">
                <a:solidFill>
                  <a:srgbClr val="0070C0"/>
                </a:solidFill>
                <a:cs typeface="B Nazanin" panose="00000400000000000000" pitchFamily="2" charset="-78"/>
              </a:rPr>
              <a:t>دسته‌بندی و گروه‌بندی مدل‌های مفهومی به دست آمده از بارش فکری</a:t>
            </a:r>
          </a:p>
          <a:p>
            <a:pPr marL="0" indent="0" algn="r" rtl="1">
              <a:buNone/>
            </a:pPr>
            <a:endParaRPr lang="fa-IR" b="1" dirty="0">
              <a:solidFill>
                <a:schemeClr val="accent2">
                  <a:lumMod val="75000"/>
                </a:schemeClr>
              </a:solidFill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b="1" dirty="0">
                <a:solidFill>
                  <a:srgbClr val="C00000"/>
                </a:solidFill>
                <a:cs typeface="B Nazanin" panose="00000400000000000000" pitchFamily="2" charset="-78"/>
              </a:rPr>
              <a:t>←</a:t>
            </a:r>
            <a:r>
              <a:rPr lang="fa-IR" b="1" dirty="0">
                <a:cs typeface="B Nazanin" panose="00000400000000000000" pitchFamily="2" charset="-78"/>
              </a:rPr>
              <a:t> گزینش: </a:t>
            </a:r>
            <a:r>
              <a:rPr lang="fa-IR" b="1" dirty="0">
                <a:solidFill>
                  <a:srgbClr val="0070C0"/>
                </a:solidFill>
                <a:cs typeface="B Nazanin" panose="00000400000000000000" pitchFamily="2" charset="-78"/>
              </a:rPr>
              <a:t>انتخاب مدل مفهومی نوآورانه از میان مدل‌ها، از طریق بارش فکری مجدد</a:t>
            </a:r>
            <a:endParaRPr lang="fa-IR" b="1" dirty="0">
              <a:solidFill>
                <a:schemeClr val="accent2">
                  <a:lumMod val="75000"/>
                </a:schemeClr>
              </a:solidFill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endParaRPr lang="fa-IR" b="1" dirty="0">
              <a:solidFill>
                <a:srgbClr val="0070C0"/>
              </a:solidFill>
              <a:cs typeface="B Nazanin" panose="00000400000000000000" pitchFamily="2" charset="-78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CC19A52-000D-ADCE-85EC-E444C32C09A6}"/>
              </a:ext>
            </a:extLst>
          </p:cNvPr>
          <p:cNvSpPr/>
          <p:nvPr/>
        </p:nvSpPr>
        <p:spPr>
          <a:xfrm>
            <a:off x="10110158" y="0"/>
            <a:ext cx="2081841" cy="6858000"/>
          </a:xfrm>
          <a:prstGeom prst="rect">
            <a:avLst/>
          </a:prstGeom>
          <a:solidFill>
            <a:srgbClr val="EB929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778D717-CAB6-D6FE-5F43-02B6F872204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6400" y="50473"/>
            <a:ext cx="273963" cy="41094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0E6D215-339E-9C63-12F3-D2B1FA4EB4F5}"/>
              </a:ext>
            </a:extLst>
          </p:cNvPr>
          <p:cNvSpPr txBox="1"/>
          <p:nvPr/>
        </p:nvSpPr>
        <p:spPr>
          <a:xfrm>
            <a:off x="10303814" y="29996"/>
            <a:ext cx="1566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واحد علوم و تحقیقات</a:t>
            </a:r>
          </a:p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دانشکده مدیریت و اقتصاد</a:t>
            </a:r>
            <a:endParaRPr 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4" name="Rectangle: Rounded Corners 3">
            <a:hlinkClick r:id="rId3" action="ppaction://hlinksldjump"/>
            <a:extLst>
              <a:ext uri="{FF2B5EF4-FFF2-40B4-BE49-F238E27FC236}">
                <a16:creationId xmlns:a16="http://schemas.microsoft.com/office/drawing/2014/main" id="{AAEF70EA-3C73-2F42-6DED-D2FCDE09195B}"/>
              </a:ext>
            </a:extLst>
          </p:cNvPr>
          <p:cNvSpPr/>
          <p:nvPr/>
        </p:nvSpPr>
        <p:spPr>
          <a:xfrm>
            <a:off x="10260376" y="1074473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فصل1: چرا طراحی</a:t>
            </a:r>
          </a:p>
        </p:txBody>
      </p:sp>
      <p:sp>
        <p:nvSpPr>
          <p:cNvPr id="8" name="Rectangle: Rounded Corners 7">
            <a:hlinkClick r:id="rId4" action="ppaction://hlinksldjump"/>
            <a:extLst>
              <a:ext uri="{FF2B5EF4-FFF2-40B4-BE49-F238E27FC236}">
                <a16:creationId xmlns:a16="http://schemas.microsoft.com/office/drawing/2014/main" id="{A2589691-3A4C-B8FF-BB39-B0B67B5E9E2E}"/>
              </a:ext>
            </a:extLst>
          </p:cNvPr>
          <p:cNvSpPr/>
          <p:nvPr/>
        </p:nvSpPr>
        <p:spPr>
          <a:xfrm>
            <a:off x="10260376" y="1550378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فصل2: چهار پرسش، ده ابزار</a:t>
            </a:r>
          </a:p>
        </p:txBody>
      </p:sp>
      <p:sp>
        <p:nvSpPr>
          <p:cNvPr id="9" name="Rectangle: Rounded Corners 8">
            <a:hlinkClick r:id="rId5" action="ppaction://hlinksldjump"/>
            <a:extLst>
              <a:ext uri="{FF2B5EF4-FFF2-40B4-BE49-F238E27FC236}">
                <a16:creationId xmlns:a16="http://schemas.microsoft.com/office/drawing/2014/main" id="{EE24D238-EF24-88B0-A449-726017F3AF95}"/>
              </a:ext>
            </a:extLst>
          </p:cNvPr>
          <p:cNvSpPr/>
          <p:nvPr/>
        </p:nvSpPr>
        <p:spPr>
          <a:xfrm>
            <a:off x="10260376" y="2031322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فصل3: بصری‌سازی</a:t>
            </a:r>
          </a:p>
        </p:txBody>
      </p:sp>
      <p:sp>
        <p:nvSpPr>
          <p:cNvPr id="10" name="Rectangle: Rounded Corners 9">
            <a:hlinkClick r:id="rId6" action="ppaction://hlinksldjump"/>
            <a:extLst>
              <a:ext uri="{FF2B5EF4-FFF2-40B4-BE49-F238E27FC236}">
                <a16:creationId xmlns:a16="http://schemas.microsoft.com/office/drawing/2014/main" id="{8F01AE42-E913-C8DC-2102-7632D2B7BD81}"/>
              </a:ext>
            </a:extLst>
          </p:cNvPr>
          <p:cNvSpPr/>
          <p:nvPr/>
        </p:nvSpPr>
        <p:spPr>
          <a:xfrm>
            <a:off x="10260376" y="2511823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فصل4: ترسیم تجربۀ مشتری</a:t>
            </a:r>
          </a:p>
        </p:txBody>
      </p:sp>
      <p:sp>
        <p:nvSpPr>
          <p:cNvPr id="11" name="Rectangle: Rounded Corners 10">
            <a:hlinkClick r:id="rId7" action="ppaction://hlinksldjump"/>
            <a:extLst>
              <a:ext uri="{FF2B5EF4-FFF2-40B4-BE49-F238E27FC236}">
                <a16:creationId xmlns:a16="http://schemas.microsoft.com/office/drawing/2014/main" id="{E40C7EF5-7FB9-5339-FC74-54AAA81D4798}"/>
              </a:ext>
            </a:extLst>
          </p:cNvPr>
          <p:cNvSpPr/>
          <p:nvPr/>
        </p:nvSpPr>
        <p:spPr>
          <a:xfrm>
            <a:off x="10260376" y="2989052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فصل5: تحلیل زنجیرۀ ارزش</a:t>
            </a:r>
          </a:p>
        </p:txBody>
      </p:sp>
      <p:sp>
        <p:nvSpPr>
          <p:cNvPr id="12" name="Rectangle: Rounded Corners 11">
            <a:hlinkClick r:id="rId8" action="ppaction://hlinksldjump"/>
            <a:extLst>
              <a:ext uri="{FF2B5EF4-FFF2-40B4-BE49-F238E27FC236}">
                <a16:creationId xmlns:a16="http://schemas.microsoft.com/office/drawing/2014/main" id="{EA9E3A87-CF6A-D430-3B2D-285005D06DD8}"/>
              </a:ext>
            </a:extLst>
          </p:cNvPr>
          <p:cNvSpPr/>
          <p:nvPr/>
        </p:nvSpPr>
        <p:spPr>
          <a:xfrm>
            <a:off x="10260376" y="3466281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فصل6: ترسیم نقشۀ ذهنی</a:t>
            </a:r>
          </a:p>
        </p:txBody>
      </p:sp>
      <p:sp>
        <p:nvSpPr>
          <p:cNvPr id="13" name="Rectangle: Rounded Corners 12">
            <a:hlinkClick r:id="rId9" action="ppaction://hlinksldjump"/>
            <a:extLst>
              <a:ext uri="{FF2B5EF4-FFF2-40B4-BE49-F238E27FC236}">
                <a16:creationId xmlns:a16="http://schemas.microsoft.com/office/drawing/2014/main" id="{3EFBCD40-A448-52F9-32F9-F293B2A17EAA}"/>
              </a:ext>
            </a:extLst>
          </p:cNvPr>
          <p:cNvSpPr/>
          <p:nvPr/>
        </p:nvSpPr>
        <p:spPr>
          <a:xfrm>
            <a:off x="10260376" y="3943510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فصل7: بارش فکری</a:t>
            </a:r>
          </a:p>
        </p:txBody>
      </p:sp>
      <p:sp>
        <p:nvSpPr>
          <p:cNvPr id="14" name="Rectangle: Rounded Corners 13">
            <a:hlinkClick r:id="rId10" action="ppaction://hlinksldjump"/>
            <a:extLst>
              <a:ext uri="{FF2B5EF4-FFF2-40B4-BE49-F238E27FC236}">
                <a16:creationId xmlns:a16="http://schemas.microsoft.com/office/drawing/2014/main" id="{C8DE220F-C5EB-55CF-521D-A6B767FE98D1}"/>
              </a:ext>
            </a:extLst>
          </p:cNvPr>
          <p:cNvSpPr/>
          <p:nvPr/>
        </p:nvSpPr>
        <p:spPr>
          <a:xfrm>
            <a:off x="10260376" y="4420739"/>
            <a:ext cx="2006600" cy="410944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tx1"/>
                </a:solidFill>
                <a:cs typeface="B Nazanin" panose="00000400000000000000" pitchFamily="2" charset="-78"/>
              </a:rPr>
              <a:t>فصل8: توسعۀ مدل مفهومی</a:t>
            </a:r>
          </a:p>
        </p:txBody>
      </p:sp>
      <p:sp>
        <p:nvSpPr>
          <p:cNvPr id="15" name="Rectangle: Rounded Corners 14">
            <a:hlinkClick r:id="rId11" action="ppaction://hlinksldjump"/>
            <a:extLst>
              <a:ext uri="{FF2B5EF4-FFF2-40B4-BE49-F238E27FC236}">
                <a16:creationId xmlns:a16="http://schemas.microsoft.com/office/drawing/2014/main" id="{AB802FA1-3169-C755-1885-342C1B753F7E}"/>
              </a:ext>
            </a:extLst>
          </p:cNvPr>
          <p:cNvSpPr/>
          <p:nvPr/>
        </p:nvSpPr>
        <p:spPr>
          <a:xfrm>
            <a:off x="10260376" y="4897968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فصل9: آزمون پیش‌فرض</a:t>
            </a:r>
          </a:p>
        </p:txBody>
      </p:sp>
      <p:sp>
        <p:nvSpPr>
          <p:cNvPr id="16" name="Rectangle: Rounded Corners 15">
            <a:hlinkClick r:id="rId12" action="ppaction://hlinksldjump"/>
            <a:extLst>
              <a:ext uri="{FF2B5EF4-FFF2-40B4-BE49-F238E27FC236}">
                <a16:creationId xmlns:a16="http://schemas.microsoft.com/office/drawing/2014/main" id="{22F7A929-7999-E636-7D61-E31743FC2CA1}"/>
              </a:ext>
            </a:extLst>
          </p:cNvPr>
          <p:cNvSpPr/>
          <p:nvPr/>
        </p:nvSpPr>
        <p:spPr>
          <a:xfrm>
            <a:off x="10260376" y="5375197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فصل10: نمونه‌سازی سریع</a:t>
            </a:r>
          </a:p>
        </p:txBody>
      </p:sp>
      <p:sp>
        <p:nvSpPr>
          <p:cNvPr id="18" name="Rectangle: Rounded Corners 17">
            <a:hlinkClick r:id="rId13" action="ppaction://hlinksldjump"/>
            <a:extLst>
              <a:ext uri="{FF2B5EF4-FFF2-40B4-BE49-F238E27FC236}">
                <a16:creationId xmlns:a16="http://schemas.microsoft.com/office/drawing/2014/main" id="{849A533B-5080-1C6D-A237-22CFB34D970C}"/>
              </a:ext>
            </a:extLst>
          </p:cNvPr>
          <p:cNvSpPr/>
          <p:nvPr/>
        </p:nvSpPr>
        <p:spPr>
          <a:xfrm>
            <a:off x="10260376" y="5852426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فصل11: هم‌آفرینی با مشتریان</a:t>
            </a:r>
          </a:p>
        </p:txBody>
      </p:sp>
      <p:sp>
        <p:nvSpPr>
          <p:cNvPr id="19" name="Rectangle: Rounded Corners 18">
            <a:hlinkClick r:id="rId14" action="ppaction://hlinksldjump"/>
            <a:extLst>
              <a:ext uri="{FF2B5EF4-FFF2-40B4-BE49-F238E27FC236}">
                <a16:creationId xmlns:a16="http://schemas.microsoft.com/office/drawing/2014/main" id="{46A37037-E2DF-2C52-C5DB-567D28F2A553}"/>
              </a:ext>
            </a:extLst>
          </p:cNvPr>
          <p:cNvSpPr/>
          <p:nvPr/>
        </p:nvSpPr>
        <p:spPr>
          <a:xfrm>
            <a:off x="10262980" y="6329655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فصل12: عرضۀ اولیه</a:t>
            </a:r>
          </a:p>
        </p:txBody>
      </p:sp>
      <p:sp>
        <p:nvSpPr>
          <p:cNvPr id="20" name="Rectangle: Rounded Corners 19">
            <a:hlinkClick r:id="rId15" action="ppaction://hlinksldjump"/>
            <a:extLst>
              <a:ext uri="{FF2B5EF4-FFF2-40B4-BE49-F238E27FC236}">
                <a16:creationId xmlns:a16="http://schemas.microsoft.com/office/drawing/2014/main" id="{6505ABFF-C7EC-1627-A87A-817CA50A7166}"/>
              </a:ext>
            </a:extLst>
          </p:cNvPr>
          <p:cNvSpPr/>
          <p:nvPr/>
        </p:nvSpPr>
        <p:spPr>
          <a:xfrm>
            <a:off x="10260376" y="598568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مقدمه</a:t>
            </a:r>
            <a:endParaRPr lang="en-US" sz="13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628737AC-C080-3D1B-3C8D-457CECFE3170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338" y="4653311"/>
            <a:ext cx="2087288" cy="2087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7719208"/>
      </p:ext>
    </p:extLst>
  </p:cSld>
  <p:clrMapOvr>
    <a:masterClrMapping/>
  </p:clrMapOvr>
  <p:transition spd="med">
    <p:pull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B4651A-8DCC-2F0A-3767-ED8BDF6602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5FCCAE-2263-D5B8-9E7E-A3963AEB9A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649" y="212659"/>
            <a:ext cx="9860262" cy="497517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>
            <a:noAutofit/>
          </a:bodyPr>
          <a:lstStyle/>
          <a:p>
            <a:pPr algn="r" rtl="1"/>
            <a:r>
              <a:rPr lang="fa-IR" sz="3200" b="1" dirty="0">
                <a:cs typeface="B Nazanin" panose="00000400000000000000" pitchFamily="2" charset="-78"/>
              </a:rPr>
              <a:t>فصل9: آزمون فرضیه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1D99A0FA-673F-4525-ADA8-81E8AFAD27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6649" y="836762"/>
            <a:ext cx="9860261" cy="6021238"/>
          </a:xfrm>
        </p:spPr>
        <p:txBody>
          <a:bodyPr>
            <a:noAutofit/>
          </a:bodyPr>
          <a:lstStyle/>
          <a:p>
            <a:pPr marL="0" indent="0" algn="r" rtl="1">
              <a:buNone/>
            </a:pPr>
            <a:r>
              <a:rPr lang="fa-IR" b="1" dirty="0">
                <a:solidFill>
                  <a:schemeClr val="accent2">
                    <a:lumMod val="75000"/>
                  </a:schemeClr>
                </a:solidFill>
                <a:cs typeface="B Nazanin" panose="00000400000000000000" pitchFamily="2" charset="-78"/>
              </a:rPr>
              <a:t>سنجش ‌فرضیه‌های زیربنایی جذابیت مدل مفهومی با استفاده از داده‌ها</a:t>
            </a:r>
          </a:p>
          <a:p>
            <a:pPr marL="0" indent="0" algn="r" rtl="1">
              <a:buNone/>
            </a:pPr>
            <a:endParaRPr lang="fa-IR" b="1" dirty="0">
              <a:solidFill>
                <a:schemeClr val="accent2">
                  <a:lumMod val="75000"/>
                </a:schemeClr>
              </a:solidFill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b="1" dirty="0">
                <a:solidFill>
                  <a:srgbClr val="C00000"/>
                </a:solidFill>
                <a:cs typeface="B Nazanin" panose="00000400000000000000" pitchFamily="2" charset="-78"/>
              </a:rPr>
              <a:t>← </a:t>
            </a:r>
            <a:r>
              <a:rPr lang="fa-IR" b="1" dirty="0">
                <a:solidFill>
                  <a:srgbClr val="0070C0"/>
                </a:solidFill>
                <a:cs typeface="B Nazanin" panose="00000400000000000000" pitchFamily="2" charset="-78"/>
              </a:rPr>
              <a:t>آزمون مدل مفهومی با داده‌های واقعی، </a:t>
            </a:r>
          </a:p>
          <a:p>
            <a:pPr marL="0" indent="0" algn="r" rtl="1">
              <a:buNone/>
            </a:pPr>
            <a:r>
              <a:rPr lang="fa-IR" b="1" dirty="0">
                <a:solidFill>
                  <a:srgbClr val="0070C0"/>
                </a:solidFill>
                <a:cs typeface="B Nazanin" panose="00000400000000000000" pitchFamily="2" charset="-78"/>
              </a:rPr>
              <a:t>احتمال شکست پروژه توسعه را کاهش می‌دهد</a:t>
            </a:r>
          </a:p>
          <a:p>
            <a:pPr marL="0" indent="0" algn="r" rtl="1">
              <a:buNone/>
            </a:pPr>
            <a:endParaRPr lang="fa-IR" b="1" dirty="0">
              <a:solidFill>
                <a:schemeClr val="accent2">
                  <a:lumMod val="75000"/>
                </a:schemeClr>
              </a:solidFill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b="1" dirty="0">
                <a:solidFill>
                  <a:srgbClr val="C00000"/>
                </a:solidFill>
                <a:cs typeface="B Nazanin" panose="00000400000000000000" pitchFamily="2" charset="-78"/>
              </a:rPr>
              <a:t>← </a:t>
            </a:r>
            <a:r>
              <a:rPr lang="fa-IR" b="1" dirty="0">
                <a:cs typeface="B Nazanin" panose="00000400000000000000" pitchFamily="2" charset="-78"/>
              </a:rPr>
              <a:t>گام‌ها:</a:t>
            </a:r>
          </a:p>
          <a:p>
            <a:pPr marL="0" indent="0" algn="r" rtl="1">
              <a:buNone/>
            </a:pPr>
            <a:r>
              <a:rPr lang="fa-IR" b="1" dirty="0">
                <a:cs typeface="B Nazanin" panose="00000400000000000000" pitchFamily="2" charset="-78"/>
              </a:rPr>
              <a:t>1. </a:t>
            </a:r>
            <a:r>
              <a:rPr lang="fa-IR" b="1" dirty="0">
                <a:solidFill>
                  <a:srgbClr val="C00000"/>
                </a:solidFill>
                <a:cs typeface="B Nazanin" panose="00000400000000000000" pitchFamily="2" charset="-78"/>
              </a:rPr>
              <a:t>آزمایش ارزش: </a:t>
            </a:r>
            <a:r>
              <a:rPr lang="fa-IR" b="1" dirty="0">
                <a:cs typeface="B Nazanin" panose="00000400000000000000" pitchFamily="2" charset="-78"/>
              </a:rPr>
              <a:t>هزینه (محصولات یا خدمات) از نظر مشتری مناسب است؟</a:t>
            </a:r>
          </a:p>
          <a:p>
            <a:pPr marL="0" indent="0" algn="r" rtl="1">
              <a:buNone/>
            </a:pPr>
            <a:r>
              <a:rPr lang="fa-IR" b="1" dirty="0">
                <a:cs typeface="B Nazanin" panose="00000400000000000000" pitchFamily="2" charset="-78"/>
              </a:rPr>
              <a:t>2. </a:t>
            </a:r>
            <a:r>
              <a:rPr lang="fa-IR" b="1" dirty="0">
                <a:solidFill>
                  <a:srgbClr val="C00000"/>
                </a:solidFill>
                <a:cs typeface="B Nazanin" panose="00000400000000000000" pitchFamily="2" charset="-78"/>
              </a:rPr>
              <a:t>آزمایش اجرا: </a:t>
            </a:r>
            <a:r>
              <a:rPr lang="fa-IR" b="1" dirty="0">
                <a:cs typeface="B Nazanin" panose="00000400000000000000" pitchFamily="2" charset="-78"/>
              </a:rPr>
              <a:t>امکان سنجی اجرا با هزینه مناسب</a:t>
            </a:r>
          </a:p>
          <a:p>
            <a:pPr marL="0" indent="0" algn="r" rtl="1">
              <a:buNone/>
            </a:pPr>
            <a:r>
              <a:rPr lang="fa-IR" b="1" dirty="0">
                <a:cs typeface="B Nazanin" panose="00000400000000000000" pitchFamily="2" charset="-78"/>
              </a:rPr>
              <a:t>3. </a:t>
            </a:r>
            <a:r>
              <a:rPr lang="fa-IR" b="1" dirty="0">
                <a:solidFill>
                  <a:srgbClr val="C00000"/>
                </a:solidFill>
                <a:cs typeface="B Nazanin" panose="00000400000000000000" pitchFamily="2" charset="-78"/>
              </a:rPr>
              <a:t>آزمایش مقیاس: </a:t>
            </a:r>
            <a:r>
              <a:rPr lang="fa-IR" b="1" dirty="0">
                <a:cs typeface="B Nazanin" panose="00000400000000000000" pitchFamily="2" charset="-78"/>
              </a:rPr>
              <a:t>دسترسی به حجم تولید به‌صرفه</a:t>
            </a:r>
          </a:p>
          <a:p>
            <a:pPr marL="0" indent="0" algn="r" rtl="1">
              <a:buNone/>
            </a:pPr>
            <a:r>
              <a:rPr lang="fa-IR" b="1" dirty="0">
                <a:cs typeface="B Nazanin" panose="00000400000000000000" pitchFamily="2" charset="-78"/>
              </a:rPr>
              <a:t>4. </a:t>
            </a:r>
            <a:r>
              <a:rPr lang="fa-IR" b="1" dirty="0">
                <a:solidFill>
                  <a:srgbClr val="C00000"/>
                </a:solidFill>
                <a:cs typeface="B Nazanin" panose="00000400000000000000" pitchFamily="2" charset="-78"/>
              </a:rPr>
              <a:t>آزمایش قابلیت دفاع: </a:t>
            </a:r>
            <a:r>
              <a:rPr lang="fa-IR" b="1" dirty="0">
                <a:cs typeface="B Nazanin" panose="00000400000000000000" pitchFamily="2" charset="-78"/>
              </a:rPr>
              <a:t>امکان تقلید از سوی رقبا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8C20DE4-7189-FE1F-8DDF-5B9E41DDC7B2}"/>
              </a:ext>
            </a:extLst>
          </p:cNvPr>
          <p:cNvSpPr/>
          <p:nvPr/>
        </p:nvSpPr>
        <p:spPr>
          <a:xfrm>
            <a:off x="10110158" y="0"/>
            <a:ext cx="2081841" cy="6858000"/>
          </a:xfrm>
          <a:prstGeom prst="rect">
            <a:avLst/>
          </a:prstGeom>
          <a:solidFill>
            <a:srgbClr val="EB929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A5919DE-A90C-E4BD-258D-ABC91E04D1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6400" y="50473"/>
            <a:ext cx="273963" cy="41094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0FE47A2-DDA2-8F08-BF78-DC61F2A53201}"/>
              </a:ext>
            </a:extLst>
          </p:cNvPr>
          <p:cNvSpPr txBox="1"/>
          <p:nvPr/>
        </p:nvSpPr>
        <p:spPr>
          <a:xfrm>
            <a:off x="10303814" y="29996"/>
            <a:ext cx="1566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واحد علوم و تحقیقات</a:t>
            </a:r>
          </a:p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دانشکده مدیریت و اقتصاد</a:t>
            </a:r>
            <a:endParaRPr 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4" name="Rectangle: Rounded Corners 3">
            <a:hlinkClick r:id="rId3" action="ppaction://hlinksldjump"/>
            <a:extLst>
              <a:ext uri="{FF2B5EF4-FFF2-40B4-BE49-F238E27FC236}">
                <a16:creationId xmlns:a16="http://schemas.microsoft.com/office/drawing/2014/main" id="{64F1D482-1F7A-C195-BB41-BBCD2470B0DE}"/>
              </a:ext>
            </a:extLst>
          </p:cNvPr>
          <p:cNvSpPr/>
          <p:nvPr/>
        </p:nvSpPr>
        <p:spPr>
          <a:xfrm>
            <a:off x="10260376" y="1074473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فصل1: چرا طراحی</a:t>
            </a:r>
          </a:p>
        </p:txBody>
      </p:sp>
      <p:sp>
        <p:nvSpPr>
          <p:cNvPr id="8" name="Rectangle: Rounded Corners 7">
            <a:hlinkClick r:id="rId4" action="ppaction://hlinksldjump"/>
            <a:extLst>
              <a:ext uri="{FF2B5EF4-FFF2-40B4-BE49-F238E27FC236}">
                <a16:creationId xmlns:a16="http://schemas.microsoft.com/office/drawing/2014/main" id="{1D62A722-3181-961C-B9E4-B34AEF064494}"/>
              </a:ext>
            </a:extLst>
          </p:cNvPr>
          <p:cNvSpPr/>
          <p:nvPr/>
        </p:nvSpPr>
        <p:spPr>
          <a:xfrm>
            <a:off x="10260376" y="1550378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فصل2: چهار پرسش، ده ابزار</a:t>
            </a:r>
          </a:p>
        </p:txBody>
      </p:sp>
      <p:sp>
        <p:nvSpPr>
          <p:cNvPr id="9" name="Rectangle: Rounded Corners 8">
            <a:hlinkClick r:id="rId5" action="ppaction://hlinksldjump"/>
            <a:extLst>
              <a:ext uri="{FF2B5EF4-FFF2-40B4-BE49-F238E27FC236}">
                <a16:creationId xmlns:a16="http://schemas.microsoft.com/office/drawing/2014/main" id="{A28C9332-9D0D-5083-5652-7BBFE5D1FC6E}"/>
              </a:ext>
            </a:extLst>
          </p:cNvPr>
          <p:cNvSpPr/>
          <p:nvPr/>
        </p:nvSpPr>
        <p:spPr>
          <a:xfrm>
            <a:off x="10260376" y="2031322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فصل3: بصری‌سازی</a:t>
            </a:r>
          </a:p>
        </p:txBody>
      </p:sp>
      <p:sp>
        <p:nvSpPr>
          <p:cNvPr id="10" name="Rectangle: Rounded Corners 9">
            <a:hlinkClick r:id="rId6" action="ppaction://hlinksldjump"/>
            <a:extLst>
              <a:ext uri="{FF2B5EF4-FFF2-40B4-BE49-F238E27FC236}">
                <a16:creationId xmlns:a16="http://schemas.microsoft.com/office/drawing/2014/main" id="{7C6631E3-3D71-A82B-254B-7052B8B5CD80}"/>
              </a:ext>
            </a:extLst>
          </p:cNvPr>
          <p:cNvSpPr/>
          <p:nvPr/>
        </p:nvSpPr>
        <p:spPr>
          <a:xfrm>
            <a:off x="10260376" y="2511823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فصل4: ترسیم تجربۀ مشتری</a:t>
            </a:r>
          </a:p>
        </p:txBody>
      </p:sp>
      <p:sp>
        <p:nvSpPr>
          <p:cNvPr id="11" name="Rectangle: Rounded Corners 10">
            <a:hlinkClick r:id="rId7" action="ppaction://hlinksldjump"/>
            <a:extLst>
              <a:ext uri="{FF2B5EF4-FFF2-40B4-BE49-F238E27FC236}">
                <a16:creationId xmlns:a16="http://schemas.microsoft.com/office/drawing/2014/main" id="{A0F5AD2F-56B4-5D8E-0846-0111BDA1D057}"/>
              </a:ext>
            </a:extLst>
          </p:cNvPr>
          <p:cNvSpPr/>
          <p:nvPr/>
        </p:nvSpPr>
        <p:spPr>
          <a:xfrm>
            <a:off x="10260376" y="2989052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فصل5: تحلیل زنجیرۀ ارزش</a:t>
            </a:r>
          </a:p>
        </p:txBody>
      </p:sp>
      <p:sp>
        <p:nvSpPr>
          <p:cNvPr id="12" name="Rectangle: Rounded Corners 11">
            <a:hlinkClick r:id="rId8" action="ppaction://hlinksldjump"/>
            <a:extLst>
              <a:ext uri="{FF2B5EF4-FFF2-40B4-BE49-F238E27FC236}">
                <a16:creationId xmlns:a16="http://schemas.microsoft.com/office/drawing/2014/main" id="{48FA9197-2DD4-225C-5E21-9B25D40BCB69}"/>
              </a:ext>
            </a:extLst>
          </p:cNvPr>
          <p:cNvSpPr/>
          <p:nvPr/>
        </p:nvSpPr>
        <p:spPr>
          <a:xfrm>
            <a:off x="10260376" y="3466281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فصل6: ترسیم نقشۀ ذهنی</a:t>
            </a:r>
          </a:p>
        </p:txBody>
      </p:sp>
      <p:sp>
        <p:nvSpPr>
          <p:cNvPr id="13" name="Rectangle: Rounded Corners 12">
            <a:hlinkClick r:id="rId9" action="ppaction://hlinksldjump"/>
            <a:extLst>
              <a:ext uri="{FF2B5EF4-FFF2-40B4-BE49-F238E27FC236}">
                <a16:creationId xmlns:a16="http://schemas.microsoft.com/office/drawing/2014/main" id="{5704416E-567F-D18D-E6EC-363337EDDDED}"/>
              </a:ext>
            </a:extLst>
          </p:cNvPr>
          <p:cNvSpPr/>
          <p:nvPr/>
        </p:nvSpPr>
        <p:spPr>
          <a:xfrm>
            <a:off x="10260376" y="3943510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فصل7: بارش فکری</a:t>
            </a:r>
          </a:p>
        </p:txBody>
      </p:sp>
      <p:sp>
        <p:nvSpPr>
          <p:cNvPr id="14" name="Rectangle: Rounded Corners 13">
            <a:hlinkClick r:id="rId10" action="ppaction://hlinksldjump"/>
            <a:extLst>
              <a:ext uri="{FF2B5EF4-FFF2-40B4-BE49-F238E27FC236}">
                <a16:creationId xmlns:a16="http://schemas.microsoft.com/office/drawing/2014/main" id="{05B51E9C-B5A6-4D6D-E958-4DE084FB4513}"/>
              </a:ext>
            </a:extLst>
          </p:cNvPr>
          <p:cNvSpPr/>
          <p:nvPr/>
        </p:nvSpPr>
        <p:spPr>
          <a:xfrm>
            <a:off x="10260376" y="4420739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فصل8: توسعۀ مدل مفهومی</a:t>
            </a:r>
          </a:p>
        </p:txBody>
      </p:sp>
      <p:sp>
        <p:nvSpPr>
          <p:cNvPr id="15" name="Rectangle: Rounded Corners 14">
            <a:hlinkClick r:id="rId11" action="ppaction://hlinksldjump"/>
            <a:extLst>
              <a:ext uri="{FF2B5EF4-FFF2-40B4-BE49-F238E27FC236}">
                <a16:creationId xmlns:a16="http://schemas.microsoft.com/office/drawing/2014/main" id="{CCF48FE4-CC9C-7D18-1846-2FE530518EE0}"/>
              </a:ext>
            </a:extLst>
          </p:cNvPr>
          <p:cNvSpPr/>
          <p:nvPr/>
        </p:nvSpPr>
        <p:spPr>
          <a:xfrm>
            <a:off x="10260376" y="4897968"/>
            <a:ext cx="2006600" cy="410944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tx1"/>
                </a:solidFill>
                <a:cs typeface="B Nazanin" panose="00000400000000000000" pitchFamily="2" charset="-78"/>
              </a:rPr>
              <a:t>فصل9: آزمون پیش‌فرض</a:t>
            </a:r>
          </a:p>
        </p:txBody>
      </p:sp>
      <p:sp>
        <p:nvSpPr>
          <p:cNvPr id="16" name="Rectangle: Rounded Corners 15">
            <a:hlinkClick r:id="rId12" action="ppaction://hlinksldjump"/>
            <a:extLst>
              <a:ext uri="{FF2B5EF4-FFF2-40B4-BE49-F238E27FC236}">
                <a16:creationId xmlns:a16="http://schemas.microsoft.com/office/drawing/2014/main" id="{3A4971EF-2114-4448-039B-71A498EFF841}"/>
              </a:ext>
            </a:extLst>
          </p:cNvPr>
          <p:cNvSpPr/>
          <p:nvPr/>
        </p:nvSpPr>
        <p:spPr>
          <a:xfrm>
            <a:off x="10260376" y="5375197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فصل10: نمونه‌سازی سریع</a:t>
            </a:r>
          </a:p>
        </p:txBody>
      </p:sp>
      <p:sp>
        <p:nvSpPr>
          <p:cNvPr id="18" name="Rectangle: Rounded Corners 17">
            <a:hlinkClick r:id="rId13" action="ppaction://hlinksldjump"/>
            <a:extLst>
              <a:ext uri="{FF2B5EF4-FFF2-40B4-BE49-F238E27FC236}">
                <a16:creationId xmlns:a16="http://schemas.microsoft.com/office/drawing/2014/main" id="{8F7C6693-292D-FCDB-48BB-E0EBDFDC8C9B}"/>
              </a:ext>
            </a:extLst>
          </p:cNvPr>
          <p:cNvSpPr/>
          <p:nvPr/>
        </p:nvSpPr>
        <p:spPr>
          <a:xfrm>
            <a:off x="10260376" y="5852426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فصل11: هم‌آفرینی با مشتریان</a:t>
            </a:r>
          </a:p>
        </p:txBody>
      </p:sp>
      <p:sp>
        <p:nvSpPr>
          <p:cNvPr id="19" name="Rectangle: Rounded Corners 18">
            <a:hlinkClick r:id="rId14" action="ppaction://hlinksldjump"/>
            <a:extLst>
              <a:ext uri="{FF2B5EF4-FFF2-40B4-BE49-F238E27FC236}">
                <a16:creationId xmlns:a16="http://schemas.microsoft.com/office/drawing/2014/main" id="{46A0EE08-1D18-E4B5-E2AC-6217C4955654}"/>
              </a:ext>
            </a:extLst>
          </p:cNvPr>
          <p:cNvSpPr/>
          <p:nvPr/>
        </p:nvSpPr>
        <p:spPr>
          <a:xfrm>
            <a:off x="10262980" y="6329655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فصل12: عرضۀ اولیه</a:t>
            </a:r>
          </a:p>
        </p:txBody>
      </p:sp>
      <p:sp>
        <p:nvSpPr>
          <p:cNvPr id="20" name="Rectangle: Rounded Corners 19">
            <a:hlinkClick r:id="rId15" action="ppaction://hlinksldjump"/>
            <a:extLst>
              <a:ext uri="{FF2B5EF4-FFF2-40B4-BE49-F238E27FC236}">
                <a16:creationId xmlns:a16="http://schemas.microsoft.com/office/drawing/2014/main" id="{F7461D6C-CE0D-AB33-77CE-C886C2E1FEEA}"/>
              </a:ext>
            </a:extLst>
          </p:cNvPr>
          <p:cNvSpPr/>
          <p:nvPr/>
        </p:nvSpPr>
        <p:spPr>
          <a:xfrm>
            <a:off x="10260376" y="598568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مقدمه</a:t>
            </a:r>
            <a:endParaRPr lang="en-US" sz="13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89FCC068-8086-0BC8-7519-D80B17CE83B2}"/>
              </a:ext>
            </a:extLst>
          </p:cNvPr>
          <p:cNvPicPr>
            <a:picLocks noChangeAspect="1"/>
          </p:cNvPicPr>
          <p:nvPr/>
        </p:nvPicPr>
        <p:blipFill rotWithShape="1"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87" t="14721" r="13480" b="14663"/>
          <a:stretch/>
        </p:blipFill>
        <p:spPr>
          <a:xfrm>
            <a:off x="146649" y="4577862"/>
            <a:ext cx="2311879" cy="22262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697831"/>
      </p:ext>
    </p:extLst>
  </p:cSld>
  <p:clrMapOvr>
    <a:masterClrMapping/>
  </p:clrMapOvr>
  <p:transition spd="med">
    <p:pull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7C93D9-B98E-8A7E-B370-104987A49A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DE3E7E-756D-2DFC-8CC0-27C2864E51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649" y="212659"/>
            <a:ext cx="9860262" cy="497517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>
            <a:noAutofit/>
          </a:bodyPr>
          <a:lstStyle/>
          <a:p>
            <a:pPr algn="r" rtl="1"/>
            <a:r>
              <a:rPr lang="fa-IR" sz="3200" b="1" dirty="0">
                <a:cs typeface="B Nazanin" panose="00000400000000000000" pitchFamily="2" charset="-78"/>
              </a:rPr>
              <a:t>مقدمه</a:t>
            </a:r>
            <a:endParaRPr lang="en-US" sz="3200" b="1" dirty="0">
              <a:cs typeface="B Nazanin" panose="00000400000000000000" pitchFamily="2" charset="-78"/>
            </a:endParaRP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652B908F-E94D-9113-D4E7-9A7C5F51E5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6649" y="836762"/>
            <a:ext cx="9860261" cy="6021238"/>
          </a:xfrm>
        </p:spPr>
        <p:txBody>
          <a:bodyPr>
            <a:noAutofit/>
          </a:bodyPr>
          <a:lstStyle/>
          <a:p>
            <a:pPr marL="0" indent="0" algn="r" rtl="1">
              <a:buNone/>
            </a:pPr>
            <a:endParaRPr lang="fa-IR" sz="2200" b="1" dirty="0"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sz="2200" b="1" dirty="0">
                <a:cs typeface="B Nazanin" panose="00000400000000000000" pitchFamily="2" charset="-78"/>
              </a:rPr>
              <a:t>                      ←</a:t>
            </a:r>
            <a:r>
              <a:rPr lang="fa-IR" sz="2200" b="1" dirty="0">
                <a:solidFill>
                  <a:srgbClr val="C00000"/>
                </a:solidFill>
                <a:cs typeface="B Nazanin" panose="00000400000000000000" pitchFamily="2" charset="-78"/>
              </a:rPr>
              <a:t> جین لیدکا: </a:t>
            </a:r>
            <a:r>
              <a:rPr lang="fa-IR" sz="2200" b="1" dirty="0">
                <a:cs typeface="B Nazanin" panose="00000400000000000000" pitchFamily="2" charset="-78"/>
              </a:rPr>
              <a:t>استاد دانشکده مدیریت بازرگانی دانشگاه ویرجینیا</a:t>
            </a:r>
          </a:p>
          <a:p>
            <a:pPr marL="0" indent="0" algn="r" rtl="1">
              <a:buNone/>
            </a:pPr>
            <a:r>
              <a:rPr lang="fa-IR" sz="2200" b="1" dirty="0">
                <a:cs typeface="B Nazanin" panose="00000400000000000000" pitchFamily="2" charset="-78"/>
              </a:rPr>
              <a:t>                        استاد استراتژی، مشاور استراتژی کسب‌وکار، متمرکز بر رشد ارگانیک</a:t>
            </a:r>
          </a:p>
          <a:p>
            <a:pPr marL="0" indent="0" algn="r" rtl="1">
              <a:buNone/>
            </a:pPr>
            <a:endParaRPr lang="fa-IR" sz="2200" b="1" dirty="0"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endParaRPr lang="fa-IR" sz="2200" b="1" dirty="0"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endParaRPr lang="fa-IR" sz="2200" b="1" dirty="0"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sz="2200" b="1" dirty="0">
                <a:cs typeface="B Nazanin" panose="00000400000000000000" pitchFamily="2" charset="-78"/>
              </a:rPr>
              <a:t>                      ←</a:t>
            </a:r>
            <a:r>
              <a:rPr lang="fa-IR" sz="2200" b="1" dirty="0">
                <a:solidFill>
                  <a:srgbClr val="C00000"/>
                </a:solidFill>
                <a:cs typeface="B Nazanin" panose="00000400000000000000" pitchFamily="2" charset="-78"/>
              </a:rPr>
              <a:t> تیم اگیلوی:</a:t>
            </a:r>
            <a:r>
              <a:rPr lang="fa-IR" sz="2200" b="1" dirty="0">
                <a:cs typeface="B Nazanin" panose="00000400000000000000" pitchFamily="2" charset="-78"/>
              </a:rPr>
              <a:t> استاد دانشکده مدیریت بازرگانی دانشگاه ویرجینیا </a:t>
            </a:r>
          </a:p>
          <a:p>
            <a:pPr marL="0" indent="0" algn="r" rtl="1">
              <a:buNone/>
            </a:pPr>
            <a:r>
              <a:rPr lang="fa-IR" sz="2200" b="1" dirty="0">
                <a:cs typeface="B Nazanin" panose="00000400000000000000" pitchFamily="2" charset="-78"/>
              </a:rPr>
              <a:t>                       مدیرعامل شرکت </a:t>
            </a:r>
            <a:r>
              <a:rPr lang="en-US" sz="2200" b="1" dirty="0"/>
              <a:t>Peer Insight</a:t>
            </a:r>
            <a:r>
              <a:rPr lang="fa-IR" sz="2200" b="1" dirty="0"/>
              <a:t> </a:t>
            </a:r>
            <a:r>
              <a:rPr lang="fa-IR" sz="2200" b="1" dirty="0">
                <a:cs typeface="B Nazanin" panose="00000400000000000000" pitchFamily="2" charset="-78"/>
              </a:rPr>
              <a:t>(تولید خلاق و مدل‌های تجاری)</a:t>
            </a:r>
          </a:p>
          <a:p>
            <a:pPr marL="0" indent="0" algn="r" rtl="1">
              <a:buNone/>
            </a:pPr>
            <a:r>
              <a:rPr lang="fa-IR" sz="2200" b="1" dirty="0">
                <a:cs typeface="B Nazanin" panose="00000400000000000000" pitchFamily="2" charset="-78"/>
              </a:rPr>
              <a:t>                       مشاور موسسات معتبر </a:t>
            </a:r>
            <a:r>
              <a:rPr lang="en-US" sz="2200" b="1" dirty="0">
                <a:cs typeface="B Nazanin" panose="00000400000000000000" pitchFamily="2" charset="-78"/>
              </a:rPr>
              <a:t>Bank of America، Hewlett-Packard</a:t>
            </a:r>
            <a:r>
              <a:rPr lang="fa-IR" sz="2200" b="1" dirty="0">
                <a:cs typeface="B Nazanin" panose="00000400000000000000" pitchFamily="2" charset="-78"/>
              </a:rPr>
              <a:t> و... </a:t>
            </a:r>
          </a:p>
          <a:p>
            <a:pPr marL="0" indent="0" algn="r" rtl="1">
              <a:buNone/>
            </a:pPr>
            <a:r>
              <a:rPr lang="fa-IR" sz="2200" b="1" dirty="0">
                <a:cs typeface="B Nazanin" panose="00000400000000000000" pitchFamily="2" charset="-78"/>
              </a:rPr>
              <a:t>                       مشاور پنج دولت ایالات متحده، اتحادیه اروپا و کشور تایوان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6D16167-F9AB-E5D3-87E0-9F4660586F7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721" r="13864"/>
          <a:stretch/>
        </p:blipFill>
        <p:spPr>
          <a:xfrm>
            <a:off x="8727060" y="1042828"/>
            <a:ext cx="1141558" cy="119645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7B226CE-1857-0939-5E17-0C9F40D284A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44" t="11066" r="14273" b="3741"/>
          <a:stretch/>
        </p:blipFill>
        <p:spPr>
          <a:xfrm flipH="1">
            <a:off x="8727060" y="3249152"/>
            <a:ext cx="1141558" cy="119645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8F7E9FA8-88FF-5D6B-355D-B58FE268F498}"/>
              </a:ext>
            </a:extLst>
          </p:cNvPr>
          <p:cNvSpPr/>
          <p:nvPr/>
        </p:nvSpPr>
        <p:spPr>
          <a:xfrm>
            <a:off x="10110158" y="0"/>
            <a:ext cx="2081841" cy="6858000"/>
          </a:xfrm>
          <a:prstGeom prst="rect">
            <a:avLst/>
          </a:prstGeom>
          <a:solidFill>
            <a:srgbClr val="EB929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28B1194-8CDB-3E59-7467-3566D7D8003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6400" y="50473"/>
            <a:ext cx="273963" cy="41094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386189B2-1FCC-0F49-73A5-BE670A9CB74C}"/>
              </a:ext>
            </a:extLst>
          </p:cNvPr>
          <p:cNvSpPr txBox="1"/>
          <p:nvPr/>
        </p:nvSpPr>
        <p:spPr>
          <a:xfrm>
            <a:off x="10303814" y="29996"/>
            <a:ext cx="1566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واحد علوم و تحقیقات</a:t>
            </a:r>
          </a:p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دانشکده مدیریت و اقتصاد</a:t>
            </a:r>
            <a:endParaRPr 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4" name="Rectangle: Rounded Corners 3">
            <a:hlinkClick r:id="rId5" action="ppaction://hlinksldjump"/>
            <a:extLst>
              <a:ext uri="{FF2B5EF4-FFF2-40B4-BE49-F238E27FC236}">
                <a16:creationId xmlns:a16="http://schemas.microsoft.com/office/drawing/2014/main" id="{6CB1AD5E-B0D0-4E7D-D776-74352F3FD054}"/>
              </a:ext>
            </a:extLst>
          </p:cNvPr>
          <p:cNvSpPr/>
          <p:nvPr/>
        </p:nvSpPr>
        <p:spPr>
          <a:xfrm>
            <a:off x="10260376" y="1074473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فصل1: چرا طراحی</a:t>
            </a:r>
          </a:p>
        </p:txBody>
      </p:sp>
      <p:sp>
        <p:nvSpPr>
          <p:cNvPr id="10" name="Rectangle: Rounded Corners 9">
            <a:hlinkClick r:id="rId6" action="ppaction://hlinksldjump"/>
            <a:extLst>
              <a:ext uri="{FF2B5EF4-FFF2-40B4-BE49-F238E27FC236}">
                <a16:creationId xmlns:a16="http://schemas.microsoft.com/office/drawing/2014/main" id="{DF08919C-0F2B-76F0-F76E-312BB94154D3}"/>
              </a:ext>
            </a:extLst>
          </p:cNvPr>
          <p:cNvSpPr/>
          <p:nvPr/>
        </p:nvSpPr>
        <p:spPr>
          <a:xfrm>
            <a:off x="10260376" y="1550378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فصل2: چهار پرسش، ده ابزار</a:t>
            </a:r>
          </a:p>
        </p:txBody>
      </p:sp>
      <p:sp>
        <p:nvSpPr>
          <p:cNvPr id="11" name="Rectangle: Rounded Corners 10">
            <a:hlinkClick r:id="rId7" action="ppaction://hlinksldjump"/>
            <a:extLst>
              <a:ext uri="{FF2B5EF4-FFF2-40B4-BE49-F238E27FC236}">
                <a16:creationId xmlns:a16="http://schemas.microsoft.com/office/drawing/2014/main" id="{C6F3ADCC-DCC6-77FA-A6ED-3AFFBBB61059}"/>
              </a:ext>
            </a:extLst>
          </p:cNvPr>
          <p:cNvSpPr/>
          <p:nvPr/>
        </p:nvSpPr>
        <p:spPr>
          <a:xfrm>
            <a:off x="10260376" y="2031322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فصل3: بصری‌سازی</a:t>
            </a:r>
          </a:p>
        </p:txBody>
      </p:sp>
      <p:sp>
        <p:nvSpPr>
          <p:cNvPr id="12" name="Rectangle: Rounded Corners 11">
            <a:hlinkClick r:id="rId8" action="ppaction://hlinksldjump"/>
            <a:extLst>
              <a:ext uri="{FF2B5EF4-FFF2-40B4-BE49-F238E27FC236}">
                <a16:creationId xmlns:a16="http://schemas.microsoft.com/office/drawing/2014/main" id="{BB245B7F-BCAD-2CB6-69CA-298815B4E518}"/>
              </a:ext>
            </a:extLst>
          </p:cNvPr>
          <p:cNvSpPr/>
          <p:nvPr/>
        </p:nvSpPr>
        <p:spPr>
          <a:xfrm>
            <a:off x="10260376" y="2511823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فصل4: ترسیم تجربۀ مشتری</a:t>
            </a:r>
          </a:p>
        </p:txBody>
      </p:sp>
      <p:sp>
        <p:nvSpPr>
          <p:cNvPr id="13" name="Rectangle: Rounded Corners 12">
            <a:hlinkClick r:id="rId9" action="ppaction://hlinksldjump"/>
            <a:extLst>
              <a:ext uri="{FF2B5EF4-FFF2-40B4-BE49-F238E27FC236}">
                <a16:creationId xmlns:a16="http://schemas.microsoft.com/office/drawing/2014/main" id="{F5FD240D-82B8-D142-C498-5BFF9CBEA9E2}"/>
              </a:ext>
            </a:extLst>
          </p:cNvPr>
          <p:cNvSpPr/>
          <p:nvPr/>
        </p:nvSpPr>
        <p:spPr>
          <a:xfrm>
            <a:off x="10260376" y="2989052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فصل5: تحلیل زنجیرۀ ارزش</a:t>
            </a:r>
          </a:p>
        </p:txBody>
      </p:sp>
      <p:sp>
        <p:nvSpPr>
          <p:cNvPr id="14" name="Rectangle: Rounded Corners 13">
            <a:hlinkClick r:id="rId10" action="ppaction://hlinksldjump"/>
            <a:extLst>
              <a:ext uri="{FF2B5EF4-FFF2-40B4-BE49-F238E27FC236}">
                <a16:creationId xmlns:a16="http://schemas.microsoft.com/office/drawing/2014/main" id="{888357F4-0054-D592-1119-B49E3707B171}"/>
              </a:ext>
            </a:extLst>
          </p:cNvPr>
          <p:cNvSpPr/>
          <p:nvPr/>
        </p:nvSpPr>
        <p:spPr>
          <a:xfrm>
            <a:off x="10260376" y="3466281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فصل6: ترسیم نقشۀ ذهنی</a:t>
            </a:r>
          </a:p>
        </p:txBody>
      </p:sp>
      <p:sp>
        <p:nvSpPr>
          <p:cNvPr id="15" name="Rectangle: Rounded Corners 14">
            <a:hlinkClick r:id="rId11" action="ppaction://hlinksldjump"/>
            <a:extLst>
              <a:ext uri="{FF2B5EF4-FFF2-40B4-BE49-F238E27FC236}">
                <a16:creationId xmlns:a16="http://schemas.microsoft.com/office/drawing/2014/main" id="{EC3595C0-17F9-34DE-A500-18B14E0A219F}"/>
              </a:ext>
            </a:extLst>
          </p:cNvPr>
          <p:cNvSpPr/>
          <p:nvPr/>
        </p:nvSpPr>
        <p:spPr>
          <a:xfrm>
            <a:off x="10260376" y="3943510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فصل7: بارش فکری</a:t>
            </a:r>
          </a:p>
        </p:txBody>
      </p:sp>
      <p:sp>
        <p:nvSpPr>
          <p:cNvPr id="16" name="Rectangle: Rounded Corners 15">
            <a:hlinkClick r:id="rId12" action="ppaction://hlinksldjump"/>
            <a:extLst>
              <a:ext uri="{FF2B5EF4-FFF2-40B4-BE49-F238E27FC236}">
                <a16:creationId xmlns:a16="http://schemas.microsoft.com/office/drawing/2014/main" id="{12CAA042-F0BA-EBF0-DDDF-231458C963B5}"/>
              </a:ext>
            </a:extLst>
          </p:cNvPr>
          <p:cNvSpPr/>
          <p:nvPr/>
        </p:nvSpPr>
        <p:spPr>
          <a:xfrm>
            <a:off x="10260376" y="4420739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فصل8: توسعۀ مدل مفهومی</a:t>
            </a:r>
          </a:p>
        </p:txBody>
      </p:sp>
      <p:sp>
        <p:nvSpPr>
          <p:cNvPr id="18" name="Rectangle: Rounded Corners 17">
            <a:hlinkClick r:id="rId13" action="ppaction://hlinksldjump"/>
            <a:extLst>
              <a:ext uri="{FF2B5EF4-FFF2-40B4-BE49-F238E27FC236}">
                <a16:creationId xmlns:a16="http://schemas.microsoft.com/office/drawing/2014/main" id="{2C1BBF83-0443-7470-AADD-AA3A13C62714}"/>
              </a:ext>
            </a:extLst>
          </p:cNvPr>
          <p:cNvSpPr/>
          <p:nvPr/>
        </p:nvSpPr>
        <p:spPr>
          <a:xfrm>
            <a:off x="10260376" y="4897968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فصل9: آزمون پیش‌فرض</a:t>
            </a:r>
          </a:p>
        </p:txBody>
      </p:sp>
      <p:sp>
        <p:nvSpPr>
          <p:cNvPr id="19" name="Rectangle: Rounded Corners 18">
            <a:hlinkClick r:id="rId14" action="ppaction://hlinksldjump"/>
            <a:extLst>
              <a:ext uri="{FF2B5EF4-FFF2-40B4-BE49-F238E27FC236}">
                <a16:creationId xmlns:a16="http://schemas.microsoft.com/office/drawing/2014/main" id="{667C2754-9773-2A0D-48AD-882D61DC2754}"/>
              </a:ext>
            </a:extLst>
          </p:cNvPr>
          <p:cNvSpPr/>
          <p:nvPr/>
        </p:nvSpPr>
        <p:spPr>
          <a:xfrm>
            <a:off x="10260376" y="5375197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فصل10: نمونه‌سازی سریع</a:t>
            </a:r>
          </a:p>
        </p:txBody>
      </p:sp>
      <p:sp>
        <p:nvSpPr>
          <p:cNvPr id="20" name="Rectangle: Rounded Corners 19">
            <a:hlinkClick r:id="rId15" action="ppaction://hlinksldjump"/>
            <a:extLst>
              <a:ext uri="{FF2B5EF4-FFF2-40B4-BE49-F238E27FC236}">
                <a16:creationId xmlns:a16="http://schemas.microsoft.com/office/drawing/2014/main" id="{168D60F6-3399-9236-00AE-9FA1A5EDC904}"/>
              </a:ext>
            </a:extLst>
          </p:cNvPr>
          <p:cNvSpPr/>
          <p:nvPr/>
        </p:nvSpPr>
        <p:spPr>
          <a:xfrm>
            <a:off x="10260376" y="5852426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فصل11: هم‌آفرینی با مشتریان</a:t>
            </a:r>
          </a:p>
        </p:txBody>
      </p:sp>
      <p:sp>
        <p:nvSpPr>
          <p:cNvPr id="21" name="Rectangle: Rounded Corners 20">
            <a:hlinkClick r:id="rId16" action="ppaction://hlinksldjump"/>
            <a:extLst>
              <a:ext uri="{FF2B5EF4-FFF2-40B4-BE49-F238E27FC236}">
                <a16:creationId xmlns:a16="http://schemas.microsoft.com/office/drawing/2014/main" id="{F85F563C-7A79-16AB-3C6E-AC7A9BC0EA23}"/>
              </a:ext>
            </a:extLst>
          </p:cNvPr>
          <p:cNvSpPr/>
          <p:nvPr/>
        </p:nvSpPr>
        <p:spPr>
          <a:xfrm>
            <a:off x="10262980" y="6329655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فصل12: عرضۀ اولیه</a:t>
            </a:r>
          </a:p>
        </p:txBody>
      </p:sp>
      <p:sp>
        <p:nvSpPr>
          <p:cNvPr id="23" name="Rectangle: Rounded Corners 22">
            <a:hlinkClick r:id="rId17" action="ppaction://hlinksldjump"/>
            <a:extLst>
              <a:ext uri="{FF2B5EF4-FFF2-40B4-BE49-F238E27FC236}">
                <a16:creationId xmlns:a16="http://schemas.microsoft.com/office/drawing/2014/main" id="{611223D7-6FC2-AE28-A559-5E41803622B4}"/>
              </a:ext>
            </a:extLst>
          </p:cNvPr>
          <p:cNvSpPr/>
          <p:nvPr/>
        </p:nvSpPr>
        <p:spPr>
          <a:xfrm>
            <a:off x="10260376" y="598568"/>
            <a:ext cx="2006600" cy="410944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tx1"/>
                </a:solidFill>
                <a:cs typeface="B Nazanin" panose="00000400000000000000" pitchFamily="2" charset="-78"/>
              </a:rPr>
              <a:t>مقدمه</a:t>
            </a:r>
            <a:endParaRPr lang="en-US" sz="1300" b="1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87968088"/>
      </p:ext>
    </p:extLst>
  </p:cSld>
  <p:clrMapOvr>
    <a:masterClrMapping/>
  </p:clrMapOvr>
  <p:transition spd="med">
    <p:pull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AC325FC-7B18-62ED-6A32-A8E8DDE07F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8F7618-5E50-4D4D-0A13-38B619D9F6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649" y="212659"/>
            <a:ext cx="9860262" cy="497517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>
            <a:noAutofit/>
          </a:bodyPr>
          <a:lstStyle/>
          <a:p>
            <a:pPr algn="r" rtl="1"/>
            <a:r>
              <a:rPr lang="fa-IR" sz="3200" b="1" dirty="0">
                <a:cs typeface="B Nazanin" panose="00000400000000000000" pitchFamily="2" charset="-78"/>
              </a:rPr>
              <a:t>فصل10: نمونه‌سازی سریع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BB2CC3C0-6311-1F8B-552F-DAF81F214B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6649" y="836762"/>
            <a:ext cx="9860261" cy="6021238"/>
          </a:xfrm>
        </p:spPr>
        <p:txBody>
          <a:bodyPr>
            <a:noAutofit/>
          </a:bodyPr>
          <a:lstStyle/>
          <a:p>
            <a:pPr marL="0" indent="0" algn="r" rtl="1">
              <a:buNone/>
            </a:pPr>
            <a:r>
              <a:rPr lang="fa-IR" b="1" dirty="0">
                <a:solidFill>
                  <a:srgbClr val="00B050"/>
                </a:solidFill>
                <a:cs typeface="B Nazanin" panose="00000400000000000000" pitchFamily="2" charset="-78"/>
              </a:rPr>
              <a:t>» نمونه‌سازی، از مهمترین تفاوت‌های میان </a:t>
            </a:r>
            <a:r>
              <a:rPr lang="fa-IR" b="1" dirty="0">
                <a:solidFill>
                  <a:schemeClr val="accent2">
                    <a:lumMod val="75000"/>
                  </a:schemeClr>
                </a:solidFill>
                <a:cs typeface="B Nazanin" panose="00000400000000000000" pitchFamily="2" charset="-78"/>
              </a:rPr>
              <a:t>تفکر طراحی </a:t>
            </a:r>
            <a:r>
              <a:rPr lang="fa-IR" b="1" dirty="0">
                <a:solidFill>
                  <a:srgbClr val="00B050"/>
                </a:solidFill>
                <a:cs typeface="B Nazanin" panose="00000400000000000000" pitchFamily="2" charset="-78"/>
              </a:rPr>
              <a:t>و </a:t>
            </a:r>
            <a:r>
              <a:rPr lang="fa-IR" b="1" dirty="0">
                <a:solidFill>
                  <a:schemeClr val="accent2">
                    <a:lumMod val="75000"/>
                  </a:schemeClr>
                </a:solidFill>
                <a:cs typeface="B Nazanin" panose="00000400000000000000" pitchFamily="2" charset="-78"/>
              </a:rPr>
              <a:t>تفکر کسب و کار</a:t>
            </a:r>
            <a:endParaRPr lang="fa-IR" b="1" dirty="0">
              <a:solidFill>
                <a:srgbClr val="00B050"/>
              </a:solidFill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endParaRPr lang="fa-IR" b="1" dirty="0">
              <a:solidFill>
                <a:srgbClr val="00B050"/>
              </a:solidFill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b="1" dirty="0">
                <a:solidFill>
                  <a:srgbClr val="C00000"/>
                </a:solidFill>
                <a:cs typeface="B Nazanin" panose="00000400000000000000" pitchFamily="2" charset="-78"/>
              </a:rPr>
              <a:t>← </a:t>
            </a:r>
            <a:r>
              <a:rPr lang="fa-IR" b="1" dirty="0">
                <a:cs typeface="B Nazanin" panose="00000400000000000000" pitchFamily="2" charset="-78"/>
              </a:rPr>
              <a:t>نمونه سازی: </a:t>
            </a:r>
            <a:r>
              <a:rPr lang="fa-IR" b="1" dirty="0">
                <a:solidFill>
                  <a:srgbClr val="0070C0"/>
                </a:solidFill>
                <a:cs typeface="B Nazanin" panose="00000400000000000000" pitchFamily="2" charset="-78"/>
              </a:rPr>
              <a:t>تغییر وضعیت از آزمون فرض به آزمون واقعی </a:t>
            </a:r>
          </a:p>
          <a:p>
            <a:pPr marL="0" indent="0" algn="r" rtl="1">
              <a:buNone/>
            </a:pPr>
            <a:r>
              <a:rPr lang="fa-IR" b="1" dirty="0">
                <a:solidFill>
                  <a:srgbClr val="0070C0"/>
                </a:solidFill>
                <a:cs typeface="B Nazanin" panose="00000400000000000000" pitchFamily="2" charset="-78"/>
              </a:rPr>
              <a:t>(نمونه سازی مداوم محصولات و خدمات تا دستیابی به نمونه مطلوب)</a:t>
            </a:r>
          </a:p>
          <a:p>
            <a:pPr marL="0" indent="0" algn="r" rtl="1">
              <a:buNone/>
            </a:pPr>
            <a:endParaRPr lang="fa-IR" b="1" dirty="0">
              <a:solidFill>
                <a:srgbClr val="0070C0"/>
              </a:solidFill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b="1" dirty="0">
                <a:solidFill>
                  <a:srgbClr val="C00000"/>
                </a:solidFill>
                <a:cs typeface="B Nazanin" panose="00000400000000000000" pitchFamily="2" charset="-78"/>
              </a:rPr>
              <a:t>← </a:t>
            </a:r>
            <a:r>
              <a:rPr lang="fa-IR" b="1" dirty="0">
                <a:cs typeface="B Nazanin" panose="00000400000000000000" pitchFamily="2" charset="-78"/>
              </a:rPr>
              <a:t>سریع:</a:t>
            </a:r>
            <a:r>
              <a:rPr lang="fa-IR" b="1" dirty="0">
                <a:solidFill>
                  <a:schemeClr val="accent2">
                    <a:lumMod val="75000"/>
                  </a:schemeClr>
                </a:solidFill>
                <a:cs typeface="B Nazanin" panose="00000400000000000000" pitchFamily="2" charset="-78"/>
              </a:rPr>
              <a:t> </a:t>
            </a:r>
            <a:r>
              <a:rPr lang="fa-IR" b="1" dirty="0">
                <a:solidFill>
                  <a:srgbClr val="0070C0"/>
                </a:solidFill>
                <a:cs typeface="B Nazanin" panose="00000400000000000000" pitchFamily="2" charset="-78"/>
              </a:rPr>
              <a:t>اشتباهات باید با سرعت برطرف شود </a:t>
            </a:r>
          </a:p>
          <a:p>
            <a:pPr marL="0" indent="0" algn="r" rtl="1">
              <a:buNone/>
            </a:pPr>
            <a:r>
              <a:rPr lang="fa-IR" b="1" dirty="0">
                <a:solidFill>
                  <a:srgbClr val="0070C0"/>
                </a:solidFill>
                <a:cs typeface="B Nazanin" panose="00000400000000000000" pitchFamily="2" charset="-78"/>
              </a:rPr>
              <a:t>(زمان دستیابی به بازار محدود است)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AFB02DD-46B5-1750-0BCD-73D5556F3069}"/>
              </a:ext>
            </a:extLst>
          </p:cNvPr>
          <p:cNvSpPr/>
          <p:nvPr/>
        </p:nvSpPr>
        <p:spPr>
          <a:xfrm>
            <a:off x="10110158" y="0"/>
            <a:ext cx="2081841" cy="6858000"/>
          </a:xfrm>
          <a:prstGeom prst="rect">
            <a:avLst/>
          </a:prstGeom>
          <a:solidFill>
            <a:srgbClr val="EB929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E1BA3E6-8E47-9157-A525-510FFCF5B9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6400" y="50473"/>
            <a:ext cx="273963" cy="41094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F1FF6D5-1CC9-CE66-A2CE-A41B0E54E87C}"/>
              </a:ext>
            </a:extLst>
          </p:cNvPr>
          <p:cNvSpPr txBox="1"/>
          <p:nvPr/>
        </p:nvSpPr>
        <p:spPr>
          <a:xfrm>
            <a:off x="10303814" y="29996"/>
            <a:ext cx="1566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واحد علوم و تحقیقات</a:t>
            </a:r>
          </a:p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دانشکده مدیریت و اقتصاد</a:t>
            </a:r>
            <a:endParaRPr 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4" name="Rectangle: Rounded Corners 3">
            <a:hlinkClick r:id="rId3" action="ppaction://hlinksldjump"/>
            <a:extLst>
              <a:ext uri="{FF2B5EF4-FFF2-40B4-BE49-F238E27FC236}">
                <a16:creationId xmlns:a16="http://schemas.microsoft.com/office/drawing/2014/main" id="{09D4A37D-6D5E-D417-22F5-D3F15B5D9A8C}"/>
              </a:ext>
            </a:extLst>
          </p:cNvPr>
          <p:cNvSpPr/>
          <p:nvPr/>
        </p:nvSpPr>
        <p:spPr>
          <a:xfrm>
            <a:off x="10260376" y="1074473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فصل1: چرا طراحی</a:t>
            </a:r>
          </a:p>
        </p:txBody>
      </p:sp>
      <p:sp>
        <p:nvSpPr>
          <p:cNvPr id="8" name="Rectangle: Rounded Corners 7">
            <a:hlinkClick r:id="rId4" action="ppaction://hlinksldjump"/>
            <a:extLst>
              <a:ext uri="{FF2B5EF4-FFF2-40B4-BE49-F238E27FC236}">
                <a16:creationId xmlns:a16="http://schemas.microsoft.com/office/drawing/2014/main" id="{CB70C1C7-B926-3A16-2DAC-23C96B368C76}"/>
              </a:ext>
            </a:extLst>
          </p:cNvPr>
          <p:cNvSpPr/>
          <p:nvPr/>
        </p:nvSpPr>
        <p:spPr>
          <a:xfrm>
            <a:off x="10260376" y="1550378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فصل2: چهار پرسش، ده ابزار</a:t>
            </a:r>
          </a:p>
        </p:txBody>
      </p:sp>
      <p:sp>
        <p:nvSpPr>
          <p:cNvPr id="9" name="Rectangle: Rounded Corners 8">
            <a:hlinkClick r:id="rId5" action="ppaction://hlinksldjump"/>
            <a:extLst>
              <a:ext uri="{FF2B5EF4-FFF2-40B4-BE49-F238E27FC236}">
                <a16:creationId xmlns:a16="http://schemas.microsoft.com/office/drawing/2014/main" id="{7E9DD60B-0CCB-F3EA-67DD-E9FDDB25D09E}"/>
              </a:ext>
            </a:extLst>
          </p:cNvPr>
          <p:cNvSpPr/>
          <p:nvPr/>
        </p:nvSpPr>
        <p:spPr>
          <a:xfrm>
            <a:off x="10260376" y="2031322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فصل3: بصری‌سازی</a:t>
            </a:r>
          </a:p>
        </p:txBody>
      </p:sp>
      <p:sp>
        <p:nvSpPr>
          <p:cNvPr id="10" name="Rectangle: Rounded Corners 9">
            <a:hlinkClick r:id="rId6" action="ppaction://hlinksldjump"/>
            <a:extLst>
              <a:ext uri="{FF2B5EF4-FFF2-40B4-BE49-F238E27FC236}">
                <a16:creationId xmlns:a16="http://schemas.microsoft.com/office/drawing/2014/main" id="{D15970D1-431F-68FD-B12D-F7A8A1D95A4A}"/>
              </a:ext>
            </a:extLst>
          </p:cNvPr>
          <p:cNvSpPr/>
          <p:nvPr/>
        </p:nvSpPr>
        <p:spPr>
          <a:xfrm>
            <a:off x="10260376" y="2511823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فصل4: ترسیم تجربۀ مشتری</a:t>
            </a:r>
          </a:p>
        </p:txBody>
      </p:sp>
      <p:sp>
        <p:nvSpPr>
          <p:cNvPr id="11" name="Rectangle: Rounded Corners 10">
            <a:hlinkClick r:id="rId7" action="ppaction://hlinksldjump"/>
            <a:extLst>
              <a:ext uri="{FF2B5EF4-FFF2-40B4-BE49-F238E27FC236}">
                <a16:creationId xmlns:a16="http://schemas.microsoft.com/office/drawing/2014/main" id="{7D16C7DD-C2A3-41E6-43A1-57FA53F324DE}"/>
              </a:ext>
            </a:extLst>
          </p:cNvPr>
          <p:cNvSpPr/>
          <p:nvPr/>
        </p:nvSpPr>
        <p:spPr>
          <a:xfrm>
            <a:off x="10260376" y="2989052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فصل5: تحلیل زنجیرۀ ارزش</a:t>
            </a:r>
          </a:p>
        </p:txBody>
      </p:sp>
      <p:sp>
        <p:nvSpPr>
          <p:cNvPr id="12" name="Rectangle: Rounded Corners 11">
            <a:hlinkClick r:id="rId8" action="ppaction://hlinksldjump"/>
            <a:extLst>
              <a:ext uri="{FF2B5EF4-FFF2-40B4-BE49-F238E27FC236}">
                <a16:creationId xmlns:a16="http://schemas.microsoft.com/office/drawing/2014/main" id="{6D1FD986-22C8-42A4-C728-510A76E80CE7}"/>
              </a:ext>
            </a:extLst>
          </p:cNvPr>
          <p:cNvSpPr/>
          <p:nvPr/>
        </p:nvSpPr>
        <p:spPr>
          <a:xfrm>
            <a:off x="10260376" y="3466281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فصل6: ترسیم نقشۀ ذهنی</a:t>
            </a:r>
          </a:p>
        </p:txBody>
      </p:sp>
      <p:sp>
        <p:nvSpPr>
          <p:cNvPr id="13" name="Rectangle: Rounded Corners 12">
            <a:hlinkClick r:id="rId9" action="ppaction://hlinksldjump"/>
            <a:extLst>
              <a:ext uri="{FF2B5EF4-FFF2-40B4-BE49-F238E27FC236}">
                <a16:creationId xmlns:a16="http://schemas.microsoft.com/office/drawing/2014/main" id="{D85D4591-A695-232B-769C-9C3FF44396E9}"/>
              </a:ext>
            </a:extLst>
          </p:cNvPr>
          <p:cNvSpPr/>
          <p:nvPr/>
        </p:nvSpPr>
        <p:spPr>
          <a:xfrm>
            <a:off x="10260376" y="3943510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فصل7: بارش فکری</a:t>
            </a:r>
          </a:p>
        </p:txBody>
      </p:sp>
      <p:sp>
        <p:nvSpPr>
          <p:cNvPr id="14" name="Rectangle: Rounded Corners 13">
            <a:hlinkClick r:id="rId10" action="ppaction://hlinksldjump"/>
            <a:extLst>
              <a:ext uri="{FF2B5EF4-FFF2-40B4-BE49-F238E27FC236}">
                <a16:creationId xmlns:a16="http://schemas.microsoft.com/office/drawing/2014/main" id="{EC0BB5CC-CFB5-5357-9994-171B709518F9}"/>
              </a:ext>
            </a:extLst>
          </p:cNvPr>
          <p:cNvSpPr/>
          <p:nvPr/>
        </p:nvSpPr>
        <p:spPr>
          <a:xfrm>
            <a:off x="10260376" y="4420739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فصل8: توسعۀ مدل مفهومی</a:t>
            </a:r>
          </a:p>
        </p:txBody>
      </p:sp>
      <p:sp>
        <p:nvSpPr>
          <p:cNvPr id="15" name="Rectangle: Rounded Corners 14">
            <a:hlinkClick r:id="rId11" action="ppaction://hlinksldjump"/>
            <a:extLst>
              <a:ext uri="{FF2B5EF4-FFF2-40B4-BE49-F238E27FC236}">
                <a16:creationId xmlns:a16="http://schemas.microsoft.com/office/drawing/2014/main" id="{2F013E49-D956-FED4-B615-2A3441D4770C}"/>
              </a:ext>
            </a:extLst>
          </p:cNvPr>
          <p:cNvSpPr/>
          <p:nvPr/>
        </p:nvSpPr>
        <p:spPr>
          <a:xfrm>
            <a:off x="10260376" y="4897968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فصل9: آزمون پیش‌فرض</a:t>
            </a:r>
          </a:p>
        </p:txBody>
      </p:sp>
      <p:sp>
        <p:nvSpPr>
          <p:cNvPr id="16" name="Rectangle: Rounded Corners 15">
            <a:hlinkClick r:id="rId12" action="ppaction://hlinksldjump"/>
            <a:extLst>
              <a:ext uri="{FF2B5EF4-FFF2-40B4-BE49-F238E27FC236}">
                <a16:creationId xmlns:a16="http://schemas.microsoft.com/office/drawing/2014/main" id="{9DEA87DA-CA2B-D13E-26E1-67145646BFF8}"/>
              </a:ext>
            </a:extLst>
          </p:cNvPr>
          <p:cNvSpPr/>
          <p:nvPr/>
        </p:nvSpPr>
        <p:spPr>
          <a:xfrm>
            <a:off x="10260376" y="5375197"/>
            <a:ext cx="2006600" cy="410944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tx1"/>
                </a:solidFill>
                <a:cs typeface="B Nazanin" panose="00000400000000000000" pitchFamily="2" charset="-78"/>
              </a:rPr>
              <a:t>فصل10: نمونه‌سازی سریع</a:t>
            </a:r>
          </a:p>
        </p:txBody>
      </p:sp>
      <p:sp>
        <p:nvSpPr>
          <p:cNvPr id="18" name="Rectangle: Rounded Corners 17">
            <a:hlinkClick r:id="rId13" action="ppaction://hlinksldjump"/>
            <a:extLst>
              <a:ext uri="{FF2B5EF4-FFF2-40B4-BE49-F238E27FC236}">
                <a16:creationId xmlns:a16="http://schemas.microsoft.com/office/drawing/2014/main" id="{0829EFF2-BE7B-459F-1B39-EE7377AA2451}"/>
              </a:ext>
            </a:extLst>
          </p:cNvPr>
          <p:cNvSpPr/>
          <p:nvPr/>
        </p:nvSpPr>
        <p:spPr>
          <a:xfrm>
            <a:off x="10260376" y="5852426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فصل11: هم‌آفرینی با مشتریان</a:t>
            </a:r>
          </a:p>
        </p:txBody>
      </p:sp>
      <p:sp>
        <p:nvSpPr>
          <p:cNvPr id="19" name="Rectangle: Rounded Corners 18">
            <a:hlinkClick r:id="rId14" action="ppaction://hlinksldjump"/>
            <a:extLst>
              <a:ext uri="{FF2B5EF4-FFF2-40B4-BE49-F238E27FC236}">
                <a16:creationId xmlns:a16="http://schemas.microsoft.com/office/drawing/2014/main" id="{8D262303-A184-8C9D-73E4-EDAD5DE931AE}"/>
              </a:ext>
            </a:extLst>
          </p:cNvPr>
          <p:cNvSpPr/>
          <p:nvPr/>
        </p:nvSpPr>
        <p:spPr>
          <a:xfrm>
            <a:off x="10262980" y="6329655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فصل12: عرضۀ اولیه</a:t>
            </a:r>
          </a:p>
        </p:txBody>
      </p:sp>
      <p:sp>
        <p:nvSpPr>
          <p:cNvPr id="20" name="Rectangle: Rounded Corners 19">
            <a:hlinkClick r:id="rId15" action="ppaction://hlinksldjump"/>
            <a:extLst>
              <a:ext uri="{FF2B5EF4-FFF2-40B4-BE49-F238E27FC236}">
                <a16:creationId xmlns:a16="http://schemas.microsoft.com/office/drawing/2014/main" id="{54EC0289-BFE8-BEA4-82E1-2967EDF4340C}"/>
              </a:ext>
            </a:extLst>
          </p:cNvPr>
          <p:cNvSpPr/>
          <p:nvPr/>
        </p:nvSpPr>
        <p:spPr>
          <a:xfrm>
            <a:off x="10260376" y="598568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مقدمه</a:t>
            </a:r>
            <a:endParaRPr lang="en-US" sz="13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4E968396-6BED-8826-FA47-8ECEAF592DC0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030" y="4831683"/>
            <a:ext cx="1908916" cy="19089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9531"/>
      </p:ext>
    </p:extLst>
  </p:cSld>
  <p:clrMapOvr>
    <a:masterClrMapping/>
  </p:clrMapOvr>
  <p:transition spd="med">
    <p:pull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5AF112-FFD9-A6CE-3D64-3D7914DB4C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3C81B9-DE05-885F-39E7-6D764A4616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649" y="212659"/>
            <a:ext cx="9860262" cy="497517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>
            <a:noAutofit/>
          </a:bodyPr>
          <a:lstStyle/>
          <a:p>
            <a:pPr algn="r" rtl="1"/>
            <a:r>
              <a:rPr lang="fa-IR" sz="3200" b="1" dirty="0">
                <a:cs typeface="B Nazanin" panose="00000400000000000000" pitchFamily="2" charset="-78"/>
              </a:rPr>
              <a:t>فصل11: هم‌آفرینی با مشتریان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0A468A85-1E46-A3CF-13E3-80C5CFE69A3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6649" y="836762"/>
            <a:ext cx="9860261" cy="6021238"/>
          </a:xfrm>
        </p:spPr>
        <p:txBody>
          <a:bodyPr>
            <a:noAutofit/>
          </a:bodyPr>
          <a:lstStyle/>
          <a:p>
            <a:pPr marL="0" indent="0" algn="r" rtl="1">
              <a:buNone/>
            </a:pPr>
            <a:r>
              <a:rPr lang="fa-IR" b="1" dirty="0">
                <a:solidFill>
                  <a:schemeClr val="accent2">
                    <a:lumMod val="75000"/>
                  </a:schemeClr>
                </a:solidFill>
                <a:cs typeface="B Nazanin" panose="00000400000000000000" pitchFamily="2" charset="-78"/>
              </a:rPr>
              <a:t>مشارکت مشتری در بهبود خدمات و محصولات از طریق جذب پیشنهادات جدید </a:t>
            </a:r>
            <a:r>
              <a:rPr lang="fa-IR" b="1" dirty="0">
                <a:solidFill>
                  <a:srgbClr val="0070C0"/>
                </a:solidFill>
                <a:cs typeface="B Nazanin" panose="00000400000000000000" pitchFamily="2" charset="-78"/>
              </a:rPr>
              <a:t>(اصلاح از طریق آزمون کاربرد)</a:t>
            </a:r>
          </a:p>
          <a:p>
            <a:pPr marL="0" indent="0" algn="r" rtl="1">
              <a:buNone/>
            </a:pPr>
            <a:endParaRPr lang="fa-IR" b="1" dirty="0">
              <a:solidFill>
                <a:schemeClr val="accent2">
                  <a:lumMod val="75000"/>
                </a:schemeClr>
              </a:solidFill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b="1" dirty="0">
                <a:solidFill>
                  <a:srgbClr val="C00000"/>
                </a:solidFill>
                <a:cs typeface="B Nazanin" panose="00000400000000000000" pitchFamily="2" charset="-78"/>
              </a:rPr>
              <a:t>←</a:t>
            </a:r>
            <a:r>
              <a:rPr lang="fa-IR" b="1" dirty="0">
                <a:cs typeface="B Nazanin" panose="00000400000000000000" pitchFamily="2" charset="-78"/>
              </a:rPr>
              <a:t> گزینش مشتریان مهم و قابل اعتماد</a:t>
            </a:r>
          </a:p>
          <a:p>
            <a:pPr marL="0" indent="0" algn="r" rtl="1">
              <a:buNone/>
            </a:pPr>
            <a:r>
              <a:rPr lang="fa-IR" b="1" dirty="0">
                <a:solidFill>
                  <a:srgbClr val="C00000"/>
                </a:solidFill>
                <a:cs typeface="B Nazanin" panose="00000400000000000000" pitchFamily="2" charset="-78"/>
              </a:rPr>
              <a:t>←</a:t>
            </a:r>
            <a:r>
              <a:rPr lang="fa-IR" b="1" dirty="0">
                <a:cs typeface="B Nazanin" panose="00000400000000000000" pitchFamily="2" charset="-78"/>
              </a:rPr>
              <a:t> گزینش مشتریان متنوع</a:t>
            </a:r>
          </a:p>
          <a:p>
            <a:pPr marL="0" indent="0" algn="r" rtl="1">
              <a:buNone/>
            </a:pPr>
            <a:r>
              <a:rPr lang="fa-IR" b="1" dirty="0">
                <a:solidFill>
                  <a:srgbClr val="C00000"/>
                </a:solidFill>
                <a:cs typeface="B Nazanin" panose="00000400000000000000" pitchFamily="2" charset="-78"/>
              </a:rPr>
              <a:t>←</a:t>
            </a:r>
            <a:r>
              <a:rPr lang="fa-IR" b="1" dirty="0">
                <a:cs typeface="B Nazanin" panose="00000400000000000000" pitchFamily="2" charset="-78"/>
              </a:rPr>
              <a:t> توجه به احساسات مشتریان و نه فروش و سود</a:t>
            </a:r>
          </a:p>
          <a:p>
            <a:pPr marL="0" indent="0" algn="r" rtl="1">
              <a:buNone/>
            </a:pPr>
            <a:r>
              <a:rPr lang="fa-IR" b="1" dirty="0">
                <a:solidFill>
                  <a:srgbClr val="C00000"/>
                </a:solidFill>
                <a:cs typeface="B Nazanin" panose="00000400000000000000" pitchFamily="2" charset="-78"/>
              </a:rPr>
              <a:t>←</a:t>
            </a:r>
            <a:r>
              <a:rPr lang="fa-IR" b="1" dirty="0">
                <a:cs typeface="B Nazanin" panose="00000400000000000000" pitchFamily="2" charset="-78"/>
              </a:rPr>
              <a:t> توجه به عوامل بیرونی موثر بر عملکرد مشتری (اجتماعی، سیاسی و ...)</a:t>
            </a:r>
          </a:p>
          <a:p>
            <a:pPr marL="0" indent="0" algn="r" rtl="1">
              <a:buNone/>
            </a:pPr>
            <a:r>
              <a:rPr lang="fa-IR" b="1" dirty="0">
                <a:solidFill>
                  <a:srgbClr val="C00000"/>
                </a:solidFill>
                <a:cs typeface="B Nazanin" panose="00000400000000000000" pitchFamily="2" charset="-78"/>
              </a:rPr>
              <a:t>←</a:t>
            </a:r>
            <a:r>
              <a:rPr lang="fa-IR" b="1" dirty="0">
                <a:cs typeface="B Nazanin" panose="00000400000000000000" pitchFamily="2" charset="-78"/>
              </a:rPr>
              <a:t> ارائه مدل‌های مفهومی متنوع (محدود) و نه نهایی</a:t>
            </a:r>
          </a:p>
          <a:p>
            <a:pPr marL="0" indent="0" algn="r" rtl="1">
              <a:buNone/>
            </a:pPr>
            <a:r>
              <a:rPr lang="fa-IR" b="1" dirty="0">
                <a:solidFill>
                  <a:srgbClr val="C00000"/>
                </a:solidFill>
                <a:cs typeface="B Nazanin" panose="00000400000000000000" pitchFamily="2" charset="-78"/>
              </a:rPr>
              <a:t>←</a:t>
            </a:r>
            <a:r>
              <a:rPr lang="fa-IR" b="1" dirty="0">
                <a:cs typeface="B Nazanin" panose="00000400000000000000" pitchFamily="2" charset="-78"/>
              </a:rPr>
              <a:t> استفاده از محرک‌های بصری (پوستر، فیلم و...)</a:t>
            </a:r>
          </a:p>
          <a:p>
            <a:pPr marL="0" indent="0" algn="r" rtl="1">
              <a:buNone/>
            </a:pPr>
            <a:r>
              <a:rPr lang="fa-IR" b="1" dirty="0">
                <a:solidFill>
                  <a:srgbClr val="C00000"/>
                </a:solidFill>
                <a:cs typeface="B Nazanin" panose="00000400000000000000" pitchFamily="2" charset="-78"/>
              </a:rPr>
              <a:t>←</a:t>
            </a:r>
            <a:r>
              <a:rPr lang="fa-IR" b="1" dirty="0">
                <a:cs typeface="B Nazanin" panose="00000400000000000000" pitchFamily="2" charset="-78"/>
              </a:rPr>
              <a:t> رصد واکنش‌های مشتری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4587EDD-9961-EAEC-7982-C987245C609F}"/>
              </a:ext>
            </a:extLst>
          </p:cNvPr>
          <p:cNvSpPr/>
          <p:nvPr/>
        </p:nvSpPr>
        <p:spPr>
          <a:xfrm>
            <a:off x="10110158" y="0"/>
            <a:ext cx="2081841" cy="6858000"/>
          </a:xfrm>
          <a:prstGeom prst="rect">
            <a:avLst/>
          </a:prstGeom>
          <a:solidFill>
            <a:srgbClr val="EB929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D930225-48CE-0346-3B9D-C87FDE0B87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6400" y="50473"/>
            <a:ext cx="273963" cy="41094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4026F7C-87A8-7195-2740-6D6B276D6F25}"/>
              </a:ext>
            </a:extLst>
          </p:cNvPr>
          <p:cNvSpPr txBox="1"/>
          <p:nvPr/>
        </p:nvSpPr>
        <p:spPr>
          <a:xfrm>
            <a:off x="10303814" y="29996"/>
            <a:ext cx="1566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واحد علوم و تحقیقات</a:t>
            </a:r>
          </a:p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دانشکده مدیریت و اقتصاد</a:t>
            </a:r>
            <a:endParaRPr 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4" name="Rectangle: Rounded Corners 3">
            <a:hlinkClick r:id="rId3" action="ppaction://hlinksldjump"/>
            <a:extLst>
              <a:ext uri="{FF2B5EF4-FFF2-40B4-BE49-F238E27FC236}">
                <a16:creationId xmlns:a16="http://schemas.microsoft.com/office/drawing/2014/main" id="{D02BEE51-044B-D85F-36CA-11854336E59C}"/>
              </a:ext>
            </a:extLst>
          </p:cNvPr>
          <p:cNvSpPr/>
          <p:nvPr/>
        </p:nvSpPr>
        <p:spPr>
          <a:xfrm>
            <a:off x="10260376" y="1074473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فصل1: چرا طراحی</a:t>
            </a:r>
          </a:p>
        </p:txBody>
      </p:sp>
      <p:sp>
        <p:nvSpPr>
          <p:cNvPr id="8" name="Rectangle: Rounded Corners 7">
            <a:hlinkClick r:id="rId4" action="ppaction://hlinksldjump"/>
            <a:extLst>
              <a:ext uri="{FF2B5EF4-FFF2-40B4-BE49-F238E27FC236}">
                <a16:creationId xmlns:a16="http://schemas.microsoft.com/office/drawing/2014/main" id="{64219CC4-77AE-D6BA-2FD3-5174DC9957FD}"/>
              </a:ext>
            </a:extLst>
          </p:cNvPr>
          <p:cNvSpPr/>
          <p:nvPr/>
        </p:nvSpPr>
        <p:spPr>
          <a:xfrm>
            <a:off x="10260376" y="1550378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فصل2: چهار پرسش، ده ابزار</a:t>
            </a:r>
          </a:p>
        </p:txBody>
      </p:sp>
      <p:sp>
        <p:nvSpPr>
          <p:cNvPr id="9" name="Rectangle: Rounded Corners 8">
            <a:hlinkClick r:id="rId5" action="ppaction://hlinksldjump"/>
            <a:extLst>
              <a:ext uri="{FF2B5EF4-FFF2-40B4-BE49-F238E27FC236}">
                <a16:creationId xmlns:a16="http://schemas.microsoft.com/office/drawing/2014/main" id="{9ED95C0F-EDA9-00F5-3F53-D8384CF0F885}"/>
              </a:ext>
            </a:extLst>
          </p:cNvPr>
          <p:cNvSpPr/>
          <p:nvPr/>
        </p:nvSpPr>
        <p:spPr>
          <a:xfrm>
            <a:off x="10260376" y="2031322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فصل3: بصری‌سازی</a:t>
            </a:r>
          </a:p>
        </p:txBody>
      </p:sp>
      <p:sp>
        <p:nvSpPr>
          <p:cNvPr id="10" name="Rectangle: Rounded Corners 9">
            <a:hlinkClick r:id="rId6" action="ppaction://hlinksldjump"/>
            <a:extLst>
              <a:ext uri="{FF2B5EF4-FFF2-40B4-BE49-F238E27FC236}">
                <a16:creationId xmlns:a16="http://schemas.microsoft.com/office/drawing/2014/main" id="{125040D7-EF60-DEB9-5975-6412CD558FAF}"/>
              </a:ext>
            </a:extLst>
          </p:cNvPr>
          <p:cNvSpPr/>
          <p:nvPr/>
        </p:nvSpPr>
        <p:spPr>
          <a:xfrm>
            <a:off x="10260376" y="2511823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فصل4: ترسیم تجربۀ مشتری</a:t>
            </a:r>
          </a:p>
        </p:txBody>
      </p:sp>
      <p:sp>
        <p:nvSpPr>
          <p:cNvPr id="11" name="Rectangle: Rounded Corners 10">
            <a:hlinkClick r:id="rId7" action="ppaction://hlinksldjump"/>
            <a:extLst>
              <a:ext uri="{FF2B5EF4-FFF2-40B4-BE49-F238E27FC236}">
                <a16:creationId xmlns:a16="http://schemas.microsoft.com/office/drawing/2014/main" id="{1C798AEF-3616-CEEB-FE59-EC0AD19646F5}"/>
              </a:ext>
            </a:extLst>
          </p:cNvPr>
          <p:cNvSpPr/>
          <p:nvPr/>
        </p:nvSpPr>
        <p:spPr>
          <a:xfrm>
            <a:off x="10260376" y="2989052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فصل5: تحلیل زنجیرۀ ارزش</a:t>
            </a:r>
          </a:p>
        </p:txBody>
      </p:sp>
      <p:sp>
        <p:nvSpPr>
          <p:cNvPr id="12" name="Rectangle: Rounded Corners 11">
            <a:hlinkClick r:id="rId8" action="ppaction://hlinksldjump"/>
            <a:extLst>
              <a:ext uri="{FF2B5EF4-FFF2-40B4-BE49-F238E27FC236}">
                <a16:creationId xmlns:a16="http://schemas.microsoft.com/office/drawing/2014/main" id="{B068F804-774C-713D-702E-1F7E79E8EF6B}"/>
              </a:ext>
            </a:extLst>
          </p:cNvPr>
          <p:cNvSpPr/>
          <p:nvPr/>
        </p:nvSpPr>
        <p:spPr>
          <a:xfrm>
            <a:off x="10260376" y="3466281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فصل6: ترسیم نقشۀ ذهنی</a:t>
            </a:r>
          </a:p>
        </p:txBody>
      </p:sp>
      <p:sp>
        <p:nvSpPr>
          <p:cNvPr id="13" name="Rectangle: Rounded Corners 12">
            <a:hlinkClick r:id="rId9" action="ppaction://hlinksldjump"/>
            <a:extLst>
              <a:ext uri="{FF2B5EF4-FFF2-40B4-BE49-F238E27FC236}">
                <a16:creationId xmlns:a16="http://schemas.microsoft.com/office/drawing/2014/main" id="{28EE1EB7-19EF-75B8-FD43-CF0A5207BB09}"/>
              </a:ext>
            </a:extLst>
          </p:cNvPr>
          <p:cNvSpPr/>
          <p:nvPr/>
        </p:nvSpPr>
        <p:spPr>
          <a:xfrm>
            <a:off x="10260376" y="3943510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فصل7: بارش فکری</a:t>
            </a:r>
          </a:p>
        </p:txBody>
      </p:sp>
      <p:sp>
        <p:nvSpPr>
          <p:cNvPr id="14" name="Rectangle: Rounded Corners 13">
            <a:hlinkClick r:id="rId10" action="ppaction://hlinksldjump"/>
            <a:extLst>
              <a:ext uri="{FF2B5EF4-FFF2-40B4-BE49-F238E27FC236}">
                <a16:creationId xmlns:a16="http://schemas.microsoft.com/office/drawing/2014/main" id="{C36E2078-E50E-F1C6-E3E3-B5A71E37FF93}"/>
              </a:ext>
            </a:extLst>
          </p:cNvPr>
          <p:cNvSpPr/>
          <p:nvPr/>
        </p:nvSpPr>
        <p:spPr>
          <a:xfrm>
            <a:off x="10260376" y="4420739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فصل8: توسعۀ مدل مفهومی</a:t>
            </a:r>
          </a:p>
        </p:txBody>
      </p:sp>
      <p:sp>
        <p:nvSpPr>
          <p:cNvPr id="15" name="Rectangle: Rounded Corners 14">
            <a:hlinkClick r:id="rId11" action="ppaction://hlinksldjump"/>
            <a:extLst>
              <a:ext uri="{FF2B5EF4-FFF2-40B4-BE49-F238E27FC236}">
                <a16:creationId xmlns:a16="http://schemas.microsoft.com/office/drawing/2014/main" id="{E6313C02-8C78-2BAA-F361-02FC2E370E6E}"/>
              </a:ext>
            </a:extLst>
          </p:cNvPr>
          <p:cNvSpPr/>
          <p:nvPr/>
        </p:nvSpPr>
        <p:spPr>
          <a:xfrm>
            <a:off x="10260376" y="4897968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فصل9: آزمون پیش‌فرض</a:t>
            </a:r>
          </a:p>
        </p:txBody>
      </p:sp>
      <p:sp>
        <p:nvSpPr>
          <p:cNvPr id="16" name="Rectangle: Rounded Corners 15">
            <a:hlinkClick r:id="rId12" action="ppaction://hlinksldjump"/>
            <a:extLst>
              <a:ext uri="{FF2B5EF4-FFF2-40B4-BE49-F238E27FC236}">
                <a16:creationId xmlns:a16="http://schemas.microsoft.com/office/drawing/2014/main" id="{4B2EEDD0-0140-244B-B034-96ADCDAFA4BB}"/>
              </a:ext>
            </a:extLst>
          </p:cNvPr>
          <p:cNvSpPr/>
          <p:nvPr/>
        </p:nvSpPr>
        <p:spPr>
          <a:xfrm>
            <a:off x="10260376" y="5375197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فصل10: نمونه‌سازی سریع</a:t>
            </a:r>
          </a:p>
        </p:txBody>
      </p:sp>
      <p:sp>
        <p:nvSpPr>
          <p:cNvPr id="18" name="Rectangle: Rounded Corners 17">
            <a:hlinkClick r:id="rId13" action="ppaction://hlinksldjump"/>
            <a:extLst>
              <a:ext uri="{FF2B5EF4-FFF2-40B4-BE49-F238E27FC236}">
                <a16:creationId xmlns:a16="http://schemas.microsoft.com/office/drawing/2014/main" id="{FFCA68EE-51D1-8EBA-6053-F015DE59A3F9}"/>
              </a:ext>
            </a:extLst>
          </p:cNvPr>
          <p:cNvSpPr/>
          <p:nvPr/>
        </p:nvSpPr>
        <p:spPr>
          <a:xfrm>
            <a:off x="10260376" y="5852426"/>
            <a:ext cx="2006600" cy="410944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tx1"/>
                </a:solidFill>
                <a:cs typeface="B Nazanin" panose="00000400000000000000" pitchFamily="2" charset="-78"/>
              </a:rPr>
              <a:t>فصل11: هم‌آفرینی با مشتریان</a:t>
            </a:r>
          </a:p>
        </p:txBody>
      </p:sp>
      <p:sp>
        <p:nvSpPr>
          <p:cNvPr id="19" name="Rectangle: Rounded Corners 18">
            <a:hlinkClick r:id="rId14" action="ppaction://hlinksldjump"/>
            <a:extLst>
              <a:ext uri="{FF2B5EF4-FFF2-40B4-BE49-F238E27FC236}">
                <a16:creationId xmlns:a16="http://schemas.microsoft.com/office/drawing/2014/main" id="{139EF43E-3C55-27A0-2522-41B72B7739B7}"/>
              </a:ext>
            </a:extLst>
          </p:cNvPr>
          <p:cNvSpPr/>
          <p:nvPr/>
        </p:nvSpPr>
        <p:spPr>
          <a:xfrm>
            <a:off x="10262980" y="6329655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فصل12: عرضۀ اولیه</a:t>
            </a:r>
          </a:p>
        </p:txBody>
      </p:sp>
      <p:sp>
        <p:nvSpPr>
          <p:cNvPr id="20" name="Rectangle: Rounded Corners 19">
            <a:hlinkClick r:id="rId15" action="ppaction://hlinksldjump"/>
            <a:extLst>
              <a:ext uri="{FF2B5EF4-FFF2-40B4-BE49-F238E27FC236}">
                <a16:creationId xmlns:a16="http://schemas.microsoft.com/office/drawing/2014/main" id="{A6656A91-BE6D-8638-65BE-CE411596D7B2}"/>
              </a:ext>
            </a:extLst>
          </p:cNvPr>
          <p:cNvSpPr/>
          <p:nvPr/>
        </p:nvSpPr>
        <p:spPr>
          <a:xfrm>
            <a:off x="10260376" y="598568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مقدمه</a:t>
            </a:r>
            <a:endParaRPr lang="en-US" sz="13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AA1995C7-2666-CC54-7160-70E696AD41B4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068" y="4555509"/>
            <a:ext cx="2185090" cy="21850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6385680"/>
      </p:ext>
    </p:extLst>
  </p:cSld>
  <p:clrMapOvr>
    <a:masterClrMapping/>
  </p:clrMapOvr>
  <p:transition spd="med">
    <p:pull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990A547-F5B1-8BCE-0C2B-B8A016471D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C385F3-381F-9191-A3F8-FACDB6F694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649" y="212659"/>
            <a:ext cx="9860262" cy="497517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>
            <a:noAutofit/>
          </a:bodyPr>
          <a:lstStyle/>
          <a:p>
            <a:pPr algn="r" rtl="1"/>
            <a:r>
              <a:rPr lang="fa-IR" sz="3200" b="1" dirty="0">
                <a:cs typeface="B Nazanin" panose="00000400000000000000" pitchFamily="2" charset="-78"/>
              </a:rPr>
              <a:t>فصل12: عرضه اولیه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39782122-2C4D-A70B-46BB-4DAAF0CEAE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6649" y="836762"/>
            <a:ext cx="9860261" cy="6021238"/>
          </a:xfrm>
        </p:spPr>
        <p:txBody>
          <a:bodyPr>
            <a:noAutofit/>
          </a:bodyPr>
          <a:lstStyle/>
          <a:p>
            <a:pPr marL="0" indent="0" algn="r" rtl="1">
              <a:buNone/>
            </a:pPr>
            <a:r>
              <a:rPr lang="fa-IR" b="1" dirty="0">
                <a:solidFill>
                  <a:schemeClr val="accent2">
                    <a:lumMod val="75000"/>
                  </a:schemeClr>
                </a:solidFill>
                <a:cs typeface="B Nazanin" panose="00000400000000000000" pitchFamily="2" charset="-78"/>
              </a:rPr>
              <a:t>ایجاد ریسک مالی محدود (برای فروشنده و خریدار)</a:t>
            </a:r>
          </a:p>
          <a:p>
            <a:pPr marL="0" indent="0" algn="r" rtl="1">
              <a:buNone/>
            </a:pPr>
            <a:endParaRPr lang="fa-IR" b="1" dirty="0">
              <a:solidFill>
                <a:srgbClr val="C00000"/>
              </a:solidFill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b="1" dirty="0">
                <a:solidFill>
                  <a:srgbClr val="C00000"/>
                </a:solidFill>
                <a:cs typeface="B Nazanin" panose="00000400000000000000" pitchFamily="2" charset="-78"/>
              </a:rPr>
              <a:t>←</a:t>
            </a:r>
            <a:r>
              <a:rPr lang="fa-IR" b="1" dirty="0">
                <a:cs typeface="B Nazanin" panose="00000400000000000000" pitchFamily="2" charset="-78"/>
              </a:rPr>
              <a:t> ایجاد تنوع در سبد محصولات و خدمات</a:t>
            </a:r>
          </a:p>
          <a:p>
            <a:pPr marL="0" indent="0" algn="r" rtl="1">
              <a:buNone/>
            </a:pPr>
            <a:endParaRPr lang="fa-IR" b="1" dirty="0"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b="1" dirty="0">
                <a:solidFill>
                  <a:srgbClr val="00B050"/>
                </a:solidFill>
                <a:cs typeface="B Nazanin" panose="00000400000000000000" pitchFamily="2" charset="-78"/>
              </a:rPr>
              <a:t>» به منظور یادگیری چگونگی دستیابی به مقیاس بالا</a:t>
            </a:r>
          </a:p>
          <a:p>
            <a:pPr marL="0" indent="0" algn="r" rtl="1">
              <a:buNone/>
            </a:pPr>
            <a:endParaRPr lang="fa-IR" b="1" dirty="0">
              <a:solidFill>
                <a:schemeClr val="accent2">
                  <a:lumMod val="7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0DF6AC5-AEBC-803B-A239-E52775921A66}"/>
              </a:ext>
            </a:extLst>
          </p:cNvPr>
          <p:cNvSpPr/>
          <p:nvPr/>
        </p:nvSpPr>
        <p:spPr>
          <a:xfrm>
            <a:off x="10110158" y="0"/>
            <a:ext cx="2081841" cy="6858000"/>
          </a:xfrm>
          <a:prstGeom prst="rect">
            <a:avLst/>
          </a:prstGeom>
          <a:solidFill>
            <a:srgbClr val="EB929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8F0EE31-F433-F4B9-A8E3-A255832614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6400" y="50473"/>
            <a:ext cx="273963" cy="41094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A957E18B-735C-AAF8-5844-2ED3C8D80287}"/>
              </a:ext>
            </a:extLst>
          </p:cNvPr>
          <p:cNvSpPr txBox="1"/>
          <p:nvPr/>
        </p:nvSpPr>
        <p:spPr>
          <a:xfrm>
            <a:off x="10303814" y="29996"/>
            <a:ext cx="1566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واحد علوم و تحقیقات</a:t>
            </a:r>
          </a:p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دانشکده مدیریت و اقتصاد</a:t>
            </a:r>
            <a:endParaRPr 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4" name="Rectangle: Rounded Corners 3">
            <a:hlinkClick r:id="rId3" action="ppaction://hlinksldjump"/>
            <a:extLst>
              <a:ext uri="{FF2B5EF4-FFF2-40B4-BE49-F238E27FC236}">
                <a16:creationId xmlns:a16="http://schemas.microsoft.com/office/drawing/2014/main" id="{A27F46E8-5F2A-A49D-2464-CEBBDBF2DE8A}"/>
              </a:ext>
            </a:extLst>
          </p:cNvPr>
          <p:cNvSpPr/>
          <p:nvPr/>
        </p:nvSpPr>
        <p:spPr>
          <a:xfrm>
            <a:off x="10260376" y="1074473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فصل1: چرا طراحی</a:t>
            </a:r>
          </a:p>
        </p:txBody>
      </p:sp>
      <p:sp>
        <p:nvSpPr>
          <p:cNvPr id="8" name="Rectangle: Rounded Corners 7">
            <a:hlinkClick r:id="rId4" action="ppaction://hlinksldjump"/>
            <a:extLst>
              <a:ext uri="{FF2B5EF4-FFF2-40B4-BE49-F238E27FC236}">
                <a16:creationId xmlns:a16="http://schemas.microsoft.com/office/drawing/2014/main" id="{B8265F40-E072-B6F1-C879-B555AC876F2F}"/>
              </a:ext>
            </a:extLst>
          </p:cNvPr>
          <p:cNvSpPr/>
          <p:nvPr/>
        </p:nvSpPr>
        <p:spPr>
          <a:xfrm>
            <a:off x="10260376" y="1550378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فصل2: چهار پرسش، ده ابزار</a:t>
            </a:r>
          </a:p>
        </p:txBody>
      </p:sp>
      <p:sp>
        <p:nvSpPr>
          <p:cNvPr id="9" name="Rectangle: Rounded Corners 8">
            <a:hlinkClick r:id="rId5" action="ppaction://hlinksldjump"/>
            <a:extLst>
              <a:ext uri="{FF2B5EF4-FFF2-40B4-BE49-F238E27FC236}">
                <a16:creationId xmlns:a16="http://schemas.microsoft.com/office/drawing/2014/main" id="{3AF9B993-841F-5C83-A68A-710F2DF1DD8B}"/>
              </a:ext>
            </a:extLst>
          </p:cNvPr>
          <p:cNvSpPr/>
          <p:nvPr/>
        </p:nvSpPr>
        <p:spPr>
          <a:xfrm>
            <a:off x="10260376" y="2031322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فصل3: بصری‌سازی</a:t>
            </a:r>
          </a:p>
        </p:txBody>
      </p:sp>
      <p:sp>
        <p:nvSpPr>
          <p:cNvPr id="10" name="Rectangle: Rounded Corners 9">
            <a:hlinkClick r:id="rId6" action="ppaction://hlinksldjump"/>
            <a:extLst>
              <a:ext uri="{FF2B5EF4-FFF2-40B4-BE49-F238E27FC236}">
                <a16:creationId xmlns:a16="http://schemas.microsoft.com/office/drawing/2014/main" id="{23ED1F3A-E20D-EB1C-AF3C-7A127929C597}"/>
              </a:ext>
            </a:extLst>
          </p:cNvPr>
          <p:cNvSpPr/>
          <p:nvPr/>
        </p:nvSpPr>
        <p:spPr>
          <a:xfrm>
            <a:off x="10260376" y="2511823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فصل4: ترسیم تجربۀ مشتری</a:t>
            </a:r>
          </a:p>
        </p:txBody>
      </p:sp>
      <p:sp>
        <p:nvSpPr>
          <p:cNvPr id="11" name="Rectangle: Rounded Corners 10">
            <a:hlinkClick r:id="rId7" action="ppaction://hlinksldjump"/>
            <a:extLst>
              <a:ext uri="{FF2B5EF4-FFF2-40B4-BE49-F238E27FC236}">
                <a16:creationId xmlns:a16="http://schemas.microsoft.com/office/drawing/2014/main" id="{AFEEFD21-1F11-79FD-4773-D39BD03C6E7E}"/>
              </a:ext>
            </a:extLst>
          </p:cNvPr>
          <p:cNvSpPr/>
          <p:nvPr/>
        </p:nvSpPr>
        <p:spPr>
          <a:xfrm>
            <a:off x="10260376" y="2989052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فصل5: تحلیل زنجیرۀ ارزش</a:t>
            </a:r>
          </a:p>
        </p:txBody>
      </p:sp>
      <p:sp>
        <p:nvSpPr>
          <p:cNvPr id="12" name="Rectangle: Rounded Corners 11">
            <a:hlinkClick r:id="rId8" action="ppaction://hlinksldjump"/>
            <a:extLst>
              <a:ext uri="{FF2B5EF4-FFF2-40B4-BE49-F238E27FC236}">
                <a16:creationId xmlns:a16="http://schemas.microsoft.com/office/drawing/2014/main" id="{CB75DC50-BA92-8DC6-424D-DD6A5E08F87F}"/>
              </a:ext>
            </a:extLst>
          </p:cNvPr>
          <p:cNvSpPr/>
          <p:nvPr/>
        </p:nvSpPr>
        <p:spPr>
          <a:xfrm>
            <a:off x="10260376" y="3466281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فصل6: ترسیم نقشۀ ذهنی</a:t>
            </a:r>
          </a:p>
        </p:txBody>
      </p:sp>
      <p:sp>
        <p:nvSpPr>
          <p:cNvPr id="13" name="Rectangle: Rounded Corners 12">
            <a:hlinkClick r:id="rId9" action="ppaction://hlinksldjump"/>
            <a:extLst>
              <a:ext uri="{FF2B5EF4-FFF2-40B4-BE49-F238E27FC236}">
                <a16:creationId xmlns:a16="http://schemas.microsoft.com/office/drawing/2014/main" id="{9E492278-A777-5278-0D5C-72196382B747}"/>
              </a:ext>
            </a:extLst>
          </p:cNvPr>
          <p:cNvSpPr/>
          <p:nvPr/>
        </p:nvSpPr>
        <p:spPr>
          <a:xfrm>
            <a:off x="10260376" y="3943510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فصل7: بارش فکری</a:t>
            </a:r>
          </a:p>
        </p:txBody>
      </p:sp>
      <p:sp>
        <p:nvSpPr>
          <p:cNvPr id="14" name="Rectangle: Rounded Corners 13">
            <a:hlinkClick r:id="rId10" action="ppaction://hlinksldjump"/>
            <a:extLst>
              <a:ext uri="{FF2B5EF4-FFF2-40B4-BE49-F238E27FC236}">
                <a16:creationId xmlns:a16="http://schemas.microsoft.com/office/drawing/2014/main" id="{E23E46B6-0BA9-6AE2-13B3-2D6093A389C4}"/>
              </a:ext>
            </a:extLst>
          </p:cNvPr>
          <p:cNvSpPr/>
          <p:nvPr/>
        </p:nvSpPr>
        <p:spPr>
          <a:xfrm>
            <a:off x="10260376" y="4420739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فصل8: توسعۀ مدل مفهومی</a:t>
            </a:r>
          </a:p>
        </p:txBody>
      </p:sp>
      <p:sp>
        <p:nvSpPr>
          <p:cNvPr id="15" name="Rectangle: Rounded Corners 14">
            <a:hlinkClick r:id="rId11" action="ppaction://hlinksldjump"/>
            <a:extLst>
              <a:ext uri="{FF2B5EF4-FFF2-40B4-BE49-F238E27FC236}">
                <a16:creationId xmlns:a16="http://schemas.microsoft.com/office/drawing/2014/main" id="{D2069A55-8537-D085-1AED-D2DE6F346881}"/>
              </a:ext>
            </a:extLst>
          </p:cNvPr>
          <p:cNvSpPr/>
          <p:nvPr/>
        </p:nvSpPr>
        <p:spPr>
          <a:xfrm>
            <a:off x="10260376" y="4897968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فصل9: آزمون پیش‌فرض</a:t>
            </a:r>
          </a:p>
        </p:txBody>
      </p:sp>
      <p:sp>
        <p:nvSpPr>
          <p:cNvPr id="16" name="Rectangle: Rounded Corners 15">
            <a:hlinkClick r:id="rId12" action="ppaction://hlinksldjump"/>
            <a:extLst>
              <a:ext uri="{FF2B5EF4-FFF2-40B4-BE49-F238E27FC236}">
                <a16:creationId xmlns:a16="http://schemas.microsoft.com/office/drawing/2014/main" id="{7CC8F3CA-1DA6-A122-0415-C8E9C15A778A}"/>
              </a:ext>
            </a:extLst>
          </p:cNvPr>
          <p:cNvSpPr/>
          <p:nvPr/>
        </p:nvSpPr>
        <p:spPr>
          <a:xfrm>
            <a:off x="10260376" y="5375197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فصل10: نمونه‌سازی سریع</a:t>
            </a:r>
          </a:p>
        </p:txBody>
      </p:sp>
      <p:sp>
        <p:nvSpPr>
          <p:cNvPr id="18" name="Rectangle: Rounded Corners 17">
            <a:hlinkClick r:id="rId13" action="ppaction://hlinksldjump"/>
            <a:extLst>
              <a:ext uri="{FF2B5EF4-FFF2-40B4-BE49-F238E27FC236}">
                <a16:creationId xmlns:a16="http://schemas.microsoft.com/office/drawing/2014/main" id="{B3DCCF5B-968B-88E5-8B19-D1A3132F5332}"/>
              </a:ext>
            </a:extLst>
          </p:cNvPr>
          <p:cNvSpPr/>
          <p:nvPr/>
        </p:nvSpPr>
        <p:spPr>
          <a:xfrm>
            <a:off x="10260376" y="5852426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فصل11: هم‌آفرینی با مشتریان</a:t>
            </a:r>
          </a:p>
        </p:txBody>
      </p:sp>
      <p:sp>
        <p:nvSpPr>
          <p:cNvPr id="19" name="Rectangle: Rounded Corners 18">
            <a:hlinkClick r:id="rId14" action="ppaction://hlinksldjump"/>
            <a:extLst>
              <a:ext uri="{FF2B5EF4-FFF2-40B4-BE49-F238E27FC236}">
                <a16:creationId xmlns:a16="http://schemas.microsoft.com/office/drawing/2014/main" id="{81C5368B-DA99-B55E-01D4-ADD45A781C28}"/>
              </a:ext>
            </a:extLst>
          </p:cNvPr>
          <p:cNvSpPr/>
          <p:nvPr/>
        </p:nvSpPr>
        <p:spPr>
          <a:xfrm>
            <a:off x="10262980" y="6329655"/>
            <a:ext cx="2006600" cy="410944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tx1"/>
                </a:solidFill>
                <a:cs typeface="B Nazanin" panose="00000400000000000000" pitchFamily="2" charset="-78"/>
              </a:rPr>
              <a:t>فصل12: عرضۀ اولیه</a:t>
            </a:r>
          </a:p>
        </p:txBody>
      </p:sp>
      <p:sp>
        <p:nvSpPr>
          <p:cNvPr id="20" name="Rectangle: Rounded Corners 19">
            <a:hlinkClick r:id="rId15" action="ppaction://hlinksldjump"/>
            <a:extLst>
              <a:ext uri="{FF2B5EF4-FFF2-40B4-BE49-F238E27FC236}">
                <a16:creationId xmlns:a16="http://schemas.microsoft.com/office/drawing/2014/main" id="{EE331CAC-2632-B3B6-BC5C-CCD0DB887197}"/>
              </a:ext>
            </a:extLst>
          </p:cNvPr>
          <p:cNvSpPr/>
          <p:nvPr/>
        </p:nvSpPr>
        <p:spPr>
          <a:xfrm>
            <a:off x="10260376" y="598568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مقدمه</a:t>
            </a:r>
            <a:endParaRPr lang="en-US" sz="13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04D1374D-CB21-6E59-1A17-B810F36EEEA9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592" y="4354454"/>
            <a:ext cx="2305901" cy="23059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9223161"/>
      </p:ext>
    </p:extLst>
  </p:cSld>
  <p:clrMapOvr>
    <a:masterClrMapping/>
  </p:clrMapOvr>
  <p:transition spd="med">
    <p:pull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91FF49-7B3B-E71E-0246-2F5184FC0E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DC6008-E5BD-3CBA-D920-789065DC46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649" y="212659"/>
            <a:ext cx="9860262" cy="497517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>
            <a:noAutofit/>
          </a:bodyPr>
          <a:lstStyle/>
          <a:p>
            <a:pPr algn="r" rtl="1"/>
            <a:r>
              <a:rPr lang="fa-IR" sz="3200" b="1" dirty="0">
                <a:cs typeface="B Nazanin" panose="00000400000000000000" pitchFamily="2" charset="-78"/>
              </a:rPr>
              <a:t>تحلیل استراتژیک تفکر طراحی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62320E9D-9D70-DA9A-A8C7-44993DDEED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6649" y="836762"/>
            <a:ext cx="9860261" cy="6021238"/>
          </a:xfrm>
        </p:spPr>
        <p:txBody>
          <a:bodyPr>
            <a:noAutofit/>
          </a:bodyPr>
          <a:lstStyle/>
          <a:p>
            <a:pPr marL="0" indent="0" algn="r" rtl="1">
              <a:buNone/>
            </a:pPr>
            <a:r>
              <a:rPr lang="fa-IR" b="1" dirty="0">
                <a:solidFill>
                  <a:srgbClr val="00B050"/>
                </a:solidFill>
                <a:cs typeface="B Nazanin" panose="00000400000000000000" pitchFamily="2" charset="-78"/>
              </a:rPr>
              <a:t>مشتری محوری</a:t>
            </a:r>
          </a:p>
          <a:p>
            <a:pPr marL="0" indent="0" algn="r" rtl="1">
              <a:buNone/>
            </a:pPr>
            <a:r>
              <a:rPr lang="fa-IR" b="1" dirty="0">
                <a:solidFill>
                  <a:srgbClr val="C00000"/>
                </a:solidFill>
                <a:cs typeface="B Nazanin" panose="00000400000000000000" pitchFamily="2" charset="-78"/>
              </a:rPr>
              <a:t>←</a:t>
            </a:r>
            <a:r>
              <a:rPr lang="fa-IR" b="1" dirty="0">
                <a:cs typeface="B Nazanin" panose="00000400000000000000" pitchFamily="2" charset="-78"/>
              </a:rPr>
              <a:t> </a:t>
            </a:r>
            <a:r>
              <a:rPr lang="fa-IR" b="1" dirty="0">
                <a:solidFill>
                  <a:srgbClr val="0070C0"/>
                </a:solidFill>
                <a:cs typeface="B Nazanin" panose="00000400000000000000" pitchFamily="2" charset="-78"/>
              </a:rPr>
              <a:t>درک عمیق نیازها و رفتارهای مشتری </a:t>
            </a:r>
            <a:r>
              <a:rPr lang="fa-IR" b="1" dirty="0">
                <a:cs typeface="B Nazanin" panose="00000400000000000000" pitchFamily="2" charset="-78"/>
              </a:rPr>
              <a:t>از طریق تکنیک‌های تحقیق و مصاحبه</a:t>
            </a:r>
          </a:p>
          <a:p>
            <a:pPr marL="0" indent="0" algn="r" rtl="1">
              <a:buNone/>
            </a:pPr>
            <a:r>
              <a:rPr lang="fa-IR" b="1" dirty="0">
                <a:solidFill>
                  <a:srgbClr val="C00000"/>
                </a:solidFill>
                <a:cs typeface="B Nazanin" panose="00000400000000000000" pitchFamily="2" charset="-78"/>
              </a:rPr>
              <a:t>←</a:t>
            </a:r>
            <a:r>
              <a:rPr lang="fa-IR" b="1" dirty="0">
                <a:cs typeface="B Nazanin" panose="00000400000000000000" pitchFamily="2" charset="-78"/>
              </a:rPr>
              <a:t> توسعه فناوری مبتنی بر </a:t>
            </a:r>
            <a:r>
              <a:rPr lang="fa-IR" b="1" dirty="0">
                <a:solidFill>
                  <a:srgbClr val="0070C0"/>
                </a:solidFill>
                <a:cs typeface="B Nazanin" panose="00000400000000000000" pitchFamily="2" charset="-78"/>
              </a:rPr>
              <a:t>حل مشکلات واقعی مشتری </a:t>
            </a:r>
            <a:r>
              <a:rPr lang="fa-IR" b="1" dirty="0">
                <a:cs typeface="B Nazanin" panose="00000400000000000000" pitchFamily="2" charset="-78"/>
              </a:rPr>
              <a:t>و نه صرفا فنی</a:t>
            </a:r>
          </a:p>
          <a:p>
            <a:pPr marL="0" indent="0" algn="r" rtl="1">
              <a:buNone/>
            </a:pPr>
            <a:endParaRPr lang="fa-IR" b="1" dirty="0"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b="1" dirty="0">
                <a:solidFill>
                  <a:srgbClr val="00B050"/>
                </a:solidFill>
                <a:cs typeface="B Nazanin" panose="00000400000000000000" pitchFamily="2" charset="-78"/>
              </a:rPr>
              <a:t>چرخه آزمایش تکرار پذیر (اجایل)</a:t>
            </a:r>
          </a:p>
          <a:p>
            <a:pPr marL="0" indent="0" algn="r" rtl="1">
              <a:buNone/>
            </a:pPr>
            <a:r>
              <a:rPr lang="fa-IR" b="1" dirty="0">
                <a:solidFill>
                  <a:srgbClr val="C00000"/>
                </a:solidFill>
                <a:cs typeface="B Nazanin" panose="00000400000000000000" pitchFamily="2" charset="-78"/>
              </a:rPr>
              <a:t>←</a:t>
            </a:r>
            <a:r>
              <a:rPr lang="fa-IR" b="1" dirty="0">
                <a:cs typeface="B Nazanin" panose="00000400000000000000" pitchFamily="2" charset="-78"/>
              </a:rPr>
              <a:t> </a:t>
            </a:r>
            <a:r>
              <a:rPr lang="fa-IR" b="1" dirty="0">
                <a:solidFill>
                  <a:srgbClr val="0070C0"/>
                </a:solidFill>
                <a:cs typeface="B Nazanin" panose="00000400000000000000" pitchFamily="2" charset="-78"/>
              </a:rPr>
              <a:t>چرخه (نمونه‌سازی، آزمایش و تکرار) </a:t>
            </a:r>
            <a:r>
              <a:rPr lang="fa-IR" b="1" dirty="0">
                <a:cs typeface="B Nazanin" panose="00000400000000000000" pitchFamily="2" charset="-78"/>
              </a:rPr>
              <a:t>سازگار با روش‌های توسعه اجایل</a:t>
            </a:r>
          </a:p>
          <a:p>
            <a:pPr marL="0" indent="0" algn="r" rtl="1">
              <a:buNone/>
            </a:pPr>
            <a:r>
              <a:rPr lang="fa-IR" b="1" dirty="0">
                <a:solidFill>
                  <a:srgbClr val="C00000"/>
                </a:solidFill>
                <a:cs typeface="B Nazanin" panose="00000400000000000000" pitchFamily="2" charset="-78"/>
              </a:rPr>
              <a:t>←</a:t>
            </a:r>
            <a:r>
              <a:rPr lang="fa-IR" b="1" dirty="0">
                <a:cs typeface="B Nazanin" panose="00000400000000000000" pitchFamily="2" charset="-78"/>
              </a:rPr>
              <a:t> یادگیری و </a:t>
            </a:r>
            <a:r>
              <a:rPr lang="fa-IR" b="1" dirty="0">
                <a:solidFill>
                  <a:srgbClr val="0070C0"/>
                </a:solidFill>
                <a:cs typeface="B Nazanin" panose="00000400000000000000" pitchFamily="2" charset="-78"/>
              </a:rPr>
              <a:t>اصلاح قبل از استقرار در مقیاس کامل </a:t>
            </a:r>
            <a:r>
              <a:rPr lang="fa-IR" b="1" dirty="0">
                <a:cs typeface="B Nazanin" panose="00000400000000000000" pitchFamily="2" charset="-78"/>
              </a:rPr>
              <a:t>و </a:t>
            </a:r>
            <a:r>
              <a:rPr lang="fa-IR" b="1" dirty="0">
                <a:solidFill>
                  <a:srgbClr val="0070C0"/>
                </a:solidFill>
                <a:cs typeface="B Nazanin" panose="00000400000000000000" pitchFamily="2" charset="-78"/>
              </a:rPr>
              <a:t>کاهش ریسک عدم تناسب با بازار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63F736C-B220-760D-6A13-562C2FB15594}"/>
              </a:ext>
            </a:extLst>
          </p:cNvPr>
          <p:cNvSpPr/>
          <p:nvPr/>
        </p:nvSpPr>
        <p:spPr>
          <a:xfrm>
            <a:off x="10110158" y="0"/>
            <a:ext cx="2081841" cy="6858000"/>
          </a:xfrm>
          <a:prstGeom prst="rect">
            <a:avLst/>
          </a:prstGeom>
          <a:solidFill>
            <a:srgbClr val="EB929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0FD89B4-EAAE-931D-BDD9-B89156B6AB2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6400" y="50473"/>
            <a:ext cx="273963" cy="41094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09D9E5A-38F4-899A-F78F-1AEFB184ED81}"/>
              </a:ext>
            </a:extLst>
          </p:cNvPr>
          <p:cNvSpPr txBox="1"/>
          <p:nvPr/>
        </p:nvSpPr>
        <p:spPr>
          <a:xfrm>
            <a:off x="10303814" y="29996"/>
            <a:ext cx="1566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واحد علوم و تحقیقات</a:t>
            </a:r>
          </a:p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دانشکده مدیریت و اقتصاد</a:t>
            </a:r>
            <a:endParaRPr 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4" name="Rectangle: Rounded Corners 3">
            <a:hlinkClick r:id="rId3" action="ppaction://hlinksldjump"/>
            <a:extLst>
              <a:ext uri="{FF2B5EF4-FFF2-40B4-BE49-F238E27FC236}">
                <a16:creationId xmlns:a16="http://schemas.microsoft.com/office/drawing/2014/main" id="{3ECC0ACF-DA8A-A0C0-886D-B2748AE97441}"/>
              </a:ext>
            </a:extLst>
          </p:cNvPr>
          <p:cNvSpPr/>
          <p:nvPr/>
        </p:nvSpPr>
        <p:spPr>
          <a:xfrm>
            <a:off x="10260376" y="1074473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فصل1: چرا طراحی</a:t>
            </a:r>
          </a:p>
        </p:txBody>
      </p:sp>
      <p:sp>
        <p:nvSpPr>
          <p:cNvPr id="8" name="Rectangle: Rounded Corners 7">
            <a:hlinkClick r:id="rId4" action="ppaction://hlinksldjump"/>
            <a:extLst>
              <a:ext uri="{FF2B5EF4-FFF2-40B4-BE49-F238E27FC236}">
                <a16:creationId xmlns:a16="http://schemas.microsoft.com/office/drawing/2014/main" id="{E5ED6163-A1D4-85AA-1833-488C63B2FDBD}"/>
              </a:ext>
            </a:extLst>
          </p:cNvPr>
          <p:cNvSpPr/>
          <p:nvPr/>
        </p:nvSpPr>
        <p:spPr>
          <a:xfrm>
            <a:off x="10260376" y="1550378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فصل2: چهار پرسش، ده ابزار</a:t>
            </a:r>
          </a:p>
        </p:txBody>
      </p:sp>
      <p:sp>
        <p:nvSpPr>
          <p:cNvPr id="9" name="Rectangle: Rounded Corners 8">
            <a:hlinkClick r:id="rId5" action="ppaction://hlinksldjump"/>
            <a:extLst>
              <a:ext uri="{FF2B5EF4-FFF2-40B4-BE49-F238E27FC236}">
                <a16:creationId xmlns:a16="http://schemas.microsoft.com/office/drawing/2014/main" id="{9E5579E6-623D-D64C-FECE-BF8BA4C05684}"/>
              </a:ext>
            </a:extLst>
          </p:cNvPr>
          <p:cNvSpPr/>
          <p:nvPr/>
        </p:nvSpPr>
        <p:spPr>
          <a:xfrm>
            <a:off x="10260376" y="2031322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فصل3: بصری‌سازی</a:t>
            </a:r>
          </a:p>
        </p:txBody>
      </p:sp>
      <p:sp>
        <p:nvSpPr>
          <p:cNvPr id="10" name="Rectangle: Rounded Corners 9">
            <a:hlinkClick r:id="rId6" action="ppaction://hlinksldjump"/>
            <a:extLst>
              <a:ext uri="{FF2B5EF4-FFF2-40B4-BE49-F238E27FC236}">
                <a16:creationId xmlns:a16="http://schemas.microsoft.com/office/drawing/2014/main" id="{A926A74E-648C-4075-294F-60B25F18615A}"/>
              </a:ext>
            </a:extLst>
          </p:cNvPr>
          <p:cNvSpPr/>
          <p:nvPr/>
        </p:nvSpPr>
        <p:spPr>
          <a:xfrm>
            <a:off x="10260376" y="2511823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فصل4: ترسیم تجربۀ مشتری</a:t>
            </a:r>
          </a:p>
        </p:txBody>
      </p:sp>
      <p:sp>
        <p:nvSpPr>
          <p:cNvPr id="11" name="Rectangle: Rounded Corners 10">
            <a:hlinkClick r:id="rId7" action="ppaction://hlinksldjump"/>
            <a:extLst>
              <a:ext uri="{FF2B5EF4-FFF2-40B4-BE49-F238E27FC236}">
                <a16:creationId xmlns:a16="http://schemas.microsoft.com/office/drawing/2014/main" id="{B928E3A6-3181-54DF-3AC3-493F7D64760C}"/>
              </a:ext>
            </a:extLst>
          </p:cNvPr>
          <p:cNvSpPr/>
          <p:nvPr/>
        </p:nvSpPr>
        <p:spPr>
          <a:xfrm>
            <a:off x="10260376" y="2989052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فصل5: تحلیل زنجیرۀ ارزش</a:t>
            </a:r>
          </a:p>
        </p:txBody>
      </p:sp>
      <p:sp>
        <p:nvSpPr>
          <p:cNvPr id="12" name="Rectangle: Rounded Corners 11">
            <a:hlinkClick r:id="rId8" action="ppaction://hlinksldjump"/>
            <a:extLst>
              <a:ext uri="{FF2B5EF4-FFF2-40B4-BE49-F238E27FC236}">
                <a16:creationId xmlns:a16="http://schemas.microsoft.com/office/drawing/2014/main" id="{93513ACA-C2CD-160D-606F-DF6CA84E0CB0}"/>
              </a:ext>
            </a:extLst>
          </p:cNvPr>
          <p:cNvSpPr/>
          <p:nvPr/>
        </p:nvSpPr>
        <p:spPr>
          <a:xfrm>
            <a:off x="10260376" y="3466281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فصل6: ترسیم نقشۀ ذهنی</a:t>
            </a:r>
          </a:p>
        </p:txBody>
      </p:sp>
      <p:sp>
        <p:nvSpPr>
          <p:cNvPr id="13" name="Rectangle: Rounded Corners 12">
            <a:hlinkClick r:id="rId9" action="ppaction://hlinksldjump"/>
            <a:extLst>
              <a:ext uri="{FF2B5EF4-FFF2-40B4-BE49-F238E27FC236}">
                <a16:creationId xmlns:a16="http://schemas.microsoft.com/office/drawing/2014/main" id="{31503026-BA86-F661-967E-893A9E0E2B65}"/>
              </a:ext>
            </a:extLst>
          </p:cNvPr>
          <p:cNvSpPr/>
          <p:nvPr/>
        </p:nvSpPr>
        <p:spPr>
          <a:xfrm>
            <a:off x="10260376" y="3943510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فصل7: بارش فکری</a:t>
            </a:r>
          </a:p>
        </p:txBody>
      </p:sp>
      <p:sp>
        <p:nvSpPr>
          <p:cNvPr id="14" name="Rectangle: Rounded Corners 13">
            <a:hlinkClick r:id="rId10" action="ppaction://hlinksldjump"/>
            <a:extLst>
              <a:ext uri="{FF2B5EF4-FFF2-40B4-BE49-F238E27FC236}">
                <a16:creationId xmlns:a16="http://schemas.microsoft.com/office/drawing/2014/main" id="{6A677601-51C9-D852-288E-57D44777D30E}"/>
              </a:ext>
            </a:extLst>
          </p:cNvPr>
          <p:cNvSpPr/>
          <p:nvPr/>
        </p:nvSpPr>
        <p:spPr>
          <a:xfrm>
            <a:off x="10260376" y="4420739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فصل8: توسعۀ مدل مفهومی</a:t>
            </a:r>
          </a:p>
        </p:txBody>
      </p:sp>
      <p:sp>
        <p:nvSpPr>
          <p:cNvPr id="15" name="Rectangle: Rounded Corners 14">
            <a:hlinkClick r:id="rId11" action="ppaction://hlinksldjump"/>
            <a:extLst>
              <a:ext uri="{FF2B5EF4-FFF2-40B4-BE49-F238E27FC236}">
                <a16:creationId xmlns:a16="http://schemas.microsoft.com/office/drawing/2014/main" id="{0CA92F95-5D01-2BE9-9ABD-7F794A1EB47D}"/>
              </a:ext>
            </a:extLst>
          </p:cNvPr>
          <p:cNvSpPr/>
          <p:nvPr/>
        </p:nvSpPr>
        <p:spPr>
          <a:xfrm>
            <a:off x="10260376" y="4897968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فصل9: آزمون پیش‌فرض</a:t>
            </a:r>
          </a:p>
        </p:txBody>
      </p:sp>
      <p:sp>
        <p:nvSpPr>
          <p:cNvPr id="16" name="Rectangle: Rounded Corners 15">
            <a:hlinkClick r:id="rId12" action="ppaction://hlinksldjump"/>
            <a:extLst>
              <a:ext uri="{FF2B5EF4-FFF2-40B4-BE49-F238E27FC236}">
                <a16:creationId xmlns:a16="http://schemas.microsoft.com/office/drawing/2014/main" id="{051F606D-D01E-F0EB-3B2E-3CEB358AC87A}"/>
              </a:ext>
            </a:extLst>
          </p:cNvPr>
          <p:cNvSpPr/>
          <p:nvPr/>
        </p:nvSpPr>
        <p:spPr>
          <a:xfrm>
            <a:off x="10260376" y="5375197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فصل10: نمونه‌سازی سریع</a:t>
            </a:r>
          </a:p>
        </p:txBody>
      </p:sp>
      <p:sp>
        <p:nvSpPr>
          <p:cNvPr id="18" name="Rectangle: Rounded Corners 17">
            <a:hlinkClick r:id="rId13" action="ppaction://hlinksldjump"/>
            <a:extLst>
              <a:ext uri="{FF2B5EF4-FFF2-40B4-BE49-F238E27FC236}">
                <a16:creationId xmlns:a16="http://schemas.microsoft.com/office/drawing/2014/main" id="{07F04046-3117-3F0F-0D72-3A86390F9DEB}"/>
              </a:ext>
            </a:extLst>
          </p:cNvPr>
          <p:cNvSpPr/>
          <p:nvPr/>
        </p:nvSpPr>
        <p:spPr>
          <a:xfrm>
            <a:off x="10260376" y="5852426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فصل11: هم‌آفرینی با مشتریان</a:t>
            </a:r>
          </a:p>
        </p:txBody>
      </p:sp>
      <p:sp>
        <p:nvSpPr>
          <p:cNvPr id="19" name="Rectangle: Rounded Corners 18">
            <a:hlinkClick r:id="rId14" action="ppaction://hlinksldjump"/>
            <a:extLst>
              <a:ext uri="{FF2B5EF4-FFF2-40B4-BE49-F238E27FC236}">
                <a16:creationId xmlns:a16="http://schemas.microsoft.com/office/drawing/2014/main" id="{36E7E53A-D51F-4621-8F38-60F686491636}"/>
              </a:ext>
            </a:extLst>
          </p:cNvPr>
          <p:cNvSpPr/>
          <p:nvPr/>
        </p:nvSpPr>
        <p:spPr>
          <a:xfrm>
            <a:off x="10262980" y="6329655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فصل12: عرضۀ اولیه</a:t>
            </a:r>
          </a:p>
        </p:txBody>
      </p:sp>
      <p:sp>
        <p:nvSpPr>
          <p:cNvPr id="20" name="Rectangle: Rounded Corners 19">
            <a:hlinkClick r:id="rId15" action="ppaction://hlinksldjump"/>
            <a:extLst>
              <a:ext uri="{FF2B5EF4-FFF2-40B4-BE49-F238E27FC236}">
                <a16:creationId xmlns:a16="http://schemas.microsoft.com/office/drawing/2014/main" id="{00E80800-C210-DFD7-457B-9CB964A59CAD}"/>
              </a:ext>
            </a:extLst>
          </p:cNvPr>
          <p:cNvSpPr/>
          <p:nvPr/>
        </p:nvSpPr>
        <p:spPr>
          <a:xfrm>
            <a:off x="10260376" y="598568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مقدمه</a:t>
            </a:r>
            <a:endParaRPr lang="en-US" sz="13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pic>
        <p:nvPicPr>
          <p:cNvPr id="1026" name="Picture 2" descr="Every Time I Find the Meaning of Strategy, They Change It">
            <a:extLst>
              <a:ext uri="{FF2B5EF4-FFF2-40B4-BE49-F238E27FC236}">
                <a16:creationId xmlns:a16="http://schemas.microsoft.com/office/drawing/2014/main" id="{35CD83B8-0DF7-6FBB-8CFC-C5A00029D6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68" y="4881043"/>
            <a:ext cx="2999117" cy="19769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35133721"/>
      </p:ext>
    </p:extLst>
  </p:cSld>
  <p:clrMapOvr>
    <a:masterClrMapping/>
  </p:clrMapOvr>
  <p:transition spd="med">
    <p:pull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C6AFFE-BD68-316F-BC16-674E31ADA0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EAA94E-4684-E5E2-8076-CA4764E374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649" y="212659"/>
            <a:ext cx="9860262" cy="497517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>
            <a:noAutofit/>
          </a:bodyPr>
          <a:lstStyle/>
          <a:p>
            <a:pPr algn="r" rtl="1"/>
            <a:r>
              <a:rPr lang="fa-IR" sz="3200" b="1" dirty="0">
                <a:cs typeface="B Nazanin" panose="00000400000000000000" pitchFamily="2" charset="-78"/>
              </a:rPr>
              <a:t>تحلیل استراتژیک تفکر طراحی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6579824D-0585-8EC8-FB1E-3A9FACE1930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6649" y="836762"/>
            <a:ext cx="9860261" cy="6021238"/>
          </a:xfrm>
        </p:spPr>
        <p:txBody>
          <a:bodyPr>
            <a:noAutofit/>
          </a:bodyPr>
          <a:lstStyle/>
          <a:p>
            <a:pPr marL="0" indent="0" algn="r" rtl="1">
              <a:buNone/>
            </a:pPr>
            <a:r>
              <a:rPr lang="fa-IR" sz="2400" b="1" dirty="0">
                <a:solidFill>
                  <a:srgbClr val="00B050"/>
                </a:solidFill>
                <a:cs typeface="B Nazanin" panose="00000400000000000000" pitchFamily="2" charset="-78"/>
              </a:rPr>
              <a:t>همکاری متقابل</a:t>
            </a:r>
          </a:p>
          <a:p>
            <a:pPr marL="0" indent="0" algn="r" rtl="1">
              <a:buNone/>
            </a:pPr>
            <a:r>
              <a:rPr lang="fa-IR" sz="2400" b="1" dirty="0">
                <a:solidFill>
                  <a:srgbClr val="C00000"/>
                </a:solidFill>
                <a:cs typeface="B Nazanin" panose="00000400000000000000" pitchFamily="2" charset="-78"/>
              </a:rPr>
              <a:t>←</a:t>
            </a:r>
            <a:r>
              <a:rPr lang="fa-IR" sz="2400" b="1" dirty="0">
                <a:cs typeface="B Nazanin" panose="00000400000000000000" pitchFamily="2" charset="-78"/>
              </a:rPr>
              <a:t> تعامل (طراحی، مهندسی، کسب و کار، تجربه کاربر و...) برای حل </a:t>
            </a:r>
            <a:r>
              <a:rPr lang="fa-IR" sz="2400" b="1" dirty="0">
                <a:solidFill>
                  <a:srgbClr val="0070C0"/>
                </a:solidFill>
                <a:cs typeface="B Nazanin" panose="00000400000000000000" pitchFamily="2" charset="-78"/>
              </a:rPr>
              <a:t>چالش‌های پیچیده و چندوجهی</a:t>
            </a:r>
          </a:p>
          <a:p>
            <a:pPr marL="0" indent="0" algn="r" rtl="1">
              <a:buNone/>
            </a:pPr>
            <a:r>
              <a:rPr lang="fa-IR" sz="2400" b="1" dirty="0">
                <a:solidFill>
                  <a:srgbClr val="C00000"/>
                </a:solidFill>
                <a:cs typeface="B Nazanin" panose="00000400000000000000" pitchFamily="2" charset="-78"/>
              </a:rPr>
              <a:t>←</a:t>
            </a:r>
            <a:r>
              <a:rPr lang="fa-IR" sz="2400" b="1" dirty="0">
                <a:cs typeface="B Nazanin" panose="00000400000000000000" pitchFamily="2" charset="-78"/>
              </a:rPr>
              <a:t> همکاری برای ارائه </a:t>
            </a:r>
            <a:r>
              <a:rPr lang="fa-IR" sz="2400" b="1" dirty="0">
                <a:solidFill>
                  <a:srgbClr val="0070C0"/>
                </a:solidFill>
                <a:cs typeface="B Nazanin" panose="00000400000000000000" pitchFamily="2" charset="-78"/>
              </a:rPr>
              <a:t>راه‌حل‌های جامع‌تر و نوآورانه‌تر</a:t>
            </a:r>
            <a:endParaRPr lang="fa-IR" sz="2400" b="1" dirty="0"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endParaRPr lang="fa-IR" sz="2400" b="1" dirty="0"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sz="2400" b="1" dirty="0">
                <a:solidFill>
                  <a:srgbClr val="00B050"/>
                </a:solidFill>
                <a:cs typeface="B Nazanin" panose="00000400000000000000" pitchFamily="2" charset="-78"/>
              </a:rPr>
              <a:t>سازگاری</a:t>
            </a:r>
          </a:p>
          <a:p>
            <a:pPr marL="0" indent="0" algn="r" rtl="1">
              <a:buNone/>
            </a:pPr>
            <a:r>
              <a:rPr lang="fa-IR" sz="2400" b="1" dirty="0">
                <a:solidFill>
                  <a:srgbClr val="C00000"/>
                </a:solidFill>
                <a:cs typeface="B Nazanin" panose="00000400000000000000" pitchFamily="2" charset="-78"/>
              </a:rPr>
              <a:t>←</a:t>
            </a:r>
            <a:r>
              <a:rPr lang="fa-IR" sz="2400" b="1" dirty="0">
                <a:cs typeface="B Nazanin" panose="00000400000000000000" pitchFamily="2" charset="-78"/>
              </a:rPr>
              <a:t> ماهیت انعطاف پذیر و تعاملی تفکر طراحی، </a:t>
            </a:r>
            <a:r>
              <a:rPr lang="fa-IR" sz="2400" b="1" dirty="0">
                <a:solidFill>
                  <a:srgbClr val="0070C0"/>
                </a:solidFill>
                <a:cs typeface="B Nazanin" panose="00000400000000000000" pitchFamily="2" charset="-78"/>
              </a:rPr>
              <a:t>عامل عبور از عدم قطعیت</a:t>
            </a:r>
          </a:p>
          <a:p>
            <a:pPr marL="0" indent="0" algn="r" rtl="1">
              <a:buNone/>
            </a:pPr>
            <a:r>
              <a:rPr lang="fa-IR" sz="2400" b="1" dirty="0">
                <a:solidFill>
                  <a:srgbClr val="C00000"/>
                </a:solidFill>
                <a:cs typeface="B Nazanin" panose="00000400000000000000" pitchFamily="2" charset="-78"/>
              </a:rPr>
              <a:t>←</a:t>
            </a:r>
            <a:r>
              <a:rPr lang="fa-IR" sz="2400" b="1" dirty="0">
                <a:cs typeface="B Nazanin" panose="00000400000000000000" pitchFamily="2" charset="-78"/>
              </a:rPr>
              <a:t> تنظیم </a:t>
            </a:r>
            <a:r>
              <a:rPr lang="fa-IR" sz="2400" b="1" dirty="0">
                <a:solidFill>
                  <a:srgbClr val="C00000"/>
                </a:solidFill>
                <a:cs typeface="B Nazanin" panose="00000400000000000000" pitchFamily="2" charset="-78"/>
              </a:rPr>
              <a:t>چابک</a:t>
            </a:r>
            <a:r>
              <a:rPr lang="fa-IR" sz="2400" b="1" dirty="0">
                <a:cs typeface="B Nazanin" panose="00000400000000000000" pitchFamily="2" charset="-78"/>
              </a:rPr>
              <a:t> </a:t>
            </a:r>
            <a:r>
              <a:rPr lang="fa-IR" sz="2400" b="1" dirty="0">
                <a:solidFill>
                  <a:srgbClr val="0070C0"/>
                </a:solidFill>
                <a:cs typeface="B Nazanin" panose="00000400000000000000" pitchFamily="2" charset="-78"/>
              </a:rPr>
              <a:t>نقشه راه فناوری </a:t>
            </a:r>
            <a:r>
              <a:rPr lang="fa-IR" sz="2400" b="1" dirty="0">
                <a:cs typeface="B Nazanin" panose="00000400000000000000" pitchFamily="2" charset="-78"/>
              </a:rPr>
              <a:t>و </a:t>
            </a:r>
            <a:r>
              <a:rPr lang="fa-IR" sz="2400" b="1" dirty="0">
                <a:solidFill>
                  <a:srgbClr val="0070C0"/>
                </a:solidFill>
                <a:cs typeface="B Nazanin" panose="00000400000000000000" pitchFamily="2" charset="-78"/>
              </a:rPr>
              <a:t>اولویت‌های توسعه </a:t>
            </a:r>
            <a:r>
              <a:rPr lang="fa-IR" sz="2400" b="1" dirty="0">
                <a:cs typeface="B Nazanin" panose="00000400000000000000" pitchFamily="2" charset="-78"/>
              </a:rPr>
              <a:t>در صنایع پرشتاب و رقابتی </a:t>
            </a:r>
          </a:p>
          <a:p>
            <a:pPr marL="0" indent="0" algn="r" rtl="1">
              <a:buNone/>
            </a:pPr>
            <a:endParaRPr lang="fa-IR" sz="2400" b="1" dirty="0"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sz="2400" b="1" dirty="0">
                <a:solidFill>
                  <a:srgbClr val="00B050"/>
                </a:solidFill>
                <a:cs typeface="B Nazanin" panose="00000400000000000000" pitchFamily="2" charset="-78"/>
              </a:rPr>
              <a:t>ذهنیت نوآوری</a:t>
            </a:r>
          </a:p>
          <a:p>
            <a:pPr marL="0" indent="0" algn="r" rtl="1">
              <a:buNone/>
            </a:pPr>
            <a:r>
              <a:rPr lang="fa-IR" sz="2400" b="1" dirty="0">
                <a:solidFill>
                  <a:srgbClr val="C00000"/>
                </a:solidFill>
                <a:cs typeface="B Nazanin" panose="00000400000000000000" pitchFamily="2" charset="-78"/>
              </a:rPr>
              <a:t>←</a:t>
            </a:r>
            <a:r>
              <a:rPr lang="fa-IR" sz="2400" b="1" dirty="0">
                <a:cs typeface="B Nazanin" panose="00000400000000000000" pitchFamily="2" charset="-78"/>
              </a:rPr>
              <a:t> </a:t>
            </a:r>
            <a:r>
              <a:rPr lang="fa-IR" sz="2400" b="1" dirty="0">
                <a:solidFill>
                  <a:srgbClr val="0070C0"/>
                </a:solidFill>
                <a:cs typeface="B Nazanin" panose="00000400000000000000" pitchFamily="2" charset="-78"/>
              </a:rPr>
              <a:t>پرورش ذهنیت خلاق و اکتشافی </a:t>
            </a:r>
            <a:r>
              <a:rPr lang="fa-IR" sz="2400" b="1" dirty="0">
                <a:cs typeface="B Nazanin" panose="00000400000000000000" pitchFamily="2" charset="-78"/>
              </a:rPr>
              <a:t>برای ایجاد پیشرفت‌های تکنولوژیکی</a:t>
            </a:r>
          </a:p>
          <a:p>
            <a:pPr marL="0" indent="0" algn="r" rtl="1">
              <a:buNone/>
            </a:pPr>
            <a:r>
              <a:rPr lang="fa-IR" sz="2400" b="1" dirty="0">
                <a:solidFill>
                  <a:srgbClr val="C00000"/>
                </a:solidFill>
                <a:cs typeface="B Nazanin" panose="00000400000000000000" pitchFamily="2" charset="-78"/>
              </a:rPr>
              <a:t>←</a:t>
            </a:r>
            <a:r>
              <a:rPr lang="fa-IR" sz="2400" b="1" dirty="0">
                <a:cs typeface="B Nazanin" panose="00000400000000000000" pitchFamily="2" charset="-78"/>
              </a:rPr>
              <a:t> تاکید بر ایده پردازی، نمونه سازی اولیه و تمایل به کشف فرصت‌های ناشناخته</a:t>
            </a:r>
          </a:p>
          <a:p>
            <a:pPr marL="0" indent="0" algn="r" rtl="1">
              <a:buNone/>
            </a:pPr>
            <a:endParaRPr lang="fa-IR" sz="2400" b="1" dirty="0">
              <a:cs typeface="B Nazanin" panose="00000400000000000000" pitchFamily="2" charset="-78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9CBBD3E-0156-1B8A-BEE7-F6BA3F773761}"/>
              </a:ext>
            </a:extLst>
          </p:cNvPr>
          <p:cNvSpPr/>
          <p:nvPr/>
        </p:nvSpPr>
        <p:spPr>
          <a:xfrm>
            <a:off x="10110158" y="0"/>
            <a:ext cx="2081841" cy="6858000"/>
          </a:xfrm>
          <a:prstGeom prst="rect">
            <a:avLst/>
          </a:prstGeom>
          <a:solidFill>
            <a:srgbClr val="EB929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6CD522B-53A0-66C4-D2E0-68E547ABCBF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6400" y="50473"/>
            <a:ext cx="273963" cy="41094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175643B-0C57-DE35-5A70-D1DEA515713E}"/>
              </a:ext>
            </a:extLst>
          </p:cNvPr>
          <p:cNvSpPr txBox="1"/>
          <p:nvPr/>
        </p:nvSpPr>
        <p:spPr>
          <a:xfrm>
            <a:off x="10303814" y="29996"/>
            <a:ext cx="1566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واحد علوم و تحقیقات</a:t>
            </a:r>
          </a:p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دانشکده مدیریت و اقتصاد</a:t>
            </a:r>
            <a:endParaRPr 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4" name="Rectangle: Rounded Corners 3">
            <a:hlinkClick r:id="rId3" action="ppaction://hlinksldjump"/>
            <a:extLst>
              <a:ext uri="{FF2B5EF4-FFF2-40B4-BE49-F238E27FC236}">
                <a16:creationId xmlns:a16="http://schemas.microsoft.com/office/drawing/2014/main" id="{E02F2B08-FFF7-4254-2A7D-0B3B4CE6CBC3}"/>
              </a:ext>
            </a:extLst>
          </p:cNvPr>
          <p:cNvSpPr/>
          <p:nvPr/>
        </p:nvSpPr>
        <p:spPr>
          <a:xfrm>
            <a:off x="10260376" y="1074473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فصل1: چرا طراحی</a:t>
            </a:r>
          </a:p>
        </p:txBody>
      </p:sp>
      <p:sp>
        <p:nvSpPr>
          <p:cNvPr id="8" name="Rectangle: Rounded Corners 7">
            <a:hlinkClick r:id="rId4" action="ppaction://hlinksldjump"/>
            <a:extLst>
              <a:ext uri="{FF2B5EF4-FFF2-40B4-BE49-F238E27FC236}">
                <a16:creationId xmlns:a16="http://schemas.microsoft.com/office/drawing/2014/main" id="{9D18457D-44D2-78B3-3038-158BE5C08389}"/>
              </a:ext>
            </a:extLst>
          </p:cNvPr>
          <p:cNvSpPr/>
          <p:nvPr/>
        </p:nvSpPr>
        <p:spPr>
          <a:xfrm>
            <a:off x="10260376" y="1550378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فصل2: چهار پرسش، ده ابزار</a:t>
            </a:r>
          </a:p>
        </p:txBody>
      </p:sp>
      <p:sp>
        <p:nvSpPr>
          <p:cNvPr id="9" name="Rectangle: Rounded Corners 8">
            <a:hlinkClick r:id="rId5" action="ppaction://hlinksldjump"/>
            <a:extLst>
              <a:ext uri="{FF2B5EF4-FFF2-40B4-BE49-F238E27FC236}">
                <a16:creationId xmlns:a16="http://schemas.microsoft.com/office/drawing/2014/main" id="{4FFABAE1-9A14-CB4C-7036-64B948270057}"/>
              </a:ext>
            </a:extLst>
          </p:cNvPr>
          <p:cNvSpPr/>
          <p:nvPr/>
        </p:nvSpPr>
        <p:spPr>
          <a:xfrm>
            <a:off x="10260376" y="2031322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فصل3: بصری‌سازی</a:t>
            </a:r>
          </a:p>
        </p:txBody>
      </p:sp>
      <p:sp>
        <p:nvSpPr>
          <p:cNvPr id="10" name="Rectangle: Rounded Corners 9">
            <a:hlinkClick r:id="rId6" action="ppaction://hlinksldjump"/>
            <a:extLst>
              <a:ext uri="{FF2B5EF4-FFF2-40B4-BE49-F238E27FC236}">
                <a16:creationId xmlns:a16="http://schemas.microsoft.com/office/drawing/2014/main" id="{1C26F950-B891-794C-2E45-0040660CC665}"/>
              </a:ext>
            </a:extLst>
          </p:cNvPr>
          <p:cNvSpPr/>
          <p:nvPr/>
        </p:nvSpPr>
        <p:spPr>
          <a:xfrm>
            <a:off x="10260376" y="2511823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فصل4: ترسیم تجربۀ مشتری</a:t>
            </a:r>
          </a:p>
        </p:txBody>
      </p:sp>
      <p:sp>
        <p:nvSpPr>
          <p:cNvPr id="11" name="Rectangle: Rounded Corners 10">
            <a:hlinkClick r:id="rId7" action="ppaction://hlinksldjump"/>
            <a:extLst>
              <a:ext uri="{FF2B5EF4-FFF2-40B4-BE49-F238E27FC236}">
                <a16:creationId xmlns:a16="http://schemas.microsoft.com/office/drawing/2014/main" id="{87EC8532-6AE5-310B-C7D1-FEF77D9C9D9A}"/>
              </a:ext>
            </a:extLst>
          </p:cNvPr>
          <p:cNvSpPr/>
          <p:nvPr/>
        </p:nvSpPr>
        <p:spPr>
          <a:xfrm>
            <a:off x="10260376" y="2989052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فصل5: تحلیل زنجیرۀ ارزش</a:t>
            </a:r>
          </a:p>
        </p:txBody>
      </p:sp>
      <p:sp>
        <p:nvSpPr>
          <p:cNvPr id="12" name="Rectangle: Rounded Corners 11">
            <a:hlinkClick r:id="rId8" action="ppaction://hlinksldjump"/>
            <a:extLst>
              <a:ext uri="{FF2B5EF4-FFF2-40B4-BE49-F238E27FC236}">
                <a16:creationId xmlns:a16="http://schemas.microsoft.com/office/drawing/2014/main" id="{5CD671BD-7257-ADCA-F389-16031D92F8D1}"/>
              </a:ext>
            </a:extLst>
          </p:cNvPr>
          <p:cNvSpPr/>
          <p:nvPr/>
        </p:nvSpPr>
        <p:spPr>
          <a:xfrm>
            <a:off x="10260376" y="3466281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فصل6: ترسیم نقشۀ ذهنی</a:t>
            </a:r>
          </a:p>
        </p:txBody>
      </p:sp>
      <p:sp>
        <p:nvSpPr>
          <p:cNvPr id="13" name="Rectangle: Rounded Corners 12">
            <a:hlinkClick r:id="rId9" action="ppaction://hlinksldjump"/>
            <a:extLst>
              <a:ext uri="{FF2B5EF4-FFF2-40B4-BE49-F238E27FC236}">
                <a16:creationId xmlns:a16="http://schemas.microsoft.com/office/drawing/2014/main" id="{3FAA2182-E21D-C505-E713-F5D40363817E}"/>
              </a:ext>
            </a:extLst>
          </p:cNvPr>
          <p:cNvSpPr/>
          <p:nvPr/>
        </p:nvSpPr>
        <p:spPr>
          <a:xfrm>
            <a:off x="10260376" y="3943510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فصل7: بارش فکری</a:t>
            </a:r>
          </a:p>
        </p:txBody>
      </p:sp>
      <p:sp>
        <p:nvSpPr>
          <p:cNvPr id="14" name="Rectangle: Rounded Corners 13">
            <a:hlinkClick r:id="rId10" action="ppaction://hlinksldjump"/>
            <a:extLst>
              <a:ext uri="{FF2B5EF4-FFF2-40B4-BE49-F238E27FC236}">
                <a16:creationId xmlns:a16="http://schemas.microsoft.com/office/drawing/2014/main" id="{A67D48AD-763B-7A7A-B33B-A85E3EDC517A}"/>
              </a:ext>
            </a:extLst>
          </p:cNvPr>
          <p:cNvSpPr/>
          <p:nvPr/>
        </p:nvSpPr>
        <p:spPr>
          <a:xfrm>
            <a:off x="10260376" y="4420739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فصل8: توسعۀ مدل مفهومی</a:t>
            </a:r>
          </a:p>
        </p:txBody>
      </p:sp>
      <p:sp>
        <p:nvSpPr>
          <p:cNvPr id="15" name="Rectangle: Rounded Corners 14">
            <a:hlinkClick r:id="rId11" action="ppaction://hlinksldjump"/>
            <a:extLst>
              <a:ext uri="{FF2B5EF4-FFF2-40B4-BE49-F238E27FC236}">
                <a16:creationId xmlns:a16="http://schemas.microsoft.com/office/drawing/2014/main" id="{3322CCFD-BC3E-9418-B1FC-86657C455385}"/>
              </a:ext>
            </a:extLst>
          </p:cNvPr>
          <p:cNvSpPr/>
          <p:nvPr/>
        </p:nvSpPr>
        <p:spPr>
          <a:xfrm>
            <a:off x="10260376" y="4897968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فصل9: آزمون پیش‌فرض</a:t>
            </a:r>
          </a:p>
        </p:txBody>
      </p:sp>
      <p:sp>
        <p:nvSpPr>
          <p:cNvPr id="16" name="Rectangle: Rounded Corners 15">
            <a:hlinkClick r:id="rId12" action="ppaction://hlinksldjump"/>
            <a:extLst>
              <a:ext uri="{FF2B5EF4-FFF2-40B4-BE49-F238E27FC236}">
                <a16:creationId xmlns:a16="http://schemas.microsoft.com/office/drawing/2014/main" id="{41C5CB3E-E898-AB64-578F-D7117B76E3AB}"/>
              </a:ext>
            </a:extLst>
          </p:cNvPr>
          <p:cNvSpPr/>
          <p:nvPr/>
        </p:nvSpPr>
        <p:spPr>
          <a:xfrm>
            <a:off x="10260376" y="5375197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فصل10: نمونه‌سازی سریع</a:t>
            </a:r>
          </a:p>
        </p:txBody>
      </p:sp>
      <p:sp>
        <p:nvSpPr>
          <p:cNvPr id="18" name="Rectangle: Rounded Corners 17">
            <a:hlinkClick r:id="rId13" action="ppaction://hlinksldjump"/>
            <a:extLst>
              <a:ext uri="{FF2B5EF4-FFF2-40B4-BE49-F238E27FC236}">
                <a16:creationId xmlns:a16="http://schemas.microsoft.com/office/drawing/2014/main" id="{41F67B73-D808-0DA0-2CEF-FBBAC2BF7CE0}"/>
              </a:ext>
            </a:extLst>
          </p:cNvPr>
          <p:cNvSpPr/>
          <p:nvPr/>
        </p:nvSpPr>
        <p:spPr>
          <a:xfrm>
            <a:off x="10260376" y="5852426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فصل11: هم‌آفرینی با مشتریان</a:t>
            </a:r>
          </a:p>
        </p:txBody>
      </p:sp>
      <p:sp>
        <p:nvSpPr>
          <p:cNvPr id="19" name="Rectangle: Rounded Corners 18">
            <a:hlinkClick r:id="rId14" action="ppaction://hlinksldjump"/>
            <a:extLst>
              <a:ext uri="{FF2B5EF4-FFF2-40B4-BE49-F238E27FC236}">
                <a16:creationId xmlns:a16="http://schemas.microsoft.com/office/drawing/2014/main" id="{F5F23107-EB8D-1A03-D3FF-F79026760515}"/>
              </a:ext>
            </a:extLst>
          </p:cNvPr>
          <p:cNvSpPr/>
          <p:nvPr/>
        </p:nvSpPr>
        <p:spPr>
          <a:xfrm>
            <a:off x="10262980" y="6329655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فصل12: عرضۀ اولیه</a:t>
            </a:r>
          </a:p>
        </p:txBody>
      </p:sp>
      <p:sp>
        <p:nvSpPr>
          <p:cNvPr id="20" name="Rectangle: Rounded Corners 19">
            <a:hlinkClick r:id="rId15" action="ppaction://hlinksldjump"/>
            <a:extLst>
              <a:ext uri="{FF2B5EF4-FFF2-40B4-BE49-F238E27FC236}">
                <a16:creationId xmlns:a16="http://schemas.microsoft.com/office/drawing/2014/main" id="{79AD99EB-34FD-1278-0D55-5A1849A42A7E}"/>
              </a:ext>
            </a:extLst>
          </p:cNvPr>
          <p:cNvSpPr/>
          <p:nvPr/>
        </p:nvSpPr>
        <p:spPr>
          <a:xfrm>
            <a:off x="10260376" y="598568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مقدمه</a:t>
            </a:r>
            <a:endParaRPr lang="en-US" sz="13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907838017"/>
      </p:ext>
    </p:extLst>
  </p:cSld>
  <p:clrMapOvr>
    <a:masterClrMapping/>
  </p:clrMapOvr>
  <p:transition spd="med">
    <p:pull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825AB8-CF9F-A747-EFD3-6299A53DAF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568BA3-35A3-1B70-C76D-B1FA71E374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649" y="212659"/>
            <a:ext cx="9860262" cy="497517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>
            <a:noAutofit/>
          </a:bodyPr>
          <a:lstStyle/>
          <a:p>
            <a:pPr algn="r" rtl="1"/>
            <a:r>
              <a:rPr lang="fa-IR" sz="3200" b="1" dirty="0">
                <a:cs typeface="B Nazanin" panose="00000400000000000000" pitchFamily="2" charset="-78"/>
              </a:rPr>
              <a:t>یک ابزار عالی: </a:t>
            </a:r>
            <a:r>
              <a:rPr lang="fa-IR" sz="3200" b="1" dirty="0">
                <a:solidFill>
                  <a:srgbClr val="C00000"/>
                </a:solidFill>
                <a:cs typeface="B Nazanin" panose="00000400000000000000" pitchFamily="2" charset="-78"/>
              </a:rPr>
              <a:t>نرم‌افزار </a:t>
            </a:r>
            <a:r>
              <a:rPr lang="en-US" sz="3200" b="1" dirty="0" err="1">
                <a:solidFill>
                  <a:srgbClr val="C00000"/>
                </a:solidFill>
                <a:cs typeface="B Nazanin" panose="00000400000000000000" pitchFamily="2" charset="-78"/>
              </a:rPr>
              <a:t>EdrawMax</a:t>
            </a:r>
            <a:endParaRPr lang="fa-IR" sz="3200" b="1" dirty="0">
              <a:solidFill>
                <a:srgbClr val="C00000"/>
              </a:solidFill>
              <a:cs typeface="B Nazanin" panose="00000400000000000000" pitchFamily="2" charset="-78"/>
            </a:endParaRP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F9EAFD5D-4EA0-E6C0-A7AD-7AB70AAC42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6649" y="836762"/>
            <a:ext cx="9860261" cy="6021238"/>
          </a:xfrm>
        </p:spPr>
        <p:txBody>
          <a:bodyPr>
            <a:noAutofit/>
          </a:bodyPr>
          <a:lstStyle/>
          <a:p>
            <a:pPr marL="0" indent="0" algn="r" rtl="1">
              <a:buNone/>
            </a:pPr>
            <a:r>
              <a:rPr lang="fa-IR" sz="2400" b="1" dirty="0">
                <a:cs typeface="B Nazanin" panose="00000400000000000000" pitchFamily="2" charset="-78"/>
              </a:rPr>
              <a:t> 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FC90FDF-B940-7F62-D7DB-AEDDA79C5605}"/>
              </a:ext>
            </a:extLst>
          </p:cNvPr>
          <p:cNvSpPr/>
          <p:nvPr/>
        </p:nvSpPr>
        <p:spPr>
          <a:xfrm>
            <a:off x="10110158" y="0"/>
            <a:ext cx="2081841" cy="6858000"/>
          </a:xfrm>
          <a:prstGeom prst="rect">
            <a:avLst/>
          </a:prstGeom>
          <a:solidFill>
            <a:srgbClr val="EB929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A1CDD52-CED4-3BE6-8EDC-ECD72A853D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6400" y="50473"/>
            <a:ext cx="273963" cy="41094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A2F02113-5963-07D3-4FE0-A11285A043DF}"/>
              </a:ext>
            </a:extLst>
          </p:cNvPr>
          <p:cNvSpPr txBox="1"/>
          <p:nvPr/>
        </p:nvSpPr>
        <p:spPr>
          <a:xfrm>
            <a:off x="10303814" y="29996"/>
            <a:ext cx="1566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واحد علوم و تحقیقات</a:t>
            </a:r>
          </a:p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دانشکده مدیریت و اقتصاد</a:t>
            </a:r>
            <a:endParaRPr 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4" name="Rectangle: Rounded Corners 3">
            <a:hlinkClick r:id="rId3" action="ppaction://hlinksldjump"/>
            <a:extLst>
              <a:ext uri="{FF2B5EF4-FFF2-40B4-BE49-F238E27FC236}">
                <a16:creationId xmlns:a16="http://schemas.microsoft.com/office/drawing/2014/main" id="{84C4780D-EE5B-3012-9F12-40ADAFE4ED24}"/>
              </a:ext>
            </a:extLst>
          </p:cNvPr>
          <p:cNvSpPr/>
          <p:nvPr/>
        </p:nvSpPr>
        <p:spPr>
          <a:xfrm>
            <a:off x="10260376" y="1074473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فصل1: چرا طراحی</a:t>
            </a:r>
          </a:p>
        </p:txBody>
      </p:sp>
      <p:sp>
        <p:nvSpPr>
          <p:cNvPr id="8" name="Rectangle: Rounded Corners 7">
            <a:hlinkClick r:id="rId4" action="ppaction://hlinksldjump"/>
            <a:extLst>
              <a:ext uri="{FF2B5EF4-FFF2-40B4-BE49-F238E27FC236}">
                <a16:creationId xmlns:a16="http://schemas.microsoft.com/office/drawing/2014/main" id="{275F0FA9-FF28-DDE4-B253-6D54ECCAC1EE}"/>
              </a:ext>
            </a:extLst>
          </p:cNvPr>
          <p:cNvSpPr/>
          <p:nvPr/>
        </p:nvSpPr>
        <p:spPr>
          <a:xfrm>
            <a:off x="10260376" y="1550378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فصل2: چهار پرسش، ده ابزار</a:t>
            </a:r>
          </a:p>
        </p:txBody>
      </p:sp>
      <p:sp>
        <p:nvSpPr>
          <p:cNvPr id="9" name="Rectangle: Rounded Corners 8">
            <a:hlinkClick r:id="rId5" action="ppaction://hlinksldjump"/>
            <a:extLst>
              <a:ext uri="{FF2B5EF4-FFF2-40B4-BE49-F238E27FC236}">
                <a16:creationId xmlns:a16="http://schemas.microsoft.com/office/drawing/2014/main" id="{C8A97755-8659-7A28-4969-80E39CD0DEB5}"/>
              </a:ext>
            </a:extLst>
          </p:cNvPr>
          <p:cNvSpPr/>
          <p:nvPr/>
        </p:nvSpPr>
        <p:spPr>
          <a:xfrm>
            <a:off x="10260376" y="2031322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فصل3: بصری‌سازی</a:t>
            </a:r>
          </a:p>
        </p:txBody>
      </p:sp>
      <p:sp>
        <p:nvSpPr>
          <p:cNvPr id="10" name="Rectangle: Rounded Corners 9">
            <a:hlinkClick r:id="rId6" action="ppaction://hlinksldjump"/>
            <a:extLst>
              <a:ext uri="{FF2B5EF4-FFF2-40B4-BE49-F238E27FC236}">
                <a16:creationId xmlns:a16="http://schemas.microsoft.com/office/drawing/2014/main" id="{7E137DA2-2F56-E921-EFAB-668BEC84C163}"/>
              </a:ext>
            </a:extLst>
          </p:cNvPr>
          <p:cNvSpPr/>
          <p:nvPr/>
        </p:nvSpPr>
        <p:spPr>
          <a:xfrm>
            <a:off x="10260376" y="2511823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فصل4: ترسیم تجربۀ مشتری</a:t>
            </a:r>
          </a:p>
        </p:txBody>
      </p:sp>
      <p:sp>
        <p:nvSpPr>
          <p:cNvPr id="11" name="Rectangle: Rounded Corners 10">
            <a:hlinkClick r:id="rId7" action="ppaction://hlinksldjump"/>
            <a:extLst>
              <a:ext uri="{FF2B5EF4-FFF2-40B4-BE49-F238E27FC236}">
                <a16:creationId xmlns:a16="http://schemas.microsoft.com/office/drawing/2014/main" id="{B0AE0371-E1AA-F3C2-4F13-98A94C7B7EB4}"/>
              </a:ext>
            </a:extLst>
          </p:cNvPr>
          <p:cNvSpPr/>
          <p:nvPr/>
        </p:nvSpPr>
        <p:spPr>
          <a:xfrm>
            <a:off x="10260376" y="2989052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فصل5: تحلیل زنجیرۀ ارزش</a:t>
            </a:r>
          </a:p>
        </p:txBody>
      </p:sp>
      <p:sp>
        <p:nvSpPr>
          <p:cNvPr id="12" name="Rectangle: Rounded Corners 11">
            <a:hlinkClick r:id="rId8" action="ppaction://hlinksldjump"/>
            <a:extLst>
              <a:ext uri="{FF2B5EF4-FFF2-40B4-BE49-F238E27FC236}">
                <a16:creationId xmlns:a16="http://schemas.microsoft.com/office/drawing/2014/main" id="{60772670-4E60-7B55-C016-258FD2AFF083}"/>
              </a:ext>
            </a:extLst>
          </p:cNvPr>
          <p:cNvSpPr/>
          <p:nvPr/>
        </p:nvSpPr>
        <p:spPr>
          <a:xfrm>
            <a:off x="10260376" y="3466281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فصل6: ترسیم نقشۀ ذهنی</a:t>
            </a:r>
          </a:p>
        </p:txBody>
      </p:sp>
      <p:sp>
        <p:nvSpPr>
          <p:cNvPr id="13" name="Rectangle: Rounded Corners 12">
            <a:hlinkClick r:id="rId9" action="ppaction://hlinksldjump"/>
            <a:extLst>
              <a:ext uri="{FF2B5EF4-FFF2-40B4-BE49-F238E27FC236}">
                <a16:creationId xmlns:a16="http://schemas.microsoft.com/office/drawing/2014/main" id="{2624A322-3BC7-4434-3FE4-C35866C62055}"/>
              </a:ext>
            </a:extLst>
          </p:cNvPr>
          <p:cNvSpPr/>
          <p:nvPr/>
        </p:nvSpPr>
        <p:spPr>
          <a:xfrm>
            <a:off x="10260376" y="3943510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فصل7: بارش فکری</a:t>
            </a:r>
          </a:p>
        </p:txBody>
      </p:sp>
      <p:sp>
        <p:nvSpPr>
          <p:cNvPr id="14" name="Rectangle: Rounded Corners 13">
            <a:hlinkClick r:id="rId10" action="ppaction://hlinksldjump"/>
            <a:extLst>
              <a:ext uri="{FF2B5EF4-FFF2-40B4-BE49-F238E27FC236}">
                <a16:creationId xmlns:a16="http://schemas.microsoft.com/office/drawing/2014/main" id="{5C3CA111-6786-D9EC-55EC-EA7BE4EED44C}"/>
              </a:ext>
            </a:extLst>
          </p:cNvPr>
          <p:cNvSpPr/>
          <p:nvPr/>
        </p:nvSpPr>
        <p:spPr>
          <a:xfrm>
            <a:off x="10260376" y="4420739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فصل8: توسعۀ مدل مفهومی</a:t>
            </a:r>
          </a:p>
        </p:txBody>
      </p:sp>
      <p:sp>
        <p:nvSpPr>
          <p:cNvPr id="15" name="Rectangle: Rounded Corners 14">
            <a:hlinkClick r:id="rId11" action="ppaction://hlinksldjump"/>
            <a:extLst>
              <a:ext uri="{FF2B5EF4-FFF2-40B4-BE49-F238E27FC236}">
                <a16:creationId xmlns:a16="http://schemas.microsoft.com/office/drawing/2014/main" id="{20AB77EC-AA48-82B9-8739-82FBF25082A9}"/>
              </a:ext>
            </a:extLst>
          </p:cNvPr>
          <p:cNvSpPr/>
          <p:nvPr/>
        </p:nvSpPr>
        <p:spPr>
          <a:xfrm>
            <a:off x="10260376" y="4897968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فصل9: آزمون پیش‌فرض</a:t>
            </a:r>
          </a:p>
        </p:txBody>
      </p:sp>
      <p:sp>
        <p:nvSpPr>
          <p:cNvPr id="16" name="Rectangle: Rounded Corners 15">
            <a:hlinkClick r:id="rId12" action="ppaction://hlinksldjump"/>
            <a:extLst>
              <a:ext uri="{FF2B5EF4-FFF2-40B4-BE49-F238E27FC236}">
                <a16:creationId xmlns:a16="http://schemas.microsoft.com/office/drawing/2014/main" id="{C892D305-467D-74C3-F5F6-1A84D2E7BD70}"/>
              </a:ext>
            </a:extLst>
          </p:cNvPr>
          <p:cNvSpPr/>
          <p:nvPr/>
        </p:nvSpPr>
        <p:spPr>
          <a:xfrm>
            <a:off x="10260376" y="5375197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فصل10: نمونه‌سازی سریع</a:t>
            </a:r>
          </a:p>
        </p:txBody>
      </p:sp>
      <p:sp>
        <p:nvSpPr>
          <p:cNvPr id="18" name="Rectangle: Rounded Corners 17">
            <a:hlinkClick r:id="rId13" action="ppaction://hlinksldjump"/>
            <a:extLst>
              <a:ext uri="{FF2B5EF4-FFF2-40B4-BE49-F238E27FC236}">
                <a16:creationId xmlns:a16="http://schemas.microsoft.com/office/drawing/2014/main" id="{57D32FE0-101F-37D2-58C5-A31C1ABC81D0}"/>
              </a:ext>
            </a:extLst>
          </p:cNvPr>
          <p:cNvSpPr/>
          <p:nvPr/>
        </p:nvSpPr>
        <p:spPr>
          <a:xfrm>
            <a:off x="10260376" y="5852426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فصل11: هم‌آفرینی با مشتریان</a:t>
            </a:r>
          </a:p>
        </p:txBody>
      </p:sp>
      <p:sp>
        <p:nvSpPr>
          <p:cNvPr id="19" name="Rectangle: Rounded Corners 18">
            <a:hlinkClick r:id="rId14" action="ppaction://hlinksldjump"/>
            <a:extLst>
              <a:ext uri="{FF2B5EF4-FFF2-40B4-BE49-F238E27FC236}">
                <a16:creationId xmlns:a16="http://schemas.microsoft.com/office/drawing/2014/main" id="{F9F21342-8F06-9787-0AD2-5A38870D2158}"/>
              </a:ext>
            </a:extLst>
          </p:cNvPr>
          <p:cNvSpPr/>
          <p:nvPr/>
        </p:nvSpPr>
        <p:spPr>
          <a:xfrm>
            <a:off x="10262980" y="6329655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فصل12: عرضۀ اولیه</a:t>
            </a:r>
          </a:p>
        </p:txBody>
      </p:sp>
      <p:sp>
        <p:nvSpPr>
          <p:cNvPr id="20" name="Rectangle: Rounded Corners 19">
            <a:hlinkClick r:id="rId15" action="ppaction://hlinksldjump"/>
            <a:extLst>
              <a:ext uri="{FF2B5EF4-FFF2-40B4-BE49-F238E27FC236}">
                <a16:creationId xmlns:a16="http://schemas.microsoft.com/office/drawing/2014/main" id="{55A8E3B8-0888-97F5-C83F-170872BCED3B}"/>
              </a:ext>
            </a:extLst>
          </p:cNvPr>
          <p:cNvSpPr/>
          <p:nvPr/>
        </p:nvSpPr>
        <p:spPr>
          <a:xfrm>
            <a:off x="10260376" y="598568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مقدمه</a:t>
            </a:r>
            <a:endParaRPr lang="en-US" sz="13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E9F757E6-0452-ADC1-D67A-8850F909DF54}"/>
              </a:ext>
            </a:extLst>
          </p:cNvPr>
          <p:cNvPicPr>
            <a:picLocks noChangeAspect="1"/>
          </p:cNvPicPr>
          <p:nvPr/>
        </p:nvPicPr>
        <p:blipFill rotWithShape="1">
          <a:blip r:embed="rId16"/>
          <a:srcRect b="10251"/>
          <a:stretch/>
        </p:blipFill>
        <p:spPr>
          <a:xfrm>
            <a:off x="188246" y="836763"/>
            <a:ext cx="9777065" cy="6021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1273666"/>
      </p:ext>
    </p:extLst>
  </p:cSld>
  <p:clrMapOvr>
    <a:masterClrMapping/>
  </p:clrMapOvr>
  <p:transition spd="med">
    <p:pull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263211E8-A6BA-366A-3E75-6E4B72289DFF}"/>
              </a:ext>
            </a:extLst>
          </p:cNvPr>
          <p:cNvSpPr txBox="1"/>
          <p:nvPr/>
        </p:nvSpPr>
        <p:spPr>
          <a:xfrm>
            <a:off x="2974379" y="2782669"/>
            <a:ext cx="5902577" cy="15081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3200" b="1" dirty="0">
                <a:cs typeface="B Nazanin" panose="00000400000000000000" pitchFamily="2" charset="-78"/>
              </a:rPr>
              <a:t>تقدیم سپاس و قدردانی از استاد گران‌قدر</a:t>
            </a:r>
          </a:p>
          <a:p>
            <a:pPr algn="ctr">
              <a:lnSpc>
                <a:spcPct val="150000"/>
              </a:lnSpc>
            </a:pPr>
            <a:r>
              <a:rPr lang="fa-IR" sz="3200" b="1" dirty="0">
                <a:cs typeface="B Nazanin" panose="00000400000000000000" pitchFamily="2" charset="-78"/>
              </a:rPr>
              <a:t>جناب دکتر شاکری</a:t>
            </a:r>
            <a:endParaRPr lang="en-US" sz="3200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617391101"/>
      </p:ext>
    </p:extLst>
  </p:cSld>
  <p:clrMapOvr>
    <a:masterClrMapping/>
  </p:clrMapOvr>
  <p:transition spd="med">
    <p:pull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63AD44-7F62-DCEB-3D98-E8EEDB099D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287320-79C4-8DA5-0E7B-0F4F2A460F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649" y="212659"/>
            <a:ext cx="9860262" cy="497517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>
            <a:noAutofit/>
          </a:bodyPr>
          <a:lstStyle/>
          <a:p>
            <a:pPr algn="r" rtl="1"/>
            <a:r>
              <a:rPr lang="fa-IR" sz="3200" b="1" dirty="0">
                <a:cs typeface="B Nazanin" panose="00000400000000000000" pitchFamily="2" charset="-78"/>
              </a:rPr>
              <a:t>مقدمه</a:t>
            </a:r>
            <a:endParaRPr lang="en-US" sz="3200" b="1" dirty="0">
              <a:cs typeface="B Nazanin" panose="00000400000000000000" pitchFamily="2" charset="-78"/>
            </a:endParaRP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7223429D-9FA9-4A5A-DCE6-C713E006777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6649" y="836762"/>
            <a:ext cx="9860261" cy="6021238"/>
          </a:xfrm>
        </p:spPr>
        <p:txBody>
          <a:bodyPr>
            <a:noAutofit/>
          </a:bodyPr>
          <a:lstStyle/>
          <a:p>
            <a:pPr marL="0" indent="0" algn="r" rtl="1">
              <a:buNone/>
            </a:pPr>
            <a:endParaRPr lang="fa-IR" b="1" dirty="0">
              <a:solidFill>
                <a:srgbClr val="00B050"/>
              </a:solidFill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b="1" dirty="0">
                <a:solidFill>
                  <a:srgbClr val="00B050"/>
                </a:solidFill>
                <a:cs typeface="B Nazanin" panose="00000400000000000000" pitchFamily="2" charset="-78"/>
              </a:rPr>
              <a:t>» افشای راز موفقیت شرکت‌های بزرگ و کسب‌وکارهای تحسین برانگیز از طریق: </a:t>
            </a:r>
            <a:endParaRPr lang="en-US" b="1" dirty="0">
              <a:solidFill>
                <a:srgbClr val="00B050"/>
              </a:solidFill>
              <a:cs typeface="B Nazanin" panose="00000400000000000000" pitchFamily="2" charset="-78"/>
            </a:endParaRPr>
          </a:p>
          <a:p>
            <a:pPr algn="r" rtl="1"/>
            <a:r>
              <a:rPr lang="fa-IR" b="1" dirty="0">
                <a:cs typeface="B Nazanin" panose="00000400000000000000" pitchFamily="2" charset="-78"/>
              </a:rPr>
              <a:t>بیان چارچوب ذهنی و فاکتورهای تفکر طراحی</a:t>
            </a:r>
          </a:p>
          <a:p>
            <a:pPr algn="r" rtl="1"/>
            <a:r>
              <a:rPr lang="fa-IR" b="1" dirty="0">
                <a:cs typeface="B Nazanin" panose="00000400000000000000" pitchFamily="2" charset="-78"/>
              </a:rPr>
              <a:t>تشریح رابطه طراحی و توسعه</a:t>
            </a:r>
          </a:p>
          <a:p>
            <a:pPr algn="r" rtl="1"/>
            <a:r>
              <a:rPr lang="fa-IR" b="1" dirty="0">
                <a:cs typeface="B Nazanin" panose="00000400000000000000" pitchFamily="2" charset="-78"/>
              </a:rPr>
              <a:t>تبدیل مفاهیم انتزاعی (ذهنی) به ابزارهای کاربردی </a:t>
            </a:r>
          </a:p>
          <a:p>
            <a:pPr algn="r" rtl="1"/>
            <a:r>
              <a:rPr lang="fa-IR" b="1" dirty="0">
                <a:cs typeface="B Nazanin" panose="00000400000000000000" pitchFamily="2" charset="-78"/>
              </a:rPr>
              <a:t>افزایش رشد و کاهش ریسک در تصمیم‌گیری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04F6EA8-F77D-CBE3-6AE6-B95DE7A396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008" y="2311880"/>
            <a:ext cx="2253159" cy="2941462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ED5D4866-71C7-6578-B2F9-F05BE8492802}"/>
              </a:ext>
            </a:extLst>
          </p:cNvPr>
          <p:cNvSpPr/>
          <p:nvPr/>
        </p:nvSpPr>
        <p:spPr>
          <a:xfrm>
            <a:off x="10110158" y="0"/>
            <a:ext cx="2081841" cy="6858000"/>
          </a:xfrm>
          <a:prstGeom prst="rect">
            <a:avLst/>
          </a:prstGeom>
          <a:solidFill>
            <a:srgbClr val="EB929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8E6087C-4031-4E07-404B-9E5EF13F172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6400" y="50473"/>
            <a:ext cx="273963" cy="41094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7C855816-2BEF-A992-2300-08168256D679}"/>
              </a:ext>
            </a:extLst>
          </p:cNvPr>
          <p:cNvSpPr txBox="1"/>
          <p:nvPr/>
        </p:nvSpPr>
        <p:spPr>
          <a:xfrm>
            <a:off x="10303814" y="29996"/>
            <a:ext cx="1566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واحد علوم و تحقیقات</a:t>
            </a:r>
          </a:p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دانشکده مدیریت و اقتصاد</a:t>
            </a:r>
            <a:endParaRPr 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5" name="Rectangle: Rounded Corners 4">
            <a:hlinkClick r:id="rId4" action="ppaction://hlinksldjump"/>
            <a:extLst>
              <a:ext uri="{FF2B5EF4-FFF2-40B4-BE49-F238E27FC236}">
                <a16:creationId xmlns:a16="http://schemas.microsoft.com/office/drawing/2014/main" id="{0CC6BE76-BED2-7AA2-8C99-FED3C8B4B4FC}"/>
              </a:ext>
            </a:extLst>
          </p:cNvPr>
          <p:cNvSpPr/>
          <p:nvPr/>
        </p:nvSpPr>
        <p:spPr>
          <a:xfrm>
            <a:off x="10260376" y="1074473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فصل1: چرا طراحی</a:t>
            </a:r>
          </a:p>
        </p:txBody>
      </p:sp>
      <p:sp>
        <p:nvSpPr>
          <p:cNvPr id="6" name="Rectangle: Rounded Corners 5">
            <a:hlinkClick r:id="rId5" action="ppaction://hlinksldjump"/>
            <a:extLst>
              <a:ext uri="{FF2B5EF4-FFF2-40B4-BE49-F238E27FC236}">
                <a16:creationId xmlns:a16="http://schemas.microsoft.com/office/drawing/2014/main" id="{3D869BCC-5A1E-DBEA-37AF-FEB966B4FC81}"/>
              </a:ext>
            </a:extLst>
          </p:cNvPr>
          <p:cNvSpPr/>
          <p:nvPr/>
        </p:nvSpPr>
        <p:spPr>
          <a:xfrm>
            <a:off x="10260376" y="1550378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فصل2: چهار پرسش، ده ابزار</a:t>
            </a:r>
          </a:p>
        </p:txBody>
      </p:sp>
      <p:sp>
        <p:nvSpPr>
          <p:cNvPr id="10" name="Rectangle: Rounded Corners 9">
            <a:hlinkClick r:id="rId6" action="ppaction://hlinksldjump"/>
            <a:extLst>
              <a:ext uri="{FF2B5EF4-FFF2-40B4-BE49-F238E27FC236}">
                <a16:creationId xmlns:a16="http://schemas.microsoft.com/office/drawing/2014/main" id="{446784FA-FCED-41ED-E12B-77ECF5BC2284}"/>
              </a:ext>
            </a:extLst>
          </p:cNvPr>
          <p:cNvSpPr/>
          <p:nvPr/>
        </p:nvSpPr>
        <p:spPr>
          <a:xfrm>
            <a:off x="10260376" y="2031322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فصل3: بصری‌سازی</a:t>
            </a:r>
          </a:p>
        </p:txBody>
      </p:sp>
      <p:sp>
        <p:nvSpPr>
          <p:cNvPr id="11" name="Rectangle: Rounded Corners 10">
            <a:hlinkClick r:id="rId7" action="ppaction://hlinksldjump"/>
            <a:extLst>
              <a:ext uri="{FF2B5EF4-FFF2-40B4-BE49-F238E27FC236}">
                <a16:creationId xmlns:a16="http://schemas.microsoft.com/office/drawing/2014/main" id="{A401C9F1-FE7B-D8D0-FD91-EAB81AC03533}"/>
              </a:ext>
            </a:extLst>
          </p:cNvPr>
          <p:cNvSpPr/>
          <p:nvPr/>
        </p:nvSpPr>
        <p:spPr>
          <a:xfrm>
            <a:off x="10260376" y="2511823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فصل4: ترسیم تجربۀ مشتری</a:t>
            </a:r>
          </a:p>
        </p:txBody>
      </p:sp>
      <p:sp>
        <p:nvSpPr>
          <p:cNvPr id="12" name="Rectangle: Rounded Corners 11">
            <a:hlinkClick r:id="rId8" action="ppaction://hlinksldjump"/>
            <a:extLst>
              <a:ext uri="{FF2B5EF4-FFF2-40B4-BE49-F238E27FC236}">
                <a16:creationId xmlns:a16="http://schemas.microsoft.com/office/drawing/2014/main" id="{372681BB-39DC-6BB9-6813-8965489B8D13}"/>
              </a:ext>
            </a:extLst>
          </p:cNvPr>
          <p:cNvSpPr/>
          <p:nvPr/>
        </p:nvSpPr>
        <p:spPr>
          <a:xfrm>
            <a:off x="10260376" y="2989052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فصل5: تحلیل زنجیرۀ ارزش</a:t>
            </a:r>
          </a:p>
        </p:txBody>
      </p:sp>
      <p:sp>
        <p:nvSpPr>
          <p:cNvPr id="13" name="Rectangle: Rounded Corners 12">
            <a:hlinkClick r:id="rId9" action="ppaction://hlinksldjump"/>
            <a:extLst>
              <a:ext uri="{FF2B5EF4-FFF2-40B4-BE49-F238E27FC236}">
                <a16:creationId xmlns:a16="http://schemas.microsoft.com/office/drawing/2014/main" id="{8DD4264B-50A6-3A4E-F1EB-82333988A23F}"/>
              </a:ext>
            </a:extLst>
          </p:cNvPr>
          <p:cNvSpPr/>
          <p:nvPr/>
        </p:nvSpPr>
        <p:spPr>
          <a:xfrm>
            <a:off x="10260376" y="3466281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فصل6: ترسیم نقشۀ ذهنی</a:t>
            </a:r>
          </a:p>
        </p:txBody>
      </p:sp>
      <p:sp>
        <p:nvSpPr>
          <p:cNvPr id="14" name="Rectangle: Rounded Corners 13">
            <a:hlinkClick r:id="rId10" action="ppaction://hlinksldjump"/>
            <a:extLst>
              <a:ext uri="{FF2B5EF4-FFF2-40B4-BE49-F238E27FC236}">
                <a16:creationId xmlns:a16="http://schemas.microsoft.com/office/drawing/2014/main" id="{AF008488-B48B-65E9-B86D-5D789E43E0B4}"/>
              </a:ext>
            </a:extLst>
          </p:cNvPr>
          <p:cNvSpPr/>
          <p:nvPr/>
        </p:nvSpPr>
        <p:spPr>
          <a:xfrm>
            <a:off x="10260376" y="3943510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فصل7: بارش فکری</a:t>
            </a:r>
          </a:p>
        </p:txBody>
      </p:sp>
      <p:sp>
        <p:nvSpPr>
          <p:cNvPr id="15" name="Rectangle: Rounded Corners 14">
            <a:hlinkClick r:id="rId11" action="ppaction://hlinksldjump"/>
            <a:extLst>
              <a:ext uri="{FF2B5EF4-FFF2-40B4-BE49-F238E27FC236}">
                <a16:creationId xmlns:a16="http://schemas.microsoft.com/office/drawing/2014/main" id="{91833A9A-B585-337D-B175-C1546EB8CDA1}"/>
              </a:ext>
            </a:extLst>
          </p:cNvPr>
          <p:cNvSpPr/>
          <p:nvPr/>
        </p:nvSpPr>
        <p:spPr>
          <a:xfrm>
            <a:off x="10260376" y="4420739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فصل8: توسعۀ مدل مفهومی</a:t>
            </a:r>
          </a:p>
        </p:txBody>
      </p:sp>
      <p:sp>
        <p:nvSpPr>
          <p:cNvPr id="16" name="Rectangle: Rounded Corners 15">
            <a:hlinkClick r:id="rId12" action="ppaction://hlinksldjump"/>
            <a:extLst>
              <a:ext uri="{FF2B5EF4-FFF2-40B4-BE49-F238E27FC236}">
                <a16:creationId xmlns:a16="http://schemas.microsoft.com/office/drawing/2014/main" id="{6ED19611-DDC8-B190-7B05-43AADF9659C2}"/>
              </a:ext>
            </a:extLst>
          </p:cNvPr>
          <p:cNvSpPr/>
          <p:nvPr/>
        </p:nvSpPr>
        <p:spPr>
          <a:xfrm>
            <a:off x="10260376" y="4897968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فصل9: آزمون پیش‌فرض</a:t>
            </a:r>
          </a:p>
        </p:txBody>
      </p:sp>
      <p:sp>
        <p:nvSpPr>
          <p:cNvPr id="18" name="Rectangle: Rounded Corners 17">
            <a:hlinkClick r:id="rId13" action="ppaction://hlinksldjump"/>
            <a:extLst>
              <a:ext uri="{FF2B5EF4-FFF2-40B4-BE49-F238E27FC236}">
                <a16:creationId xmlns:a16="http://schemas.microsoft.com/office/drawing/2014/main" id="{C229CD89-FD66-B56C-E009-1932861CA23A}"/>
              </a:ext>
            </a:extLst>
          </p:cNvPr>
          <p:cNvSpPr/>
          <p:nvPr/>
        </p:nvSpPr>
        <p:spPr>
          <a:xfrm>
            <a:off x="10260376" y="5375197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فصل10: نمونه‌سازی سریع</a:t>
            </a:r>
          </a:p>
        </p:txBody>
      </p:sp>
      <p:sp>
        <p:nvSpPr>
          <p:cNvPr id="19" name="Rectangle: Rounded Corners 18">
            <a:hlinkClick r:id="rId14" action="ppaction://hlinksldjump"/>
            <a:extLst>
              <a:ext uri="{FF2B5EF4-FFF2-40B4-BE49-F238E27FC236}">
                <a16:creationId xmlns:a16="http://schemas.microsoft.com/office/drawing/2014/main" id="{B519AFF0-E698-F4DB-CAF3-D572EBA0990D}"/>
              </a:ext>
            </a:extLst>
          </p:cNvPr>
          <p:cNvSpPr/>
          <p:nvPr/>
        </p:nvSpPr>
        <p:spPr>
          <a:xfrm>
            <a:off x="10260376" y="5852426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فصل11: هم‌آفرینی با مشتریان</a:t>
            </a:r>
          </a:p>
        </p:txBody>
      </p:sp>
      <p:sp>
        <p:nvSpPr>
          <p:cNvPr id="20" name="Rectangle: Rounded Corners 19">
            <a:hlinkClick r:id="rId15" action="ppaction://hlinksldjump"/>
            <a:extLst>
              <a:ext uri="{FF2B5EF4-FFF2-40B4-BE49-F238E27FC236}">
                <a16:creationId xmlns:a16="http://schemas.microsoft.com/office/drawing/2014/main" id="{19CC8EDB-820D-743D-E0A6-A8B9B1FA6897}"/>
              </a:ext>
            </a:extLst>
          </p:cNvPr>
          <p:cNvSpPr/>
          <p:nvPr/>
        </p:nvSpPr>
        <p:spPr>
          <a:xfrm>
            <a:off x="10262980" y="6329655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فصل12: عرضۀ اولیه</a:t>
            </a:r>
          </a:p>
        </p:txBody>
      </p:sp>
      <p:sp>
        <p:nvSpPr>
          <p:cNvPr id="22" name="Rectangle: Rounded Corners 21">
            <a:hlinkClick r:id="rId16" action="ppaction://hlinksldjump"/>
            <a:extLst>
              <a:ext uri="{FF2B5EF4-FFF2-40B4-BE49-F238E27FC236}">
                <a16:creationId xmlns:a16="http://schemas.microsoft.com/office/drawing/2014/main" id="{2D286794-84E7-AED8-78AD-5EBCD3BFF0E3}"/>
              </a:ext>
            </a:extLst>
          </p:cNvPr>
          <p:cNvSpPr/>
          <p:nvPr/>
        </p:nvSpPr>
        <p:spPr>
          <a:xfrm>
            <a:off x="10260376" y="598568"/>
            <a:ext cx="2006600" cy="410944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tx1"/>
                </a:solidFill>
                <a:cs typeface="B Nazanin" panose="00000400000000000000" pitchFamily="2" charset="-78"/>
              </a:rPr>
              <a:t>مقدمه</a:t>
            </a:r>
            <a:endParaRPr lang="en-US" sz="1300" b="1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019962017"/>
      </p:ext>
    </p:extLst>
  </p:cSld>
  <p:clrMapOvr>
    <a:masterClrMapping/>
  </p:clrMapOvr>
  <p:transition spd="med">
    <p:pull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2E2C8E-B33C-A007-7415-6F53C8B1FD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F93258-7B52-06D0-13D2-029EB793C0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649" y="212659"/>
            <a:ext cx="9860262" cy="497517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>
            <a:noAutofit/>
          </a:bodyPr>
          <a:lstStyle/>
          <a:p>
            <a:pPr algn="r" rtl="1"/>
            <a:r>
              <a:rPr lang="fa-IR" sz="3200" b="1" dirty="0">
                <a:cs typeface="B Nazanin" panose="00000400000000000000" pitchFamily="2" charset="-78"/>
              </a:rPr>
              <a:t>مقدمه</a:t>
            </a:r>
            <a:endParaRPr lang="en-US" sz="3200" b="1" dirty="0">
              <a:cs typeface="B Nazanin" panose="00000400000000000000" pitchFamily="2" charset="-78"/>
            </a:endParaRP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C890E97E-AFC3-F832-E96E-76E39313466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6649" y="836762"/>
            <a:ext cx="9860261" cy="6021238"/>
          </a:xfrm>
        </p:spPr>
        <p:txBody>
          <a:bodyPr>
            <a:noAutofit/>
          </a:bodyPr>
          <a:lstStyle/>
          <a:p>
            <a:pPr marL="0" indent="0" algn="r" rtl="1">
              <a:buNone/>
            </a:pPr>
            <a:r>
              <a:rPr lang="fa-IR" b="1" dirty="0">
                <a:solidFill>
                  <a:srgbClr val="00B050"/>
                </a:solidFill>
                <a:cs typeface="B Nazanin" panose="00000400000000000000" pitchFamily="2" charset="-78"/>
              </a:rPr>
              <a:t>» چرایی و چگونگی </a:t>
            </a:r>
            <a:r>
              <a:rPr lang="fa-IR" sz="4000" b="1" dirty="0">
                <a:solidFill>
                  <a:srgbClr val="00B050"/>
                </a:solidFill>
                <a:cs typeface="B Nazanin" panose="00000400000000000000" pitchFamily="2" charset="-78"/>
              </a:rPr>
              <a:t>تفکر طراحی</a:t>
            </a:r>
            <a:endParaRPr lang="fa-IR" b="1" dirty="0">
              <a:solidFill>
                <a:srgbClr val="00B050"/>
              </a:solidFill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endParaRPr lang="fa-IR" b="1" dirty="0">
              <a:solidFill>
                <a:srgbClr val="C00000"/>
              </a:solidFill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sz="2800" b="1" dirty="0">
                <a:cs typeface="B Nazanin" panose="00000400000000000000" pitchFamily="2" charset="-78"/>
              </a:rPr>
              <a:t>← </a:t>
            </a:r>
            <a:r>
              <a:rPr lang="fa-IR" b="1" dirty="0">
                <a:solidFill>
                  <a:srgbClr val="C00000"/>
                </a:solidFill>
                <a:cs typeface="B Nazanin" panose="00000400000000000000" pitchFamily="2" charset="-78"/>
              </a:rPr>
              <a:t>طراحی</a:t>
            </a:r>
            <a:r>
              <a:rPr lang="fa-IR" b="1" dirty="0">
                <a:cs typeface="B Nazanin" panose="00000400000000000000" pitchFamily="2" charset="-78"/>
              </a:rPr>
              <a:t>، از دیدگاه تیم برنان (مدیر گروه خدمات خلاقانه شرکت اپل):</a:t>
            </a:r>
          </a:p>
          <a:p>
            <a:pPr marL="0" indent="0" algn="r" rtl="1">
              <a:buNone/>
            </a:pPr>
            <a:endParaRPr lang="fa-IR" b="1" dirty="0"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endParaRPr lang="fa-IR" b="1" dirty="0"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endParaRPr lang="fa-IR" b="1" dirty="0"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endParaRPr lang="fa-IR" b="1" dirty="0"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endParaRPr lang="fa-IR" b="1" dirty="0"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endParaRPr lang="en-US" b="1" dirty="0">
              <a:cs typeface="B Nazanin" panose="00000400000000000000" pitchFamily="2" charset="-78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050C63F-3D95-AE97-99F6-4403562295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47435" y="2680405"/>
            <a:ext cx="3658111" cy="2333951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C957CC76-C449-72F5-AAC9-41E53CE8AE03}"/>
              </a:ext>
            </a:extLst>
          </p:cNvPr>
          <p:cNvSpPr/>
          <p:nvPr/>
        </p:nvSpPr>
        <p:spPr>
          <a:xfrm>
            <a:off x="10110158" y="0"/>
            <a:ext cx="2081841" cy="6858000"/>
          </a:xfrm>
          <a:prstGeom prst="rect">
            <a:avLst/>
          </a:prstGeom>
          <a:solidFill>
            <a:srgbClr val="EB929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F123EE-910C-5845-364B-5349BC86B0A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6400" y="50473"/>
            <a:ext cx="273963" cy="41094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39C637A4-297A-0EB9-CE06-361279C48DAC}"/>
              </a:ext>
            </a:extLst>
          </p:cNvPr>
          <p:cNvSpPr txBox="1"/>
          <p:nvPr/>
        </p:nvSpPr>
        <p:spPr>
          <a:xfrm>
            <a:off x="10303814" y="29996"/>
            <a:ext cx="1566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واحد علوم و تحقیقات</a:t>
            </a:r>
          </a:p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دانشکده مدیریت و اقتصاد</a:t>
            </a:r>
            <a:endParaRPr 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4" name="Rectangle: Rounded Corners 3">
            <a:hlinkClick r:id="rId4" action="ppaction://hlinksldjump"/>
            <a:extLst>
              <a:ext uri="{FF2B5EF4-FFF2-40B4-BE49-F238E27FC236}">
                <a16:creationId xmlns:a16="http://schemas.microsoft.com/office/drawing/2014/main" id="{E416CF3A-A606-F66D-0AE7-E472F329A7C9}"/>
              </a:ext>
            </a:extLst>
          </p:cNvPr>
          <p:cNvSpPr/>
          <p:nvPr/>
        </p:nvSpPr>
        <p:spPr>
          <a:xfrm>
            <a:off x="10260376" y="1074473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فصل1: چرا طراحی</a:t>
            </a:r>
          </a:p>
        </p:txBody>
      </p:sp>
      <p:sp>
        <p:nvSpPr>
          <p:cNvPr id="5" name="Rectangle: Rounded Corners 4">
            <a:hlinkClick r:id="rId5" action="ppaction://hlinksldjump"/>
            <a:extLst>
              <a:ext uri="{FF2B5EF4-FFF2-40B4-BE49-F238E27FC236}">
                <a16:creationId xmlns:a16="http://schemas.microsoft.com/office/drawing/2014/main" id="{2C01E251-BD12-5F11-6A5B-199E0BDCBB5C}"/>
              </a:ext>
            </a:extLst>
          </p:cNvPr>
          <p:cNvSpPr/>
          <p:nvPr/>
        </p:nvSpPr>
        <p:spPr>
          <a:xfrm>
            <a:off x="10260376" y="1550378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فصل2: چهار پرسش، ده ابزار</a:t>
            </a:r>
          </a:p>
        </p:txBody>
      </p:sp>
      <p:sp>
        <p:nvSpPr>
          <p:cNvPr id="10" name="Rectangle: Rounded Corners 9">
            <a:hlinkClick r:id="rId6" action="ppaction://hlinksldjump"/>
            <a:extLst>
              <a:ext uri="{FF2B5EF4-FFF2-40B4-BE49-F238E27FC236}">
                <a16:creationId xmlns:a16="http://schemas.microsoft.com/office/drawing/2014/main" id="{AE3FA78C-1124-D2F6-7EF3-B0470F5458DF}"/>
              </a:ext>
            </a:extLst>
          </p:cNvPr>
          <p:cNvSpPr/>
          <p:nvPr/>
        </p:nvSpPr>
        <p:spPr>
          <a:xfrm>
            <a:off x="10260376" y="2031322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فصل3: بصری‌سازی</a:t>
            </a:r>
          </a:p>
        </p:txBody>
      </p:sp>
      <p:sp>
        <p:nvSpPr>
          <p:cNvPr id="11" name="Rectangle: Rounded Corners 10">
            <a:hlinkClick r:id="rId7" action="ppaction://hlinksldjump"/>
            <a:extLst>
              <a:ext uri="{FF2B5EF4-FFF2-40B4-BE49-F238E27FC236}">
                <a16:creationId xmlns:a16="http://schemas.microsoft.com/office/drawing/2014/main" id="{9D7970FB-3613-8B5B-807B-8EDA69C3070B}"/>
              </a:ext>
            </a:extLst>
          </p:cNvPr>
          <p:cNvSpPr/>
          <p:nvPr/>
        </p:nvSpPr>
        <p:spPr>
          <a:xfrm>
            <a:off x="10260376" y="2511823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فصل4: ترسیم تجربۀ مشتری</a:t>
            </a:r>
          </a:p>
        </p:txBody>
      </p:sp>
      <p:sp>
        <p:nvSpPr>
          <p:cNvPr id="12" name="Rectangle: Rounded Corners 11">
            <a:hlinkClick r:id="rId8" action="ppaction://hlinksldjump"/>
            <a:extLst>
              <a:ext uri="{FF2B5EF4-FFF2-40B4-BE49-F238E27FC236}">
                <a16:creationId xmlns:a16="http://schemas.microsoft.com/office/drawing/2014/main" id="{5962EF1D-5C83-EE28-406C-FABBA2E80932}"/>
              </a:ext>
            </a:extLst>
          </p:cNvPr>
          <p:cNvSpPr/>
          <p:nvPr/>
        </p:nvSpPr>
        <p:spPr>
          <a:xfrm>
            <a:off x="10260376" y="2989052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فصل5: تحلیل زنجیرۀ ارزش</a:t>
            </a:r>
          </a:p>
        </p:txBody>
      </p:sp>
      <p:sp>
        <p:nvSpPr>
          <p:cNvPr id="13" name="Rectangle: Rounded Corners 12">
            <a:hlinkClick r:id="rId9" action="ppaction://hlinksldjump"/>
            <a:extLst>
              <a:ext uri="{FF2B5EF4-FFF2-40B4-BE49-F238E27FC236}">
                <a16:creationId xmlns:a16="http://schemas.microsoft.com/office/drawing/2014/main" id="{58C27B06-89F6-61F7-ABD2-4F58FCABEE85}"/>
              </a:ext>
            </a:extLst>
          </p:cNvPr>
          <p:cNvSpPr/>
          <p:nvPr/>
        </p:nvSpPr>
        <p:spPr>
          <a:xfrm>
            <a:off x="10260376" y="3466281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فصل6: ترسیم نقشۀ ذهنی</a:t>
            </a:r>
          </a:p>
        </p:txBody>
      </p:sp>
      <p:sp>
        <p:nvSpPr>
          <p:cNvPr id="14" name="Rectangle: Rounded Corners 13">
            <a:hlinkClick r:id="rId10" action="ppaction://hlinksldjump"/>
            <a:extLst>
              <a:ext uri="{FF2B5EF4-FFF2-40B4-BE49-F238E27FC236}">
                <a16:creationId xmlns:a16="http://schemas.microsoft.com/office/drawing/2014/main" id="{24AFE1C8-2D18-58D0-7A6A-EB99321C7A1D}"/>
              </a:ext>
            </a:extLst>
          </p:cNvPr>
          <p:cNvSpPr/>
          <p:nvPr/>
        </p:nvSpPr>
        <p:spPr>
          <a:xfrm>
            <a:off x="10260376" y="3943510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فصل7: بارش فکری</a:t>
            </a:r>
          </a:p>
        </p:txBody>
      </p:sp>
      <p:sp>
        <p:nvSpPr>
          <p:cNvPr id="15" name="Rectangle: Rounded Corners 14">
            <a:hlinkClick r:id="rId11" action="ppaction://hlinksldjump"/>
            <a:extLst>
              <a:ext uri="{FF2B5EF4-FFF2-40B4-BE49-F238E27FC236}">
                <a16:creationId xmlns:a16="http://schemas.microsoft.com/office/drawing/2014/main" id="{D335BA28-CCD2-B5CF-AE99-869B5B5A3DAB}"/>
              </a:ext>
            </a:extLst>
          </p:cNvPr>
          <p:cNvSpPr/>
          <p:nvPr/>
        </p:nvSpPr>
        <p:spPr>
          <a:xfrm>
            <a:off x="10260376" y="4420739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فصل8: توسعۀ مدل مفهومی</a:t>
            </a:r>
          </a:p>
        </p:txBody>
      </p:sp>
      <p:sp>
        <p:nvSpPr>
          <p:cNvPr id="16" name="Rectangle: Rounded Corners 15">
            <a:hlinkClick r:id="rId12" action="ppaction://hlinksldjump"/>
            <a:extLst>
              <a:ext uri="{FF2B5EF4-FFF2-40B4-BE49-F238E27FC236}">
                <a16:creationId xmlns:a16="http://schemas.microsoft.com/office/drawing/2014/main" id="{B37FD3E6-8A08-FEBF-E5A8-B72F85A91A02}"/>
              </a:ext>
            </a:extLst>
          </p:cNvPr>
          <p:cNvSpPr/>
          <p:nvPr/>
        </p:nvSpPr>
        <p:spPr>
          <a:xfrm>
            <a:off x="10260376" y="4897968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فصل9: آزمون پیش‌فرض</a:t>
            </a:r>
          </a:p>
        </p:txBody>
      </p:sp>
      <p:sp>
        <p:nvSpPr>
          <p:cNvPr id="18" name="Rectangle: Rounded Corners 17">
            <a:hlinkClick r:id="rId13" action="ppaction://hlinksldjump"/>
            <a:extLst>
              <a:ext uri="{FF2B5EF4-FFF2-40B4-BE49-F238E27FC236}">
                <a16:creationId xmlns:a16="http://schemas.microsoft.com/office/drawing/2014/main" id="{0DB4F676-97D9-6FC3-3FAA-4631065A1AC0}"/>
              </a:ext>
            </a:extLst>
          </p:cNvPr>
          <p:cNvSpPr/>
          <p:nvPr/>
        </p:nvSpPr>
        <p:spPr>
          <a:xfrm>
            <a:off x="10260376" y="5375197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فصل10: نمونه‌سازی سریع</a:t>
            </a:r>
          </a:p>
        </p:txBody>
      </p:sp>
      <p:sp>
        <p:nvSpPr>
          <p:cNvPr id="19" name="Rectangle: Rounded Corners 18">
            <a:hlinkClick r:id="rId14" action="ppaction://hlinksldjump"/>
            <a:extLst>
              <a:ext uri="{FF2B5EF4-FFF2-40B4-BE49-F238E27FC236}">
                <a16:creationId xmlns:a16="http://schemas.microsoft.com/office/drawing/2014/main" id="{ED93AD05-5AB7-1D04-9B1C-63446B5FCBCE}"/>
              </a:ext>
            </a:extLst>
          </p:cNvPr>
          <p:cNvSpPr/>
          <p:nvPr/>
        </p:nvSpPr>
        <p:spPr>
          <a:xfrm>
            <a:off x="10260376" y="5852426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فصل11: هم‌آفرینی با مشتریان</a:t>
            </a:r>
          </a:p>
        </p:txBody>
      </p:sp>
      <p:sp>
        <p:nvSpPr>
          <p:cNvPr id="20" name="Rectangle: Rounded Corners 19">
            <a:hlinkClick r:id="rId15" action="ppaction://hlinksldjump"/>
            <a:extLst>
              <a:ext uri="{FF2B5EF4-FFF2-40B4-BE49-F238E27FC236}">
                <a16:creationId xmlns:a16="http://schemas.microsoft.com/office/drawing/2014/main" id="{32B240BB-4876-5FEC-3A78-08108052A5B6}"/>
              </a:ext>
            </a:extLst>
          </p:cNvPr>
          <p:cNvSpPr/>
          <p:nvPr/>
        </p:nvSpPr>
        <p:spPr>
          <a:xfrm>
            <a:off x="10262980" y="6329655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فصل12: عرضۀ اولیه</a:t>
            </a:r>
          </a:p>
        </p:txBody>
      </p:sp>
      <p:sp>
        <p:nvSpPr>
          <p:cNvPr id="22" name="Rectangle: Rounded Corners 21">
            <a:hlinkClick r:id="rId16" action="ppaction://hlinksldjump"/>
            <a:extLst>
              <a:ext uri="{FF2B5EF4-FFF2-40B4-BE49-F238E27FC236}">
                <a16:creationId xmlns:a16="http://schemas.microsoft.com/office/drawing/2014/main" id="{8283436A-ABA2-4B18-1EE1-A9D7D23BDE36}"/>
              </a:ext>
            </a:extLst>
          </p:cNvPr>
          <p:cNvSpPr/>
          <p:nvPr/>
        </p:nvSpPr>
        <p:spPr>
          <a:xfrm>
            <a:off x="10260376" y="598568"/>
            <a:ext cx="2006600" cy="410944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tx1"/>
                </a:solidFill>
                <a:cs typeface="B Nazanin" panose="00000400000000000000" pitchFamily="2" charset="-78"/>
              </a:rPr>
              <a:t>مقدمه</a:t>
            </a:r>
            <a:endParaRPr lang="en-US" sz="1300" b="1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32954449"/>
      </p:ext>
    </p:extLst>
  </p:cSld>
  <p:clrMapOvr>
    <a:masterClrMapping/>
  </p:clrMapOvr>
  <p:transition spd="med">
    <p:pull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6E997F-8F8F-FCFF-FEDF-9028823FBB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CFEA3D-CF9A-4B84-5B9C-81B5190176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649" y="212659"/>
            <a:ext cx="9860262" cy="497517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>
            <a:noAutofit/>
          </a:bodyPr>
          <a:lstStyle/>
          <a:p>
            <a:pPr algn="r" rtl="1"/>
            <a:r>
              <a:rPr lang="fa-IR" sz="3200" b="1" dirty="0">
                <a:cs typeface="B Nazanin" panose="00000400000000000000" pitchFamily="2" charset="-78"/>
              </a:rPr>
              <a:t>فصل1: چرا طراحی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84B3E8F9-6F48-2A82-4A77-08EA94A129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6649" y="836762"/>
            <a:ext cx="9860261" cy="6021238"/>
          </a:xfrm>
        </p:spPr>
        <p:txBody>
          <a:bodyPr>
            <a:noAutofit/>
          </a:bodyPr>
          <a:lstStyle/>
          <a:p>
            <a:pPr marL="0" indent="0" algn="r" rtl="1">
              <a:buNone/>
            </a:pPr>
            <a:r>
              <a:rPr lang="fa-IR" b="1" dirty="0">
                <a:solidFill>
                  <a:srgbClr val="00B050"/>
                </a:solidFill>
                <a:cs typeface="B Nazanin" panose="00000400000000000000" pitchFamily="2" charset="-78"/>
              </a:rPr>
              <a:t>» چگونگی و چرایی </a:t>
            </a:r>
            <a:r>
              <a:rPr lang="fa-IR" sz="4000" b="1" dirty="0">
                <a:solidFill>
                  <a:srgbClr val="00B050"/>
                </a:solidFill>
                <a:cs typeface="B Nazanin" panose="00000400000000000000" pitchFamily="2" charset="-78"/>
              </a:rPr>
              <a:t>تفکر طراحی</a:t>
            </a:r>
            <a:endParaRPr lang="fa-IR" b="1" dirty="0">
              <a:solidFill>
                <a:srgbClr val="00B050"/>
              </a:solidFill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endParaRPr lang="fa-IR" b="1" dirty="0">
              <a:solidFill>
                <a:srgbClr val="C00000"/>
              </a:solidFill>
              <a:cs typeface="B Nazanin" panose="00000400000000000000" pitchFamily="2" charset="-78"/>
            </a:endParaRPr>
          </a:p>
          <a:p>
            <a:pPr marL="0" indent="0" algn="just" rtl="1">
              <a:lnSpc>
                <a:spcPct val="100000"/>
              </a:lnSpc>
              <a:buNone/>
            </a:pPr>
            <a:r>
              <a:rPr lang="fa-IR" sz="2800" b="1" dirty="0">
                <a:cs typeface="B Nazanin" panose="00000400000000000000" pitchFamily="2" charset="-78"/>
              </a:rPr>
              <a:t>← </a:t>
            </a:r>
            <a:r>
              <a:rPr lang="fa-IR" b="1" dirty="0">
                <a:solidFill>
                  <a:srgbClr val="C00000"/>
                </a:solidFill>
                <a:cs typeface="B Nazanin" panose="00000400000000000000" pitchFamily="2" charset="-78"/>
              </a:rPr>
              <a:t>مصورسازیِ</a:t>
            </a:r>
            <a:r>
              <a:rPr lang="fa-IR" b="1" dirty="0">
                <a:cs typeface="B Nazanin" panose="00000400000000000000" pitchFamily="2" charset="-78"/>
              </a:rPr>
              <a:t> مسیر توسعه محصولات، خدمات، فرآیندها و استراتژی سازمان‌ (مانند یک طراح)</a:t>
            </a:r>
            <a:endParaRPr lang="en-US" b="1" dirty="0">
              <a:cs typeface="B Nazanin" panose="00000400000000000000" pitchFamily="2" charset="-78"/>
            </a:endParaRPr>
          </a:p>
          <a:p>
            <a:pPr marL="0" indent="0" algn="just" rtl="1">
              <a:lnSpc>
                <a:spcPct val="100000"/>
              </a:lnSpc>
              <a:buNone/>
            </a:pPr>
            <a:endParaRPr lang="fa-IR" b="1" dirty="0">
              <a:cs typeface="B Nazanin" panose="00000400000000000000" pitchFamily="2" charset="-78"/>
            </a:endParaRPr>
          </a:p>
          <a:p>
            <a:pPr marL="0" indent="0" algn="just" rtl="1">
              <a:lnSpc>
                <a:spcPct val="100000"/>
              </a:lnSpc>
              <a:buNone/>
            </a:pPr>
            <a:r>
              <a:rPr lang="fa-IR" sz="2800" b="1" dirty="0">
                <a:cs typeface="B Nazanin" panose="00000400000000000000" pitchFamily="2" charset="-78"/>
              </a:rPr>
              <a:t>← </a:t>
            </a:r>
            <a:r>
              <a:rPr lang="fa-IR" sz="2800" b="1" dirty="0">
                <a:solidFill>
                  <a:srgbClr val="C00000"/>
                </a:solidFill>
                <a:cs typeface="B Nazanin" panose="00000400000000000000" pitchFamily="2" charset="-78"/>
              </a:rPr>
              <a:t>هماهنگی و ارائه‌ی</a:t>
            </a:r>
            <a:r>
              <a:rPr lang="fa-IR" sz="2800" b="1" dirty="0">
                <a:cs typeface="B Nazanin" panose="00000400000000000000" pitchFamily="2" charset="-78"/>
              </a:rPr>
              <a:t> </a:t>
            </a:r>
            <a:r>
              <a:rPr lang="fa-IR" b="1" dirty="0">
                <a:cs typeface="B Nazanin" panose="00000400000000000000" pitchFamily="2" charset="-78"/>
              </a:rPr>
              <a:t>آنچه که از دیدگاه انسانی </a:t>
            </a:r>
            <a:r>
              <a:rPr lang="fa-IR" b="1" dirty="0">
                <a:solidFill>
                  <a:srgbClr val="0070C0"/>
                </a:solidFill>
                <a:cs typeface="B Nazanin" panose="00000400000000000000" pitchFamily="2" charset="-78"/>
              </a:rPr>
              <a:t>مطلوب</a:t>
            </a:r>
            <a:r>
              <a:rPr lang="fa-IR" b="1" dirty="0">
                <a:cs typeface="B Nazanin" panose="00000400000000000000" pitchFamily="2" charset="-78"/>
              </a:rPr>
              <a:t> است با آنچه که از نظر فناوری </a:t>
            </a:r>
            <a:r>
              <a:rPr lang="fa-IR" b="1" dirty="0">
                <a:solidFill>
                  <a:srgbClr val="0070C0"/>
                </a:solidFill>
                <a:cs typeface="B Nazanin" panose="00000400000000000000" pitchFamily="2" charset="-78"/>
              </a:rPr>
              <a:t>امکان پذیر</a:t>
            </a:r>
            <a:r>
              <a:rPr lang="fa-IR" b="1" dirty="0">
                <a:cs typeface="B Nazanin" panose="00000400000000000000" pitchFamily="2" charset="-78"/>
              </a:rPr>
              <a:t> است و از نظر اقتصادی </a:t>
            </a:r>
            <a:r>
              <a:rPr lang="fa-IR" b="1" dirty="0">
                <a:solidFill>
                  <a:srgbClr val="0070C0"/>
                </a:solidFill>
                <a:cs typeface="B Nazanin" panose="00000400000000000000" pitchFamily="2" charset="-78"/>
              </a:rPr>
              <a:t>مقرون به صرفه </a:t>
            </a:r>
            <a:r>
              <a:rPr lang="fa-IR" b="1" dirty="0">
                <a:cs typeface="B Nazanin" panose="00000400000000000000" pitchFamily="2" charset="-78"/>
              </a:rPr>
              <a:t>است</a:t>
            </a:r>
            <a:endParaRPr lang="en-US" b="1" dirty="0">
              <a:cs typeface="B Nazanin" panose="00000400000000000000" pitchFamily="2" charset="-78"/>
            </a:endParaRPr>
          </a:p>
          <a:p>
            <a:pPr marL="0" indent="0" algn="just" rtl="1">
              <a:lnSpc>
                <a:spcPct val="100000"/>
              </a:lnSpc>
              <a:buNone/>
            </a:pPr>
            <a:endParaRPr lang="fa-IR" b="1" dirty="0">
              <a:cs typeface="B Nazanin" panose="00000400000000000000" pitchFamily="2" charset="-78"/>
            </a:endParaRPr>
          </a:p>
          <a:p>
            <a:pPr marL="0" indent="0" algn="just" rtl="1">
              <a:lnSpc>
                <a:spcPct val="100000"/>
              </a:lnSpc>
              <a:buNone/>
            </a:pPr>
            <a:r>
              <a:rPr lang="fa-IR" sz="2800" b="1" dirty="0">
                <a:cs typeface="B Nazanin" panose="00000400000000000000" pitchFamily="2" charset="-78"/>
              </a:rPr>
              <a:t>← </a:t>
            </a:r>
            <a:r>
              <a:rPr lang="fa-IR" sz="2800" b="1" dirty="0">
                <a:solidFill>
                  <a:srgbClr val="C00000"/>
                </a:solidFill>
                <a:cs typeface="B Nazanin" panose="00000400000000000000" pitchFamily="2" charset="-78"/>
              </a:rPr>
              <a:t>استفاده </a:t>
            </a:r>
            <a:r>
              <a:rPr lang="fa-IR" b="1" dirty="0">
                <a:solidFill>
                  <a:srgbClr val="C00000"/>
                </a:solidFill>
                <a:cs typeface="B Nazanin" panose="00000400000000000000" pitchFamily="2" charset="-78"/>
              </a:rPr>
              <a:t>از ابزارهای خلاقانه </a:t>
            </a:r>
            <a:r>
              <a:rPr lang="fa-IR" b="1" dirty="0">
                <a:cs typeface="B Nazanin" panose="00000400000000000000" pitchFamily="2" charset="-78"/>
              </a:rPr>
              <a:t>برای مقابله با طیف گسترده‌ای از چالش‌ها، </a:t>
            </a:r>
          </a:p>
          <a:p>
            <a:pPr marL="0" indent="0" algn="just" rtl="1">
              <a:lnSpc>
                <a:spcPct val="100000"/>
              </a:lnSpc>
              <a:buNone/>
            </a:pPr>
            <a:r>
              <a:rPr lang="fa-IR" b="1" dirty="0">
                <a:cs typeface="B Nazanin" panose="00000400000000000000" pitchFamily="2" charset="-78"/>
              </a:rPr>
              <a:t>توسط افرادی که </a:t>
            </a:r>
            <a:r>
              <a:rPr lang="fa-IR" b="1" dirty="0">
                <a:solidFill>
                  <a:srgbClr val="0070C0"/>
                </a:solidFill>
                <a:cs typeface="B Nazanin" panose="00000400000000000000" pitchFamily="2" charset="-78"/>
              </a:rPr>
              <a:t>به عنوان طراح آموزش ندیده‌اند</a:t>
            </a:r>
            <a:endParaRPr lang="en-US" b="1" dirty="0">
              <a:solidFill>
                <a:srgbClr val="0070C0"/>
              </a:solidFill>
              <a:cs typeface="B Nazanin" panose="00000400000000000000" pitchFamily="2" charset="-78"/>
            </a:endParaRPr>
          </a:p>
          <a:p>
            <a:pPr marL="0" indent="0" algn="just" rtl="1">
              <a:lnSpc>
                <a:spcPct val="100000"/>
              </a:lnSpc>
              <a:buNone/>
            </a:pPr>
            <a:r>
              <a:rPr lang="fa-IR" sz="2400" b="1" dirty="0">
                <a:solidFill>
                  <a:schemeClr val="accent2">
                    <a:lumMod val="50000"/>
                  </a:schemeClr>
                </a:solidFill>
                <a:cs typeface="B Nazanin" panose="00000400000000000000" pitchFamily="2" charset="-78"/>
              </a:rPr>
              <a:t>(مانند تصویر غنی در </a:t>
            </a:r>
            <a:r>
              <a:rPr lang="ar-SA" sz="2400" b="1" dirty="0">
                <a:solidFill>
                  <a:schemeClr val="accent2">
                    <a:lumMod val="50000"/>
                  </a:schemeClr>
                </a:solidFill>
                <a:cs typeface="B Nazanin" panose="00000400000000000000" pitchFamily="2" charset="-78"/>
              </a:rPr>
              <a:t>روش‌شناسی سیستم‌های نرم</a:t>
            </a:r>
            <a:r>
              <a:rPr lang="fa-IR" sz="2400" b="1" dirty="0">
                <a:solidFill>
                  <a:schemeClr val="accent2">
                    <a:lumMod val="50000"/>
                  </a:schemeClr>
                </a:solidFill>
                <a:cs typeface="B Nazanin" panose="00000400000000000000" pitchFamily="2" charset="-78"/>
              </a:rPr>
              <a:t> </a:t>
            </a:r>
            <a:r>
              <a:rPr lang="en-US" sz="1800" b="1" dirty="0">
                <a:solidFill>
                  <a:schemeClr val="accent2">
                    <a:lumMod val="50000"/>
                  </a:schemeClr>
                </a:solidFill>
                <a:cs typeface="B Nazanin" panose="00000400000000000000" pitchFamily="2" charset="-78"/>
              </a:rPr>
              <a:t>Rich Picture in Soft Systems Methodology</a:t>
            </a:r>
            <a:r>
              <a:rPr lang="fa-IR" sz="2400" b="1" dirty="0">
                <a:solidFill>
                  <a:schemeClr val="accent2">
                    <a:lumMod val="50000"/>
                  </a:schemeClr>
                </a:solidFill>
                <a:cs typeface="B Nazanin" panose="00000400000000000000" pitchFamily="2" charset="-78"/>
              </a:rPr>
              <a:t>)</a:t>
            </a:r>
          </a:p>
          <a:p>
            <a:pPr marL="0" indent="0" algn="r" rtl="1">
              <a:buNone/>
            </a:pPr>
            <a:endParaRPr lang="fa-IR" b="1" dirty="0"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endParaRPr lang="en-US" b="1" dirty="0">
              <a:cs typeface="B Nazanin" panose="00000400000000000000" pitchFamily="2" charset="-78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629ACF0F-8705-E2DE-CCEF-599DA1DCE64B}"/>
              </a:ext>
            </a:extLst>
          </p:cNvPr>
          <p:cNvSpPr/>
          <p:nvPr/>
        </p:nvSpPr>
        <p:spPr>
          <a:xfrm>
            <a:off x="10110158" y="0"/>
            <a:ext cx="2081841" cy="6858000"/>
          </a:xfrm>
          <a:prstGeom prst="rect">
            <a:avLst/>
          </a:prstGeom>
          <a:solidFill>
            <a:srgbClr val="EB929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6A52DE7-1F6F-B566-CD54-B34817052C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6400" y="50473"/>
            <a:ext cx="273963" cy="41094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839C480-DEFF-C3E3-B8AA-2A3CEDA07461}"/>
              </a:ext>
            </a:extLst>
          </p:cNvPr>
          <p:cNvSpPr txBox="1"/>
          <p:nvPr/>
        </p:nvSpPr>
        <p:spPr>
          <a:xfrm>
            <a:off x="10303814" y="29996"/>
            <a:ext cx="1566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واحد علوم و تحقیقات</a:t>
            </a:r>
          </a:p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دانشکده مدیریت و اقتصاد</a:t>
            </a:r>
            <a:endParaRPr 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6" name="Rectangle: Rounded Corners 5">
            <a:hlinkClick r:id="rId3" action="ppaction://hlinksldjump"/>
            <a:extLst>
              <a:ext uri="{FF2B5EF4-FFF2-40B4-BE49-F238E27FC236}">
                <a16:creationId xmlns:a16="http://schemas.microsoft.com/office/drawing/2014/main" id="{597EE1C8-7EF0-EC17-FE27-BE3865CE5E22}"/>
              </a:ext>
            </a:extLst>
          </p:cNvPr>
          <p:cNvSpPr/>
          <p:nvPr/>
        </p:nvSpPr>
        <p:spPr>
          <a:xfrm>
            <a:off x="10260376" y="1074473"/>
            <a:ext cx="2006600" cy="410944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tx1"/>
                </a:solidFill>
                <a:cs typeface="B Nazanin" panose="00000400000000000000" pitchFamily="2" charset="-78"/>
              </a:rPr>
              <a:t>فصل1: چرا طراحی</a:t>
            </a:r>
          </a:p>
        </p:txBody>
      </p:sp>
      <p:sp>
        <p:nvSpPr>
          <p:cNvPr id="8" name="Rectangle: Rounded Corners 7">
            <a:hlinkClick r:id="rId4" action="ppaction://hlinksldjump"/>
            <a:extLst>
              <a:ext uri="{FF2B5EF4-FFF2-40B4-BE49-F238E27FC236}">
                <a16:creationId xmlns:a16="http://schemas.microsoft.com/office/drawing/2014/main" id="{EC812EF7-17B7-4830-99BB-E2F7EE746BF0}"/>
              </a:ext>
            </a:extLst>
          </p:cNvPr>
          <p:cNvSpPr/>
          <p:nvPr/>
        </p:nvSpPr>
        <p:spPr>
          <a:xfrm>
            <a:off x="10260376" y="1550378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فصل2: چهار پرسش، ده ابزار</a:t>
            </a:r>
          </a:p>
        </p:txBody>
      </p:sp>
      <p:sp>
        <p:nvSpPr>
          <p:cNvPr id="9" name="Rectangle: Rounded Corners 8">
            <a:hlinkClick r:id="rId5" action="ppaction://hlinksldjump"/>
            <a:extLst>
              <a:ext uri="{FF2B5EF4-FFF2-40B4-BE49-F238E27FC236}">
                <a16:creationId xmlns:a16="http://schemas.microsoft.com/office/drawing/2014/main" id="{89A759B5-718D-0A21-3030-B05F76B16EA9}"/>
              </a:ext>
            </a:extLst>
          </p:cNvPr>
          <p:cNvSpPr/>
          <p:nvPr/>
        </p:nvSpPr>
        <p:spPr>
          <a:xfrm>
            <a:off x="10260376" y="2031322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فصل3: بصری‌سازی</a:t>
            </a:r>
          </a:p>
        </p:txBody>
      </p:sp>
      <p:sp>
        <p:nvSpPr>
          <p:cNvPr id="10" name="Rectangle: Rounded Corners 9">
            <a:hlinkClick r:id="rId6" action="ppaction://hlinksldjump"/>
            <a:extLst>
              <a:ext uri="{FF2B5EF4-FFF2-40B4-BE49-F238E27FC236}">
                <a16:creationId xmlns:a16="http://schemas.microsoft.com/office/drawing/2014/main" id="{A6019BD7-EE01-0226-6071-224C036B95C6}"/>
              </a:ext>
            </a:extLst>
          </p:cNvPr>
          <p:cNvSpPr/>
          <p:nvPr/>
        </p:nvSpPr>
        <p:spPr>
          <a:xfrm>
            <a:off x="10260376" y="2511823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فصل4: ترسیم تجربۀ مشتری</a:t>
            </a:r>
          </a:p>
        </p:txBody>
      </p:sp>
      <p:sp>
        <p:nvSpPr>
          <p:cNvPr id="11" name="Rectangle: Rounded Corners 10">
            <a:hlinkClick r:id="rId7" action="ppaction://hlinksldjump"/>
            <a:extLst>
              <a:ext uri="{FF2B5EF4-FFF2-40B4-BE49-F238E27FC236}">
                <a16:creationId xmlns:a16="http://schemas.microsoft.com/office/drawing/2014/main" id="{08E06FD7-0A00-977C-0176-AC1F999C2BC1}"/>
              </a:ext>
            </a:extLst>
          </p:cNvPr>
          <p:cNvSpPr/>
          <p:nvPr/>
        </p:nvSpPr>
        <p:spPr>
          <a:xfrm>
            <a:off x="10260376" y="2989052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فصل5: تحلیل زنجیرۀ ارزش</a:t>
            </a:r>
          </a:p>
        </p:txBody>
      </p:sp>
      <p:sp>
        <p:nvSpPr>
          <p:cNvPr id="12" name="Rectangle: Rounded Corners 11">
            <a:hlinkClick r:id="rId8" action="ppaction://hlinksldjump"/>
            <a:extLst>
              <a:ext uri="{FF2B5EF4-FFF2-40B4-BE49-F238E27FC236}">
                <a16:creationId xmlns:a16="http://schemas.microsoft.com/office/drawing/2014/main" id="{B1A480BC-8E16-823A-4584-07862FFEF413}"/>
              </a:ext>
            </a:extLst>
          </p:cNvPr>
          <p:cNvSpPr/>
          <p:nvPr/>
        </p:nvSpPr>
        <p:spPr>
          <a:xfrm>
            <a:off x="10260376" y="3466281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فصل6: ترسیم نقشۀ ذهنی</a:t>
            </a:r>
          </a:p>
        </p:txBody>
      </p:sp>
      <p:sp>
        <p:nvSpPr>
          <p:cNvPr id="13" name="Rectangle: Rounded Corners 12">
            <a:hlinkClick r:id="rId9" action="ppaction://hlinksldjump"/>
            <a:extLst>
              <a:ext uri="{FF2B5EF4-FFF2-40B4-BE49-F238E27FC236}">
                <a16:creationId xmlns:a16="http://schemas.microsoft.com/office/drawing/2014/main" id="{0226134D-F63E-9FFC-1046-5404CC508B7C}"/>
              </a:ext>
            </a:extLst>
          </p:cNvPr>
          <p:cNvSpPr/>
          <p:nvPr/>
        </p:nvSpPr>
        <p:spPr>
          <a:xfrm>
            <a:off x="10260376" y="3943510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فصل7: بارش فکری</a:t>
            </a:r>
          </a:p>
        </p:txBody>
      </p:sp>
      <p:sp>
        <p:nvSpPr>
          <p:cNvPr id="14" name="Rectangle: Rounded Corners 13">
            <a:hlinkClick r:id="rId10" action="ppaction://hlinksldjump"/>
            <a:extLst>
              <a:ext uri="{FF2B5EF4-FFF2-40B4-BE49-F238E27FC236}">
                <a16:creationId xmlns:a16="http://schemas.microsoft.com/office/drawing/2014/main" id="{14BCC615-0864-EB86-65B3-A120631CD899}"/>
              </a:ext>
            </a:extLst>
          </p:cNvPr>
          <p:cNvSpPr/>
          <p:nvPr/>
        </p:nvSpPr>
        <p:spPr>
          <a:xfrm>
            <a:off x="10260376" y="4420739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فصل8: توسعۀ مدل مفهومی</a:t>
            </a:r>
          </a:p>
        </p:txBody>
      </p:sp>
      <p:sp>
        <p:nvSpPr>
          <p:cNvPr id="15" name="Rectangle: Rounded Corners 14">
            <a:hlinkClick r:id="rId11" action="ppaction://hlinksldjump"/>
            <a:extLst>
              <a:ext uri="{FF2B5EF4-FFF2-40B4-BE49-F238E27FC236}">
                <a16:creationId xmlns:a16="http://schemas.microsoft.com/office/drawing/2014/main" id="{CC1A7A89-516A-9BEF-B122-1323E0C6AEFD}"/>
              </a:ext>
            </a:extLst>
          </p:cNvPr>
          <p:cNvSpPr/>
          <p:nvPr/>
        </p:nvSpPr>
        <p:spPr>
          <a:xfrm>
            <a:off x="10260376" y="4897968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فصل9: آزمون پیش‌فرض</a:t>
            </a:r>
          </a:p>
        </p:txBody>
      </p:sp>
      <p:sp>
        <p:nvSpPr>
          <p:cNvPr id="16" name="Rectangle: Rounded Corners 15">
            <a:hlinkClick r:id="rId12" action="ppaction://hlinksldjump"/>
            <a:extLst>
              <a:ext uri="{FF2B5EF4-FFF2-40B4-BE49-F238E27FC236}">
                <a16:creationId xmlns:a16="http://schemas.microsoft.com/office/drawing/2014/main" id="{311BF9EC-0FA5-8499-E900-454485C7A127}"/>
              </a:ext>
            </a:extLst>
          </p:cNvPr>
          <p:cNvSpPr/>
          <p:nvPr/>
        </p:nvSpPr>
        <p:spPr>
          <a:xfrm>
            <a:off x="10260376" y="5375197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فصل10: نمونه‌سازی سریع</a:t>
            </a:r>
          </a:p>
        </p:txBody>
      </p:sp>
      <p:sp>
        <p:nvSpPr>
          <p:cNvPr id="18" name="Rectangle: Rounded Corners 17">
            <a:hlinkClick r:id="rId13" action="ppaction://hlinksldjump"/>
            <a:extLst>
              <a:ext uri="{FF2B5EF4-FFF2-40B4-BE49-F238E27FC236}">
                <a16:creationId xmlns:a16="http://schemas.microsoft.com/office/drawing/2014/main" id="{57F63720-0841-E0B7-868B-46BEE9599D3F}"/>
              </a:ext>
            </a:extLst>
          </p:cNvPr>
          <p:cNvSpPr/>
          <p:nvPr/>
        </p:nvSpPr>
        <p:spPr>
          <a:xfrm>
            <a:off x="10260376" y="5852426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فصل11: هم‌آفرینی با مشتریان</a:t>
            </a:r>
          </a:p>
        </p:txBody>
      </p:sp>
      <p:sp>
        <p:nvSpPr>
          <p:cNvPr id="19" name="Rectangle: Rounded Corners 18">
            <a:hlinkClick r:id="rId14" action="ppaction://hlinksldjump"/>
            <a:extLst>
              <a:ext uri="{FF2B5EF4-FFF2-40B4-BE49-F238E27FC236}">
                <a16:creationId xmlns:a16="http://schemas.microsoft.com/office/drawing/2014/main" id="{D22BD710-0841-8A36-A55A-22C0D6A3723D}"/>
              </a:ext>
            </a:extLst>
          </p:cNvPr>
          <p:cNvSpPr/>
          <p:nvPr/>
        </p:nvSpPr>
        <p:spPr>
          <a:xfrm>
            <a:off x="10262980" y="6329655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فصل12: عرضۀ اولیه</a:t>
            </a:r>
          </a:p>
        </p:txBody>
      </p:sp>
      <p:sp>
        <p:nvSpPr>
          <p:cNvPr id="22" name="Rectangle: Rounded Corners 21">
            <a:hlinkClick r:id="rId15" action="ppaction://hlinksldjump"/>
            <a:extLst>
              <a:ext uri="{FF2B5EF4-FFF2-40B4-BE49-F238E27FC236}">
                <a16:creationId xmlns:a16="http://schemas.microsoft.com/office/drawing/2014/main" id="{4A324B45-8F47-5EEA-A575-7CC26BE5572A}"/>
              </a:ext>
            </a:extLst>
          </p:cNvPr>
          <p:cNvSpPr/>
          <p:nvPr/>
        </p:nvSpPr>
        <p:spPr>
          <a:xfrm>
            <a:off x="10260376" y="598568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مقدمه</a:t>
            </a:r>
            <a:endParaRPr lang="en-US" sz="13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66482526"/>
      </p:ext>
    </p:extLst>
  </p:cSld>
  <p:clrMapOvr>
    <a:masterClrMapping/>
  </p:clrMapOvr>
  <p:transition spd="med">
    <p:pull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B5AC23-B494-76FA-36BB-C9598DC2F4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9E5DFF-6DFA-146C-F827-E62679B536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649" y="212659"/>
            <a:ext cx="9860262" cy="497517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>
            <a:noAutofit/>
          </a:bodyPr>
          <a:lstStyle/>
          <a:p>
            <a:pPr algn="r" rtl="1"/>
            <a:r>
              <a:rPr lang="fa-IR" sz="3200" b="1" dirty="0">
                <a:cs typeface="B Nazanin" panose="00000400000000000000" pitchFamily="2" charset="-78"/>
              </a:rPr>
              <a:t>فصل1: چرا طراحی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6D760F90-1CDB-7F05-038A-672199F13BC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6649" y="836762"/>
            <a:ext cx="9860261" cy="6021238"/>
          </a:xfrm>
        </p:spPr>
        <p:txBody>
          <a:bodyPr>
            <a:noAutofit/>
          </a:bodyPr>
          <a:lstStyle/>
          <a:p>
            <a:pPr marL="0" indent="0" algn="r" rtl="1">
              <a:buNone/>
            </a:pPr>
            <a:r>
              <a:rPr lang="fa-IR" b="1" dirty="0">
                <a:solidFill>
                  <a:srgbClr val="00B050"/>
                </a:solidFill>
                <a:cs typeface="B Nazanin" panose="00000400000000000000" pitchFamily="2" charset="-78"/>
              </a:rPr>
              <a:t>» </a:t>
            </a:r>
            <a:r>
              <a:rPr lang="fa-IR" sz="4000" b="1" dirty="0">
                <a:solidFill>
                  <a:srgbClr val="00B050"/>
                </a:solidFill>
                <a:cs typeface="B Nazanin" panose="00000400000000000000" pitchFamily="2" charset="-78"/>
              </a:rPr>
              <a:t>زمینه</a:t>
            </a:r>
            <a:r>
              <a:rPr lang="fa-IR" b="1" dirty="0">
                <a:solidFill>
                  <a:srgbClr val="00B050"/>
                </a:solidFill>
                <a:cs typeface="B Nazanin" panose="00000400000000000000" pitchFamily="2" charset="-78"/>
              </a:rPr>
              <a:t> تفکر طراحی</a:t>
            </a:r>
          </a:p>
          <a:p>
            <a:pPr marL="0" indent="0" algn="r" rtl="1">
              <a:buNone/>
            </a:pPr>
            <a:endParaRPr lang="fa-IR" b="1" dirty="0">
              <a:solidFill>
                <a:srgbClr val="00B050"/>
              </a:solidFill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sz="2800" b="1" dirty="0">
                <a:cs typeface="B Nazanin" panose="00000400000000000000" pitchFamily="2" charset="-78"/>
              </a:rPr>
              <a:t>مشکلاتی که با آن روبرو هستیم </a:t>
            </a:r>
            <a:r>
              <a:rPr lang="fa-IR" sz="2800" b="1" dirty="0">
                <a:solidFill>
                  <a:srgbClr val="C00000"/>
                </a:solidFill>
                <a:cs typeface="B Nazanin" panose="00000400000000000000" pitchFamily="2" charset="-78"/>
              </a:rPr>
              <a:t>پویا</a:t>
            </a:r>
            <a:r>
              <a:rPr lang="fa-IR" sz="2800" b="1" dirty="0">
                <a:cs typeface="B Nazanin" panose="00000400000000000000" pitchFamily="2" charset="-78"/>
              </a:rPr>
              <a:t>، </a:t>
            </a:r>
            <a:r>
              <a:rPr lang="fa-IR" sz="2800" b="1" dirty="0">
                <a:solidFill>
                  <a:srgbClr val="C00000"/>
                </a:solidFill>
                <a:cs typeface="B Nazanin" panose="00000400000000000000" pitchFamily="2" charset="-78"/>
              </a:rPr>
              <a:t>چندوجهی</a:t>
            </a:r>
            <a:r>
              <a:rPr lang="fa-IR" sz="2800" b="1" dirty="0">
                <a:cs typeface="B Nazanin" panose="00000400000000000000" pitchFamily="2" charset="-78"/>
              </a:rPr>
              <a:t> و </a:t>
            </a:r>
            <a:r>
              <a:rPr lang="fa-IR" sz="2800" b="1" dirty="0">
                <a:solidFill>
                  <a:srgbClr val="C00000"/>
                </a:solidFill>
                <a:cs typeface="B Nazanin" panose="00000400000000000000" pitchFamily="2" charset="-78"/>
              </a:rPr>
              <a:t>ذاتاً انسانی </a:t>
            </a:r>
            <a:r>
              <a:rPr lang="fa-IR" sz="2800" b="1" dirty="0">
                <a:cs typeface="B Nazanin" panose="00000400000000000000" pitchFamily="2" charset="-78"/>
              </a:rPr>
              <a:t>هستند </a:t>
            </a:r>
          </a:p>
          <a:p>
            <a:pPr marL="0" indent="0" algn="r" rtl="1">
              <a:buNone/>
            </a:pPr>
            <a:r>
              <a:rPr lang="fa-IR" sz="2800" b="1" dirty="0">
                <a:cs typeface="B Nazanin" panose="00000400000000000000" pitchFamily="2" charset="-78"/>
              </a:rPr>
              <a:t>(ما در دنیایی از سیستم‌های به هم پیوسته زندگی و کار می‌کنیم)</a:t>
            </a:r>
          </a:p>
          <a:p>
            <a:pPr marL="0" indent="0" algn="r" rtl="1">
              <a:buNone/>
            </a:pPr>
            <a:endParaRPr lang="fa-IR" b="1" dirty="0">
              <a:cs typeface="B Nazanin" panose="00000400000000000000" pitchFamily="2" charset="-78"/>
            </a:endParaRPr>
          </a:p>
          <a:p>
            <a:pPr marL="0" indent="0" algn="r" rtl="1">
              <a:lnSpc>
                <a:spcPct val="150000"/>
              </a:lnSpc>
              <a:buNone/>
            </a:pPr>
            <a:r>
              <a:rPr lang="fa-IR" sz="2800" b="1" dirty="0">
                <a:cs typeface="B Nazanin" panose="00000400000000000000" pitchFamily="2" charset="-78"/>
              </a:rPr>
              <a:t>← برخی از </a:t>
            </a:r>
            <a:r>
              <a:rPr lang="fa-IR" sz="2800" b="1" dirty="0">
                <a:solidFill>
                  <a:srgbClr val="C00000"/>
                </a:solidFill>
                <a:cs typeface="B Nazanin" panose="00000400000000000000" pitchFamily="2" charset="-78"/>
              </a:rPr>
              <a:t>سؤالات بزرگِ </a:t>
            </a:r>
            <a:r>
              <a:rPr lang="fa-IR" sz="2800" b="1" dirty="0">
                <a:cs typeface="B Nazanin" panose="00000400000000000000" pitchFamily="2" charset="-78"/>
              </a:rPr>
              <a:t>مشاغل، دولت، سازمان‌های آموزشی و اجتماعی: </a:t>
            </a:r>
          </a:p>
          <a:p>
            <a:pPr lvl="1" algn="r" rtl="1"/>
            <a:r>
              <a:rPr lang="fa-IR" b="1" dirty="0">
                <a:cs typeface="B Nazanin" panose="00000400000000000000" pitchFamily="2" charset="-78"/>
              </a:rPr>
              <a:t>چگونه با عوامل مخرب روز، از جمله فناوری و جهانی‌شدن مواجه شویم؟ </a:t>
            </a:r>
          </a:p>
          <a:p>
            <a:pPr lvl="1" algn="r" rtl="1"/>
            <a:r>
              <a:rPr lang="fa-IR" b="1" dirty="0">
                <a:cs typeface="B Nazanin" panose="00000400000000000000" pitchFamily="2" charset="-78"/>
              </a:rPr>
              <a:t>چگونه در پاسخ به تغییرات سریع، رشد و پیشرفت کنیم؟ </a:t>
            </a:r>
          </a:p>
          <a:p>
            <a:pPr lvl="1" algn="r" rtl="1"/>
            <a:r>
              <a:rPr lang="fa-IR" b="1" dirty="0">
                <a:cs typeface="B Nazanin" panose="00000400000000000000" pitchFamily="2" charset="-78"/>
              </a:rPr>
              <a:t>چگونه از منابع انسانی حمایت کنیم در حالی که سیستم‌های بزرگ را تغییر می‌دهیم؟ </a:t>
            </a:r>
          </a:p>
          <a:p>
            <a:pPr marL="0" indent="0" algn="r" rtl="1">
              <a:buNone/>
            </a:pPr>
            <a:endParaRPr lang="fa-IR" b="1" dirty="0"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endParaRPr lang="en-US" b="1" dirty="0">
              <a:cs typeface="B Nazanin" panose="00000400000000000000" pitchFamily="2" charset="-78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9E5E018-2B37-5535-7B6F-6A143A3D406D}"/>
              </a:ext>
            </a:extLst>
          </p:cNvPr>
          <p:cNvSpPr/>
          <p:nvPr/>
        </p:nvSpPr>
        <p:spPr>
          <a:xfrm>
            <a:off x="10110158" y="0"/>
            <a:ext cx="2081841" cy="6858000"/>
          </a:xfrm>
          <a:prstGeom prst="rect">
            <a:avLst/>
          </a:prstGeom>
          <a:solidFill>
            <a:srgbClr val="EB929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0FEAF56-A8FE-6CD0-330F-95AB5C8A1E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6400" y="50473"/>
            <a:ext cx="273963" cy="41094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13619A3-C9E1-108F-04F0-527B00F60D5A}"/>
              </a:ext>
            </a:extLst>
          </p:cNvPr>
          <p:cNvSpPr txBox="1"/>
          <p:nvPr/>
        </p:nvSpPr>
        <p:spPr>
          <a:xfrm>
            <a:off x="10303814" y="29996"/>
            <a:ext cx="1566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واحد علوم و تحقیقات</a:t>
            </a:r>
          </a:p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دانشکده مدیریت و اقتصاد</a:t>
            </a:r>
            <a:endParaRPr 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8" name="Rectangle: Rounded Corners 7">
            <a:hlinkClick r:id="rId3" action="ppaction://hlinksldjump"/>
            <a:extLst>
              <a:ext uri="{FF2B5EF4-FFF2-40B4-BE49-F238E27FC236}">
                <a16:creationId xmlns:a16="http://schemas.microsoft.com/office/drawing/2014/main" id="{35D1790F-BC2F-CA88-9BF0-C091EEB01C1B}"/>
              </a:ext>
            </a:extLst>
          </p:cNvPr>
          <p:cNvSpPr/>
          <p:nvPr/>
        </p:nvSpPr>
        <p:spPr>
          <a:xfrm>
            <a:off x="10260376" y="1550378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فصل2: چهار پرسش، ده ابزار</a:t>
            </a:r>
          </a:p>
        </p:txBody>
      </p:sp>
      <p:sp>
        <p:nvSpPr>
          <p:cNvPr id="9" name="Rectangle: Rounded Corners 8">
            <a:hlinkClick r:id="rId4" action="ppaction://hlinksldjump"/>
            <a:extLst>
              <a:ext uri="{FF2B5EF4-FFF2-40B4-BE49-F238E27FC236}">
                <a16:creationId xmlns:a16="http://schemas.microsoft.com/office/drawing/2014/main" id="{AA3B8344-2614-CF24-F99F-BF787FFDA77B}"/>
              </a:ext>
            </a:extLst>
          </p:cNvPr>
          <p:cNvSpPr/>
          <p:nvPr/>
        </p:nvSpPr>
        <p:spPr>
          <a:xfrm>
            <a:off x="10260376" y="2031322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فصل3: بصری‌سازی</a:t>
            </a:r>
          </a:p>
        </p:txBody>
      </p:sp>
      <p:sp>
        <p:nvSpPr>
          <p:cNvPr id="10" name="Rectangle: Rounded Corners 9">
            <a:hlinkClick r:id="rId5" action="ppaction://hlinksldjump"/>
            <a:extLst>
              <a:ext uri="{FF2B5EF4-FFF2-40B4-BE49-F238E27FC236}">
                <a16:creationId xmlns:a16="http://schemas.microsoft.com/office/drawing/2014/main" id="{8BAD29DE-7D54-1499-D99C-E1391C1F10E4}"/>
              </a:ext>
            </a:extLst>
          </p:cNvPr>
          <p:cNvSpPr/>
          <p:nvPr/>
        </p:nvSpPr>
        <p:spPr>
          <a:xfrm>
            <a:off x="10260376" y="2511823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فصل4: ترسیم تجربۀ مشتری</a:t>
            </a:r>
          </a:p>
        </p:txBody>
      </p:sp>
      <p:sp>
        <p:nvSpPr>
          <p:cNvPr id="11" name="Rectangle: Rounded Corners 10">
            <a:hlinkClick r:id="rId6" action="ppaction://hlinksldjump"/>
            <a:extLst>
              <a:ext uri="{FF2B5EF4-FFF2-40B4-BE49-F238E27FC236}">
                <a16:creationId xmlns:a16="http://schemas.microsoft.com/office/drawing/2014/main" id="{D477E4D5-8E98-D7A9-58A5-D33C410E8CF8}"/>
              </a:ext>
            </a:extLst>
          </p:cNvPr>
          <p:cNvSpPr/>
          <p:nvPr/>
        </p:nvSpPr>
        <p:spPr>
          <a:xfrm>
            <a:off x="10260376" y="2989052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فصل5: تحلیل زنجیرۀ ارزش</a:t>
            </a:r>
          </a:p>
        </p:txBody>
      </p:sp>
      <p:sp>
        <p:nvSpPr>
          <p:cNvPr id="12" name="Rectangle: Rounded Corners 11">
            <a:hlinkClick r:id="rId7" action="ppaction://hlinksldjump"/>
            <a:extLst>
              <a:ext uri="{FF2B5EF4-FFF2-40B4-BE49-F238E27FC236}">
                <a16:creationId xmlns:a16="http://schemas.microsoft.com/office/drawing/2014/main" id="{74EC41DE-02BE-C572-9150-C22321FED328}"/>
              </a:ext>
            </a:extLst>
          </p:cNvPr>
          <p:cNvSpPr/>
          <p:nvPr/>
        </p:nvSpPr>
        <p:spPr>
          <a:xfrm>
            <a:off x="10260376" y="3466281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فصل6: ترسیم نقشۀ ذهنی</a:t>
            </a:r>
          </a:p>
        </p:txBody>
      </p:sp>
      <p:sp>
        <p:nvSpPr>
          <p:cNvPr id="13" name="Rectangle: Rounded Corners 12">
            <a:hlinkClick r:id="rId8" action="ppaction://hlinksldjump"/>
            <a:extLst>
              <a:ext uri="{FF2B5EF4-FFF2-40B4-BE49-F238E27FC236}">
                <a16:creationId xmlns:a16="http://schemas.microsoft.com/office/drawing/2014/main" id="{D000F1DE-84C5-7A2F-DFB9-875CD0782DBA}"/>
              </a:ext>
            </a:extLst>
          </p:cNvPr>
          <p:cNvSpPr/>
          <p:nvPr/>
        </p:nvSpPr>
        <p:spPr>
          <a:xfrm>
            <a:off x="10260376" y="3943510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فصل7: بارش فکری</a:t>
            </a:r>
          </a:p>
        </p:txBody>
      </p:sp>
      <p:sp>
        <p:nvSpPr>
          <p:cNvPr id="14" name="Rectangle: Rounded Corners 13">
            <a:hlinkClick r:id="rId9" action="ppaction://hlinksldjump"/>
            <a:extLst>
              <a:ext uri="{FF2B5EF4-FFF2-40B4-BE49-F238E27FC236}">
                <a16:creationId xmlns:a16="http://schemas.microsoft.com/office/drawing/2014/main" id="{AA0BA014-45B3-5421-78B2-0757D7D9B59C}"/>
              </a:ext>
            </a:extLst>
          </p:cNvPr>
          <p:cNvSpPr/>
          <p:nvPr/>
        </p:nvSpPr>
        <p:spPr>
          <a:xfrm>
            <a:off x="10260376" y="4420739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فصل8: توسعۀ مدل مفهومی</a:t>
            </a:r>
          </a:p>
        </p:txBody>
      </p:sp>
      <p:sp>
        <p:nvSpPr>
          <p:cNvPr id="15" name="Rectangle: Rounded Corners 14">
            <a:hlinkClick r:id="rId10" action="ppaction://hlinksldjump"/>
            <a:extLst>
              <a:ext uri="{FF2B5EF4-FFF2-40B4-BE49-F238E27FC236}">
                <a16:creationId xmlns:a16="http://schemas.microsoft.com/office/drawing/2014/main" id="{ED165CA4-710E-3F24-23A9-92DB37081513}"/>
              </a:ext>
            </a:extLst>
          </p:cNvPr>
          <p:cNvSpPr/>
          <p:nvPr/>
        </p:nvSpPr>
        <p:spPr>
          <a:xfrm>
            <a:off x="10260376" y="4897968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فصل9: آزمون پیش‌فرض</a:t>
            </a:r>
          </a:p>
        </p:txBody>
      </p:sp>
      <p:sp>
        <p:nvSpPr>
          <p:cNvPr id="16" name="Rectangle: Rounded Corners 15">
            <a:hlinkClick r:id="rId11" action="ppaction://hlinksldjump"/>
            <a:extLst>
              <a:ext uri="{FF2B5EF4-FFF2-40B4-BE49-F238E27FC236}">
                <a16:creationId xmlns:a16="http://schemas.microsoft.com/office/drawing/2014/main" id="{F9B4916D-9040-49E7-621F-C15E4F8055C3}"/>
              </a:ext>
            </a:extLst>
          </p:cNvPr>
          <p:cNvSpPr/>
          <p:nvPr/>
        </p:nvSpPr>
        <p:spPr>
          <a:xfrm>
            <a:off x="10260376" y="5375197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فصل10: نمونه‌سازی سریع</a:t>
            </a:r>
          </a:p>
        </p:txBody>
      </p:sp>
      <p:sp>
        <p:nvSpPr>
          <p:cNvPr id="18" name="Rectangle: Rounded Corners 17">
            <a:hlinkClick r:id="rId12" action="ppaction://hlinksldjump"/>
            <a:extLst>
              <a:ext uri="{FF2B5EF4-FFF2-40B4-BE49-F238E27FC236}">
                <a16:creationId xmlns:a16="http://schemas.microsoft.com/office/drawing/2014/main" id="{A561FE20-8158-A287-0557-81DE88A8B1D5}"/>
              </a:ext>
            </a:extLst>
          </p:cNvPr>
          <p:cNvSpPr/>
          <p:nvPr/>
        </p:nvSpPr>
        <p:spPr>
          <a:xfrm>
            <a:off x="10260376" y="5852426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فصل11: هم‌آفرینی با مشتریان</a:t>
            </a:r>
          </a:p>
        </p:txBody>
      </p:sp>
      <p:sp>
        <p:nvSpPr>
          <p:cNvPr id="19" name="Rectangle: Rounded Corners 18">
            <a:hlinkClick r:id="rId13" action="ppaction://hlinksldjump"/>
            <a:extLst>
              <a:ext uri="{FF2B5EF4-FFF2-40B4-BE49-F238E27FC236}">
                <a16:creationId xmlns:a16="http://schemas.microsoft.com/office/drawing/2014/main" id="{85098BAD-0044-318D-0269-EA9EE1D3E7F8}"/>
              </a:ext>
            </a:extLst>
          </p:cNvPr>
          <p:cNvSpPr/>
          <p:nvPr/>
        </p:nvSpPr>
        <p:spPr>
          <a:xfrm>
            <a:off x="10262980" y="6329655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فصل12: عرضۀ اولیه</a:t>
            </a:r>
          </a:p>
        </p:txBody>
      </p:sp>
      <p:sp>
        <p:nvSpPr>
          <p:cNvPr id="20" name="Rectangle: Rounded Corners 19">
            <a:hlinkClick r:id="rId14" action="ppaction://hlinksldjump"/>
            <a:extLst>
              <a:ext uri="{FF2B5EF4-FFF2-40B4-BE49-F238E27FC236}">
                <a16:creationId xmlns:a16="http://schemas.microsoft.com/office/drawing/2014/main" id="{B5DD0480-E3A6-FC05-9B06-BECEC0C93C73}"/>
              </a:ext>
            </a:extLst>
          </p:cNvPr>
          <p:cNvSpPr/>
          <p:nvPr/>
        </p:nvSpPr>
        <p:spPr>
          <a:xfrm>
            <a:off x="10260376" y="1074473"/>
            <a:ext cx="2006600" cy="410944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tx1"/>
                </a:solidFill>
                <a:cs typeface="B Nazanin" panose="00000400000000000000" pitchFamily="2" charset="-78"/>
              </a:rPr>
              <a:t>فصل1: چرا طراحی</a:t>
            </a:r>
          </a:p>
        </p:txBody>
      </p:sp>
      <p:sp>
        <p:nvSpPr>
          <p:cNvPr id="21" name="Rectangle: Rounded Corners 20">
            <a:hlinkClick r:id="rId15" action="ppaction://hlinksldjump"/>
            <a:extLst>
              <a:ext uri="{FF2B5EF4-FFF2-40B4-BE49-F238E27FC236}">
                <a16:creationId xmlns:a16="http://schemas.microsoft.com/office/drawing/2014/main" id="{7B81F939-5389-EE31-67F8-1A1CAA745759}"/>
              </a:ext>
            </a:extLst>
          </p:cNvPr>
          <p:cNvSpPr/>
          <p:nvPr/>
        </p:nvSpPr>
        <p:spPr>
          <a:xfrm>
            <a:off x="10260376" y="598568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مقدمه</a:t>
            </a:r>
            <a:endParaRPr lang="en-US" sz="13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11320383"/>
      </p:ext>
    </p:extLst>
  </p:cSld>
  <p:clrMapOvr>
    <a:masterClrMapping/>
  </p:clrMapOvr>
  <p:transition spd="med">
    <p:pull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0134B3-AFE5-9045-1BF6-59EBC74047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79FF88-6A63-1820-31C7-BA4C524133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649" y="212659"/>
            <a:ext cx="9860262" cy="497517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>
            <a:noAutofit/>
          </a:bodyPr>
          <a:lstStyle/>
          <a:p>
            <a:pPr algn="r" rtl="1"/>
            <a:r>
              <a:rPr lang="fa-IR" sz="3200" b="1" dirty="0">
                <a:cs typeface="B Nazanin" panose="00000400000000000000" pitchFamily="2" charset="-78"/>
              </a:rPr>
              <a:t>فصل1: چرا طراحی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643697A5-7432-DBFC-530B-00BF3AFD8E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6649" y="836762"/>
            <a:ext cx="9860261" cy="6021238"/>
          </a:xfrm>
        </p:spPr>
        <p:txBody>
          <a:bodyPr>
            <a:noAutofit/>
          </a:bodyPr>
          <a:lstStyle/>
          <a:p>
            <a:pPr marL="0" indent="0" algn="r" rtl="1">
              <a:buNone/>
            </a:pPr>
            <a:r>
              <a:rPr lang="fa-IR" b="1" dirty="0">
                <a:solidFill>
                  <a:srgbClr val="00B050"/>
                </a:solidFill>
                <a:cs typeface="B Nazanin" panose="00000400000000000000" pitchFamily="2" charset="-78"/>
              </a:rPr>
              <a:t>» واگرایی و همگرایی در هر مرحله از تفکر طراحی</a:t>
            </a:r>
          </a:p>
          <a:p>
            <a:pPr marL="0" indent="0" algn="r" rtl="1">
              <a:buNone/>
            </a:pPr>
            <a:endParaRPr lang="en-US" b="1" dirty="0">
              <a:solidFill>
                <a:srgbClr val="00B050"/>
              </a:solidFill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endParaRPr lang="en-US" b="1" dirty="0">
              <a:solidFill>
                <a:srgbClr val="00B050"/>
              </a:solidFill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endParaRPr lang="en-US" b="1" dirty="0">
              <a:solidFill>
                <a:srgbClr val="00B050"/>
              </a:solidFill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endParaRPr lang="en-US" b="1" dirty="0">
              <a:solidFill>
                <a:srgbClr val="00B050"/>
              </a:solidFill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endParaRPr lang="en-US" b="1" dirty="0">
              <a:solidFill>
                <a:srgbClr val="00B050"/>
              </a:solidFill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endParaRPr lang="en-US" b="1" dirty="0">
              <a:solidFill>
                <a:srgbClr val="00B050"/>
              </a:solidFill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endParaRPr lang="fa-IR" b="1" dirty="0">
              <a:solidFill>
                <a:srgbClr val="00B050"/>
              </a:solidFill>
              <a:cs typeface="B Nazanin" panose="00000400000000000000" pitchFamily="2" charset="-78"/>
            </a:endParaRPr>
          </a:p>
          <a:p>
            <a:pPr marL="0" indent="0" algn="ctr" rtl="1">
              <a:buNone/>
            </a:pPr>
            <a:endParaRPr lang="fa-IR" sz="2800" b="1" dirty="0">
              <a:cs typeface="B Nazanin" panose="00000400000000000000" pitchFamily="2" charset="-78"/>
            </a:endParaRPr>
          </a:p>
          <a:p>
            <a:pPr marL="0" indent="0" algn="ctr" rtl="1">
              <a:buNone/>
            </a:pPr>
            <a:r>
              <a:rPr lang="fa-IR" sz="2800" b="1" dirty="0">
                <a:cs typeface="B Nazanin" panose="00000400000000000000" pitchFamily="2" charset="-78"/>
              </a:rPr>
              <a:t>تفکر واگرا و همگرا</a:t>
            </a:r>
            <a:endParaRPr lang="en-US" b="1" dirty="0">
              <a:cs typeface="B Nazanin" panose="00000400000000000000" pitchFamily="2" charset="-78"/>
            </a:endParaRPr>
          </a:p>
        </p:txBody>
      </p:sp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B260788F-661D-FAF5-01A7-5CFB87FA7C6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41554581"/>
              </p:ext>
            </p:extLst>
          </p:nvPr>
        </p:nvGraphicFramePr>
        <p:xfrm>
          <a:off x="2326091" y="1489125"/>
          <a:ext cx="5237552" cy="365123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2" imgW="6793560" imgH="4736160" progId="">
                  <p:embed/>
                </p:oleObj>
              </mc:Choice>
              <mc:Fallback>
                <p:oleObj r:id="rId2" imgW="6793560" imgH="4736160" progId="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2326091" y="1489125"/>
                        <a:ext cx="5237552" cy="365123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4">
            <a:extLst>
              <a:ext uri="{FF2B5EF4-FFF2-40B4-BE49-F238E27FC236}">
                <a16:creationId xmlns:a16="http://schemas.microsoft.com/office/drawing/2014/main" id="{F0FC1677-6A0D-16C7-B088-0C9DC46A69E3}"/>
              </a:ext>
            </a:extLst>
          </p:cNvPr>
          <p:cNvSpPr/>
          <p:nvPr/>
        </p:nvSpPr>
        <p:spPr>
          <a:xfrm>
            <a:off x="10110158" y="0"/>
            <a:ext cx="2081841" cy="6858000"/>
          </a:xfrm>
          <a:prstGeom prst="rect">
            <a:avLst/>
          </a:prstGeom>
          <a:solidFill>
            <a:srgbClr val="EB929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19C5E60-61DC-B61D-D02A-853A8F43447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6400" y="50473"/>
            <a:ext cx="273963" cy="41094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A0F76F9-E4C0-D528-77A4-948662ABA45D}"/>
              </a:ext>
            </a:extLst>
          </p:cNvPr>
          <p:cNvSpPr txBox="1"/>
          <p:nvPr/>
        </p:nvSpPr>
        <p:spPr>
          <a:xfrm>
            <a:off x="10303814" y="29996"/>
            <a:ext cx="1566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واحد علوم و تحقیقات</a:t>
            </a:r>
          </a:p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دانشکده مدیریت و اقتصاد</a:t>
            </a:r>
            <a:endParaRPr 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9" name="Rectangle: Rounded Corners 8">
            <a:hlinkClick r:id="rId5" action="ppaction://hlinksldjump"/>
            <a:extLst>
              <a:ext uri="{FF2B5EF4-FFF2-40B4-BE49-F238E27FC236}">
                <a16:creationId xmlns:a16="http://schemas.microsoft.com/office/drawing/2014/main" id="{5647AEC7-4078-F9EF-A05F-FF76EEEFE7C7}"/>
              </a:ext>
            </a:extLst>
          </p:cNvPr>
          <p:cNvSpPr/>
          <p:nvPr/>
        </p:nvSpPr>
        <p:spPr>
          <a:xfrm>
            <a:off x="10260376" y="1550378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فصل2: چهار پرسش، ده ابزار</a:t>
            </a:r>
          </a:p>
        </p:txBody>
      </p:sp>
      <p:sp>
        <p:nvSpPr>
          <p:cNvPr id="10" name="Rectangle: Rounded Corners 9">
            <a:hlinkClick r:id="rId6" action="ppaction://hlinksldjump"/>
            <a:extLst>
              <a:ext uri="{FF2B5EF4-FFF2-40B4-BE49-F238E27FC236}">
                <a16:creationId xmlns:a16="http://schemas.microsoft.com/office/drawing/2014/main" id="{16F19790-7581-7A2B-A679-C62CF608FD2D}"/>
              </a:ext>
            </a:extLst>
          </p:cNvPr>
          <p:cNvSpPr/>
          <p:nvPr/>
        </p:nvSpPr>
        <p:spPr>
          <a:xfrm>
            <a:off x="10260376" y="2031322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فصل3: بصری‌سازی</a:t>
            </a:r>
          </a:p>
        </p:txBody>
      </p:sp>
      <p:sp>
        <p:nvSpPr>
          <p:cNvPr id="11" name="Rectangle: Rounded Corners 10">
            <a:hlinkClick r:id="rId7" action="ppaction://hlinksldjump"/>
            <a:extLst>
              <a:ext uri="{FF2B5EF4-FFF2-40B4-BE49-F238E27FC236}">
                <a16:creationId xmlns:a16="http://schemas.microsoft.com/office/drawing/2014/main" id="{7535958B-B7B8-6285-EF14-203D188945D5}"/>
              </a:ext>
            </a:extLst>
          </p:cNvPr>
          <p:cNvSpPr/>
          <p:nvPr/>
        </p:nvSpPr>
        <p:spPr>
          <a:xfrm>
            <a:off x="10260376" y="2511823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فصل4: ترسیم تجربۀ مشتری</a:t>
            </a:r>
          </a:p>
        </p:txBody>
      </p:sp>
      <p:sp>
        <p:nvSpPr>
          <p:cNvPr id="12" name="Rectangle: Rounded Corners 11">
            <a:hlinkClick r:id="rId8" action="ppaction://hlinksldjump"/>
            <a:extLst>
              <a:ext uri="{FF2B5EF4-FFF2-40B4-BE49-F238E27FC236}">
                <a16:creationId xmlns:a16="http://schemas.microsoft.com/office/drawing/2014/main" id="{95C9A8C3-0785-5901-8AE5-38B6579A9D64}"/>
              </a:ext>
            </a:extLst>
          </p:cNvPr>
          <p:cNvSpPr/>
          <p:nvPr/>
        </p:nvSpPr>
        <p:spPr>
          <a:xfrm>
            <a:off x="10260376" y="2989052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فصل5: تحلیل زنجیرۀ ارزش</a:t>
            </a:r>
          </a:p>
        </p:txBody>
      </p:sp>
      <p:sp>
        <p:nvSpPr>
          <p:cNvPr id="13" name="Rectangle: Rounded Corners 12">
            <a:hlinkClick r:id="rId9" action="ppaction://hlinksldjump"/>
            <a:extLst>
              <a:ext uri="{FF2B5EF4-FFF2-40B4-BE49-F238E27FC236}">
                <a16:creationId xmlns:a16="http://schemas.microsoft.com/office/drawing/2014/main" id="{4DC5A4C1-EA68-FE98-0C4F-D3B373ECD2AF}"/>
              </a:ext>
            </a:extLst>
          </p:cNvPr>
          <p:cNvSpPr/>
          <p:nvPr/>
        </p:nvSpPr>
        <p:spPr>
          <a:xfrm>
            <a:off x="10260376" y="3466281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فصل6: ترسیم نقشۀ ذهنی</a:t>
            </a:r>
          </a:p>
        </p:txBody>
      </p:sp>
      <p:sp>
        <p:nvSpPr>
          <p:cNvPr id="14" name="Rectangle: Rounded Corners 13">
            <a:hlinkClick r:id="rId10" action="ppaction://hlinksldjump"/>
            <a:extLst>
              <a:ext uri="{FF2B5EF4-FFF2-40B4-BE49-F238E27FC236}">
                <a16:creationId xmlns:a16="http://schemas.microsoft.com/office/drawing/2014/main" id="{EDB05446-2D8E-65B2-7526-B6318CFA578F}"/>
              </a:ext>
            </a:extLst>
          </p:cNvPr>
          <p:cNvSpPr/>
          <p:nvPr/>
        </p:nvSpPr>
        <p:spPr>
          <a:xfrm>
            <a:off x="10260376" y="3943510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فصل7: بارش فکری</a:t>
            </a:r>
          </a:p>
        </p:txBody>
      </p:sp>
      <p:sp>
        <p:nvSpPr>
          <p:cNvPr id="15" name="Rectangle: Rounded Corners 14">
            <a:hlinkClick r:id="rId11" action="ppaction://hlinksldjump"/>
            <a:extLst>
              <a:ext uri="{FF2B5EF4-FFF2-40B4-BE49-F238E27FC236}">
                <a16:creationId xmlns:a16="http://schemas.microsoft.com/office/drawing/2014/main" id="{C33FD3B2-1C5B-78ED-599C-8FB50B9549D6}"/>
              </a:ext>
            </a:extLst>
          </p:cNvPr>
          <p:cNvSpPr/>
          <p:nvPr/>
        </p:nvSpPr>
        <p:spPr>
          <a:xfrm>
            <a:off x="10260376" y="4420739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فصل8: توسعۀ مدل مفهومی</a:t>
            </a:r>
          </a:p>
        </p:txBody>
      </p:sp>
      <p:sp>
        <p:nvSpPr>
          <p:cNvPr id="16" name="Rectangle: Rounded Corners 15">
            <a:hlinkClick r:id="rId12" action="ppaction://hlinksldjump"/>
            <a:extLst>
              <a:ext uri="{FF2B5EF4-FFF2-40B4-BE49-F238E27FC236}">
                <a16:creationId xmlns:a16="http://schemas.microsoft.com/office/drawing/2014/main" id="{C2FA5DA7-BA0C-EFC4-0AED-65A2354D1E94}"/>
              </a:ext>
            </a:extLst>
          </p:cNvPr>
          <p:cNvSpPr/>
          <p:nvPr/>
        </p:nvSpPr>
        <p:spPr>
          <a:xfrm>
            <a:off x="10260376" y="4897968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فصل9: آزمون پیش‌فرض</a:t>
            </a:r>
          </a:p>
        </p:txBody>
      </p:sp>
      <p:sp>
        <p:nvSpPr>
          <p:cNvPr id="18" name="Rectangle: Rounded Corners 17">
            <a:hlinkClick r:id="rId13" action="ppaction://hlinksldjump"/>
            <a:extLst>
              <a:ext uri="{FF2B5EF4-FFF2-40B4-BE49-F238E27FC236}">
                <a16:creationId xmlns:a16="http://schemas.microsoft.com/office/drawing/2014/main" id="{F04709D8-4D9E-704E-EC67-FCF4A09691D1}"/>
              </a:ext>
            </a:extLst>
          </p:cNvPr>
          <p:cNvSpPr/>
          <p:nvPr/>
        </p:nvSpPr>
        <p:spPr>
          <a:xfrm>
            <a:off x="10260376" y="5375197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فصل10: نمونه‌سازی سریع</a:t>
            </a:r>
          </a:p>
        </p:txBody>
      </p:sp>
      <p:sp>
        <p:nvSpPr>
          <p:cNvPr id="19" name="Rectangle: Rounded Corners 18">
            <a:hlinkClick r:id="rId14" action="ppaction://hlinksldjump"/>
            <a:extLst>
              <a:ext uri="{FF2B5EF4-FFF2-40B4-BE49-F238E27FC236}">
                <a16:creationId xmlns:a16="http://schemas.microsoft.com/office/drawing/2014/main" id="{8EDCC7C8-5EA4-EAA9-CABF-06939CFD71D8}"/>
              </a:ext>
            </a:extLst>
          </p:cNvPr>
          <p:cNvSpPr/>
          <p:nvPr/>
        </p:nvSpPr>
        <p:spPr>
          <a:xfrm>
            <a:off x="10260376" y="5852426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فصل11: هم‌آفرینی با مشتریان</a:t>
            </a:r>
          </a:p>
        </p:txBody>
      </p:sp>
      <p:sp>
        <p:nvSpPr>
          <p:cNvPr id="20" name="Rectangle: Rounded Corners 19">
            <a:hlinkClick r:id="rId15" action="ppaction://hlinksldjump"/>
            <a:extLst>
              <a:ext uri="{FF2B5EF4-FFF2-40B4-BE49-F238E27FC236}">
                <a16:creationId xmlns:a16="http://schemas.microsoft.com/office/drawing/2014/main" id="{983AB071-551F-878B-CD1F-EE10A9619A8A}"/>
              </a:ext>
            </a:extLst>
          </p:cNvPr>
          <p:cNvSpPr/>
          <p:nvPr/>
        </p:nvSpPr>
        <p:spPr>
          <a:xfrm>
            <a:off x="10262980" y="6329655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فصل12: عرضۀ اولیه</a:t>
            </a:r>
          </a:p>
        </p:txBody>
      </p:sp>
      <p:sp>
        <p:nvSpPr>
          <p:cNvPr id="21" name="Rectangle: Rounded Corners 20">
            <a:hlinkClick r:id="rId16" action="ppaction://hlinksldjump"/>
            <a:extLst>
              <a:ext uri="{FF2B5EF4-FFF2-40B4-BE49-F238E27FC236}">
                <a16:creationId xmlns:a16="http://schemas.microsoft.com/office/drawing/2014/main" id="{31AB1A0D-FEF5-16B4-0835-5F4C8854C750}"/>
              </a:ext>
            </a:extLst>
          </p:cNvPr>
          <p:cNvSpPr/>
          <p:nvPr/>
        </p:nvSpPr>
        <p:spPr>
          <a:xfrm>
            <a:off x="10260376" y="1074473"/>
            <a:ext cx="2006600" cy="410944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tx1"/>
                </a:solidFill>
                <a:cs typeface="B Nazanin" panose="00000400000000000000" pitchFamily="2" charset="-78"/>
              </a:rPr>
              <a:t>فصل1: چرا طراحی</a:t>
            </a:r>
          </a:p>
        </p:txBody>
      </p:sp>
      <p:sp>
        <p:nvSpPr>
          <p:cNvPr id="22" name="Rectangle: Rounded Corners 21">
            <a:hlinkClick r:id="rId17" action="ppaction://hlinksldjump"/>
            <a:extLst>
              <a:ext uri="{FF2B5EF4-FFF2-40B4-BE49-F238E27FC236}">
                <a16:creationId xmlns:a16="http://schemas.microsoft.com/office/drawing/2014/main" id="{0E6D9329-8634-230B-E73C-48D4DC6FA395}"/>
              </a:ext>
            </a:extLst>
          </p:cNvPr>
          <p:cNvSpPr/>
          <p:nvPr/>
        </p:nvSpPr>
        <p:spPr>
          <a:xfrm>
            <a:off x="10260376" y="598568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مقدمه</a:t>
            </a:r>
            <a:endParaRPr lang="en-US" sz="13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300876130"/>
      </p:ext>
    </p:extLst>
  </p:cSld>
  <p:clrMapOvr>
    <a:masterClrMapping/>
  </p:clrMapOvr>
  <p:transition spd="med">
    <p:pull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8E1782-F043-8C41-C9D3-1B76A48831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962B5354-EB98-703F-6FFA-6403ED534FB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49500100"/>
              </p:ext>
            </p:extLst>
          </p:nvPr>
        </p:nvGraphicFramePr>
        <p:xfrm>
          <a:off x="358442" y="1595888"/>
          <a:ext cx="3977940" cy="303649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2" imgW="7352280" imgH="5612400" progId="">
                  <p:embed/>
                </p:oleObj>
              </mc:Choice>
              <mc:Fallback>
                <p:oleObj r:id="rId2" imgW="7352280" imgH="5612400" progId="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358442" y="1595888"/>
                        <a:ext cx="3977940" cy="303649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AA6228C5-C1E5-FB50-7970-BB2AEBB2E7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649" y="212659"/>
            <a:ext cx="9860262" cy="497517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>
            <a:noAutofit/>
          </a:bodyPr>
          <a:lstStyle/>
          <a:p>
            <a:pPr algn="r" rtl="1"/>
            <a:r>
              <a:rPr lang="fa-IR" sz="3200" b="1" dirty="0">
                <a:cs typeface="B Nazanin" panose="00000400000000000000" pitchFamily="2" charset="-78"/>
              </a:rPr>
              <a:t>فصل1: چرا طراحی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6783ED97-36AC-271A-4B1C-DD0AF961564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6649" y="836762"/>
            <a:ext cx="9860261" cy="6021238"/>
          </a:xfrm>
        </p:spPr>
        <p:txBody>
          <a:bodyPr>
            <a:noAutofit/>
          </a:bodyPr>
          <a:lstStyle/>
          <a:p>
            <a:pPr marL="0" indent="0" algn="r" rtl="1">
              <a:buNone/>
            </a:pPr>
            <a:r>
              <a:rPr lang="fa-IR" b="1" dirty="0">
                <a:solidFill>
                  <a:srgbClr val="00B050"/>
                </a:solidFill>
                <a:cs typeface="B Nazanin" panose="00000400000000000000" pitchFamily="2" charset="-78"/>
              </a:rPr>
              <a:t>» شیوه تفکر طراحی</a:t>
            </a:r>
          </a:p>
          <a:p>
            <a:pPr marL="0" indent="0" algn="r" rtl="1">
              <a:buNone/>
            </a:pPr>
            <a:endParaRPr lang="fa-IR" b="1" dirty="0">
              <a:solidFill>
                <a:srgbClr val="00B050"/>
              </a:solidFill>
              <a:cs typeface="B Nazanin" panose="00000400000000000000" pitchFamily="2" charset="-78"/>
            </a:endParaRPr>
          </a:p>
          <a:p>
            <a:pPr marL="0" indent="0" algn="r" rtl="1">
              <a:lnSpc>
                <a:spcPct val="150000"/>
              </a:lnSpc>
              <a:buNone/>
            </a:pPr>
            <a:r>
              <a:rPr lang="fa-IR" sz="2800" b="1" dirty="0">
                <a:cs typeface="B Nazanin" panose="00000400000000000000" pitchFamily="2" charset="-78"/>
              </a:rPr>
              <a:t>← </a:t>
            </a:r>
            <a:r>
              <a:rPr lang="fa-IR" b="1" dirty="0">
                <a:solidFill>
                  <a:srgbClr val="C00000"/>
                </a:solidFill>
                <a:cs typeface="B Nazanin" panose="00000400000000000000" pitchFamily="2" charset="-78"/>
              </a:rPr>
              <a:t>لازمه</a:t>
            </a:r>
            <a:r>
              <a:rPr lang="ar-SA" b="1" dirty="0">
                <a:solidFill>
                  <a:srgbClr val="C00000"/>
                </a:solidFill>
                <a:cs typeface="B Nazanin" panose="00000400000000000000" pitchFamily="2" charset="-78"/>
              </a:rPr>
              <a:t> فکر کردن مانند یک طراح</a:t>
            </a:r>
            <a:r>
              <a:rPr lang="fa-IR" b="1" dirty="0">
                <a:solidFill>
                  <a:srgbClr val="C00000"/>
                </a:solidFill>
                <a:cs typeface="B Nazanin" panose="00000400000000000000" pitchFamily="2" charset="-78"/>
              </a:rPr>
              <a:t>:</a:t>
            </a:r>
          </a:p>
          <a:p>
            <a:pPr lvl="1" algn="r" rtl="1"/>
            <a:r>
              <a:rPr lang="ar-SA" sz="2800" b="1" dirty="0">
                <a:cs typeface="B Nazanin" panose="00000400000000000000" pitchFamily="2" charset="-78"/>
              </a:rPr>
              <a:t>رویاپردازی ایده</a:t>
            </a:r>
            <a:r>
              <a:rPr lang="fa-IR" sz="2800" b="1" dirty="0">
                <a:cs typeface="B Nazanin" panose="00000400000000000000" pitchFamily="2" charset="-78"/>
              </a:rPr>
              <a:t>‌</a:t>
            </a:r>
            <a:r>
              <a:rPr lang="ar-SA" sz="2800" b="1" dirty="0">
                <a:cs typeface="B Nazanin" panose="00000400000000000000" pitchFamily="2" charset="-78"/>
              </a:rPr>
              <a:t>های </a:t>
            </a:r>
            <a:r>
              <a:rPr lang="fa-IR" sz="2800" b="1" dirty="0">
                <a:cs typeface="B Nazanin" panose="00000400000000000000" pitchFamily="2" charset="-78"/>
              </a:rPr>
              <a:t>بکر</a:t>
            </a:r>
          </a:p>
          <a:p>
            <a:pPr lvl="1" algn="r" rtl="1">
              <a:lnSpc>
                <a:spcPct val="100000"/>
              </a:lnSpc>
            </a:pPr>
            <a:r>
              <a:rPr lang="ar-SA" sz="2800" b="1" dirty="0">
                <a:cs typeface="B Nazanin" panose="00000400000000000000" pitchFamily="2" charset="-78"/>
              </a:rPr>
              <a:t>صرف زمان برای </a:t>
            </a:r>
            <a:r>
              <a:rPr lang="fa-IR" sz="2800" b="1" dirty="0">
                <a:cs typeface="B Nazanin" panose="00000400000000000000" pitchFamily="2" charset="-78"/>
              </a:rPr>
              <a:t>جمع‌</a:t>
            </a:r>
            <a:r>
              <a:rPr lang="ar-SA" sz="2800" b="1" dirty="0">
                <a:cs typeface="B Nazanin" panose="00000400000000000000" pitchFamily="2" charset="-78"/>
              </a:rPr>
              <a:t>بندی و آزمایش</a:t>
            </a:r>
            <a:endParaRPr lang="fa-IR" sz="2800" b="1" dirty="0">
              <a:cs typeface="B Nazanin" panose="00000400000000000000" pitchFamily="2" charset="-78"/>
            </a:endParaRPr>
          </a:p>
          <a:p>
            <a:pPr lvl="1" algn="r" rtl="1"/>
            <a:r>
              <a:rPr lang="fa-IR" sz="2800" b="1" dirty="0">
                <a:cs typeface="B Nazanin" panose="00000400000000000000" pitchFamily="2" charset="-78"/>
              </a:rPr>
              <a:t>انتظار </a:t>
            </a:r>
            <a:r>
              <a:rPr lang="ar-SA" sz="2800" b="1" dirty="0">
                <a:cs typeface="B Nazanin" panose="00000400000000000000" pitchFamily="2" charset="-78"/>
              </a:rPr>
              <a:t>شکست زودهنگام </a:t>
            </a:r>
            <a:endParaRPr lang="fa-IR" sz="2800" b="1" dirty="0">
              <a:cs typeface="B Nazanin" panose="00000400000000000000" pitchFamily="2" charset="-78"/>
            </a:endParaRPr>
          </a:p>
          <a:p>
            <a:pPr lvl="1" algn="r" rtl="1"/>
            <a:r>
              <a:rPr lang="fa-IR" sz="2800" b="1" dirty="0">
                <a:cs typeface="B Nazanin" panose="00000400000000000000" pitchFamily="2" charset="-78"/>
              </a:rPr>
              <a:t>توجه به نیاز و انتظارات ذینفعان</a:t>
            </a:r>
          </a:p>
          <a:p>
            <a:pPr marL="0" indent="0" algn="r" rtl="1">
              <a:buNone/>
            </a:pPr>
            <a:endParaRPr lang="en-US" b="1" dirty="0"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endParaRPr lang="fa-IR" b="1" dirty="0"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sz="2800" b="1" dirty="0">
                <a:cs typeface="B Nazanin" panose="00000400000000000000" pitchFamily="2" charset="-78"/>
              </a:rPr>
              <a:t>← </a:t>
            </a:r>
            <a:r>
              <a:rPr lang="ar-SA" b="1" dirty="0">
                <a:solidFill>
                  <a:srgbClr val="C00000"/>
                </a:solidFill>
                <a:cs typeface="B Nazanin" panose="00000400000000000000" pitchFamily="2" charset="-78"/>
              </a:rPr>
              <a:t>ذهنیت طراح شامل</a:t>
            </a:r>
            <a:r>
              <a:rPr lang="fa-IR" b="1" dirty="0">
                <a:solidFill>
                  <a:srgbClr val="C00000"/>
                </a:solidFill>
                <a:cs typeface="B Nazanin" panose="00000400000000000000" pitchFamily="2" charset="-78"/>
              </a:rPr>
              <a:t>:</a:t>
            </a:r>
            <a:r>
              <a:rPr lang="fa-IR" b="1" dirty="0">
                <a:cs typeface="B Nazanin" panose="00000400000000000000" pitchFamily="2" charset="-78"/>
              </a:rPr>
              <a:t> انسجام</a:t>
            </a:r>
            <a:r>
              <a:rPr lang="ar-SA" b="1" dirty="0">
                <a:cs typeface="B Nazanin" panose="00000400000000000000" pitchFamily="2" charset="-78"/>
              </a:rPr>
              <a:t>، خوش بینی، تکرار، خلاقیت و ابهام است </a:t>
            </a:r>
            <a:endParaRPr lang="fa-IR" b="1" dirty="0">
              <a:cs typeface="B Nazanin" panose="00000400000000000000" pitchFamily="2" charset="-78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8136C19-9C65-4C72-298B-D1A8DC4A0643}"/>
              </a:ext>
            </a:extLst>
          </p:cNvPr>
          <p:cNvSpPr/>
          <p:nvPr/>
        </p:nvSpPr>
        <p:spPr>
          <a:xfrm>
            <a:off x="10110158" y="0"/>
            <a:ext cx="2081841" cy="6858000"/>
          </a:xfrm>
          <a:prstGeom prst="rect">
            <a:avLst/>
          </a:prstGeom>
          <a:solidFill>
            <a:srgbClr val="EB929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AAE75E0-FBD4-097C-1E63-DEFE043AA40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6400" y="50473"/>
            <a:ext cx="273963" cy="41094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AF4E946-E932-BB6E-3FA3-B89E09BE439A}"/>
              </a:ext>
            </a:extLst>
          </p:cNvPr>
          <p:cNvSpPr txBox="1"/>
          <p:nvPr/>
        </p:nvSpPr>
        <p:spPr>
          <a:xfrm>
            <a:off x="10303814" y="29996"/>
            <a:ext cx="1566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واحد علوم و تحقیقات</a:t>
            </a:r>
          </a:p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دانشکده مدیریت و اقتصاد</a:t>
            </a:r>
            <a:endParaRPr 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9" name="Rectangle: Rounded Corners 8">
            <a:hlinkClick r:id="rId5" action="ppaction://hlinksldjump"/>
            <a:extLst>
              <a:ext uri="{FF2B5EF4-FFF2-40B4-BE49-F238E27FC236}">
                <a16:creationId xmlns:a16="http://schemas.microsoft.com/office/drawing/2014/main" id="{7FD56173-68CC-14AC-E639-1BA0250F401E}"/>
              </a:ext>
            </a:extLst>
          </p:cNvPr>
          <p:cNvSpPr/>
          <p:nvPr/>
        </p:nvSpPr>
        <p:spPr>
          <a:xfrm>
            <a:off x="10260376" y="1550378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فصل2: چهار پرسش، ده ابزار</a:t>
            </a:r>
          </a:p>
        </p:txBody>
      </p:sp>
      <p:sp>
        <p:nvSpPr>
          <p:cNvPr id="10" name="Rectangle: Rounded Corners 9">
            <a:hlinkClick r:id="rId6" action="ppaction://hlinksldjump"/>
            <a:extLst>
              <a:ext uri="{FF2B5EF4-FFF2-40B4-BE49-F238E27FC236}">
                <a16:creationId xmlns:a16="http://schemas.microsoft.com/office/drawing/2014/main" id="{EE4A8190-0497-5D02-B1B7-BB27CD9D22D1}"/>
              </a:ext>
            </a:extLst>
          </p:cNvPr>
          <p:cNvSpPr/>
          <p:nvPr/>
        </p:nvSpPr>
        <p:spPr>
          <a:xfrm>
            <a:off x="10260376" y="2031322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فصل3: بصری‌سازی</a:t>
            </a:r>
          </a:p>
        </p:txBody>
      </p:sp>
      <p:sp>
        <p:nvSpPr>
          <p:cNvPr id="11" name="Rectangle: Rounded Corners 10">
            <a:hlinkClick r:id="rId7" action="ppaction://hlinksldjump"/>
            <a:extLst>
              <a:ext uri="{FF2B5EF4-FFF2-40B4-BE49-F238E27FC236}">
                <a16:creationId xmlns:a16="http://schemas.microsoft.com/office/drawing/2014/main" id="{F6628447-F27E-1356-59C2-66F9E3EB7392}"/>
              </a:ext>
            </a:extLst>
          </p:cNvPr>
          <p:cNvSpPr/>
          <p:nvPr/>
        </p:nvSpPr>
        <p:spPr>
          <a:xfrm>
            <a:off x="10260376" y="2511823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فصل4: ترسیم تجربۀ مشتری</a:t>
            </a:r>
          </a:p>
        </p:txBody>
      </p:sp>
      <p:sp>
        <p:nvSpPr>
          <p:cNvPr id="12" name="Rectangle: Rounded Corners 11">
            <a:hlinkClick r:id="rId8" action="ppaction://hlinksldjump"/>
            <a:extLst>
              <a:ext uri="{FF2B5EF4-FFF2-40B4-BE49-F238E27FC236}">
                <a16:creationId xmlns:a16="http://schemas.microsoft.com/office/drawing/2014/main" id="{643F5C2E-C1A0-5ED1-3D4F-16A471C2C04A}"/>
              </a:ext>
            </a:extLst>
          </p:cNvPr>
          <p:cNvSpPr/>
          <p:nvPr/>
        </p:nvSpPr>
        <p:spPr>
          <a:xfrm>
            <a:off x="10260376" y="2989052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فصل5: تحلیل زنجیرۀ ارزش</a:t>
            </a:r>
          </a:p>
        </p:txBody>
      </p:sp>
      <p:sp>
        <p:nvSpPr>
          <p:cNvPr id="13" name="Rectangle: Rounded Corners 12">
            <a:hlinkClick r:id="rId9" action="ppaction://hlinksldjump"/>
            <a:extLst>
              <a:ext uri="{FF2B5EF4-FFF2-40B4-BE49-F238E27FC236}">
                <a16:creationId xmlns:a16="http://schemas.microsoft.com/office/drawing/2014/main" id="{45A1BF19-41BC-B687-085D-DD596E5294BC}"/>
              </a:ext>
            </a:extLst>
          </p:cNvPr>
          <p:cNvSpPr/>
          <p:nvPr/>
        </p:nvSpPr>
        <p:spPr>
          <a:xfrm>
            <a:off x="10260376" y="3466281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فصل6: ترسیم نقشۀ ذهنی</a:t>
            </a:r>
          </a:p>
        </p:txBody>
      </p:sp>
      <p:sp>
        <p:nvSpPr>
          <p:cNvPr id="14" name="Rectangle: Rounded Corners 13">
            <a:hlinkClick r:id="rId10" action="ppaction://hlinksldjump"/>
            <a:extLst>
              <a:ext uri="{FF2B5EF4-FFF2-40B4-BE49-F238E27FC236}">
                <a16:creationId xmlns:a16="http://schemas.microsoft.com/office/drawing/2014/main" id="{FE47F893-FD33-8E87-31C2-C4C317D4C4EF}"/>
              </a:ext>
            </a:extLst>
          </p:cNvPr>
          <p:cNvSpPr/>
          <p:nvPr/>
        </p:nvSpPr>
        <p:spPr>
          <a:xfrm>
            <a:off x="10260376" y="3943510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فصل7: بارش فکری</a:t>
            </a:r>
          </a:p>
        </p:txBody>
      </p:sp>
      <p:sp>
        <p:nvSpPr>
          <p:cNvPr id="15" name="Rectangle: Rounded Corners 14">
            <a:hlinkClick r:id="rId11" action="ppaction://hlinksldjump"/>
            <a:extLst>
              <a:ext uri="{FF2B5EF4-FFF2-40B4-BE49-F238E27FC236}">
                <a16:creationId xmlns:a16="http://schemas.microsoft.com/office/drawing/2014/main" id="{B767DDCD-6B6C-E4F7-1391-121B8F5C779E}"/>
              </a:ext>
            </a:extLst>
          </p:cNvPr>
          <p:cNvSpPr/>
          <p:nvPr/>
        </p:nvSpPr>
        <p:spPr>
          <a:xfrm>
            <a:off x="10260376" y="4420739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فصل8: توسعۀ مدل مفهومی</a:t>
            </a:r>
          </a:p>
        </p:txBody>
      </p:sp>
      <p:sp>
        <p:nvSpPr>
          <p:cNvPr id="16" name="Rectangle: Rounded Corners 15">
            <a:hlinkClick r:id="rId12" action="ppaction://hlinksldjump"/>
            <a:extLst>
              <a:ext uri="{FF2B5EF4-FFF2-40B4-BE49-F238E27FC236}">
                <a16:creationId xmlns:a16="http://schemas.microsoft.com/office/drawing/2014/main" id="{02F6B42D-E65D-6CB6-13C6-1DB67D581AE9}"/>
              </a:ext>
            </a:extLst>
          </p:cNvPr>
          <p:cNvSpPr/>
          <p:nvPr/>
        </p:nvSpPr>
        <p:spPr>
          <a:xfrm>
            <a:off x="10260376" y="4897968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فصل9: آزمون پیش‌فرض</a:t>
            </a:r>
          </a:p>
        </p:txBody>
      </p:sp>
      <p:sp>
        <p:nvSpPr>
          <p:cNvPr id="18" name="Rectangle: Rounded Corners 17">
            <a:hlinkClick r:id="rId13" action="ppaction://hlinksldjump"/>
            <a:extLst>
              <a:ext uri="{FF2B5EF4-FFF2-40B4-BE49-F238E27FC236}">
                <a16:creationId xmlns:a16="http://schemas.microsoft.com/office/drawing/2014/main" id="{CAEB53F5-6A89-658E-E967-85568A94C65F}"/>
              </a:ext>
            </a:extLst>
          </p:cNvPr>
          <p:cNvSpPr/>
          <p:nvPr/>
        </p:nvSpPr>
        <p:spPr>
          <a:xfrm>
            <a:off x="10260376" y="5375197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فصل10: نمونه‌سازی سریع</a:t>
            </a:r>
          </a:p>
        </p:txBody>
      </p:sp>
      <p:sp>
        <p:nvSpPr>
          <p:cNvPr id="19" name="Rectangle: Rounded Corners 18">
            <a:hlinkClick r:id="rId14" action="ppaction://hlinksldjump"/>
            <a:extLst>
              <a:ext uri="{FF2B5EF4-FFF2-40B4-BE49-F238E27FC236}">
                <a16:creationId xmlns:a16="http://schemas.microsoft.com/office/drawing/2014/main" id="{043312E6-9008-6D4D-BB09-6057E1B991E3}"/>
              </a:ext>
            </a:extLst>
          </p:cNvPr>
          <p:cNvSpPr/>
          <p:nvPr/>
        </p:nvSpPr>
        <p:spPr>
          <a:xfrm>
            <a:off x="10260376" y="5852426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فصل11: هم‌آفرینی با مشتریان</a:t>
            </a:r>
          </a:p>
        </p:txBody>
      </p:sp>
      <p:sp>
        <p:nvSpPr>
          <p:cNvPr id="20" name="Rectangle: Rounded Corners 19">
            <a:hlinkClick r:id="rId15" action="ppaction://hlinksldjump"/>
            <a:extLst>
              <a:ext uri="{FF2B5EF4-FFF2-40B4-BE49-F238E27FC236}">
                <a16:creationId xmlns:a16="http://schemas.microsoft.com/office/drawing/2014/main" id="{2A991D21-A12B-86CB-A258-E8089A41717A}"/>
              </a:ext>
            </a:extLst>
          </p:cNvPr>
          <p:cNvSpPr/>
          <p:nvPr/>
        </p:nvSpPr>
        <p:spPr>
          <a:xfrm>
            <a:off x="10262980" y="6329655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فصل12: عرضۀ اولیه</a:t>
            </a:r>
          </a:p>
        </p:txBody>
      </p:sp>
      <p:sp>
        <p:nvSpPr>
          <p:cNvPr id="21" name="Rectangle: Rounded Corners 20">
            <a:hlinkClick r:id="rId16" action="ppaction://hlinksldjump"/>
            <a:extLst>
              <a:ext uri="{FF2B5EF4-FFF2-40B4-BE49-F238E27FC236}">
                <a16:creationId xmlns:a16="http://schemas.microsoft.com/office/drawing/2014/main" id="{EDFF1D87-1D92-590C-9810-B43B5B8D9AD3}"/>
              </a:ext>
            </a:extLst>
          </p:cNvPr>
          <p:cNvSpPr/>
          <p:nvPr/>
        </p:nvSpPr>
        <p:spPr>
          <a:xfrm>
            <a:off x="10260376" y="1074473"/>
            <a:ext cx="2006600" cy="410944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tx1"/>
                </a:solidFill>
                <a:cs typeface="B Nazanin" panose="00000400000000000000" pitchFamily="2" charset="-78"/>
              </a:rPr>
              <a:t>فصل1: چرا طراحی</a:t>
            </a:r>
          </a:p>
        </p:txBody>
      </p:sp>
      <p:sp>
        <p:nvSpPr>
          <p:cNvPr id="22" name="Rectangle: Rounded Corners 21">
            <a:hlinkClick r:id="rId17" action="ppaction://hlinksldjump"/>
            <a:extLst>
              <a:ext uri="{FF2B5EF4-FFF2-40B4-BE49-F238E27FC236}">
                <a16:creationId xmlns:a16="http://schemas.microsoft.com/office/drawing/2014/main" id="{E83ECF48-8A3C-7AF8-6EE9-4FD11BD508EB}"/>
              </a:ext>
            </a:extLst>
          </p:cNvPr>
          <p:cNvSpPr/>
          <p:nvPr/>
        </p:nvSpPr>
        <p:spPr>
          <a:xfrm>
            <a:off x="10260376" y="598568"/>
            <a:ext cx="2006600" cy="410944"/>
          </a:xfrm>
          <a:prstGeom prst="roundRect">
            <a:avLst/>
          </a:prstGeom>
          <a:solidFill>
            <a:srgbClr val="E0565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300" b="1" dirty="0">
                <a:solidFill>
                  <a:schemeClr val="bg1"/>
                </a:solidFill>
                <a:cs typeface="B Nazanin" panose="00000400000000000000" pitchFamily="2" charset="-78"/>
              </a:rPr>
              <a:t>مقدمه</a:t>
            </a:r>
            <a:endParaRPr lang="en-US" sz="13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130574460"/>
      </p:ext>
    </p:extLst>
  </p:cSld>
  <p:clrMapOvr>
    <a:masterClrMapping/>
  </p:clrMapOvr>
  <p:transition spd="med">
    <p:pull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10439</TotalTime>
  <Words>4287</Words>
  <Application>Microsoft Office PowerPoint</Application>
  <PresentationFormat>Widescreen</PresentationFormat>
  <Paragraphs>805</Paragraphs>
  <Slides>36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0</vt:i4>
      </vt:variant>
      <vt:variant>
        <vt:lpstr>Slide Titles</vt:lpstr>
      </vt:variant>
      <vt:variant>
        <vt:i4>36</vt:i4>
      </vt:variant>
    </vt:vector>
  </HeadingPairs>
  <TitlesOfParts>
    <vt:vector size="43" baseType="lpstr">
      <vt:lpstr>Amazon Ember</vt:lpstr>
      <vt:lpstr>Arial</vt:lpstr>
      <vt:lpstr>Google Sans</vt:lpstr>
      <vt:lpstr>Calibri Light</vt:lpstr>
      <vt:lpstr>B Nazanin</vt:lpstr>
      <vt:lpstr>Calibri</vt:lpstr>
      <vt:lpstr>Office Theme</vt:lpstr>
      <vt:lpstr>PowerPoint Presentation</vt:lpstr>
      <vt:lpstr>مقدمه</vt:lpstr>
      <vt:lpstr>مقدمه</vt:lpstr>
      <vt:lpstr>مقدمه</vt:lpstr>
      <vt:lpstr>مقدمه</vt:lpstr>
      <vt:lpstr>فصل1: چرا طراحی</vt:lpstr>
      <vt:lpstr>فصل1: چرا طراحی</vt:lpstr>
      <vt:lpstr>فصل1: چرا طراحی</vt:lpstr>
      <vt:lpstr>فصل1: چرا طراحی</vt:lpstr>
      <vt:lpstr>فصل1: چرا طراحی</vt:lpstr>
      <vt:lpstr>فصل2: چهار پرسش، ده ابزار</vt:lpstr>
      <vt:lpstr>فصل2: چهار پرسش، ده ابزار</vt:lpstr>
      <vt:lpstr>فصل2: چهار پرسش، ده ابزار</vt:lpstr>
      <vt:lpstr>فصل2: چهار پرسش، ده ابزار</vt:lpstr>
      <vt:lpstr>فصل2: چهار پرسش، ده ابزار</vt:lpstr>
      <vt:lpstr>فصل2: چهار پرسش، ده ابزار</vt:lpstr>
      <vt:lpstr>فصل2: چهار پرسش، ده ابزار</vt:lpstr>
      <vt:lpstr>فصل3: بصری‌سازی</vt:lpstr>
      <vt:lpstr>فصل3: بصری‌سازی</vt:lpstr>
      <vt:lpstr>فصل3: بصری‌سازی</vt:lpstr>
      <vt:lpstr>فصل3: بصری‌سازی</vt:lpstr>
      <vt:lpstr>فصل4: ترسیم مسیر تجربۀ مشتری</vt:lpstr>
      <vt:lpstr>فصل5: تحلیل زنجیره ارزش</vt:lpstr>
      <vt:lpstr>فصل5: تحلیل زنجیره ارزش</vt:lpstr>
      <vt:lpstr>فصل6: ترسیم نقشه ذهنی</vt:lpstr>
      <vt:lpstr>فصل7: بارش فکری</vt:lpstr>
      <vt:lpstr>فصل7: بارش فکری</vt:lpstr>
      <vt:lpstr>فصل8: توسعه مدل مفهومی</vt:lpstr>
      <vt:lpstr>فصل9: آزمون فرضیه</vt:lpstr>
      <vt:lpstr>فصل10: نمونه‌سازی سریع</vt:lpstr>
      <vt:lpstr>فصل11: هم‌آفرینی با مشتریان</vt:lpstr>
      <vt:lpstr>فصل12: عرضه اولیه</vt:lpstr>
      <vt:lpstr>تحلیل استراتژیک تفکر طراحی</vt:lpstr>
      <vt:lpstr>تحلیل استراتژیک تفکر طراحی</vt:lpstr>
      <vt:lpstr>یک ابزار عالی: نرم‌افزار EdrawMax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</dc:creator>
  <cp:lastModifiedBy>User</cp:lastModifiedBy>
  <cp:revision>587</cp:revision>
  <dcterms:created xsi:type="dcterms:W3CDTF">2023-05-12T11:02:10Z</dcterms:created>
  <dcterms:modified xsi:type="dcterms:W3CDTF">2024-06-03T18:29:01Z</dcterms:modified>
</cp:coreProperties>
</file>