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290" r:id="rId3"/>
    <p:sldId id="291" r:id="rId4"/>
    <p:sldId id="292" r:id="rId5"/>
    <p:sldId id="294" r:id="rId6"/>
    <p:sldId id="305" r:id="rId7"/>
    <p:sldId id="293" r:id="rId8"/>
    <p:sldId id="295" r:id="rId9"/>
    <p:sldId id="297" r:id="rId10"/>
    <p:sldId id="298" r:id="rId11"/>
    <p:sldId id="300" r:id="rId12"/>
    <p:sldId id="301" r:id="rId13"/>
    <p:sldId id="299" r:id="rId14"/>
    <p:sldId id="302" r:id="rId15"/>
    <p:sldId id="303" r:id="rId16"/>
    <p:sldId id="318" r:id="rId17"/>
    <p:sldId id="304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4" r:id="rId26"/>
    <p:sldId id="315" r:id="rId27"/>
    <p:sldId id="316" r:id="rId28"/>
    <p:sldId id="317" r:id="rId29"/>
    <p:sldId id="289" r:id="rId30"/>
  </p:sldIdLst>
  <p:sldSz cx="12192000" cy="6858000"/>
  <p:notesSz cx="6858000" cy="9144000"/>
  <p:embeddedFontLst>
    <p:embeddedFont>
      <p:font typeface="B Nazanin" panose="00000400000000000000" pitchFamily="2" charset="-78"/>
      <p:regular r:id="rId33"/>
      <p:bold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" initials="H" lastIdx="1" clrIdx="0">
    <p:extLst>
      <p:ext uri="{19B8F6BF-5375-455C-9EA6-DF929625EA0E}">
        <p15:presenceInfo xmlns:p15="http://schemas.microsoft.com/office/powerpoint/2012/main" userId="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005874"/>
    <a:srgbClr val="007193"/>
    <a:srgbClr val="CD3F3F"/>
    <a:srgbClr val="D55D5D"/>
    <a:srgbClr val="E18384"/>
    <a:srgbClr val="D85E5E"/>
    <a:srgbClr val="2A8E87"/>
    <a:srgbClr val="000000"/>
    <a:srgbClr val="BF9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B0BFF4B-4BA0-8F91-4122-6A584885808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340621-2E91-EB4E-3D9E-E4DB98A6467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DAEF89-ACDE-4101-97EF-225E5B40EF67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7E36EB-2D64-05FB-21E7-6233B08246F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701451-3EBA-8A40-4A9E-B0C093AE3F6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E1143-112F-46C3-9A50-253DF8227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6598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94E7E3-85CE-4694-A86A-732F5C09E3DA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466FBD-D471-4DEF-966D-4DD1B91AD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65756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C287D-0F11-1C8A-FD5F-73041D463B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9F708F-327D-D293-3A07-C10B4E0BE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EF018-8D97-1F7C-3688-80A02E997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FA02-6B48-43EA-ABD2-76DD75D76F80}" type="datetime1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E02748-4998-1D1C-474E-7C1B7219D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9CC42F-DC0C-5E03-7AC2-6341D1D69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425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F89D5-AAAA-0690-AD70-D6A70BE2B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C76D66-8E5A-1C0C-DA6F-474D1E44D3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19C04C-A56A-CC30-8786-7DE326DE0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16CAB-E778-4E78-9E28-E031DC7F4B48}" type="datetime1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EEC389-695D-8DE6-C895-F2931D2A4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8EBF3D-EAA2-D3CF-A12A-D8DE4AFFD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11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211C50-E5F2-5701-A307-8828456EE3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99C64D-FB95-7D0D-2CF9-5186E9F205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597B8-B7F1-9749-B838-AA1F9FEDC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5EF0C-4F20-4AC9-9FE8-221413F26913}" type="datetime1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2CC37-9CD1-E4B4-0FDB-A4FC68493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454168-EBE3-ECB8-2E43-5C87F65F4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64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C5D6F-29A2-3AA9-BADE-F51B8F884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933A75-D833-D258-2420-AC6154027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049120-1969-878C-ECC8-62B7BC9A0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0B187-8943-4741-B481-868CDBED3551}" type="datetime1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A85F99-7D4A-577B-38DF-11440B428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48B8C8-7176-996F-40E3-8F58BE239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57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E9D7C-D0A1-F419-866E-261445358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E359A4-B1A7-A9E5-BEE2-D7670BD4E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941AF-3468-6430-2CB3-DEDCE250D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6679E-EEAF-434F-8F3F-DC589C891254}" type="datetime1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FC2FB-A6F5-4F30-F20D-E67C365D3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EDC9C5-1C8E-9779-ECBD-32854A123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866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2EB2C-19EF-CC09-4222-3AD6EDF7D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08F2E-34EF-50B8-A8C9-FD59F443F7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29B8FF-1B68-76A3-5803-40A0B32DF1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9C31A6-C137-5093-3320-DC86FACE4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05E2-69CC-4AB2-8A17-6A4521A4F638}" type="datetime1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0706DC-CDE9-CC5B-2AC5-634440141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A976C6-CD0A-B938-ADAA-7B15C2CBD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85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7C948-636E-F397-B65F-3CFCBABB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775E1C-DD0F-42BD-7220-66D0E962F2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E155A7-B7F1-2A98-62F6-4A11055345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91CC78-FDCC-E9BB-91AB-9B4B072FE9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8B7DDE-1E2A-764F-2432-37668284C1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961609A-4F1A-85B9-84C5-D3220F243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F687-709E-48EE-A16D-83A2F47D103B}" type="datetime1">
              <a:rPr lang="en-US" smtClean="0"/>
              <a:t>11/3/2024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DF0C08-5CC0-2D3D-D8DC-D0E36968F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AB2243-3E6E-2D9F-3FD8-2D4A62CEC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350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B541E-27EE-E4E9-4480-32E7F65CC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8A6DEB-3D50-AFA7-6A28-D5EF43ED9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8D443-463D-4806-BD0B-35AD4D6FCEF1}" type="datetime1">
              <a:rPr lang="en-US" smtClean="0"/>
              <a:t>11/3/2024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540119-3FBE-8F57-1DA9-7ED56CF4E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CD8EEF-AB83-EE78-0225-7EDFE9DE3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011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F76296-9BAB-97C4-7DC5-7E4B9A231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6DB86-E09D-43DD-BF2C-1A0C9668577E}" type="datetime1">
              <a:rPr lang="en-US" smtClean="0"/>
              <a:t>11/3/2024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6B6BD1-1FF7-2C47-E224-F069CE023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34703B-FCAF-10FF-6745-555D9EE8E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980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258AE-053B-644C-6181-B46C5BF33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97F8B-C9F4-7D40-7BA2-59207562B7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BA312D-8F42-535E-3679-6729547B24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DC1EB4-5F4E-6321-682F-DABCEDF0D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FDED-9704-4799-B36A-30FBD013BAF6}" type="datetime1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157D80-C303-C504-E160-3268E0800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997656-12AB-5FD1-8119-F04574DD2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26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EEB96-A7C6-FED6-8A1F-9C4C3D3F8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D892C5-4528-B6BE-E465-B9667A0515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B76BB6-E8C1-3203-843B-7293DFD89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639C55-8119-AF4D-26CC-7CA447F7F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B929-7281-4206-BAB1-39D73822DCDA}" type="datetime1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DF66C4-DA8A-32F7-DC60-F939CA8B8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5B069-044D-309C-A24F-B49346B8A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75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7E848F-3734-93DE-80D0-824EB835F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7E2302-97F1-AA06-5EDA-D89C202DA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F0DD3D-D094-D754-88A1-F8587AA219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E14D0-EBDC-4451-AA93-9BF3A36D6A54}" type="datetime1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EBB77C-E77F-F5BC-5ACB-46E09EFD82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0B3EE-11BA-FC22-C16A-AF5842FDF2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831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1.xml"/><Relationship Id="rId3" Type="http://schemas.openxmlformats.org/officeDocument/2006/relationships/image" Target="../media/image14.png"/><Relationship Id="rId7" Type="http://schemas.openxmlformats.org/officeDocument/2006/relationships/slide" Target="slide6.xml"/><Relationship Id="rId12" Type="http://schemas.openxmlformats.org/officeDocument/2006/relationships/slide" Target="slide2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18.xml"/><Relationship Id="rId5" Type="http://schemas.openxmlformats.org/officeDocument/2006/relationships/slide" Target="slide3.xml"/><Relationship Id="rId15" Type="http://schemas.openxmlformats.org/officeDocument/2006/relationships/slide" Target="slide7.xml"/><Relationship Id="rId10" Type="http://schemas.openxmlformats.org/officeDocument/2006/relationships/slide" Target="slide17.xml"/><Relationship Id="rId4" Type="http://schemas.openxmlformats.org/officeDocument/2006/relationships/slide" Target="slide2.xml"/><Relationship Id="rId9" Type="http://schemas.openxmlformats.org/officeDocument/2006/relationships/slide" Target="slide16.xml"/><Relationship Id="rId14" Type="http://schemas.openxmlformats.org/officeDocument/2006/relationships/slide" Target="slide2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1.xml"/><Relationship Id="rId3" Type="http://schemas.openxmlformats.org/officeDocument/2006/relationships/image" Target="../media/image14.png"/><Relationship Id="rId7" Type="http://schemas.openxmlformats.org/officeDocument/2006/relationships/slide" Target="slide6.xml"/><Relationship Id="rId12" Type="http://schemas.openxmlformats.org/officeDocument/2006/relationships/slide" Target="slide2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18.xml"/><Relationship Id="rId5" Type="http://schemas.openxmlformats.org/officeDocument/2006/relationships/slide" Target="slide3.xml"/><Relationship Id="rId15" Type="http://schemas.openxmlformats.org/officeDocument/2006/relationships/slide" Target="slide7.xml"/><Relationship Id="rId10" Type="http://schemas.openxmlformats.org/officeDocument/2006/relationships/slide" Target="slide17.xml"/><Relationship Id="rId4" Type="http://schemas.openxmlformats.org/officeDocument/2006/relationships/slide" Target="slide2.xml"/><Relationship Id="rId9" Type="http://schemas.openxmlformats.org/officeDocument/2006/relationships/slide" Target="slide16.xml"/><Relationship Id="rId14" Type="http://schemas.openxmlformats.org/officeDocument/2006/relationships/slide" Target="slide2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1.xml"/><Relationship Id="rId3" Type="http://schemas.openxmlformats.org/officeDocument/2006/relationships/image" Target="../media/image14.png"/><Relationship Id="rId7" Type="http://schemas.openxmlformats.org/officeDocument/2006/relationships/slide" Target="slide6.xml"/><Relationship Id="rId12" Type="http://schemas.openxmlformats.org/officeDocument/2006/relationships/slide" Target="slide2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18.xml"/><Relationship Id="rId5" Type="http://schemas.openxmlformats.org/officeDocument/2006/relationships/slide" Target="slide3.xml"/><Relationship Id="rId15" Type="http://schemas.openxmlformats.org/officeDocument/2006/relationships/slide" Target="slide7.xml"/><Relationship Id="rId10" Type="http://schemas.openxmlformats.org/officeDocument/2006/relationships/slide" Target="slide17.xml"/><Relationship Id="rId4" Type="http://schemas.openxmlformats.org/officeDocument/2006/relationships/slide" Target="slide2.xml"/><Relationship Id="rId9" Type="http://schemas.openxmlformats.org/officeDocument/2006/relationships/slide" Target="slide16.xml"/><Relationship Id="rId14" Type="http://schemas.openxmlformats.org/officeDocument/2006/relationships/slide" Target="slide2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1.xml"/><Relationship Id="rId3" Type="http://schemas.openxmlformats.org/officeDocument/2006/relationships/image" Target="../media/image14.png"/><Relationship Id="rId7" Type="http://schemas.openxmlformats.org/officeDocument/2006/relationships/slide" Target="slide6.xml"/><Relationship Id="rId12" Type="http://schemas.openxmlformats.org/officeDocument/2006/relationships/slide" Target="slide2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18.xml"/><Relationship Id="rId5" Type="http://schemas.openxmlformats.org/officeDocument/2006/relationships/slide" Target="slide3.xml"/><Relationship Id="rId15" Type="http://schemas.openxmlformats.org/officeDocument/2006/relationships/slide" Target="slide7.xml"/><Relationship Id="rId10" Type="http://schemas.openxmlformats.org/officeDocument/2006/relationships/slide" Target="slide17.xml"/><Relationship Id="rId4" Type="http://schemas.openxmlformats.org/officeDocument/2006/relationships/slide" Target="slide2.xml"/><Relationship Id="rId9" Type="http://schemas.openxmlformats.org/officeDocument/2006/relationships/slide" Target="slide16.xml"/><Relationship Id="rId14" Type="http://schemas.openxmlformats.org/officeDocument/2006/relationships/slide" Target="slide2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20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12" Type="http://schemas.openxmlformats.org/officeDocument/2006/relationships/slide" Target="slide18.xml"/><Relationship Id="rId2" Type="http://schemas.openxmlformats.org/officeDocument/2006/relationships/hyperlink" Target="https://www.sec.gov/Archives/edgar/data/718877/000110465922025210/tm225196-3_prem14a.htm" TargetMode="External"/><Relationship Id="rId16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11" Type="http://schemas.openxmlformats.org/officeDocument/2006/relationships/slide" Target="slide17.xml"/><Relationship Id="rId5" Type="http://schemas.openxmlformats.org/officeDocument/2006/relationships/slide" Target="slide2.xml"/><Relationship Id="rId15" Type="http://schemas.openxmlformats.org/officeDocument/2006/relationships/slide" Target="slide28.xml"/><Relationship Id="rId10" Type="http://schemas.openxmlformats.org/officeDocument/2006/relationships/slide" Target="slide16.xml"/><Relationship Id="rId4" Type="http://schemas.openxmlformats.org/officeDocument/2006/relationships/image" Target="../media/image14.png"/><Relationship Id="rId9" Type="http://schemas.openxmlformats.org/officeDocument/2006/relationships/slide" Target="slide15.xml"/><Relationship Id="rId14" Type="http://schemas.openxmlformats.org/officeDocument/2006/relationships/slide" Target="slide2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1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12" Type="http://schemas.openxmlformats.org/officeDocument/2006/relationships/slide" Target="slide2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8.xml"/><Relationship Id="rId5" Type="http://schemas.openxmlformats.org/officeDocument/2006/relationships/slide" Target="slide4.xml"/><Relationship Id="rId10" Type="http://schemas.openxmlformats.org/officeDocument/2006/relationships/slide" Target="slide17.xml"/><Relationship Id="rId4" Type="http://schemas.openxmlformats.org/officeDocument/2006/relationships/slide" Target="slide3.xml"/><Relationship Id="rId9" Type="http://schemas.openxmlformats.org/officeDocument/2006/relationships/slide" Target="slide16.xml"/><Relationship Id="rId14" Type="http://schemas.openxmlformats.org/officeDocument/2006/relationships/slide" Target="slide2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0.xml"/><Relationship Id="rId3" Type="http://schemas.openxmlformats.org/officeDocument/2006/relationships/image" Target="../media/image15.png"/><Relationship Id="rId7" Type="http://schemas.openxmlformats.org/officeDocument/2006/relationships/slide" Target="slide6.xml"/><Relationship Id="rId12" Type="http://schemas.openxmlformats.org/officeDocument/2006/relationships/slide" Target="slide1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17.xml"/><Relationship Id="rId5" Type="http://schemas.openxmlformats.org/officeDocument/2006/relationships/slide" Target="slide3.xml"/><Relationship Id="rId15" Type="http://schemas.openxmlformats.org/officeDocument/2006/relationships/slide" Target="slide28.xml"/><Relationship Id="rId10" Type="http://schemas.openxmlformats.org/officeDocument/2006/relationships/slide" Target="slide16.xml"/><Relationship Id="rId4" Type="http://schemas.openxmlformats.org/officeDocument/2006/relationships/slide" Target="slide2.xml"/><Relationship Id="rId9" Type="http://schemas.openxmlformats.org/officeDocument/2006/relationships/slide" Target="slide15.xml"/><Relationship Id="rId14" Type="http://schemas.openxmlformats.org/officeDocument/2006/relationships/slide" Target="slide2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17.xml"/><Relationship Id="rId3" Type="http://schemas.openxmlformats.org/officeDocument/2006/relationships/image" Target="../media/image16.png"/><Relationship Id="rId7" Type="http://schemas.openxmlformats.org/officeDocument/2006/relationships/slide" Target="slide3.xml"/><Relationship Id="rId12" Type="http://schemas.openxmlformats.org/officeDocument/2006/relationships/slide" Target="slide16.xml"/><Relationship Id="rId17" Type="http://schemas.openxmlformats.org/officeDocument/2006/relationships/slide" Target="slide28.xml"/><Relationship Id="rId2" Type="http://schemas.openxmlformats.org/officeDocument/2006/relationships/image" Target="../media/image2.png"/><Relationship Id="rId16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11" Type="http://schemas.openxmlformats.org/officeDocument/2006/relationships/slide" Target="slide15.xml"/><Relationship Id="rId5" Type="http://schemas.openxmlformats.org/officeDocument/2006/relationships/image" Target="../media/image18.png"/><Relationship Id="rId15" Type="http://schemas.openxmlformats.org/officeDocument/2006/relationships/slide" Target="slide20.xml"/><Relationship Id="rId10" Type="http://schemas.openxmlformats.org/officeDocument/2006/relationships/slide" Target="slide7.xml"/><Relationship Id="rId4" Type="http://schemas.openxmlformats.org/officeDocument/2006/relationships/image" Target="../media/image17.png"/><Relationship Id="rId9" Type="http://schemas.openxmlformats.org/officeDocument/2006/relationships/slide" Target="slide6.xml"/><Relationship Id="rId1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1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12" Type="http://schemas.openxmlformats.org/officeDocument/2006/relationships/slide" Target="slide2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8.xml"/><Relationship Id="rId5" Type="http://schemas.openxmlformats.org/officeDocument/2006/relationships/slide" Target="slide4.xml"/><Relationship Id="rId10" Type="http://schemas.openxmlformats.org/officeDocument/2006/relationships/slide" Target="slide17.xml"/><Relationship Id="rId4" Type="http://schemas.openxmlformats.org/officeDocument/2006/relationships/slide" Target="slide3.xml"/><Relationship Id="rId9" Type="http://schemas.openxmlformats.org/officeDocument/2006/relationships/slide" Target="slide16.xml"/><Relationship Id="rId14" Type="http://schemas.openxmlformats.org/officeDocument/2006/relationships/slide" Target="slide2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12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20.xml"/><Relationship Id="rId5" Type="http://schemas.openxmlformats.org/officeDocument/2006/relationships/slide" Target="slide4.xml"/><Relationship Id="rId10" Type="http://schemas.openxmlformats.org/officeDocument/2006/relationships/slide" Target="slide17.xml"/><Relationship Id="rId4" Type="http://schemas.openxmlformats.org/officeDocument/2006/relationships/slide" Target="slide3.xml"/><Relationship Id="rId9" Type="http://schemas.openxmlformats.org/officeDocument/2006/relationships/slide" Target="slide16.xml"/><Relationship Id="rId1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0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12" Type="http://schemas.openxmlformats.org/officeDocument/2006/relationships/slide" Target="slide1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17.xml"/><Relationship Id="rId5" Type="http://schemas.openxmlformats.org/officeDocument/2006/relationships/slide" Target="slide3.xml"/><Relationship Id="rId15" Type="http://schemas.openxmlformats.org/officeDocument/2006/relationships/slide" Target="slide28.xml"/><Relationship Id="rId10" Type="http://schemas.openxmlformats.org/officeDocument/2006/relationships/slide" Target="slide16.xml"/><Relationship Id="rId4" Type="http://schemas.openxmlformats.org/officeDocument/2006/relationships/image" Target="../media/image3.png"/><Relationship Id="rId9" Type="http://schemas.openxmlformats.org/officeDocument/2006/relationships/slide" Target="slide15.xml"/><Relationship Id="rId14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1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12" Type="http://schemas.openxmlformats.org/officeDocument/2006/relationships/slide" Target="slide2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8.xml"/><Relationship Id="rId5" Type="http://schemas.openxmlformats.org/officeDocument/2006/relationships/slide" Target="slide4.xml"/><Relationship Id="rId10" Type="http://schemas.openxmlformats.org/officeDocument/2006/relationships/slide" Target="slide17.xml"/><Relationship Id="rId4" Type="http://schemas.openxmlformats.org/officeDocument/2006/relationships/slide" Target="slide3.xml"/><Relationship Id="rId9" Type="http://schemas.openxmlformats.org/officeDocument/2006/relationships/slide" Target="slide16.xml"/><Relationship Id="rId14" Type="http://schemas.openxmlformats.org/officeDocument/2006/relationships/slide" Target="slide2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17.xml"/><Relationship Id="rId3" Type="http://schemas.openxmlformats.org/officeDocument/2006/relationships/image" Target="../media/image19.png"/><Relationship Id="rId7" Type="http://schemas.openxmlformats.org/officeDocument/2006/relationships/slide" Target="slide3.xml"/><Relationship Id="rId12" Type="http://schemas.openxmlformats.org/officeDocument/2006/relationships/slide" Target="slide16.xml"/><Relationship Id="rId17" Type="http://schemas.openxmlformats.org/officeDocument/2006/relationships/slide" Target="slide28.xml"/><Relationship Id="rId2" Type="http://schemas.openxmlformats.org/officeDocument/2006/relationships/image" Target="../media/image2.png"/><Relationship Id="rId16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11" Type="http://schemas.openxmlformats.org/officeDocument/2006/relationships/slide" Target="slide15.xml"/><Relationship Id="rId5" Type="http://schemas.openxmlformats.org/officeDocument/2006/relationships/image" Target="../media/image21.png"/><Relationship Id="rId15" Type="http://schemas.openxmlformats.org/officeDocument/2006/relationships/slide" Target="slide20.xml"/><Relationship Id="rId10" Type="http://schemas.openxmlformats.org/officeDocument/2006/relationships/slide" Target="slide7.xml"/><Relationship Id="rId4" Type="http://schemas.openxmlformats.org/officeDocument/2006/relationships/image" Target="../media/image20.png"/><Relationship Id="rId9" Type="http://schemas.openxmlformats.org/officeDocument/2006/relationships/slide" Target="slide6.xml"/><Relationship Id="rId14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8.xml"/><Relationship Id="rId3" Type="http://schemas.openxmlformats.org/officeDocument/2006/relationships/image" Target="../media/image22.png"/><Relationship Id="rId7" Type="http://schemas.openxmlformats.org/officeDocument/2006/relationships/slide" Target="slide4.xml"/><Relationship Id="rId12" Type="http://schemas.openxmlformats.org/officeDocument/2006/relationships/slide" Target="slide17.xml"/><Relationship Id="rId2" Type="http://schemas.openxmlformats.org/officeDocument/2006/relationships/image" Target="../media/image2.png"/><Relationship Id="rId16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11" Type="http://schemas.openxmlformats.org/officeDocument/2006/relationships/slide" Target="slide16.xml"/><Relationship Id="rId5" Type="http://schemas.openxmlformats.org/officeDocument/2006/relationships/slide" Target="slide2.xml"/><Relationship Id="rId15" Type="http://schemas.openxmlformats.org/officeDocument/2006/relationships/slide" Target="slide28.xml"/><Relationship Id="rId10" Type="http://schemas.openxmlformats.org/officeDocument/2006/relationships/slide" Target="slide15.xml"/><Relationship Id="rId4" Type="http://schemas.openxmlformats.org/officeDocument/2006/relationships/image" Target="../media/image23.jpeg"/><Relationship Id="rId9" Type="http://schemas.openxmlformats.org/officeDocument/2006/relationships/slide" Target="slide7.xml"/><Relationship Id="rId1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0.xml"/><Relationship Id="rId3" Type="http://schemas.openxmlformats.org/officeDocument/2006/relationships/image" Target="../media/image22.png"/><Relationship Id="rId7" Type="http://schemas.openxmlformats.org/officeDocument/2006/relationships/slide" Target="slide6.xml"/><Relationship Id="rId12" Type="http://schemas.openxmlformats.org/officeDocument/2006/relationships/slide" Target="slide1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17.xml"/><Relationship Id="rId5" Type="http://schemas.openxmlformats.org/officeDocument/2006/relationships/slide" Target="slide3.xml"/><Relationship Id="rId15" Type="http://schemas.openxmlformats.org/officeDocument/2006/relationships/slide" Target="slide21.xml"/><Relationship Id="rId10" Type="http://schemas.openxmlformats.org/officeDocument/2006/relationships/slide" Target="slide16.xml"/><Relationship Id="rId4" Type="http://schemas.openxmlformats.org/officeDocument/2006/relationships/slide" Target="slide2.xml"/><Relationship Id="rId9" Type="http://schemas.openxmlformats.org/officeDocument/2006/relationships/slide" Target="slide15.xml"/><Relationship Id="rId14" Type="http://schemas.openxmlformats.org/officeDocument/2006/relationships/slide" Target="slide2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8.xml"/><Relationship Id="rId3" Type="http://schemas.openxmlformats.org/officeDocument/2006/relationships/image" Target="../media/image22.png"/><Relationship Id="rId7" Type="http://schemas.openxmlformats.org/officeDocument/2006/relationships/slide" Target="slide4.xml"/><Relationship Id="rId12" Type="http://schemas.openxmlformats.org/officeDocument/2006/relationships/slide" Target="slide17.xml"/><Relationship Id="rId2" Type="http://schemas.openxmlformats.org/officeDocument/2006/relationships/image" Target="../media/image2.png"/><Relationship Id="rId16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11" Type="http://schemas.openxmlformats.org/officeDocument/2006/relationships/slide" Target="slide16.xml"/><Relationship Id="rId5" Type="http://schemas.openxmlformats.org/officeDocument/2006/relationships/slide" Target="slide2.xml"/><Relationship Id="rId15" Type="http://schemas.openxmlformats.org/officeDocument/2006/relationships/slide" Target="slide28.xml"/><Relationship Id="rId10" Type="http://schemas.openxmlformats.org/officeDocument/2006/relationships/slide" Target="slide15.xml"/><Relationship Id="rId4" Type="http://schemas.openxmlformats.org/officeDocument/2006/relationships/hyperlink" Target="https://en.wikipedia.org/wiki/Reverse_Morris_Trust" TargetMode="External"/><Relationship Id="rId9" Type="http://schemas.openxmlformats.org/officeDocument/2006/relationships/slide" Target="slide7.xml"/><Relationship Id="rId14" Type="http://schemas.openxmlformats.org/officeDocument/2006/relationships/slide" Target="slide2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0.xml"/><Relationship Id="rId3" Type="http://schemas.openxmlformats.org/officeDocument/2006/relationships/image" Target="../media/image22.png"/><Relationship Id="rId7" Type="http://schemas.openxmlformats.org/officeDocument/2006/relationships/slide" Target="slide6.xml"/><Relationship Id="rId12" Type="http://schemas.openxmlformats.org/officeDocument/2006/relationships/slide" Target="slide1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17.xml"/><Relationship Id="rId5" Type="http://schemas.openxmlformats.org/officeDocument/2006/relationships/slide" Target="slide3.xml"/><Relationship Id="rId15" Type="http://schemas.openxmlformats.org/officeDocument/2006/relationships/slide" Target="slide21.xml"/><Relationship Id="rId10" Type="http://schemas.openxmlformats.org/officeDocument/2006/relationships/slide" Target="slide16.xml"/><Relationship Id="rId4" Type="http://schemas.openxmlformats.org/officeDocument/2006/relationships/slide" Target="slide2.xml"/><Relationship Id="rId9" Type="http://schemas.openxmlformats.org/officeDocument/2006/relationships/slide" Target="slide15.xml"/><Relationship Id="rId14" Type="http://schemas.openxmlformats.org/officeDocument/2006/relationships/slide" Target="slide2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0.xml"/><Relationship Id="rId3" Type="http://schemas.openxmlformats.org/officeDocument/2006/relationships/image" Target="../media/image22.png"/><Relationship Id="rId7" Type="http://schemas.openxmlformats.org/officeDocument/2006/relationships/slide" Target="slide6.xml"/><Relationship Id="rId12" Type="http://schemas.openxmlformats.org/officeDocument/2006/relationships/slide" Target="slide1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17.xml"/><Relationship Id="rId5" Type="http://schemas.openxmlformats.org/officeDocument/2006/relationships/slide" Target="slide3.xml"/><Relationship Id="rId15" Type="http://schemas.openxmlformats.org/officeDocument/2006/relationships/slide" Target="slide21.xml"/><Relationship Id="rId10" Type="http://schemas.openxmlformats.org/officeDocument/2006/relationships/slide" Target="slide16.xml"/><Relationship Id="rId4" Type="http://schemas.openxmlformats.org/officeDocument/2006/relationships/slide" Target="slide2.xml"/><Relationship Id="rId9" Type="http://schemas.openxmlformats.org/officeDocument/2006/relationships/slide" Target="slide15.xml"/><Relationship Id="rId1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8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12" Type="http://schemas.openxmlformats.org/officeDocument/2006/relationships/slide" Target="slide17.xml"/><Relationship Id="rId2" Type="http://schemas.openxmlformats.org/officeDocument/2006/relationships/hyperlink" Target="https://www.sec.gov/Archives/edgar/data/2011286/000119312524218486/d774986dex991.htm" TargetMode="External"/><Relationship Id="rId16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11" Type="http://schemas.openxmlformats.org/officeDocument/2006/relationships/slide" Target="slide16.xml"/><Relationship Id="rId5" Type="http://schemas.openxmlformats.org/officeDocument/2006/relationships/slide" Target="slide2.xml"/><Relationship Id="rId15" Type="http://schemas.openxmlformats.org/officeDocument/2006/relationships/slide" Target="slide28.xml"/><Relationship Id="rId10" Type="http://schemas.openxmlformats.org/officeDocument/2006/relationships/slide" Target="slide15.xml"/><Relationship Id="rId4" Type="http://schemas.openxmlformats.org/officeDocument/2006/relationships/image" Target="../media/image22.png"/><Relationship Id="rId9" Type="http://schemas.openxmlformats.org/officeDocument/2006/relationships/slide" Target="slide7.xml"/><Relationship Id="rId14" Type="http://schemas.openxmlformats.org/officeDocument/2006/relationships/slide" Target="slide2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1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12" Type="http://schemas.openxmlformats.org/officeDocument/2006/relationships/slide" Target="slide2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8.xml"/><Relationship Id="rId5" Type="http://schemas.openxmlformats.org/officeDocument/2006/relationships/slide" Target="slide4.xml"/><Relationship Id="rId10" Type="http://schemas.openxmlformats.org/officeDocument/2006/relationships/slide" Target="slide17.xml"/><Relationship Id="rId4" Type="http://schemas.openxmlformats.org/officeDocument/2006/relationships/slide" Target="slide3.xml"/><Relationship Id="rId9" Type="http://schemas.openxmlformats.org/officeDocument/2006/relationships/slide" Target="slide16.xml"/><Relationship Id="rId14" Type="http://schemas.openxmlformats.org/officeDocument/2006/relationships/slide" Target="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slide" Target="slide16.xml"/><Relationship Id="rId18" Type="http://schemas.openxmlformats.org/officeDocument/2006/relationships/slide" Target="slide28.xml"/><Relationship Id="rId3" Type="http://schemas.openxmlformats.org/officeDocument/2006/relationships/image" Target="../media/image4.png"/><Relationship Id="rId7" Type="http://schemas.openxmlformats.org/officeDocument/2006/relationships/slide" Target="slide2.xml"/><Relationship Id="rId12" Type="http://schemas.openxmlformats.org/officeDocument/2006/relationships/slide" Target="slide15.xml"/><Relationship Id="rId17" Type="http://schemas.openxmlformats.org/officeDocument/2006/relationships/slide" Target="slide21.xml"/><Relationship Id="rId2" Type="http://schemas.openxmlformats.org/officeDocument/2006/relationships/image" Target="../media/image2.png"/><Relationship Id="rId16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11" Type="http://schemas.openxmlformats.org/officeDocument/2006/relationships/slide" Target="slide7.xml"/><Relationship Id="rId5" Type="http://schemas.openxmlformats.org/officeDocument/2006/relationships/image" Target="../media/image6.png"/><Relationship Id="rId15" Type="http://schemas.openxmlformats.org/officeDocument/2006/relationships/slide" Target="slide18.xml"/><Relationship Id="rId10" Type="http://schemas.openxmlformats.org/officeDocument/2006/relationships/slide" Target="slide6.xml"/><Relationship Id="rId4" Type="http://schemas.openxmlformats.org/officeDocument/2006/relationships/image" Target="../media/image5.png"/><Relationship Id="rId9" Type="http://schemas.openxmlformats.org/officeDocument/2006/relationships/slide" Target="slide4.xml"/><Relationship Id="rId14" Type="http://schemas.openxmlformats.org/officeDocument/2006/relationships/slide" Target="slide1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1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12" Type="http://schemas.openxmlformats.org/officeDocument/2006/relationships/slide" Target="slide2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8.xml"/><Relationship Id="rId5" Type="http://schemas.openxmlformats.org/officeDocument/2006/relationships/slide" Target="slide4.xml"/><Relationship Id="rId10" Type="http://schemas.openxmlformats.org/officeDocument/2006/relationships/slide" Target="slide17.xml"/><Relationship Id="rId4" Type="http://schemas.openxmlformats.org/officeDocument/2006/relationships/slide" Target="slide3.xml"/><Relationship Id="rId9" Type="http://schemas.openxmlformats.org/officeDocument/2006/relationships/slide" Target="slide16.xml"/><Relationship Id="rId14" Type="http://schemas.openxmlformats.org/officeDocument/2006/relationships/slide" Target="slide2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8.xml"/><Relationship Id="rId3" Type="http://schemas.openxmlformats.org/officeDocument/2006/relationships/slide" Target="slide2.xml"/><Relationship Id="rId7" Type="http://schemas.openxmlformats.org/officeDocument/2006/relationships/slide" Target="slide15.xml"/><Relationship Id="rId12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20.xml"/><Relationship Id="rId5" Type="http://schemas.openxmlformats.org/officeDocument/2006/relationships/slide" Target="slide6.xml"/><Relationship Id="rId10" Type="http://schemas.openxmlformats.org/officeDocument/2006/relationships/slide" Target="slide18.xml"/><Relationship Id="rId4" Type="http://schemas.openxmlformats.org/officeDocument/2006/relationships/slide" Target="slide3.xml"/><Relationship Id="rId9" Type="http://schemas.openxmlformats.org/officeDocument/2006/relationships/slide" Target="slide17.xml"/><Relationship Id="rId1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1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12" Type="http://schemas.openxmlformats.org/officeDocument/2006/relationships/slide" Target="slide2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8.xml"/><Relationship Id="rId5" Type="http://schemas.openxmlformats.org/officeDocument/2006/relationships/slide" Target="slide4.xml"/><Relationship Id="rId10" Type="http://schemas.openxmlformats.org/officeDocument/2006/relationships/slide" Target="slide17.xml"/><Relationship Id="rId4" Type="http://schemas.openxmlformats.org/officeDocument/2006/relationships/slide" Target="slide3.xml"/><Relationship Id="rId9" Type="http://schemas.openxmlformats.org/officeDocument/2006/relationships/slide" Target="slide16.xml"/><Relationship Id="rId14" Type="http://schemas.openxmlformats.org/officeDocument/2006/relationships/slide" Target="slide2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17.xml"/><Relationship Id="rId3" Type="http://schemas.openxmlformats.org/officeDocument/2006/relationships/image" Target="../media/image8.png"/><Relationship Id="rId7" Type="http://schemas.openxmlformats.org/officeDocument/2006/relationships/slide" Target="slide3.xml"/><Relationship Id="rId12" Type="http://schemas.openxmlformats.org/officeDocument/2006/relationships/slide" Target="slide16.xml"/><Relationship Id="rId17" Type="http://schemas.openxmlformats.org/officeDocument/2006/relationships/slide" Target="slide28.xml"/><Relationship Id="rId2" Type="http://schemas.openxmlformats.org/officeDocument/2006/relationships/image" Target="../media/image2.png"/><Relationship Id="rId16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11" Type="http://schemas.openxmlformats.org/officeDocument/2006/relationships/slide" Target="slide15.xml"/><Relationship Id="rId5" Type="http://schemas.openxmlformats.org/officeDocument/2006/relationships/image" Target="../media/image10.png"/><Relationship Id="rId15" Type="http://schemas.openxmlformats.org/officeDocument/2006/relationships/slide" Target="slide20.xml"/><Relationship Id="rId10" Type="http://schemas.openxmlformats.org/officeDocument/2006/relationships/slide" Target="slide7.xml"/><Relationship Id="rId4" Type="http://schemas.openxmlformats.org/officeDocument/2006/relationships/image" Target="../media/image9.png"/><Relationship Id="rId9" Type="http://schemas.openxmlformats.org/officeDocument/2006/relationships/slide" Target="slide6.xml"/><Relationship Id="rId14" Type="http://schemas.openxmlformats.org/officeDocument/2006/relationships/slide" Target="slide1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18.xml"/><Relationship Id="rId3" Type="http://schemas.openxmlformats.org/officeDocument/2006/relationships/image" Target="../media/image11.jpg"/><Relationship Id="rId7" Type="http://schemas.openxmlformats.org/officeDocument/2006/relationships/slide" Target="slide3.xml"/><Relationship Id="rId12" Type="http://schemas.openxmlformats.org/officeDocument/2006/relationships/slide" Target="slide17.xml"/><Relationship Id="rId17" Type="http://schemas.openxmlformats.org/officeDocument/2006/relationships/slide" Target="slide7.xml"/><Relationship Id="rId2" Type="http://schemas.openxmlformats.org/officeDocument/2006/relationships/image" Target="../media/image2.png"/><Relationship Id="rId16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11" Type="http://schemas.openxmlformats.org/officeDocument/2006/relationships/slide" Target="slide16.xml"/><Relationship Id="rId5" Type="http://schemas.openxmlformats.org/officeDocument/2006/relationships/image" Target="../media/image13.jpg"/><Relationship Id="rId15" Type="http://schemas.openxmlformats.org/officeDocument/2006/relationships/slide" Target="slide21.xml"/><Relationship Id="rId10" Type="http://schemas.openxmlformats.org/officeDocument/2006/relationships/slide" Target="slide15.xml"/><Relationship Id="rId4" Type="http://schemas.openxmlformats.org/officeDocument/2006/relationships/image" Target="../media/image12.jpg"/><Relationship Id="rId9" Type="http://schemas.openxmlformats.org/officeDocument/2006/relationships/slide" Target="slide6.xml"/><Relationship Id="rId14" Type="http://schemas.openxmlformats.org/officeDocument/2006/relationships/slide" Target="slide2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1.xml"/><Relationship Id="rId3" Type="http://schemas.openxmlformats.org/officeDocument/2006/relationships/image" Target="../media/image14.png"/><Relationship Id="rId7" Type="http://schemas.openxmlformats.org/officeDocument/2006/relationships/slide" Target="slide6.xml"/><Relationship Id="rId12" Type="http://schemas.openxmlformats.org/officeDocument/2006/relationships/slide" Target="slide2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18.xml"/><Relationship Id="rId5" Type="http://schemas.openxmlformats.org/officeDocument/2006/relationships/slide" Target="slide3.xml"/><Relationship Id="rId15" Type="http://schemas.openxmlformats.org/officeDocument/2006/relationships/slide" Target="slide7.xml"/><Relationship Id="rId10" Type="http://schemas.openxmlformats.org/officeDocument/2006/relationships/slide" Target="slide17.xml"/><Relationship Id="rId4" Type="http://schemas.openxmlformats.org/officeDocument/2006/relationships/slide" Target="slide2.xml"/><Relationship Id="rId9" Type="http://schemas.openxmlformats.org/officeDocument/2006/relationships/slide" Target="slide16.xml"/><Relationship Id="rId14" Type="http://schemas.openxmlformats.org/officeDocument/2006/relationships/slide" Target="slide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59443514-4E7E-B138-8E98-6F2AF6695D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296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93A9-F200-DFB9-F722-AE1887900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D3841C-B844-7101-E83C-46DD6B9E3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خرید شرکت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Activision Blizzard</a:t>
            </a:r>
            <a:r>
              <a:rPr lang="fa-IR" sz="3200" b="1" dirty="0">
                <a:cs typeface="B Nazanin" panose="00000400000000000000" pitchFamily="2" charset="-78"/>
              </a:rPr>
              <a:t> توسط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Microsoft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3A32C05-1DF3-9A4A-EBBE-D76D84412B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  <a:t>چالش‌ها و ملاحظات قانونی</a:t>
            </a:r>
          </a:p>
          <a:p>
            <a:pPr marL="0" indent="0" algn="r" rtl="1">
              <a:buNone/>
            </a:pPr>
            <a:r>
              <a:rPr lang="fa-IR" sz="8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بررسی‌ نهادهای نظارتی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نگرانی‌های پیرامون تاثیر این قرارداد بر رقابت و انحصارگرایی در بازار بازی‌ها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این معامله زیر ذره‌بین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نهادهای ضد انحصاری </a:t>
            </a:r>
            <a:r>
              <a:rPr lang="fa-IR" sz="2400" b="1" dirty="0">
                <a:cs typeface="B Nazanin" panose="00000400000000000000" pitchFamily="2" charset="-78"/>
              </a:rPr>
              <a:t>و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تنظیم‌کننده رقابتی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قرار گرفت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ضد انحصار: </a:t>
            </a:r>
            <a:r>
              <a:rPr lang="fa-IR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بخش ضدانحصار وزارت دادگستری آمریکا (طبق قانون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HSR</a:t>
            </a:r>
            <a:r>
              <a:rPr lang="fa-IR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)</a:t>
            </a:r>
          </a:p>
          <a:p>
            <a:pPr marL="0" indent="0" algn="r" rtl="1"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(Hart-Scott-</a:t>
            </a:r>
            <a:r>
              <a:rPr lang="en-US" sz="2000" b="1" dirty="0" err="1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Rodino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 Antitrust Improvements Act of 1976)</a:t>
            </a:r>
            <a:endParaRPr lang="fa-IR" sz="2000" b="1" dirty="0">
              <a:solidFill>
                <a:schemeClr val="accent6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شورای رقابت:</a:t>
            </a:r>
            <a:r>
              <a:rPr lang="fa-IR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 کمیسیون فدرال تجارت آمریکا </a:t>
            </a:r>
            <a:r>
              <a:rPr lang="fa-IR" sz="20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(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Federal Trade Commission FTC</a:t>
            </a:r>
            <a:r>
              <a:rPr lang="fa-IR" sz="20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)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قانون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GDPR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: </a:t>
            </a:r>
            <a:r>
              <a:rPr lang="fa-IR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قانون حفاظت از داده‌های اتحادیه اروپا (</a:t>
            </a: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general data protection regulation 2016</a:t>
            </a:r>
            <a:r>
              <a:rPr lang="fa-IR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)</a:t>
            </a:r>
          </a:p>
          <a:p>
            <a:pPr marL="0" indent="0" algn="r" rtl="1">
              <a:buNone/>
            </a:pPr>
            <a:endParaRPr lang="fa-IR" sz="8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بازخورد سهامداران و تحلیل‌گران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واکنش تحلیل‌گران و سرمایه‌گذاران به این قرارداد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عمدتاً مثبت </a:t>
            </a:r>
            <a:r>
              <a:rPr lang="fa-IR" sz="2400" b="1" dirty="0">
                <a:cs typeface="B Nazanin" panose="00000400000000000000" pitchFamily="2" charset="-78"/>
              </a:rPr>
              <a:t>بود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(ادغام دوستانه)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E2F029-A872-871E-9ABE-13A19922121A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53CA95-C7B7-A232-9451-4D66FA83DB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C064BFC-EE64-6843-4EF8-3CC6739DA9A4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15C75A-D5F6-1165-1FE5-563D934416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8" t="23648" r="18126" b="22641"/>
          <a:stretch/>
        </p:blipFill>
        <p:spPr>
          <a:xfrm>
            <a:off x="146649" y="804040"/>
            <a:ext cx="1794294" cy="819292"/>
          </a:xfrm>
          <a:prstGeom prst="rect">
            <a:avLst/>
          </a:prstGeom>
        </p:spPr>
      </p:pic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C7A2747A-F0BB-AE97-B650-8CDF1B6473E7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5" action="ppaction://hlinksldjump"/>
            <a:extLst>
              <a:ext uri="{FF2B5EF4-FFF2-40B4-BE49-F238E27FC236}">
                <a16:creationId xmlns:a16="http://schemas.microsoft.com/office/drawing/2014/main" id="{217E4818-C758-00C7-1EDA-CDFC8F34A4FC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A696371A-97E8-A172-0CAD-314224D10E77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3EE6B24C-F573-633E-DDF0-621C78F197D7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E2FC92A8-FD82-7DFE-DB50-8259CD39FD6D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6708485F-B74A-D98C-DE78-C19AAE2789B7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7508D3FC-C287-E447-996C-8617D0198563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64E9E106-8EE4-8358-632A-FD423673312C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0421AD38-A60F-18A0-AC28-C6F0BCA739EF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180D6540-2665-AEBD-A9F4-7F3A482F89E7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43AF5A3F-E71F-9372-4BDB-5190BAF72223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15" action="ppaction://hlinksldjump"/>
            <a:extLst>
              <a:ext uri="{FF2B5EF4-FFF2-40B4-BE49-F238E27FC236}">
                <a16:creationId xmlns:a16="http://schemas.microsoft.com/office/drawing/2014/main" id="{3EA9557B-4191-89F8-AF6E-363D0AFC4D43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762673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DED89A-AB19-701D-5F81-093B278146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B4075-5D48-0553-9ADF-F832426D0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خرید شرکت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Activision Blizzard</a:t>
            </a:r>
            <a:r>
              <a:rPr lang="fa-IR" sz="3200" b="1" dirty="0">
                <a:cs typeface="B Nazanin" panose="00000400000000000000" pitchFamily="2" charset="-78"/>
              </a:rPr>
              <a:t> توسط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Microsoft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676A472-DED2-75A3-D64B-BCA147AF7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  <a:t>مهمترین بندهای حقوقی</a:t>
            </a:r>
          </a:p>
          <a:p>
            <a:pPr marL="0" indent="0" algn="r" rtl="1">
              <a:buNone/>
            </a:pPr>
            <a:r>
              <a:rPr lang="fa-IR" sz="800" b="1" dirty="0"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شرایط فسخ:</a:t>
            </a:r>
            <a:r>
              <a:rPr lang="en-US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در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صورت عدم رعایت تعهدات </a:t>
            </a:r>
            <a:r>
              <a:rPr lang="fa-IR" sz="2400" b="1" dirty="0">
                <a:cs typeface="B Nazanin" panose="00000400000000000000" pitchFamily="2" charset="-78"/>
              </a:rPr>
              <a:t>یا ناکامی در دریافت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مجوزهای قانونی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تضمین و تعهدات: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فروشنده: تضمین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صحت و کامل بودن اطلاعات </a:t>
            </a:r>
            <a:r>
              <a:rPr lang="fa-IR" sz="2400" b="1" dirty="0">
                <a:cs typeface="B Nazanin" panose="00000400000000000000" pitchFamily="2" charset="-78"/>
              </a:rPr>
              <a:t>ارائه شده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خریدار: تعهد به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حفظ و مدیریت صحیح منابع انسانی و دارایی‌ها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مجوزها و تاییدیه‌های قانونی: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لزوم دریافت مجوزها و تاییدیه‌های لازم از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مراجع قانونی </a:t>
            </a:r>
            <a:r>
              <a:rPr lang="fa-IR" sz="2400" b="1" dirty="0">
                <a:cs typeface="B Nazanin" panose="00000400000000000000" pitchFamily="2" charset="-78"/>
              </a:rPr>
              <a:t>و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نهادهای ضد انحصار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مسئولیت‌های پس از ادغام: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مدیریت کارکنان</a:t>
            </a:r>
            <a:r>
              <a:rPr lang="fa-IR" sz="2400" b="1" dirty="0">
                <a:cs typeface="B Nazanin" panose="00000400000000000000" pitchFamily="2" charset="-78"/>
              </a:rPr>
              <a:t>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رعایت حقوق کارکنان </a:t>
            </a:r>
            <a:r>
              <a:rPr lang="fa-IR" sz="2400" b="1" dirty="0">
                <a:cs typeface="B Nazanin" panose="00000400000000000000" pitchFamily="2" charset="-78"/>
              </a:rPr>
              <a:t>و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ایجاد ساختار جدید </a:t>
            </a:r>
            <a:r>
              <a:rPr lang="fa-IR" sz="2400" b="1" dirty="0">
                <a:cs typeface="B Nazanin" panose="00000400000000000000" pitchFamily="2" charset="-78"/>
              </a:rPr>
              <a:t>توسط طرفین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پیش‌بینی برای مسائل حقوقی پس از ادغام: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حل‌وفصل اختلافات حقوقی احتمالی بعد از ادغام (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از طریق مشاوران حقوقی </a:t>
            </a:r>
            <a:r>
              <a:rPr lang="en-US" sz="2400" b="1" dirty="0">
                <a:cs typeface="B Nazanin" panose="00000400000000000000" pitchFamily="2" charset="-78"/>
              </a:rPr>
              <a:t>Skadden</a:t>
            </a:r>
            <a:r>
              <a:rPr lang="fa-IR" sz="2400" b="1" dirty="0">
                <a:cs typeface="B Nazanin" panose="00000400000000000000" pitchFamily="2" charset="-78"/>
              </a:rPr>
              <a:t>، </a:t>
            </a:r>
            <a:r>
              <a:rPr lang="en-US" sz="2400" b="1" dirty="0">
                <a:cs typeface="B Nazanin" panose="00000400000000000000" pitchFamily="2" charset="-78"/>
              </a:rPr>
              <a:t>Arps</a:t>
            </a:r>
            <a:r>
              <a:rPr lang="fa-IR" sz="2400" b="1" dirty="0">
                <a:cs typeface="B Nazanin" panose="00000400000000000000" pitchFamily="2" charset="-78"/>
              </a:rPr>
              <a:t>، </a:t>
            </a:r>
            <a:r>
              <a:rPr lang="en-US" sz="2400" b="1" dirty="0">
                <a:cs typeface="B Nazanin" panose="00000400000000000000" pitchFamily="2" charset="-78"/>
              </a:rPr>
              <a:t>Slate</a:t>
            </a:r>
            <a:r>
              <a:rPr lang="fa-IR" sz="2400" b="1" dirty="0">
                <a:cs typeface="B Nazanin" panose="00000400000000000000" pitchFamily="2" charset="-78"/>
              </a:rPr>
              <a:t>، </a:t>
            </a:r>
            <a:r>
              <a:rPr lang="en-US" sz="2400" b="1" dirty="0">
                <a:cs typeface="B Nazanin" panose="00000400000000000000" pitchFamily="2" charset="-78"/>
              </a:rPr>
              <a:t>Meagher &amp; </a:t>
            </a:r>
            <a:r>
              <a:rPr lang="en-US" sz="2400" b="1" dirty="0" err="1">
                <a:cs typeface="B Nazanin" panose="00000400000000000000" pitchFamily="2" charset="-78"/>
              </a:rPr>
              <a:t>Flom</a:t>
            </a:r>
            <a:r>
              <a:rPr lang="fa-IR" sz="2400" b="1" dirty="0">
                <a:cs typeface="B Nazanin" panose="00000400000000000000" pitchFamily="2" charset="-78"/>
              </a:rPr>
              <a:t> و </a:t>
            </a:r>
            <a:r>
              <a:rPr lang="en-US" sz="2400" b="1" dirty="0">
                <a:cs typeface="B Nazanin" panose="00000400000000000000" pitchFamily="2" charset="-78"/>
              </a:rPr>
              <a:t>Allen &amp; Company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E496C7-C827-F73D-17D3-2B68AACCBDB3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4E9A430-FEDB-C58E-62F1-FE1D6084E8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89ECEBC-ACE7-F7F7-646D-2FCECACEC12A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4CB0DB-2C94-AC77-2A1F-32BDD5BE5D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8" t="23648" r="18126" b="22641"/>
          <a:stretch/>
        </p:blipFill>
        <p:spPr>
          <a:xfrm>
            <a:off x="146649" y="804040"/>
            <a:ext cx="1794294" cy="819292"/>
          </a:xfrm>
          <a:prstGeom prst="rect">
            <a:avLst/>
          </a:prstGeom>
        </p:spPr>
      </p:pic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B306F522-8CA3-A807-307A-F8ACBCE7673B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5" action="ppaction://hlinksldjump"/>
            <a:extLst>
              <a:ext uri="{FF2B5EF4-FFF2-40B4-BE49-F238E27FC236}">
                <a16:creationId xmlns:a16="http://schemas.microsoft.com/office/drawing/2014/main" id="{C10C7DFB-582B-7771-5E00-DFCA5C2CD014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1620DC23-1EFD-7B58-C790-B42CA948FFD8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F85BF354-D86B-255E-7486-F32DB291EE3C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76848F16-A6EE-903E-7E17-5CBAE41DEB54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69C34317-29BD-2744-C539-38D66E3F6698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BEC1AD5A-5AC0-6B41-96B4-24D59A5D1C45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A6AE6FC1-AA71-F68D-7480-61837720CED9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3EFAFEB8-7432-B65E-A572-7AED69543B1F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290A8B30-1A71-6880-5101-6E42ABD8AB6F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54A0F176-4182-4A9D-509E-CA6B9D8B2331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15" action="ppaction://hlinksldjump"/>
            <a:extLst>
              <a:ext uri="{FF2B5EF4-FFF2-40B4-BE49-F238E27FC236}">
                <a16:creationId xmlns:a16="http://schemas.microsoft.com/office/drawing/2014/main" id="{5B58F857-78F0-6C67-894A-91348978F704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901011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5ED54A-814D-6D87-2A67-80835BB4C1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68839-D2E8-D38B-C6D2-2C741DB3C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خرید شرکت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Activision Blizzard</a:t>
            </a:r>
            <a:r>
              <a:rPr lang="fa-IR" sz="3200" b="1" dirty="0">
                <a:cs typeface="B Nazanin" panose="00000400000000000000" pitchFamily="2" charset="-78"/>
              </a:rPr>
              <a:t> توسط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Microsoft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71FBB6B-FC08-57D1-FC0D-EF8A16F58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  <a:t>مهمترین بندهای فنی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مالکیت فکری (</a:t>
            </a:r>
            <a:r>
              <a:rPr lang="fa-IR" sz="3200" b="1" dirty="0">
                <a:solidFill>
                  <a:srgbClr val="0070C0"/>
                </a:solidFill>
                <a:cs typeface="B Nazanin" panose="00000400000000000000" pitchFamily="2" charset="-78"/>
              </a:rPr>
              <a:t>فنی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-حقوقی):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انتقال و مدیریت </a:t>
            </a:r>
            <a:r>
              <a:rPr lang="fa-IR" sz="2400" b="1" dirty="0">
                <a:cs typeface="B Nazanin" panose="00000400000000000000" pitchFamily="2" charset="-78"/>
              </a:rPr>
              <a:t>حقوق مالکیت فکری (حق نشر، علائم تجاری، پتنت‌ها و حقوق دیجیتال بازی‌ها)</a:t>
            </a:r>
          </a:p>
          <a:p>
            <a:pPr marL="0" indent="0" algn="r" rtl="1">
              <a:buNone/>
            </a:pPr>
            <a:endParaRPr lang="fa-IR" sz="10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ادغام فناوری: </a:t>
            </a:r>
            <a:r>
              <a:rPr lang="fa-IR" sz="2400" b="1" dirty="0">
                <a:cs typeface="B Nazanin" panose="00000400000000000000" pitchFamily="2" charset="-78"/>
              </a:rPr>
              <a:t>نحوه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ادغام سیستم‌ها و فناوری‌ها</a:t>
            </a:r>
            <a:r>
              <a:rPr lang="fa-IR" sz="2400" b="1" dirty="0">
                <a:cs typeface="B Nazanin" panose="00000400000000000000" pitchFamily="2" charset="-78"/>
              </a:rPr>
              <a:t>ی دو شرکت (سازگاری نرم‌افزارها و پلتفرم‌ها و یکپارچه‌سازی خدمات ابری و شبکه‌ها)</a:t>
            </a:r>
          </a:p>
          <a:p>
            <a:pPr marL="0" indent="0" algn="r" rtl="1">
              <a:buNone/>
            </a:pPr>
            <a:endParaRPr lang="fa-IR" sz="10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حفظ داده‌ها و امنیت سایبری: </a:t>
            </a:r>
            <a:r>
              <a:rPr lang="fa-IR" sz="2400" b="1" dirty="0">
                <a:cs typeface="B Nazanin" panose="00000400000000000000" pitchFamily="2" charset="-78"/>
              </a:rPr>
              <a:t>حفاظت از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داده‌های مشتریان و اطلاعات کلیدی شرکت‌ها</a:t>
            </a:r>
          </a:p>
          <a:p>
            <a:pPr marL="0" indent="0" algn="r" rtl="1">
              <a:buNone/>
            </a:pPr>
            <a:endParaRPr lang="fa-IR" sz="1000" b="1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پایداری سیستم‌ها: </a:t>
            </a:r>
            <a:r>
              <a:rPr lang="fa-IR" sz="2400" b="1" dirty="0">
                <a:cs typeface="B Nazanin" panose="00000400000000000000" pitchFamily="2" charset="-78"/>
              </a:rPr>
              <a:t>اطمینان از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عدم آسیب </a:t>
            </a:r>
            <a:r>
              <a:rPr lang="fa-IR" sz="2400" b="1" dirty="0">
                <a:cs typeface="B Nazanin" panose="00000400000000000000" pitchFamily="2" charset="-78"/>
              </a:rPr>
              <a:t>و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عدم افت عملکرد </a:t>
            </a:r>
            <a:r>
              <a:rPr lang="fa-IR" sz="2400" b="1" dirty="0">
                <a:cs typeface="B Nazanin" panose="00000400000000000000" pitchFamily="2" charset="-78"/>
              </a:rPr>
              <a:t>سیستم‌ها و زیرساخت‌های فنی حین و پس از ادغام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A6033A8-8875-BA49-332E-13119FCE7838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23A3EC6-D23B-3197-8660-69ECE53A5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9FC50F4-9727-B930-B5BC-FD126C6D2F29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1F25D3-3FC2-1DF7-EA9D-49B9B88524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8" t="23648" r="18126" b="22641"/>
          <a:stretch/>
        </p:blipFill>
        <p:spPr>
          <a:xfrm>
            <a:off x="146649" y="804040"/>
            <a:ext cx="1794294" cy="819292"/>
          </a:xfrm>
          <a:prstGeom prst="rect">
            <a:avLst/>
          </a:prstGeom>
        </p:spPr>
      </p:pic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A09C679D-913B-ACA6-F845-F856C243F338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5" action="ppaction://hlinksldjump"/>
            <a:extLst>
              <a:ext uri="{FF2B5EF4-FFF2-40B4-BE49-F238E27FC236}">
                <a16:creationId xmlns:a16="http://schemas.microsoft.com/office/drawing/2014/main" id="{2AFD9A5F-A912-BDA7-BCF6-46736D2F0CC3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A80D51FE-0487-8A1F-86BB-FFB9592BDE40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D9D9883E-01D5-8B93-44F8-4CBA93D39AB9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4AB43759-BE0B-B69B-D490-069785EB0DBF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50362EC9-BA10-A7AD-A200-0D1060979BE4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A650145F-FC32-15B2-3F63-1C1EE63CFD2B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8897AB20-AB43-8DDF-01A0-4DA2B3DA6DFF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7D9BF6E5-F7CC-BBD7-B3E2-4E0032969961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48756D0C-BD70-A828-1E24-AAB997F7FD5E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28C38DF6-7E21-1FFA-F366-D7A4EF5289A7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15" action="ppaction://hlinksldjump"/>
            <a:extLst>
              <a:ext uri="{FF2B5EF4-FFF2-40B4-BE49-F238E27FC236}">
                <a16:creationId xmlns:a16="http://schemas.microsoft.com/office/drawing/2014/main" id="{4B8D3A49-1751-7F97-F443-CEA63B45F18D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4497175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5C66DD-C5C1-2C37-F7E5-2A2A5F5F6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34CF1-8432-500C-5351-424B59BEA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خرید شرکت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Activision Blizzard</a:t>
            </a:r>
            <a:r>
              <a:rPr lang="fa-IR" sz="3200" b="1" dirty="0">
                <a:cs typeface="B Nazanin" panose="00000400000000000000" pitchFamily="2" charset="-78"/>
              </a:rPr>
              <a:t> توسط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Microsoft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3DFF89FC-DEE2-926B-BE79-2A42CD0117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  <a:t>تحلیل مزیت‌ها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9D064D5-5159-3426-E828-ECCE41F6B767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B1D3D3-8271-D69E-2262-59D6000344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88A3D7B-C581-6323-1461-AD89137E1394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62C54A-C116-B001-6C83-965F5DA40D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8" t="23648" r="18126" b="22641"/>
          <a:stretch/>
        </p:blipFill>
        <p:spPr>
          <a:xfrm>
            <a:off x="146649" y="804040"/>
            <a:ext cx="1794294" cy="81929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DB0BC5E-B2EC-4FA5-5160-BA0E2DB3EC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950492"/>
              </p:ext>
            </p:extLst>
          </p:nvPr>
        </p:nvGraphicFramePr>
        <p:xfrm>
          <a:off x="865705" y="1828805"/>
          <a:ext cx="8719390" cy="416577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359695">
                  <a:extLst>
                    <a:ext uri="{9D8B030D-6E8A-4147-A177-3AD203B41FA5}">
                      <a16:colId xmlns:a16="http://schemas.microsoft.com/office/drawing/2014/main" val="1957697253"/>
                    </a:ext>
                  </a:extLst>
                </a:gridCol>
                <a:gridCol w="4359695">
                  <a:extLst>
                    <a:ext uri="{9D8B030D-6E8A-4147-A177-3AD203B41FA5}">
                      <a16:colId xmlns:a16="http://schemas.microsoft.com/office/drawing/2014/main" val="2298316784"/>
                    </a:ext>
                  </a:extLst>
                </a:gridCol>
              </a:tblGrid>
              <a:tr h="595111"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>
                          <a:cs typeface="B Nazanin" panose="00000400000000000000" pitchFamily="2" charset="-78"/>
                        </a:rPr>
                        <a:t>Activision Blizzard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>
                          <a:cs typeface="B Nazanin" panose="00000400000000000000" pitchFamily="2" charset="-78"/>
                        </a:rPr>
                        <a:t>Microsoft</a:t>
                      </a:r>
                      <a:r>
                        <a:rPr lang="en-US" b="1" dirty="0">
                          <a:cs typeface="B Nazanin" panose="00000400000000000000" pitchFamily="2" charset="-78"/>
                        </a:rPr>
                        <a:t>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4878613"/>
                  </a:ext>
                </a:extLst>
              </a:tr>
              <a:tr h="595111"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>
                          <a:cs typeface="B Nazanin" panose="00000400000000000000" pitchFamily="2" charset="-78"/>
                        </a:rPr>
                        <a:t>دستیابی به منابع مالی و فناوری پیشرفته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>
                          <a:cs typeface="B Nazanin" panose="00000400000000000000" pitchFamily="2" charset="-78"/>
                        </a:rPr>
                        <a:t>تقویت موقعیت در بازار بازی‌های ویدیویی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3173768"/>
                  </a:ext>
                </a:extLst>
              </a:tr>
              <a:tr h="595111"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>
                          <a:cs typeface="B Nazanin" panose="00000400000000000000" pitchFamily="2" charset="-78"/>
                        </a:rPr>
                        <a:t>تقویت جایگاه مدیریتی و پایداری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>
                          <a:cs typeface="B Nazanin" panose="00000400000000000000" pitchFamily="2" charset="-78"/>
                        </a:rPr>
                        <a:t>افزایش ارزش پیشنهادهای </a:t>
                      </a:r>
                      <a:r>
                        <a:rPr lang="en-US" b="1" dirty="0">
                          <a:cs typeface="B Nazanin" panose="00000400000000000000" pitchFamily="2" charset="-78"/>
                        </a:rPr>
                        <a:t>Xbox Game Pass</a:t>
                      </a:r>
                      <a:r>
                        <a:rPr lang="fa-IR" b="1" dirty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b="1" dirty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*</a:t>
                      </a:r>
                      <a:endParaRPr lang="en-US" b="1" dirty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054873"/>
                  </a:ext>
                </a:extLst>
              </a:tr>
              <a:tr h="595111"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>
                          <a:cs typeface="B Nazanin" panose="00000400000000000000" pitchFamily="2" charset="-78"/>
                        </a:rPr>
                        <a:t>ارتقاء و توسعه جهانی بازی‌ها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>
                          <a:cs typeface="B Nazanin" panose="00000400000000000000" pitchFamily="2" charset="-78"/>
                        </a:rPr>
                        <a:t>پیشبرد استراتژی متاورس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1358306"/>
                  </a:ext>
                </a:extLst>
              </a:tr>
              <a:tr h="595111"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>
                          <a:cs typeface="B Nazanin" panose="00000400000000000000" pitchFamily="2" charset="-78"/>
                        </a:rPr>
                        <a:t>کاهش ریسک‌های رقابتی و حقوقی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>
                          <a:cs typeface="B Nazanin" panose="00000400000000000000" pitchFamily="2" charset="-78"/>
                        </a:rPr>
                        <a:t>رقابت با سونی و دیگر رقبا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84568667"/>
                  </a:ext>
                </a:extLst>
              </a:tr>
              <a:tr h="595111">
                <a:tc>
                  <a:txBody>
                    <a:bodyPr/>
                    <a:lstStyle/>
                    <a:p>
                      <a:pPr algn="ctr" rtl="1"/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>
                          <a:cs typeface="B Nazanin" panose="00000400000000000000" pitchFamily="2" charset="-78"/>
                        </a:rPr>
                        <a:t>پایگاه کاربری گسترده‌تر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62981947"/>
                  </a:ext>
                </a:extLst>
              </a:tr>
              <a:tr h="595111">
                <a:tc>
                  <a:txBody>
                    <a:bodyPr/>
                    <a:lstStyle/>
                    <a:p>
                      <a:pPr algn="ctr" rtl="1"/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>
                          <a:cs typeface="B Nazanin" panose="00000400000000000000" pitchFamily="2" charset="-78"/>
                        </a:rPr>
                        <a:t>تطبیق با مدل‌های کسب‌وکار جدید</a:t>
                      </a:r>
                      <a:r>
                        <a:rPr lang="fa-IR" b="1" dirty="0">
                          <a:solidFill>
                            <a:srgbClr val="0070C0"/>
                          </a:solidFill>
                          <a:cs typeface="B Nazanin" panose="00000400000000000000" pitchFamily="2" charset="-78"/>
                        </a:rPr>
                        <a:t>**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178546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67037873-0628-462E-60E5-6AC26C2BF816}"/>
              </a:ext>
            </a:extLst>
          </p:cNvPr>
          <p:cNvSpPr txBox="1"/>
          <p:nvPr/>
        </p:nvSpPr>
        <p:spPr>
          <a:xfrm>
            <a:off x="4305060" y="6103126"/>
            <a:ext cx="52800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* سیستم پیشنهاد دهنده بازی</a:t>
            </a:r>
          </a:p>
          <a:p>
            <a:pPr algn="r" rtl="1"/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** مسئله پژوهشی (</a:t>
            </a:r>
            <a:r>
              <a:rPr lang="en-US" sz="1400" b="1" dirty="0">
                <a:solidFill>
                  <a:srgbClr val="0070C0"/>
                </a:solidFill>
                <a:cs typeface="B Nazanin" panose="00000400000000000000" pitchFamily="2" charset="-78"/>
              </a:rPr>
              <a:t>Adapting new business models through M&amp;A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)</a:t>
            </a:r>
            <a:endParaRPr lang="en-US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3480D46A-4853-2306-6C06-A237CE1F2F01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5" action="ppaction://hlinksldjump"/>
            <a:extLst>
              <a:ext uri="{FF2B5EF4-FFF2-40B4-BE49-F238E27FC236}">
                <a16:creationId xmlns:a16="http://schemas.microsoft.com/office/drawing/2014/main" id="{3FA01863-F0E6-8D71-4911-64E78356B4E0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7C3C6152-24A7-A3CD-D7D2-CA0EE31B6787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9D7477C2-85A7-5107-5D3D-8C7378233B78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8" action="ppaction://hlinksldjump"/>
            <a:extLst>
              <a:ext uri="{FF2B5EF4-FFF2-40B4-BE49-F238E27FC236}">
                <a16:creationId xmlns:a16="http://schemas.microsoft.com/office/drawing/2014/main" id="{5A27303D-3A22-4A6B-BF15-D9C66400891E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9" action="ppaction://hlinksldjump"/>
            <a:extLst>
              <a:ext uri="{FF2B5EF4-FFF2-40B4-BE49-F238E27FC236}">
                <a16:creationId xmlns:a16="http://schemas.microsoft.com/office/drawing/2014/main" id="{7F9F266D-9A5D-32B7-7CDA-0EC133D4E796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10" action="ppaction://hlinksldjump"/>
            <a:extLst>
              <a:ext uri="{FF2B5EF4-FFF2-40B4-BE49-F238E27FC236}">
                <a16:creationId xmlns:a16="http://schemas.microsoft.com/office/drawing/2014/main" id="{46CD8241-A3B7-1E79-BCE7-A82C8589ADB2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1" action="ppaction://hlinksldjump"/>
            <a:extLst>
              <a:ext uri="{FF2B5EF4-FFF2-40B4-BE49-F238E27FC236}">
                <a16:creationId xmlns:a16="http://schemas.microsoft.com/office/drawing/2014/main" id="{0C424D0D-4FE3-4869-E7CE-696BF0C686F8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2" action="ppaction://hlinksldjump"/>
            <a:extLst>
              <a:ext uri="{FF2B5EF4-FFF2-40B4-BE49-F238E27FC236}">
                <a16:creationId xmlns:a16="http://schemas.microsoft.com/office/drawing/2014/main" id="{B008D2E7-DDA4-E10F-CD71-E09D9271FE26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13" action="ppaction://hlinksldjump"/>
            <a:extLst>
              <a:ext uri="{FF2B5EF4-FFF2-40B4-BE49-F238E27FC236}">
                <a16:creationId xmlns:a16="http://schemas.microsoft.com/office/drawing/2014/main" id="{C8779658-56D2-621D-1002-99B445255316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14" action="ppaction://hlinksldjump"/>
            <a:extLst>
              <a:ext uri="{FF2B5EF4-FFF2-40B4-BE49-F238E27FC236}">
                <a16:creationId xmlns:a16="http://schemas.microsoft.com/office/drawing/2014/main" id="{0EA5BA8A-B0FC-93D2-6CA2-5D917A6BF427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5" action="ppaction://hlinksldjump"/>
            <a:extLst>
              <a:ext uri="{FF2B5EF4-FFF2-40B4-BE49-F238E27FC236}">
                <a16:creationId xmlns:a16="http://schemas.microsoft.com/office/drawing/2014/main" id="{167E261F-52D0-A3D2-F7A3-68B8AFDE94EF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8616724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9AFB81-2C18-18F7-B543-A820C327B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E0175-1D53-569B-AD67-6346A13F7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خرید شرکت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Activision Blizzard</a:t>
            </a:r>
            <a:r>
              <a:rPr lang="fa-IR" sz="3200" b="1" dirty="0">
                <a:cs typeface="B Nazanin" panose="00000400000000000000" pitchFamily="2" charset="-78"/>
              </a:rPr>
              <a:t> توسط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Microsoft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19AFBA7-1EE6-DBAA-DF5B-A836858B80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  <a:t>موارد جانبی فرآیند ادغام</a:t>
            </a:r>
          </a:p>
          <a:p>
            <a:pPr marL="0" indent="0" algn="r" rtl="1">
              <a:lnSpc>
                <a:spcPct val="120000"/>
              </a:lnSpc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</a:t>
            </a:r>
            <a:r>
              <a:rPr lang="fa-IR" sz="2400" b="1" dirty="0">
                <a:cs typeface="B Nazanin" panose="00000400000000000000" pitchFamily="2" charset="-78"/>
              </a:rPr>
              <a:t>ادغام از طریق یک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شرکت تابعه </a:t>
            </a:r>
            <a:r>
              <a:rPr lang="fa-IR" sz="2400" b="1" dirty="0">
                <a:cs typeface="B Nazanin" panose="00000400000000000000" pitchFamily="2" charset="-78"/>
              </a:rPr>
              <a:t>به نام </a:t>
            </a:r>
            <a:r>
              <a:rPr lang="en-US" sz="2400" b="1" dirty="0">
                <a:cs typeface="B Nazanin" panose="00000400000000000000" pitchFamily="2" charset="-78"/>
              </a:rPr>
              <a:t>Anchorage Merger (Sub Inc)</a:t>
            </a:r>
            <a:r>
              <a:rPr lang="fa-IR" sz="2400" b="1" dirty="0">
                <a:cs typeface="B Nazanin" panose="00000400000000000000" pitchFamily="2" charset="-78"/>
              </a:rPr>
              <a:t> انجام می شود</a:t>
            </a:r>
            <a:endParaRPr lang="en-US" sz="2400" b="1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20000"/>
              </a:lnSpc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sz="2400" b="1" dirty="0">
                <a:cs typeface="B Nazanin" panose="00000400000000000000" pitchFamily="2" charset="-78"/>
              </a:rPr>
              <a:t> هیئت مدیره اکتیویژن بلیزارد، به‌اتفاق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سودمند بودن </a:t>
            </a:r>
            <a:r>
              <a:rPr lang="fa-IR" sz="2400" b="1" dirty="0">
                <a:cs typeface="B Nazanin" panose="00000400000000000000" pitchFamily="2" charset="-78"/>
              </a:rPr>
              <a:t>قرارداد را تایید کردند</a:t>
            </a:r>
          </a:p>
          <a:p>
            <a:pPr marL="0" indent="0" algn="r" rtl="1">
              <a:lnSpc>
                <a:spcPct val="120000"/>
              </a:lnSpc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sz="2400" b="1" dirty="0">
                <a:cs typeface="B Nazanin" panose="00000400000000000000" pitchFamily="2" charset="-78"/>
              </a:rPr>
              <a:t> هر سهامدار اکتیویژن بلیزارد به ازای هر سهم، 95 دلار به صورت نقدی دریافت می‌کند (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45.3 درصد بالاتر از قیمت آخرین روز معاملاتی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</a:p>
          <a:p>
            <a:pPr marL="0" indent="0" algn="r" rtl="1">
              <a:lnSpc>
                <a:spcPct val="120000"/>
              </a:lnSpc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sz="2400" b="1" dirty="0">
                <a:cs typeface="B Nazanin" panose="00000400000000000000" pitchFamily="2" charset="-78"/>
              </a:rPr>
              <a:t> ارائه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حق بیمه قابل توجه </a:t>
            </a:r>
            <a:r>
              <a:rPr lang="fa-IR" sz="2400" b="1" dirty="0">
                <a:cs typeface="B Nazanin" panose="00000400000000000000" pitchFamily="2" charset="-78"/>
              </a:rPr>
              <a:t>به سهامداران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از سوی مایکروسافت </a:t>
            </a:r>
            <a:r>
              <a:rPr lang="fa-IR" sz="2400" b="1" dirty="0">
                <a:cs typeface="B Nazanin" panose="00000400000000000000" pitchFamily="2" charset="-78"/>
              </a:rPr>
              <a:t>(ارزشمندی اکتیویژن بلیزارد) </a:t>
            </a:r>
          </a:p>
          <a:p>
            <a:pPr marL="0" indent="0" algn="r" rtl="1">
              <a:lnSpc>
                <a:spcPct val="120000"/>
              </a:lnSpc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sz="2400" b="1" dirty="0">
                <a:cs typeface="B Nazanin" panose="00000400000000000000" pitchFamily="2" charset="-78"/>
              </a:rPr>
              <a:t> یک جلسه ویژه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رای‌گیری</a:t>
            </a:r>
            <a:r>
              <a:rPr lang="fa-IR" sz="2400" b="1" dirty="0">
                <a:cs typeface="B Nazanin" panose="00000400000000000000" pitchFamily="2" charset="-78"/>
              </a:rPr>
              <a:t> از سهامداران اکتیویژن بلیزارد به صورت مجازی (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عدمتا موافق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</a:p>
          <a:p>
            <a:pPr marL="0" indent="0" algn="r" rtl="1">
              <a:lnSpc>
                <a:spcPct val="120000"/>
              </a:lnSpc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sz="2400" b="1" dirty="0">
                <a:cs typeface="B Nazanin" panose="00000400000000000000" pitchFamily="2" charset="-78"/>
              </a:rPr>
              <a:t> معیارهای ارزیابی عملکرد (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رشد درآمد</a:t>
            </a:r>
            <a:r>
              <a:rPr lang="fa-IR" sz="2400" b="1" dirty="0">
                <a:cs typeface="B Nazanin" panose="00000400000000000000" pitchFamily="2" charset="-78"/>
              </a:rPr>
              <a:t>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جذب مشتریان جدید</a:t>
            </a:r>
            <a:r>
              <a:rPr lang="fa-IR" sz="2400" b="1" dirty="0">
                <a:cs typeface="B Nazanin" panose="00000400000000000000" pitchFamily="2" charset="-78"/>
              </a:rPr>
              <a:t> و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حفظ کارکنان کلیدی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  <a:endParaRPr lang="fa-IR" sz="24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↓</a:t>
            </a:r>
            <a:r>
              <a:rPr lang="fa-IR" sz="2400" b="1" dirty="0">
                <a:cs typeface="B Nazanin" panose="00000400000000000000" pitchFamily="2" charset="-78"/>
              </a:rPr>
              <a:t> دریافت متن قرارداد: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وبسایت کمیسیون بورس و اوراق بهادار آمریکا</a:t>
            </a:r>
          </a:p>
          <a:p>
            <a:pPr marL="0" indent="0" algn="r" rtl="1">
              <a:buNone/>
            </a:pPr>
            <a:r>
              <a:rPr lang="en-US" sz="1800" b="1" dirty="0">
                <a:cs typeface="B Nazanin" panose="00000400000000000000" pitchFamily="2" charset="-78"/>
                <a:hlinkClick r:id="rId2"/>
              </a:rPr>
              <a:t>https://www.sec.gov/Archives/edgar/data/718877/000110465922025210/tm225196-3_prem14a.htm</a:t>
            </a:r>
            <a:endParaRPr lang="fa-IR" sz="4000" b="1" dirty="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6114F8A-A4CE-CFE6-900D-1F19004C34E5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1A17454-5DB1-79CC-4686-FC98CB2161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5AE3B3F-EF4F-AB48-F583-8EF9E6008B48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D0B2F2-2A98-DA46-5C53-E12832B093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8" t="23648" r="18126" b="22641"/>
          <a:stretch/>
        </p:blipFill>
        <p:spPr>
          <a:xfrm>
            <a:off x="146649" y="804040"/>
            <a:ext cx="1794294" cy="819292"/>
          </a:xfrm>
          <a:prstGeom prst="rect">
            <a:avLst/>
          </a:prstGeom>
        </p:spPr>
      </p:pic>
      <p:sp>
        <p:nvSpPr>
          <p:cNvPr id="5" name="Rectangle: Rounded Corners 4">
            <a:hlinkClick r:id="rId5" action="ppaction://hlinksldjump"/>
            <a:extLst>
              <a:ext uri="{FF2B5EF4-FFF2-40B4-BE49-F238E27FC236}">
                <a16:creationId xmlns:a16="http://schemas.microsoft.com/office/drawing/2014/main" id="{544E143E-EDD2-C228-20F7-FCF46C19FCD2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6" action="ppaction://hlinksldjump"/>
            <a:extLst>
              <a:ext uri="{FF2B5EF4-FFF2-40B4-BE49-F238E27FC236}">
                <a16:creationId xmlns:a16="http://schemas.microsoft.com/office/drawing/2014/main" id="{5A7F0B27-80C4-597A-FE10-22D6EAE721CA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1EAD4551-BA62-E9C6-DF49-0CEDEB42B649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8" action="ppaction://hlinksldjump"/>
            <a:extLst>
              <a:ext uri="{FF2B5EF4-FFF2-40B4-BE49-F238E27FC236}">
                <a16:creationId xmlns:a16="http://schemas.microsoft.com/office/drawing/2014/main" id="{36778375-A75B-4C8E-337A-44CD43ACEC0B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DAC0E709-9208-23E8-2427-E5D4E7713C00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882A9F33-02D6-AD2D-BAC2-0E644E90CBAE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D9B0785A-05D9-2BEB-D10E-6636EFE2D13E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FBDE0079-CBCA-48C7-1721-D16D3BBB6BE9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F38E9DB7-2702-32DD-8814-8505A104E184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B202B771-0370-323A-D386-14A95B81899A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13F237F7-9B8A-FF20-7FD9-3608432026C0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16" action="ppaction://hlinksldjump"/>
            <a:extLst>
              <a:ext uri="{FF2B5EF4-FFF2-40B4-BE49-F238E27FC236}">
                <a16:creationId xmlns:a16="http://schemas.microsoft.com/office/drawing/2014/main" id="{080B2763-1D2E-20C4-F82D-98A799779616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9115739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DF6BC-0481-49AF-6C6B-230C952BE6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22113-962C-B897-0D8F-53633D14A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سوال‌های پژوهشی مرتبط با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M&amp;A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CFB1C8-3767-F4EC-1057-067EAB3B2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</a:t>
            </a:r>
            <a:r>
              <a:rPr lang="fa-IR" sz="2400" b="1" dirty="0">
                <a:cs typeface="B Nazanin" panose="00000400000000000000" pitchFamily="2" charset="-78"/>
              </a:rPr>
              <a:t>پیامدهای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تحول دیجیتال </a:t>
            </a:r>
            <a:r>
              <a:rPr lang="fa-IR" sz="2400" b="1" dirty="0">
                <a:cs typeface="B Nazanin" panose="00000400000000000000" pitchFamily="2" charset="-78"/>
              </a:rPr>
              <a:t>بر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فرآیند ادغام و تملک </a:t>
            </a:r>
            <a:r>
              <a:rPr lang="fa-IR" sz="2400" b="1" dirty="0">
                <a:cs typeface="B Nazanin" panose="00000400000000000000" pitchFamily="2" charset="-78"/>
              </a:rPr>
              <a:t>چیست و چگونه بر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میزان موفقیت این قراردادها </a:t>
            </a:r>
            <a:r>
              <a:rPr lang="fa-IR" sz="2400" b="1" dirty="0">
                <a:cs typeface="B Nazanin" panose="00000400000000000000" pitchFamily="2" charset="-78"/>
              </a:rPr>
              <a:t>تأثیر می‌گذارد؟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</a:t>
            </a:r>
            <a:r>
              <a:rPr lang="fa-IR" sz="2400" b="1" dirty="0">
                <a:cs typeface="B Nazanin" panose="00000400000000000000" pitchFamily="2" charset="-78"/>
              </a:rPr>
              <a:t>پیامدهای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تحول دیجیتال </a:t>
            </a:r>
            <a:r>
              <a:rPr lang="fa-IR" sz="2400" b="1" dirty="0">
                <a:cs typeface="B Nazanin" panose="00000400000000000000" pitchFamily="2" charset="-78"/>
              </a:rPr>
              <a:t>بر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فرآیند ادغام و تملک </a:t>
            </a:r>
            <a:r>
              <a:rPr lang="fa-IR" sz="2400" b="1" dirty="0">
                <a:cs typeface="B Nazanin" panose="00000400000000000000" pitchFamily="2" charset="-78"/>
              </a:rPr>
              <a:t>چیست و چگونه بر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حفظ کارکنان </a:t>
            </a:r>
            <a:r>
              <a:rPr lang="fa-IR" sz="2400" b="1" dirty="0">
                <a:cs typeface="B Nazanin" panose="00000400000000000000" pitchFamily="2" charset="-78"/>
              </a:rPr>
              <a:t>تأثیر می گذارد؟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</a:t>
            </a:r>
            <a:r>
              <a:rPr lang="fa-IR" sz="2400" b="1" dirty="0">
                <a:cs typeface="B Nazanin" panose="00000400000000000000" pitchFamily="2" charset="-78"/>
              </a:rPr>
              <a:t>چه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معیارهایی</a:t>
            </a:r>
            <a:r>
              <a:rPr lang="fa-IR" sz="2400" b="1" dirty="0">
                <a:cs typeface="B Nazanin" panose="00000400000000000000" pitchFamily="2" charset="-78"/>
              </a:rPr>
              <a:t> را می‌توان برای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ارزیابی موفقیت طرح‌های ادغام و تملک پایدار </a:t>
            </a:r>
            <a:r>
              <a:rPr lang="fa-IR" sz="2400" b="1" dirty="0">
                <a:cs typeface="B Nazanin" panose="00000400000000000000" pitchFamily="2" charset="-78"/>
              </a:rPr>
              <a:t>مورد استفاده قرار داد؟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</a:t>
            </a:r>
            <a:r>
              <a:rPr lang="fa-IR" sz="2400" b="1" dirty="0">
                <a:cs typeface="B Nazanin" panose="00000400000000000000" pitchFamily="2" charset="-78"/>
              </a:rPr>
              <a:t>استفاده از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ابزارهای هوش مصنوعی</a:t>
            </a:r>
            <a:r>
              <a:rPr lang="fa-IR" sz="2400" b="1" dirty="0">
                <a:cs typeface="B Nazanin" panose="00000400000000000000" pitchFamily="2" charset="-78"/>
              </a:rPr>
              <a:t> چگونه بر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ارزیابی ریسک </a:t>
            </a:r>
            <a:r>
              <a:rPr lang="fa-IR" sz="2400" b="1" dirty="0">
                <a:cs typeface="B Nazanin" panose="00000400000000000000" pitchFamily="2" charset="-78"/>
              </a:rPr>
              <a:t>در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فرآیند ادغام و تملک </a:t>
            </a:r>
            <a:r>
              <a:rPr lang="fa-IR" sz="2400" b="1" dirty="0">
                <a:cs typeface="B Nazanin" panose="00000400000000000000" pitchFamily="2" charset="-78"/>
              </a:rPr>
              <a:t>تأثیر می‌گذارد و چه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پیامدهایی برای استراتژی‌های معامله </a:t>
            </a:r>
            <a:r>
              <a:rPr lang="fa-IR" sz="2400" b="1" dirty="0">
                <a:cs typeface="B Nazanin" panose="00000400000000000000" pitchFamily="2" charset="-78"/>
              </a:rPr>
              <a:t>دارد (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تحلیل داده</a:t>
            </a:r>
            <a:r>
              <a:rPr lang="fa-IR" sz="2400" b="1" dirty="0">
                <a:cs typeface="B Nazanin" panose="00000400000000000000" pitchFamily="2" charset="-78"/>
              </a:rPr>
              <a:t>)؟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</a:t>
            </a:r>
            <a:r>
              <a:rPr lang="fa-IR" sz="2400" b="1" dirty="0">
                <a:cs typeface="B Nazanin" panose="00000400000000000000" pitchFamily="2" charset="-78"/>
              </a:rPr>
              <a:t>تطبیق با مدل‌های کسب‌وکار جدید در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فرآیند ادغام و تملک </a:t>
            </a:r>
            <a:r>
              <a:rPr lang="fa-IR" sz="2400" b="1" dirty="0">
                <a:cs typeface="B Nazanin" panose="00000400000000000000" pitchFamily="2" charset="-78"/>
              </a:rPr>
              <a:t>چگونه است؟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97C096-4BB3-00BB-C5D7-AC86EBC24701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6FF72F-D63E-1289-EF2E-4B4C4742F2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9D7AB8E-C383-572C-2E0D-92BDDD27041E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hlinkClick r:id="rId3" action="ppaction://hlinksldjump"/>
            <a:extLst>
              <a:ext uri="{FF2B5EF4-FFF2-40B4-BE49-F238E27FC236}">
                <a16:creationId xmlns:a16="http://schemas.microsoft.com/office/drawing/2014/main" id="{C6D9730C-5BDF-B5BF-C7D9-F03F5558B92C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D4D6230D-AE40-8E3D-E5D2-952C9E227E0B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5" action="ppaction://hlinksldjump"/>
            <a:extLst>
              <a:ext uri="{FF2B5EF4-FFF2-40B4-BE49-F238E27FC236}">
                <a16:creationId xmlns:a16="http://schemas.microsoft.com/office/drawing/2014/main" id="{25FA7389-3D96-31FB-C4C4-8624F5F52FAA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2A7726E4-128E-DFA2-2A7C-58EB4B24B047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04EC35F0-CE26-65B1-5E8A-5590DBDB7BC1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E4E98596-7A0F-8621-55AC-E90DC8E1BD7C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9975D51C-5ED6-CB47-55D8-881734907DB1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24072DEB-18F3-8589-8E34-630AA2374398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AE3AF4EC-8199-3D80-0048-A0F00EF7D472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458323DF-742D-6CF9-E487-8A1F4D1FD7CB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C61D9E6A-E694-AFCF-CEB1-6E9DA8DB71A1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B8331F11-B75A-C3C5-56E5-D54437588B96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2596495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2082A8-3EF6-6E6A-5C25-3734DE55FA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8DFDF-B582-AB81-FC49-D9FB605F1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بخشه‌سازی (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Spin-off</a:t>
            </a:r>
            <a:r>
              <a:rPr lang="fa-IR" sz="3200" b="1" dirty="0">
                <a:cs typeface="B Nazanin" panose="00000400000000000000" pitchFamily="2" charset="-78"/>
              </a:rPr>
              <a:t>)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2FD6686-30FD-2B71-3551-14DE30804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fa-IR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91DB2A-9BFE-843B-00BE-7DEC14167BC5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9F78910-EDCD-F01F-1991-3330E90237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DCD50BE-801F-2175-AF89-6E18AFE10395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EA4C57-0E62-04A5-CBDF-F2227A0A12B3}"/>
              </a:ext>
            </a:extLst>
          </p:cNvPr>
          <p:cNvSpPr txBox="1"/>
          <p:nvPr/>
        </p:nvSpPr>
        <p:spPr>
          <a:xfrm>
            <a:off x="1538759" y="1896193"/>
            <a:ext cx="6883879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تعریف: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ar-SA" sz="2400" b="1" dirty="0">
                <a:cs typeface="B Nazanin" panose="00000400000000000000" pitchFamily="2" charset="-78"/>
              </a:rPr>
              <a:t>بهره یا منفعت ثانوی یا پیش</a:t>
            </a:r>
            <a:r>
              <a:rPr lang="fa-IR" sz="2400" b="1" dirty="0">
                <a:cs typeface="B Nazanin" panose="00000400000000000000" pitchFamily="2" charset="-78"/>
              </a:rPr>
              <a:t>‌</a:t>
            </a:r>
            <a:r>
              <a:rPr lang="ar-SA" sz="2400" b="1" dirty="0">
                <a:cs typeface="B Nazanin" panose="00000400000000000000" pitchFamily="2" charset="-78"/>
              </a:rPr>
              <a:t>بینی نشده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مفهوم عملیاتی: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ar-SA" sz="2400" b="1" dirty="0">
                <a:cs typeface="B Nazanin" panose="00000400000000000000" pitchFamily="2" charset="-78"/>
              </a:rPr>
              <a:t>شرکت تفکیک شده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96F9C83-728F-364F-DE55-BDADA9495C22}"/>
              </a:ext>
            </a:extLst>
          </p:cNvPr>
          <p:cNvSpPr txBox="1"/>
          <p:nvPr/>
        </p:nvSpPr>
        <p:spPr>
          <a:xfrm>
            <a:off x="3009670" y="907248"/>
            <a:ext cx="3942056" cy="109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3600" b="1" dirty="0">
                <a:solidFill>
                  <a:srgbClr val="C00000"/>
                </a:solidFill>
                <a:cs typeface="B Nazanin" panose="00000400000000000000" pitchFamily="2" charset="-78"/>
              </a:rPr>
              <a:t>Spin-off</a:t>
            </a:r>
            <a:endParaRPr lang="fa-IR" sz="36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3600" b="1" dirty="0">
                <a:solidFill>
                  <a:srgbClr val="C00000"/>
                </a:solidFill>
                <a:cs typeface="B Nazanin" panose="00000400000000000000" pitchFamily="2" charset="-78"/>
              </a:rPr>
              <a:t>بخشه‌سازی</a:t>
            </a:r>
            <a:endParaRPr lang="en-US" sz="3600" b="1" dirty="0">
              <a:cs typeface="B Nazanin" panose="00000400000000000000" pitchFamily="2" charset="-7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B4AD549-D959-134B-AB32-D4C47CFE31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366" y="3180667"/>
            <a:ext cx="3020577" cy="32495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Rectangle: Rounded Corners 5">
            <a:hlinkClick r:id="rId4" action="ppaction://hlinksldjump"/>
            <a:extLst>
              <a:ext uri="{FF2B5EF4-FFF2-40B4-BE49-F238E27FC236}">
                <a16:creationId xmlns:a16="http://schemas.microsoft.com/office/drawing/2014/main" id="{35F9C16F-4A1D-E728-8A5A-0C7A6D472522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5" action="ppaction://hlinksldjump"/>
            <a:extLst>
              <a:ext uri="{FF2B5EF4-FFF2-40B4-BE49-F238E27FC236}">
                <a16:creationId xmlns:a16="http://schemas.microsoft.com/office/drawing/2014/main" id="{DB55D0A4-4324-8293-067F-C09A0D82D893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6" action="ppaction://hlinksldjump"/>
            <a:extLst>
              <a:ext uri="{FF2B5EF4-FFF2-40B4-BE49-F238E27FC236}">
                <a16:creationId xmlns:a16="http://schemas.microsoft.com/office/drawing/2014/main" id="{D8DD75F4-DD06-2C50-3A20-ED4584DBE1DF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7" action="ppaction://hlinksldjump"/>
            <a:extLst>
              <a:ext uri="{FF2B5EF4-FFF2-40B4-BE49-F238E27FC236}">
                <a16:creationId xmlns:a16="http://schemas.microsoft.com/office/drawing/2014/main" id="{0B4774B0-A936-2FAD-7498-1DF21C15A87B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8" action="ppaction://hlinksldjump"/>
            <a:extLst>
              <a:ext uri="{FF2B5EF4-FFF2-40B4-BE49-F238E27FC236}">
                <a16:creationId xmlns:a16="http://schemas.microsoft.com/office/drawing/2014/main" id="{3D6B2667-0668-2653-DBD4-4DBB07C4688C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9" action="ppaction://hlinksldjump"/>
            <a:extLst>
              <a:ext uri="{FF2B5EF4-FFF2-40B4-BE49-F238E27FC236}">
                <a16:creationId xmlns:a16="http://schemas.microsoft.com/office/drawing/2014/main" id="{D8EFC967-9C05-F174-2484-B8D0FF098626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10" action="ppaction://hlinksldjump"/>
            <a:extLst>
              <a:ext uri="{FF2B5EF4-FFF2-40B4-BE49-F238E27FC236}">
                <a16:creationId xmlns:a16="http://schemas.microsoft.com/office/drawing/2014/main" id="{825CE72F-B597-54C9-FD1C-FA30A0D0BBC0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11" action="ppaction://hlinksldjump"/>
            <a:extLst>
              <a:ext uri="{FF2B5EF4-FFF2-40B4-BE49-F238E27FC236}">
                <a16:creationId xmlns:a16="http://schemas.microsoft.com/office/drawing/2014/main" id="{D4581B82-2ACC-331A-DF60-8A99B04E243F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2" action="ppaction://hlinksldjump"/>
            <a:extLst>
              <a:ext uri="{FF2B5EF4-FFF2-40B4-BE49-F238E27FC236}">
                <a16:creationId xmlns:a16="http://schemas.microsoft.com/office/drawing/2014/main" id="{99B31223-AAB8-FFBD-3E3B-61615A6FD45E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3" action="ppaction://hlinksldjump"/>
            <a:extLst>
              <a:ext uri="{FF2B5EF4-FFF2-40B4-BE49-F238E27FC236}">
                <a16:creationId xmlns:a16="http://schemas.microsoft.com/office/drawing/2014/main" id="{90B7613E-0BCE-A0F3-8804-52DA86C95B14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: Rounded Corners 25">
            <a:hlinkClick r:id="rId14" action="ppaction://hlinksldjump"/>
            <a:extLst>
              <a:ext uri="{FF2B5EF4-FFF2-40B4-BE49-F238E27FC236}">
                <a16:creationId xmlns:a16="http://schemas.microsoft.com/office/drawing/2014/main" id="{B2155EDC-2FAC-68B0-6CAD-412865C78132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: Rounded Corners 26">
            <a:hlinkClick r:id="rId15" action="ppaction://hlinksldjump"/>
            <a:extLst>
              <a:ext uri="{FF2B5EF4-FFF2-40B4-BE49-F238E27FC236}">
                <a16:creationId xmlns:a16="http://schemas.microsoft.com/office/drawing/2014/main" id="{26A86075-750B-3B13-B711-22237868F8BD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58420511"/>
      </p:ext>
    </p:extLst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BF3693-191A-C63A-1B74-42DD16FB8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80050-4754-EF35-43BA-7F673208A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انواع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Spin-off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66B5B84-5786-2720-CD1F-45F6E75BA8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97366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انحصاری</a:t>
            </a:r>
            <a:endParaRPr lang="en-US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شرکت </a:t>
            </a:r>
            <a:r>
              <a:rPr lang="en-US" sz="2400" b="1" dirty="0">
                <a:cs typeface="B Nazanin" panose="00000400000000000000" pitchFamily="2" charset="-78"/>
              </a:rPr>
              <a:t>spin-off</a:t>
            </a:r>
            <a:r>
              <a:rPr lang="fa-IR" sz="2400" b="1" dirty="0">
                <a:cs typeface="B Nazanin" panose="00000400000000000000" pitchFamily="2" charset="-78"/>
              </a:rPr>
              <a:t>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تنها دارنده </a:t>
            </a:r>
            <a:r>
              <a:rPr lang="fa-IR" sz="2400" b="1" dirty="0">
                <a:cs typeface="B Nazanin" panose="00000400000000000000" pitchFamily="2" charset="-78"/>
              </a:rPr>
              <a:t>حقوق استفاده از فناوری است 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و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حق ندارد آن را به شخص ثالث انتقال دهد</a:t>
            </a:r>
          </a:p>
          <a:p>
            <a:pPr marL="0" indent="0" algn="r" rtl="1">
              <a:buNone/>
            </a:pPr>
            <a:endParaRPr lang="fa-IR" sz="24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600" b="1" dirty="0">
                <a:cs typeface="B Nazanin" panose="00000400000000000000" pitchFamily="2" charset="-78"/>
              </a:rPr>
              <a:t> </a:t>
            </a:r>
            <a:endParaRPr lang="fa-IR" sz="1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غیر انحصاری</a:t>
            </a:r>
            <a:endParaRPr lang="en-US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فناوری می‌تواند در اختیار چندین شرکت </a:t>
            </a:r>
            <a:r>
              <a:rPr lang="en-US" sz="2400" b="1" dirty="0">
                <a:cs typeface="B Nazanin" panose="00000400000000000000" pitchFamily="2" charset="-78"/>
              </a:rPr>
              <a:t>spin-off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یا دیگر شرکت‌ها نیز قرار گیرد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800" b="1" dirty="0">
                <a:cs typeface="B Nazanin" panose="00000400000000000000" pitchFamily="2" charset="-78"/>
              </a:rPr>
              <a:t> 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بهره‌برداری مشترک</a:t>
            </a:r>
            <a:endParaRPr lang="en-US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شرکت </a:t>
            </a:r>
            <a:r>
              <a:rPr lang="en-US" sz="2400" b="1" dirty="0">
                <a:cs typeface="B Nazanin" panose="00000400000000000000" pitchFamily="2" charset="-78"/>
              </a:rPr>
              <a:t>spin-off</a:t>
            </a:r>
            <a:r>
              <a:rPr lang="fa-IR" sz="2400" b="1" dirty="0">
                <a:cs typeface="B Nazanin" panose="00000400000000000000" pitchFamily="2" charset="-78"/>
              </a:rPr>
              <a:t> و نهاد اصلی، 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به صورت مشترک فناوری را توسعه داده و از آن سود می‌برند</a:t>
            </a:r>
            <a:endParaRPr lang="fa-IR" sz="2400" b="1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0D59C2-FEAD-509B-74EB-C8A8F9F7D41C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3EE878-7571-A6CA-574C-FDF7F2DB4A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208D786-BA72-1B6C-BA02-4BE6B6866489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8643EFB-599E-EE4E-7F03-F9B1BB575D38}"/>
              </a:ext>
            </a:extLst>
          </p:cNvPr>
          <p:cNvCxnSpPr/>
          <p:nvPr/>
        </p:nvCxnSpPr>
        <p:spPr>
          <a:xfrm>
            <a:off x="393092" y="2596530"/>
            <a:ext cx="9510030" cy="0"/>
          </a:xfrm>
          <a:prstGeom prst="line">
            <a:avLst/>
          </a:prstGeom>
          <a:ln w="190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A5F8DFF-3AEF-CCE5-BF99-54F14D726007}"/>
              </a:ext>
            </a:extLst>
          </p:cNvPr>
          <p:cNvCxnSpPr/>
          <p:nvPr/>
        </p:nvCxnSpPr>
        <p:spPr>
          <a:xfrm>
            <a:off x="393092" y="4603609"/>
            <a:ext cx="9510030" cy="0"/>
          </a:xfrm>
          <a:prstGeom prst="line">
            <a:avLst/>
          </a:prstGeom>
          <a:ln w="190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D11739EB-03E6-FB2E-3BAB-FC52F8C818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05" y="839566"/>
            <a:ext cx="1487056" cy="148705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008941-787F-8661-816E-AE58B2F63A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48" y="2824803"/>
            <a:ext cx="1487056" cy="148705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F4F83C0-47EF-0C58-2AB3-1F8E591FA5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18" y="5169852"/>
            <a:ext cx="1798917" cy="1077816"/>
          </a:xfrm>
          <a:prstGeom prst="rect">
            <a:avLst/>
          </a:prstGeom>
        </p:spPr>
      </p:pic>
      <p:sp>
        <p:nvSpPr>
          <p:cNvPr id="3" name="Rectangle: Rounded Corners 2">
            <a:hlinkClick r:id="rId6" action="ppaction://hlinksldjump"/>
            <a:extLst>
              <a:ext uri="{FF2B5EF4-FFF2-40B4-BE49-F238E27FC236}">
                <a16:creationId xmlns:a16="http://schemas.microsoft.com/office/drawing/2014/main" id="{DD7A08C6-3DEB-C26B-F6B2-605F0C975C13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7" action="ppaction://hlinksldjump"/>
            <a:extLst>
              <a:ext uri="{FF2B5EF4-FFF2-40B4-BE49-F238E27FC236}">
                <a16:creationId xmlns:a16="http://schemas.microsoft.com/office/drawing/2014/main" id="{31A2CFD2-0820-22B9-0CD8-FA81578CC3D1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8" action="ppaction://hlinksldjump"/>
            <a:extLst>
              <a:ext uri="{FF2B5EF4-FFF2-40B4-BE49-F238E27FC236}">
                <a16:creationId xmlns:a16="http://schemas.microsoft.com/office/drawing/2014/main" id="{A4EC4A21-0374-EAFF-3735-5FBAAA024628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9" action="ppaction://hlinksldjump"/>
            <a:extLst>
              <a:ext uri="{FF2B5EF4-FFF2-40B4-BE49-F238E27FC236}">
                <a16:creationId xmlns:a16="http://schemas.microsoft.com/office/drawing/2014/main" id="{4640469B-C837-3158-B20B-946A45D06C6C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10" action="ppaction://hlinksldjump"/>
            <a:extLst>
              <a:ext uri="{FF2B5EF4-FFF2-40B4-BE49-F238E27FC236}">
                <a16:creationId xmlns:a16="http://schemas.microsoft.com/office/drawing/2014/main" id="{A9BFA89A-00CB-56AC-E865-D2848AA2EA5C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11" action="ppaction://hlinksldjump"/>
            <a:extLst>
              <a:ext uri="{FF2B5EF4-FFF2-40B4-BE49-F238E27FC236}">
                <a16:creationId xmlns:a16="http://schemas.microsoft.com/office/drawing/2014/main" id="{1AB008DB-B094-67B3-D649-15C90A5A41B0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2" action="ppaction://hlinksldjump"/>
            <a:extLst>
              <a:ext uri="{FF2B5EF4-FFF2-40B4-BE49-F238E27FC236}">
                <a16:creationId xmlns:a16="http://schemas.microsoft.com/office/drawing/2014/main" id="{9056E531-7942-7A05-37D0-8CE5CE055C6C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CEF8869C-3810-B3FA-3C67-F470D88A9E09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848F13BC-0CEA-84A4-912E-E0D24905F1CE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9E515156-0149-AC5B-BDFF-50B6D83A18B8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16" action="ppaction://hlinksldjump"/>
            <a:extLst>
              <a:ext uri="{FF2B5EF4-FFF2-40B4-BE49-F238E27FC236}">
                <a16:creationId xmlns:a16="http://schemas.microsoft.com/office/drawing/2014/main" id="{FB667D65-7900-8DF7-2D33-7A09F5D5E5C3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17" action="ppaction://hlinksldjump"/>
            <a:extLst>
              <a:ext uri="{FF2B5EF4-FFF2-40B4-BE49-F238E27FC236}">
                <a16:creationId xmlns:a16="http://schemas.microsoft.com/office/drawing/2014/main" id="{122BF170-DEF3-1D84-D136-FFDED0230683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66943853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DA7E36-9B7C-553E-6061-0BE434836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240FA-E1A1-1BA5-338E-A87B01E57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ساختار قراردادهای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Spin-off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1310E9D-08FD-F9AF-569D-F9532BFE5F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اطلاعات اصلی قرارداد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-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تعریف طرفین قرارداد: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شرکت مادر</a:t>
            </a:r>
            <a:r>
              <a:rPr lang="fa-IR" sz="2400" b="1" dirty="0">
                <a:cs typeface="B Nazanin" panose="00000400000000000000" pitchFamily="2" charset="-78"/>
              </a:rPr>
              <a:t> و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شرکت جدید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- تاریخ اجرا </a:t>
            </a:r>
            <a:r>
              <a:rPr lang="en-US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Effective Date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:</a:t>
            </a:r>
            <a:r>
              <a:rPr lang="en-US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تاریخ دقیق و رسمی‌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جدایی قانونی و مالی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- فرایند ارزش‌گذاری:</a:t>
            </a:r>
            <a:r>
              <a:rPr lang="fa-IR" sz="2400" b="1" dirty="0">
                <a:cs typeface="B Nazanin" panose="00000400000000000000" pitchFamily="2" charset="-78"/>
              </a:rPr>
              <a:t> تعیین ارزش واقعی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دارایی‌ها</a:t>
            </a:r>
            <a:r>
              <a:rPr lang="fa-IR" sz="2400" b="1" dirty="0">
                <a:cs typeface="B Nazanin" panose="00000400000000000000" pitchFamily="2" charset="-78"/>
              </a:rPr>
              <a:t> و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بدهی‌ها</a:t>
            </a:r>
            <a:r>
              <a:rPr lang="fa-IR" sz="2400" b="1" dirty="0">
                <a:cs typeface="B Nazanin" panose="00000400000000000000" pitchFamily="2" charset="-78"/>
              </a:rPr>
              <a:t>ی شرکت جدید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جزئیات مالی قرارداد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- نحوه تقسیم سهام: </a:t>
            </a:r>
            <a:r>
              <a:rPr lang="fa-IR" sz="2400" b="1" dirty="0">
                <a:cs typeface="B Nazanin" panose="00000400000000000000" pitchFamily="2" charset="-78"/>
              </a:rPr>
              <a:t>میزان سهم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سهام‌داران فعلی </a:t>
            </a:r>
            <a:r>
              <a:rPr lang="fa-IR" sz="2400" b="1" dirty="0">
                <a:cs typeface="B Nazanin" panose="00000400000000000000" pitchFamily="2" charset="-78"/>
              </a:rPr>
              <a:t>شرکت مادر از شرکت جدید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مسائل مدیریتی و عملیاتی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- مدیریت شرکت جدید: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ساختار مدیریتی </a:t>
            </a:r>
            <a:r>
              <a:rPr lang="fa-IR" sz="2400" b="1" dirty="0">
                <a:cs typeface="B Nazanin" panose="00000400000000000000" pitchFamily="2" charset="-78"/>
              </a:rPr>
              <a:t>شرکت جدید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- قراردادهای عملیاتی بین دو شرکت:</a:t>
            </a:r>
            <a:r>
              <a:rPr lang="fa-IR" sz="2400" b="1" dirty="0">
                <a:cs typeface="B Nazanin" panose="00000400000000000000" pitchFamily="2" charset="-78"/>
              </a:rPr>
              <a:t> توافقات تجاری و عملیاتی برای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تأمین منابع</a:t>
            </a:r>
            <a:r>
              <a:rPr lang="fa-IR" sz="2400" b="1" dirty="0">
                <a:cs typeface="B Nazanin" panose="00000400000000000000" pitchFamily="2" charset="-78"/>
              </a:rPr>
              <a:t>،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استفاده از برند</a:t>
            </a:r>
            <a:r>
              <a:rPr lang="fa-IR" sz="2400" b="1" dirty="0">
                <a:cs typeface="B Nazanin" panose="00000400000000000000" pitchFamily="2" charset="-78"/>
              </a:rPr>
              <a:t>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فناوری</a:t>
            </a:r>
            <a:r>
              <a:rPr lang="fa-IR" sz="2400" b="1" dirty="0">
                <a:cs typeface="B Nazanin" panose="00000400000000000000" pitchFamily="2" charset="-78"/>
              </a:rPr>
              <a:t> و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همکاری‌های پس از اسپین‌آف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9A3023B-4507-BD19-A711-76FAD5651C68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D927B79-F0A5-3F64-DA45-8CD774395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6666797-E33D-E198-65EB-BD4804FC6632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hlinkClick r:id="rId3" action="ppaction://hlinksldjump"/>
            <a:extLst>
              <a:ext uri="{FF2B5EF4-FFF2-40B4-BE49-F238E27FC236}">
                <a16:creationId xmlns:a16="http://schemas.microsoft.com/office/drawing/2014/main" id="{83720550-4523-19D9-DA16-CDD75D360DF5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24FD900C-1751-C11A-9816-4E02293445CC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5" action="ppaction://hlinksldjump"/>
            <a:extLst>
              <a:ext uri="{FF2B5EF4-FFF2-40B4-BE49-F238E27FC236}">
                <a16:creationId xmlns:a16="http://schemas.microsoft.com/office/drawing/2014/main" id="{B72FD29D-E544-1B8A-D670-398B3979EAA8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4217DF05-6E0F-A9EA-B364-EDA19AD06FCF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14435B3E-19B9-918C-D8F7-A5EB0A90CC8E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1568449E-8F64-B969-46DB-6219C27CF85F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42CBDB30-9791-CCE0-AC10-B0137E29234A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F244DE5B-4EF1-9AB1-6311-BEAB96C2A5F4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BA0E28B5-D445-E3B9-9FB7-CD6CBF61EBEB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762CBBC4-636A-88A0-0CA3-62C9B5BE3372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F62F1CF1-9EDB-0B5B-B610-14B69B72356E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0009BC7E-0702-D198-94FF-63432040F8EA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7032516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3E9B1E-DED5-1D02-3C74-E8D125AEC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0A24A-814F-2283-F18E-F7BCD5DCE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ساختار قراردادهای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Spin-off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B65F2BB-A9EB-7D33-F490-935E54CDB4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مسائل حقوقی و منافع سهامداران </a:t>
            </a:r>
            <a:endParaRPr lang="en-US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- توافقات حقوقی: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حقوق</a:t>
            </a:r>
            <a:r>
              <a:rPr lang="fa-IR" sz="2400" b="1" dirty="0">
                <a:cs typeface="B Nazanin" panose="00000400000000000000" pitchFamily="2" charset="-78"/>
              </a:rPr>
              <a:t>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تعهدات</a:t>
            </a:r>
            <a:r>
              <a:rPr lang="fa-IR" sz="2400" b="1" dirty="0">
                <a:cs typeface="B Nazanin" panose="00000400000000000000" pitchFamily="2" charset="-78"/>
              </a:rPr>
              <a:t> و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الزامات قانونی </a:t>
            </a:r>
            <a:r>
              <a:rPr lang="fa-IR" sz="2400" b="1" dirty="0">
                <a:cs typeface="B Nazanin" panose="00000400000000000000" pitchFamily="2" charset="-78"/>
              </a:rPr>
              <a:t>هر دو شرکت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- مزایای سهامداران:</a:t>
            </a:r>
            <a:r>
              <a:rPr lang="fa-IR" sz="2400" b="1" dirty="0">
                <a:cs typeface="B Nazanin" panose="00000400000000000000" pitchFamily="2" charset="-78"/>
              </a:rPr>
              <a:t> چگونگی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منفعت</a:t>
            </a:r>
            <a:r>
              <a:rPr lang="fa-IR" sz="2400" b="1" dirty="0">
                <a:cs typeface="B Nazanin" panose="00000400000000000000" pitchFamily="2" charset="-78"/>
              </a:rPr>
              <a:t> و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افزایش ارزش سرمایه </a:t>
            </a:r>
            <a:r>
              <a:rPr lang="fa-IR" sz="2400" b="1" dirty="0">
                <a:cs typeface="B Nazanin" panose="00000400000000000000" pitchFamily="2" charset="-78"/>
              </a:rPr>
              <a:t>سهامداران و سرمایه‌گذاران</a:t>
            </a:r>
          </a:p>
          <a:p>
            <a:pPr marL="0" indent="0" algn="r" rtl="1">
              <a:buNone/>
            </a:pPr>
            <a:endParaRPr lang="fa-IR" sz="16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شیوه گزارش‌دهی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- گزارش‌های مالی: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نحوه ارائه </a:t>
            </a:r>
            <a:r>
              <a:rPr lang="fa-IR" sz="2400" b="1" dirty="0">
                <a:cs typeface="B Nazanin" panose="00000400000000000000" pitchFamily="2" charset="-78"/>
              </a:rPr>
              <a:t>گزارش‌های مالی شرکت جدید</a:t>
            </a:r>
            <a:endParaRPr lang="fa-IR" sz="24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- مقررات افشای اطلاعات:</a:t>
            </a:r>
            <a:r>
              <a:rPr lang="fa-IR" sz="2400" b="1" dirty="0">
                <a:cs typeface="B Nazanin" panose="00000400000000000000" pitchFamily="2" charset="-78"/>
              </a:rPr>
              <a:t> تعهد شرکت جدید به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شفافیت در گزارش‌دهی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16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ارزیابی مالی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- ارزیابی اثرات احتمالی بر قیمت سهام: </a:t>
            </a:r>
            <a:r>
              <a:rPr lang="fa-IR" sz="2400" b="1" dirty="0">
                <a:cs typeface="B Nazanin" panose="00000400000000000000" pitchFamily="2" charset="-78"/>
              </a:rPr>
              <a:t>چگونگی اثرگذاری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اقدام </a:t>
            </a:r>
            <a:r>
              <a:rPr lang="en-US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Spin-off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بر قیمت سهام شرکت مادر و شرکت جدید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AD06074-0939-6BB5-BCC5-995BE8C9524C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F47FEC1-9C4F-AB25-7FF2-7C5AEEC16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4AC167C-A421-1F22-305C-4A2F2BBD9F71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hlinkClick r:id="rId3" action="ppaction://hlinksldjump"/>
            <a:extLst>
              <a:ext uri="{FF2B5EF4-FFF2-40B4-BE49-F238E27FC236}">
                <a16:creationId xmlns:a16="http://schemas.microsoft.com/office/drawing/2014/main" id="{52F12319-42F8-8204-5980-87036D2BCA35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08474698-00ED-34B5-B746-69DB3F245070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5" action="ppaction://hlinksldjump"/>
            <a:extLst>
              <a:ext uri="{FF2B5EF4-FFF2-40B4-BE49-F238E27FC236}">
                <a16:creationId xmlns:a16="http://schemas.microsoft.com/office/drawing/2014/main" id="{416F4771-FED3-F03D-B1C5-E6D044364D25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C2547C27-D20E-68BB-FE02-1FFE26861A6E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E08D6247-C7A6-1FC7-420A-0ECD6E996A80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BEBF93DB-21AF-6328-55C3-97CA24252D3F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B1B5F879-39B0-FB68-8953-A26B3B93FA2D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E997B484-D3DD-F83C-9DB7-B9B5BB7B9913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51CB6B91-C632-E162-36D1-3204D6A57EE1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42C773F2-BA5F-E135-D025-33C0C3068C11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75B13983-B00C-BA72-E483-FAAE19CF3149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4C8264B9-98E8-D1DB-D418-EE47C763A523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4111968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7C93D9-B98E-8A7E-B370-104987A49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DE3E7E-756D-2DFC-8CC0-27C2864E5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latin typeface="+mn-lt"/>
                <a:cs typeface="B Nazanin" panose="00000400000000000000" pitchFamily="2" charset="-78"/>
              </a:rPr>
              <a:t>ادغام و تملک (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M&amp;A</a:t>
            </a:r>
            <a:r>
              <a:rPr lang="fa-IR" sz="3200" b="1" dirty="0">
                <a:latin typeface="+mn-lt"/>
                <a:cs typeface="B Nazanin" panose="00000400000000000000" pitchFamily="2" charset="-78"/>
              </a:rPr>
              <a:t>)</a:t>
            </a:r>
            <a:endParaRPr lang="en-US" sz="3200" b="1" dirty="0">
              <a:latin typeface="+mn-lt"/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52B908F-E94D-9113-D4E7-9A7C5F51E5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fa-IR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7E9FA8-88FF-5D6B-355D-B58FE268F498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8B1194-8CDB-3E59-7467-3566D7D80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86189B2-1FCC-0F49-73A5-BE670A9CB74C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6CB1AD5E-B0D0-4E7D-D776-74352F3FD054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966950-F4DB-9FF9-21ED-38A24C506A39}"/>
              </a:ext>
            </a:extLst>
          </p:cNvPr>
          <p:cNvSpPr txBox="1"/>
          <p:nvPr/>
        </p:nvSpPr>
        <p:spPr>
          <a:xfrm>
            <a:off x="1690777" y="2003496"/>
            <a:ext cx="68838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ادغام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:</a:t>
            </a:r>
            <a:r>
              <a:rPr lang="ar-SA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ترکیب همه یا بخشی از دارایی‌های </a:t>
            </a:r>
            <a:r>
              <a:rPr lang="ar-SA" sz="2400" b="1" dirty="0">
                <a:cs typeface="B Nazanin" panose="00000400000000000000" pitchFamily="2" charset="-78"/>
              </a:rPr>
              <a:t>دو</a:t>
            </a:r>
            <a:r>
              <a:rPr lang="fa-IR" sz="2400" b="1" dirty="0">
                <a:cs typeface="B Nazanin" panose="00000400000000000000" pitchFamily="2" charset="-78"/>
              </a:rPr>
              <a:t> یا چند</a:t>
            </a:r>
            <a:r>
              <a:rPr lang="ar-SA" sz="2400" b="1" dirty="0">
                <a:cs typeface="B Nazanin" panose="00000400000000000000" pitchFamily="2" charset="-78"/>
              </a:rPr>
              <a:t> نهاد مجزا 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ctr" rtl="1"/>
            <a:r>
              <a:rPr lang="ar-SA" sz="2400" b="1" dirty="0">
                <a:cs typeface="B Nazanin" panose="00000400000000000000" pitchFamily="2" charset="-78"/>
              </a:rPr>
              <a:t>برای ایجاد یک سازمان جدید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ctr" rtl="1"/>
            <a:r>
              <a:rPr lang="ar-SA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تملک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:</a:t>
            </a:r>
            <a:r>
              <a:rPr lang="ar-SA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 </a:t>
            </a:r>
            <a:r>
              <a:rPr lang="ar-SA" sz="2400" b="1" dirty="0">
                <a:cs typeface="B Nazanin" panose="00000400000000000000" pitchFamily="2" charset="-78"/>
              </a:rPr>
              <a:t>تصرف یک واحد تجاری</a:t>
            </a:r>
            <a:r>
              <a:rPr lang="fa-IR" sz="2400" b="1" dirty="0">
                <a:cs typeface="B Nazanin" panose="00000400000000000000" pitchFamily="2" charset="-78"/>
              </a:rPr>
              <a:t> یا بخشی از آن</a:t>
            </a:r>
            <a:r>
              <a:rPr lang="ar-SA" sz="2400" b="1" dirty="0">
                <a:cs typeface="B Nazanin" panose="00000400000000000000" pitchFamily="2" charset="-78"/>
              </a:rPr>
              <a:t> توسط دیگری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6B4D1C-4FEC-DABE-5F27-D79450A01F27}"/>
              </a:ext>
            </a:extLst>
          </p:cNvPr>
          <p:cNvSpPr txBox="1"/>
          <p:nvPr/>
        </p:nvSpPr>
        <p:spPr>
          <a:xfrm>
            <a:off x="2518913" y="883147"/>
            <a:ext cx="53397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3600" b="1" dirty="0">
                <a:solidFill>
                  <a:srgbClr val="C00000"/>
                </a:solidFill>
                <a:cs typeface="B Nazanin" panose="00000400000000000000" pitchFamily="2" charset="-78"/>
              </a:rPr>
              <a:t>Merge &amp; Acquisition</a:t>
            </a:r>
            <a:endParaRPr lang="fa-IR" sz="36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3600" b="1" dirty="0">
                <a:solidFill>
                  <a:srgbClr val="C00000"/>
                </a:solidFill>
                <a:cs typeface="B Nazanin" panose="00000400000000000000" pitchFamily="2" charset="-78"/>
              </a:rPr>
              <a:t>ادغام و تملک</a:t>
            </a:r>
            <a:endParaRPr lang="en-US" sz="3600" b="1" dirty="0"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04C3C78-40DA-3142-78DF-9ECEB7A6F3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249" y="3521275"/>
            <a:ext cx="3793016" cy="27864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Rectangle: Rounded Corners 5">
            <a:hlinkClick r:id="rId5" action="ppaction://hlinksldjump"/>
            <a:extLst>
              <a:ext uri="{FF2B5EF4-FFF2-40B4-BE49-F238E27FC236}">
                <a16:creationId xmlns:a16="http://schemas.microsoft.com/office/drawing/2014/main" id="{8DAAD0F9-EC3A-7497-C3D8-219BA16DD419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6" action="ppaction://hlinksldjump"/>
            <a:extLst>
              <a:ext uri="{FF2B5EF4-FFF2-40B4-BE49-F238E27FC236}">
                <a16:creationId xmlns:a16="http://schemas.microsoft.com/office/drawing/2014/main" id="{1700D2B7-08CE-C56E-4241-C83CF5C28E95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7" action="ppaction://hlinksldjump"/>
            <a:extLst>
              <a:ext uri="{FF2B5EF4-FFF2-40B4-BE49-F238E27FC236}">
                <a16:creationId xmlns:a16="http://schemas.microsoft.com/office/drawing/2014/main" id="{8BF9F418-AAF9-D559-5018-26305EEEECB5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8" action="ppaction://hlinksldjump"/>
            <a:extLst>
              <a:ext uri="{FF2B5EF4-FFF2-40B4-BE49-F238E27FC236}">
                <a16:creationId xmlns:a16="http://schemas.microsoft.com/office/drawing/2014/main" id="{746FF405-079A-7A2D-0E6C-F311CCB2F853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9" action="ppaction://hlinksldjump"/>
            <a:extLst>
              <a:ext uri="{FF2B5EF4-FFF2-40B4-BE49-F238E27FC236}">
                <a16:creationId xmlns:a16="http://schemas.microsoft.com/office/drawing/2014/main" id="{64CE912B-4A0B-B685-DA59-C6033830F552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0" action="ppaction://hlinksldjump"/>
            <a:extLst>
              <a:ext uri="{FF2B5EF4-FFF2-40B4-BE49-F238E27FC236}">
                <a16:creationId xmlns:a16="http://schemas.microsoft.com/office/drawing/2014/main" id="{94908B00-B614-99E4-CA3E-83D2BBAE8150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11" action="ppaction://hlinksldjump"/>
            <a:extLst>
              <a:ext uri="{FF2B5EF4-FFF2-40B4-BE49-F238E27FC236}">
                <a16:creationId xmlns:a16="http://schemas.microsoft.com/office/drawing/2014/main" id="{9257B2D9-760D-7F79-2C46-55C81908CFBD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12" action="ppaction://hlinksldjump"/>
            <a:extLst>
              <a:ext uri="{FF2B5EF4-FFF2-40B4-BE49-F238E27FC236}">
                <a16:creationId xmlns:a16="http://schemas.microsoft.com/office/drawing/2014/main" id="{201E136B-1F35-1534-59DA-BA68B7F7AE8F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3" action="ppaction://hlinksldjump"/>
            <a:extLst>
              <a:ext uri="{FF2B5EF4-FFF2-40B4-BE49-F238E27FC236}">
                <a16:creationId xmlns:a16="http://schemas.microsoft.com/office/drawing/2014/main" id="{9C4EB44C-0A38-F408-294B-C613DECAF43C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4" action="ppaction://hlinksldjump"/>
            <a:extLst>
              <a:ext uri="{FF2B5EF4-FFF2-40B4-BE49-F238E27FC236}">
                <a16:creationId xmlns:a16="http://schemas.microsoft.com/office/drawing/2014/main" id="{E6AF08A5-1313-CA84-89D4-321377A5162C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: Rounded Corners 25">
            <a:hlinkClick r:id="rId15" action="ppaction://hlinksldjump"/>
            <a:extLst>
              <a:ext uri="{FF2B5EF4-FFF2-40B4-BE49-F238E27FC236}">
                <a16:creationId xmlns:a16="http://schemas.microsoft.com/office/drawing/2014/main" id="{4FAD3A18-6CC3-9B51-2304-A9978FE69901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79680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362E59-CAE5-6AC7-380E-BF65D6289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97BF3D3-8BA1-1A70-231D-422BC440AE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27" name="Callout: Bent Line 26">
            <a:extLst>
              <a:ext uri="{FF2B5EF4-FFF2-40B4-BE49-F238E27FC236}">
                <a16:creationId xmlns:a16="http://schemas.microsoft.com/office/drawing/2014/main" id="{EFFEC985-D2B8-C46A-B05A-132690A82A45}"/>
              </a:ext>
            </a:extLst>
          </p:cNvPr>
          <p:cNvSpPr/>
          <p:nvPr/>
        </p:nvSpPr>
        <p:spPr>
          <a:xfrm>
            <a:off x="5104307" y="863501"/>
            <a:ext cx="4772938" cy="658898"/>
          </a:xfrm>
          <a:prstGeom prst="borderCallout2">
            <a:avLst>
              <a:gd name="adj1" fmla="val 18750"/>
              <a:gd name="adj2" fmla="val -2539"/>
              <a:gd name="adj3" fmla="val 77433"/>
              <a:gd name="adj4" fmla="val -6469"/>
              <a:gd name="adj5" fmla="val 792163"/>
              <a:gd name="adj6" fmla="val 19944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5- اطلاع‌رسانی به ذینفعان</a:t>
            </a:r>
          </a:p>
          <a:p>
            <a:pPr algn="ctr"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اطلاع‌رسانی به سهام‌داران و ذینفعان، جلب حمایت عمومی</a:t>
            </a:r>
          </a:p>
        </p:txBody>
      </p:sp>
      <p:sp>
        <p:nvSpPr>
          <p:cNvPr id="29" name="Callout: Bent Line 28">
            <a:extLst>
              <a:ext uri="{FF2B5EF4-FFF2-40B4-BE49-F238E27FC236}">
                <a16:creationId xmlns:a16="http://schemas.microsoft.com/office/drawing/2014/main" id="{64234236-EB0E-C0E2-4799-DDBD8CD9D813}"/>
              </a:ext>
            </a:extLst>
          </p:cNvPr>
          <p:cNvSpPr/>
          <p:nvPr/>
        </p:nvSpPr>
        <p:spPr>
          <a:xfrm>
            <a:off x="6636874" y="2767811"/>
            <a:ext cx="3370038" cy="1413396"/>
          </a:xfrm>
          <a:prstGeom prst="borderCallout2">
            <a:avLst>
              <a:gd name="adj1" fmla="val 18750"/>
              <a:gd name="adj2" fmla="val -2539"/>
              <a:gd name="adj3" fmla="val 108560"/>
              <a:gd name="adj4" fmla="val -2117"/>
              <a:gd name="adj5" fmla="val 235263"/>
              <a:gd name="adj6" fmla="val 6756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7- نظارت و ارزیابی فرآیند</a:t>
            </a:r>
          </a:p>
          <a:p>
            <a:pPr algn="ctr"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بررسی و ارزیابی عملکرد (تحلیل‌های مالی و بازخورد از مشتریان و کارکنان)، ارزیابی مستمر</a:t>
            </a:r>
          </a:p>
        </p:txBody>
      </p:sp>
      <p:sp>
        <p:nvSpPr>
          <p:cNvPr id="28" name="Callout: Bent Line 27">
            <a:extLst>
              <a:ext uri="{FF2B5EF4-FFF2-40B4-BE49-F238E27FC236}">
                <a16:creationId xmlns:a16="http://schemas.microsoft.com/office/drawing/2014/main" id="{0D9ACA46-65B3-0193-9B1D-9B45EBCB1663}"/>
              </a:ext>
            </a:extLst>
          </p:cNvPr>
          <p:cNvSpPr/>
          <p:nvPr/>
        </p:nvSpPr>
        <p:spPr>
          <a:xfrm>
            <a:off x="5583087" y="1697181"/>
            <a:ext cx="4189837" cy="924619"/>
          </a:xfrm>
          <a:prstGeom prst="borderCallout2">
            <a:avLst>
              <a:gd name="adj1" fmla="val 18750"/>
              <a:gd name="adj2" fmla="val -2539"/>
              <a:gd name="adj3" fmla="val 77433"/>
              <a:gd name="adj4" fmla="val -6469"/>
              <a:gd name="adj5" fmla="val 473253"/>
              <a:gd name="adj6" fmla="val 44765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6- اجرای عملیات جداسازی</a:t>
            </a:r>
          </a:p>
          <a:p>
            <a:pPr algn="ctr"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تفکیک زیرساخت‌ها و سیستم‌های 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IT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 و عملیاتی، برندسازی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2202A1-2B50-7B7B-559F-FAB40EDC9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مراحل اجرایی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Spin-off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7C5284-5202-8982-21FA-A96FC3502E32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D476319-6E61-6B19-8789-2FCCE0C9E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6104A9-E96D-B259-DFCC-63E71575DC29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7DA38277-AC51-BFFF-0241-1CA476047E36}"/>
              </a:ext>
            </a:extLst>
          </p:cNvPr>
          <p:cNvSpPr/>
          <p:nvPr/>
        </p:nvSpPr>
        <p:spPr>
          <a:xfrm>
            <a:off x="146649" y="6133368"/>
            <a:ext cx="9730596" cy="388188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20ED3AD-7FD0-D8F7-0DE2-6E011F62083C}"/>
              </a:ext>
            </a:extLst>
          </p:cNvPr>
          <p:cNvSpPr/>
          <p:nvPr/>
        </p:nvSpPr>
        <p:spPr>
          <a:xfrm>
            <a:off x="310683" y="6081606"/>
            <a:ext cx="491706" cy="491706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1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9D849A6-FF4D-B2F4-2404-55C79414B537}"/>
              </a:ext>
            </a:extLst>
          </p:cNvPr>
          <p:cNvSpPr/>
          <p:nvPr/>
        </p:nvSpPr>
        <p:spPr>
          <a:xfrm>
            <a:off x="1734977" y="6081606"/>
            <a:ext cx="491706" cy="491706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2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03D371E-C39C-73B0-FB50-1CF0580044D7}"/>
              </a:ext>
            </a:extLst>
          </p:cNvPr>
          <p:cNvSpPr/>
          <p:nvPr/>
        </p:nvSpPr>
        <p:spPr>
          <a:xfrm>
            <a:off x="3159271" y="6081606"/>
            <a:ext cx="491706" cy="491706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3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0B2C203-0BAA-E678-D077-C8FF28604077}"/>
              </a:ext>
            </a:extLst>
          </p:cNvPr>
          <p:cNvSpPr/>
          <p:nvPr/>
        </p:nvSpPr>
        <p:spPr>
          <a:xfrm>
            <a:off x="4583565" y="6081606"/>
            <a:ext cx="491706" cy="491706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4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5C08075-825C-27F7-96D2-EA4595312EA9}"/>
              </a:ext>
            </a:extLst>
          </p:cNvPr>
          <p:cNvSpPr/>
          <p:nvPr/>
        </p:nvSpPr>
        <p:spPr>
          <a:xfrm>
            <a:off x="6007859" y="6081606"/>
            <a:ext cx="491706" cy="491706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5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DB37F95-E6F9-3B8D-61F1-D6AB5B57D7FE}"/>
              </a:ext>
            </a:extLst>
          </p:cNvPr>
          <p:cNvSpPr/>
          <p:nvPr/>
        </p:nvSpPr>
        <p:spPr>
          <a:xfrm>
            <a:off x="7432153" y="6081606"/>
            <a:ext cx="491706" cy="491706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6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19D64CD-0307-1E74-8C93-52CE6FD763D8}"/>
              </a:ext>
            </a:extLst>
          </p:cNvPr>
          <p:cNvSpPr/>
          <p:nvPr/>
        </p:nvSpPr>
        <p:spPr>
          <a:xfrm>
            <a:off x="8856449" y="6081606"/>
            <a:ext cx="491706" cy="491706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7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22" name="Callout: Bent Line 21">
            <a:extLst>
              <a:ext uri="{FF2B5EF4-FFF2-40B4-BE49-F238E27FC236}">
                <a16:creationId xmlns:a16="http://schemas.microsoft.com/office/drawing/2014/main" id="{B410AE24-07DB-6890-4B16-E45DE44B289F}"/>
              </a:ext>
            </a:extLst>
          </p:cNvPr>
          <p:cNvSpPr/>
          <p:nvPr/>
        </p:nvSpPr>
        <p:spPr>
          <a:xfrm>
            <a:off x="556536" y="827631"/>
            <a:ext cx="3963706" cy="800186"/>
          </a:xfrm>
          <a:prstGeom prst="borderCallout2">
            <a:avLst>
              <a:gd name="adj1" fmla="val 18750"/>
              <a:gd name="adj2" fmla="val -2539"/>
              <a:gd name="adj3" fmla="val 40339"/>
              <a:gd name="adj4" fmla="val -9018"/>
              <a:gd name="adj5" fmla="val 647231"/>
              <a:gd name="adj6" fmla="val -185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1- تحلیل استراتژیک و تصمیم‌گیری اولیه</a:t>
            </a:r>
          </a:p>
          <a:p>
            <a:pPr algn="ctr"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شناسایی دلایل اسپین‌آف و تحلیل 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SWOT</a:t>
            </a:r>
            <a:endParaRPr lang="fa-IR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(قوت، ضعف، فرصت، تهدید)</a:t>
            </a:r>
            <a:endParaRPr lang="ar-SA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Callout: Bent Line 23">
            <a:extLst>
              <a:ext uri="{FF2B5EF4-FFF2-40B4-BE49-F238E27FC236}">
                <a16:creationId xmlns:a16="http://schemas.microsoft.com/office/drawing/2014/main" id="{B0A5E427-5BB1-EA78-A7F0-FDE307B2498C}"/>
              </a:ext>
            </a:extLst>
          </p:cNvPr>
          <p:cNvSpPr/>
          <p:nvPr/>
        </p:nvSpPr>
        <p:spPr>
          <a:xfrm>
            <a:off x="889692" y="1715064"/>
            <a:ext cx="4047691" cy="693155"/>
          </a:xfrm>
          <a:prstGeom prst="borderCallout2">
            <a:avLst>
              <a:gd name="adj1" fmla="val 18750"/>
              <a:gd name="adj2" fmla="val -2539"/>
              <a:gd name="adj3" fmla="val 45479"/>
              <a:gd name="adj4" fmla="val -11246"/>
              <a:gd name="adj5" fmla="val 623331"/>
              <a:gd name="adj6" fmla="val 24784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2- ارزیابی و تعیین ساختار مالی</a:t>
            </a:r>
          </a:p>
          <a:p>
            <a:pPr algn="ctr"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تحلیل دارایی‌ها و بدهی‌ها، برنامه‌ریزی تامین مالی</a:t>
            </a:r>
            <a:endParaRPr lang="ar-SA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Callout: Bent Line 24">
            <a:extLst>
              <a:ext uri="{FF2B5EF4-FFF2-40B4-BE49-F238E27FC236}">
                <a16:creationId xmlns:a16="http://schemas.microsoft.com/office/drawing/2014/main" id="{E67778AD-8EAE-E19F-3310-D4D71F65A992}"/>
              </a:ext>
            </a:extLst>
          </p:cNvPr>
          <p:cNvSpPr/>
          <p:nvPr/>
        </p:nvSpPr>
        <p:spPr>
          <a:xfrm>
            <a:off x="1215520" y="2492862"/>
            <a:ext cx="3721863" cy="931281"/>
          </a:xfrm>
          <a:prstGeom prst="borderCallout2">
            <a:avLst>
              <a:gd name="adj1" fmla="val 18750"/>
              <a:gd name="adj2" fmla="val -2539"/>
              <a:gd name="adj3" fmla="val 77433"/>
              <a:gd name="adj4" fmla="val -6469"/>
              <a:gd name="adj5" fmla="val 381166"/>
              <a:gd name="adj6" fmla="val 55082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3- ایجاد توافقات قانونی</a:t>
            </a:r>
          </a:p>
          <a:p>
            <a:pPr algn="ctr"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تنظیم قراردادهای قانونی (شرکت مادر و شرکت جدید)، موافقت‌نامه همکاری‌های آینده</a:t>
            </a:r>
          </a:p>
        </p:txBody>
      </p:sp>
      <p:sp>
        <p:nvSpPr>
          <p:cNvPr id="26" name="Callout: Bent Line 25">
            <a:extLst>
              <a:ext uri="{FF2B5EF4-FFF2-40B4-BE49-F238E27FC236}">
                <a16:creationId xmlns:a16="http://schemas.microsoft.com/office/drawing/2014/main" id="{A6721094-C137-9E40-454A-76CBE857BF25}"/>
              </a:ext>
            </a:extLst>
          </p:cNvPr>
          <p:cNvSpPr/>
          <p:nvPr/>
        </p:nvSpPr>
        <p:spPr>
          <a:xfrm>
            <a:off x="2034023" y="3539441"/>
            <a:ext cx="4198122" cy="658898"/>
          </a:xfrm>
          <a:prstGeom prst="borderCallout2">
            <a:avLst>
              <a:gd name="adj1" fmla="val 18750"/>
              <a:gd name="adj2" fmla="val -2539"/>
              <a:gd name="adj3" fmla="val 77433"/>
              <a:gd name="adj4" fmla="val -6469"/>
              <a:gd name="adj5" fmla="val 382377"/>
              <a:gd name="adj6" fmla="val 62757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4- برنامه‌ریزی برای انتقال و تفکیک</a:t>
            </a:r>
          </a:p>
          <a:p>
            <a:pPr algn="ctr"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مدیریت تغییرات ساختاری، مدیریت بیمه و ریسک</a:t>
            </a:r>
          </a:p>
        </p:txBody>
      </p:sp>
      <p:sp>
        <p:nvSpPr>
          <p:cNvPr id="14" name="Rectangle: Rounded Corners 13">
            <a:hlinkClick r:id="rId3" action="ppaction://hlinksldjump"/>
            <a:extLst>
              <a:ext uri="{FF2B5EF4-FFF2-40B4-BE49-F238E27FC236}">
                <a16:creationId xmlns:a16="http://schemas.microsoft.com/office/drawing/2014/main" id="{5E51ED84-0F8D-59B7-9933-CCCEEE5A53F5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4" action="ppaction://hlinksldjump"/>
            <a:extLst>
              <a:ext uri="{FF2B5EF4-FFF2-40B4-BE49-F238E27FC236}">
                <a16:creationId xmlns:a16="http://schemas.microsoft.com/office/drawing/2014/main" id="{DAAD96B3-EEF2-1ECD-FF1F-DC5800F1024A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5" action="ppaction://hlinksldjump"/>
            <a:extLst>
              <a:ext uri="{FF2B5EF4-FFF2-40B4-BE49-F238E27FC236}">
                <a16:creationId xmlns:a16="http://schemas.microsoft.com/office/drawing/2014/main" id="{DC43F8F1-12B2-14AD-A19E-FB040C6ADD38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6" action="ppaction://hlinksldjump"/>
            <a:extLst>
              <a:ext uri="{FF2B5EF4-FFF2-40B4-BE49-F238E27FC236}">
                <a16:creationId xmlns:a16="http://schemas.microsoft.com/office/drawing/2014/main" id="{10006414-533A-52C1-C245-8AD19FBC9716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7" action="ppaction://hlinksldjump"/>
            <a:extLst>
              <a:ext uri="{FF2B5EF4-FFF2-40B4-BE49-F238E27FC236}">
                <a16:creationId xmlns:a16="http://schemas.microsoft.com/office/drawing/2014/main" id="{48C1ECE1-7BFE-370C-F2B8-567C03AB6AD2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8" action="ppaction://hlinksldjump"/>
            <a:extLst>
              <a:ext uri="{FF2B5EF4-FFF2-40B4-BE49-F238E27FC236}">
                <a16:creationId xmlns:a16="http://schemas.microsoft.com/office/drawing/2014/main" id="{F1BEFF0D-DF3A-15F2-E8B5-397C38B3FFE1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Rectangle: Rounded Corners 29">
            <a:hlinkClick r:id="rId9" action="ppaction://hlinksldjump"/>
            <a:extLst>
              <a:ext uri="{FF2B5EF4-FFF2-40B4-BE49-F238E27FC236}">
                <a16:creationId xmlns:a16="http://schemas.microsoft.com/office/drawing/2014/main" id="{56A20EF5-BE9B-F2A7-DC39-3BF36230B1E5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Rectangle: Rounded Corners 30">
            <a:hlinkClick r:id="rId10" action="ppaction://hlinksldjump"/>
            <a:extLst>
              <a:ext uri="{FF2B5EF4-FFF2-40B4-BE49-F238E27FC236}">
                <a16:creationId xmlns:a16="http://schemas.microsoft.com/office/drawing/2014/main" id="{80AC5C27-D75F-8AB2-A529-D10C905F9E3C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1" action="ppaction://hlinksldjump"/>
            <a:extLst>
              <a:ext uri="{FF2B5EF4-FFF2-40B4-BE49-F238E27FC236}">
                <a16:creationId xmlns:a16="http://schemas.microsoft.com/office/drawing/2014/main" id="{A8F34392-7D62-CEC8-820B-937AE80AB57D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12" action="ppaction://hlinksldjump"/>
            <a:extLst>
              <a:ext uri="{FF2B5EF4-FFF2-40B4-BE49-F238E27FC236}">
                <a16:creationId xmlns:a16="http://schemas.microsoft.com/office/drawing/2014/main" id="{A03B7145-7BED-91D2-8621-9419CCB2B0E5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Rectangle: Rounded Corners 33">
            <a:hlinkClick r:id="rId13" action="ppaction://hlinksldjump"/>
            <a:extLst>
              <a:ext uri="{FF2B5EF4-FFF2-40B4-BE49-F238E27FC236}">
                <a16:creationId xmlns:a16="http://schemas.microsoft.com/office/drawing/2014/main" id="{1ECC1531-4582-4EC8-934B-45A1AD7EC2D5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Rectangle: Rounded Corners 34">
            <a:hlinkClick r:id="rId14" action="ppaction://hlinksldjump"/>
            <a:extLst>
              <a:ext uri="{FF2B5EF4-FFF2-40B4-BE49-F238E27FC236}">
                <a16:creationId xmlns:a16="http://schemas.microsoft.com/office/drawing/2014/main" id="{6D711527-EDC0-38EF-E15B-29D4E832F246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7122618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9CA82-561B-6ADB-9A21-8E416B9D57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175EA-ADFC-C0E1-FFA2-B05C8E473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نمونه قراردادهای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Spin-off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7FA7D2E-FAC2-A235-759B-D07DA1F96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جدایی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Agilent Technologies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از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Hewlett-Packard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(1999)</a:t>
            </a:r>
          </a:p>
          <a:p>
            <a:pPr marL="0" indent="0" algn="r" rtl="1">
              <a:buNone/>
            </a:pPr>
            <a:r>
              <a:rPr lang="en-US" sz="2400" b="1" dirty="0">
                <a:cs typeface="B Nazanin" panose="00000400000000000000" pitchFamily="2" charset="-78"/>
              </a:rPr>
              <a:t>HP</a:t>
            </a:r>
            <a:r>
              <a:rPr lang="fa-IR" sz="2400" b="1" dirty="0">
                <a:cs typeface="B Nazanin" panose="00000400000000000000" pitchFamily="2" charset="-78"/>
              </a:rPr>
              <a:t> تصمیم به جدا کردن بخش تجهیزات آزمایش و سنجش الکترونیکی گرفت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موفقیت سریع </a:t>
            </a:r>
            <a:r>
              <a:rPr lang="en-US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Agilent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در بازار تجهیزات آزمایشگاهی و الکترونیکی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تمرکز بیشتر </a:t>
            </a:r>
            <a:r>
              <a:rPr lang="en-US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HP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بر روی کسب‌وکار اصلی خود (رایانه‌ها و چاپگرها)</a:t>
            </a:r>
          </a:p>
          <a:p>
            <a:pPr marL="0" indent="0" algn="r" rtl="1">
              <a:buNone/>
            </a:pPr>
            <a:r>
              <a:rPr lang="fa-IR" sz="500" b="1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جدایی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PayPal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از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eBay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(2015)</a:t>
            </a:r>
          </a:p>
          <a:p>
            <a:pPr marL="0" indent="0" algn="r" rtl="1">
              <a:buNone/>
            </a:pPr>
            <a:r>
              <a:rPr lang="en-US" sz="2400" b="1" dirty="0">
                <a:cs typeface="B Nazanin" panose="00000400000000000000" pitchFamily="2" charset="-78"/>
              </a:rPr>
              <a:t>eBay</a:t>
            </a:r>
            <a:r>
              <a:rPr lang="fa-IR" sz="2400" b="1" dirty="0">
                <a:cs typeface="B Nazanin" panose="00000400000000000000" pitchFamily="2" charset="-78"/>
              </a:rPr>
              <a:t> ابتدا </a:t>
            </a:r>
            <a:r>
              <a:rPr lang="en-US" sz="2400" b="1" dirty="0">
                <a:cs typeface="B Nazanin" panose="00000400000000000000" pitchFamily="2" charset="-78"/>
              </a:rPr>
              <a:t>PayPal</a:t>
            </a:r>
            <a:r>
              <a:rPr lang="fa-IR" sz="2400" b="1" dirty="0">
                <a:cs typeface="B Nazanin" panose="00000400000000000000" pitchFamily="2" charset="-78"/>
              </a:rPr>
              <a:t> را خرید، اما در سال 2015 تصمیم به اسپین‌آف آن گرفت</a:t>
            </a:r>
          </a:p>
          <a:p>
            <a:pPr marL="0" indent="0" algn="r" rtl="1">
              <a:buNone/>
            </a:pPr>
            <a:r>
              <a:rPr lang="en-US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PayPal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ar-SA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به یکی از بزرگ‌ترین ارائه‌دهندگان خدمات پرداخت آنلاین تبدیل شد</a:t>
            </a:r>
            <a:endParaRPr lang="fa-IR" sz="24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400" b="1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endParaRPr lang="fa-IR" sz="14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جدایی </a:t>
            </a:r>
            <a:r>
              <a:rPr lang="en-US" sz="2400" b="1" dirty="0" err="1">
                <a:solidFill>
                  <a:srgbClr val="C00000"/>
                </a:solidFill>
                <a:cs typeface="B Nazanin" panose="00000400000000000000" pitchFamily="2" charset="-78"/>
              </a:rPr>
              <a:t>Kenvue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از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Johnson &amp; Johnson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(2021)</a:t>
            </a:r>
          </a:p>
          <a:p>
            <a:pPr marL="0" indent="0" algn="r" rtl="1">
              <a:buNone/>
            </a:pPr>
            <a:r>
              <a:rPr lang="en-US" sz="2400" b="1" dirty="0">
                <a:cs typeface="B Nazanin" panose="00000400000000000000" pitchFamily="2" charset="-78"/>
              </a:rPr>
              <a:t>Johnson &amp; Johnson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ar-SA" sz="2400" b="1" dirty="0">
                <a:cs typeface="B Nazanin" panose="00000400000000000000" pitchFamily="2" charset="-78"/>
              </a:rPr>
              <a:t>در سال 2021 بخش محصولات مصرفی خود را 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ar-SA" sz="2400" b="1" dirty="0">
                <a:cs typeface="B Nazanin" panose="00000400000000000000" pitchFamily="2" charset="-78"/>
              </a:rPr>
              <a:t>از بخش‌ها</a:t>
            </a:r>
            <a:r>
              <a:rPr lang="fa-IR" sz="2400" b="1" dirty="0">
                <a:cs typeface="B Nazanin" panose="00000400000000000000" pitchFamily="2" charset="-78"/>
              </a:rPr>
              <a:t>ی </a:t>
            </a:r>
            <a:r>
              <a:rPr lang="ar-SA" sz="2400" b="1" dirty="0">
                <a:cs typeface="B Nazanin" panose="00000400000000000000" pitchFamily="2" charset="-78"/>
              </a:rPr>
              <a:t>دارویی و پزشکی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ar-SA" sz="2400" b="1" dirty="0">
                <a:cs typeface="B Nazanin" panose="00000400000000000000" pitchFamily="2" charset="-78"/>
              </a:rPr>
              <a:t>جدا </a:t>
            </a:r>
            <a:r>
              <a:rPr lang="fa-IR" sz="2400" b="1" dirty="0">
                <a:cs typeface="B Nazanin" panose="00000400000000000000" pitchFamily="2" charset="-78"/>
              </a:rPr>
              <a:t>کرد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تمرکز</a:t>
            </a:r>
            <a:r>
              <a:rPr lang="ar-SA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en-US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Johnson &amp; Johnson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ar-SA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بر داروها و تجهیزات پزشکی </a:t>
            </a:r>
            <a:endParaRPr lang="fa-IR" sz="24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ar-SA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و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موفقیت</a:t>
            </a:r>
            <a:r>
              <a:rPr lang="ar-SA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cs typeface="B Nazanin" panose="00000400000000000000" pitchFamily="2" charset="-78"/>
              </a:rPr>
              <a:t>Kenvue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در محصولات آرایشی و بهداشتی</a:t>
            </a:r>
            <a:endParaRPr lang="ar-SA" sz="24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b="1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6D952C-CE93-2370-411C-4F241423980B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F33595-31EB-EA8D-C011-7C1BED12D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CA4C6A3-F3A9-6209-1F3A-5ACB50F95116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EFE50F-78EC-9E51-E669-5A7E31151E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48" y="1136155"/>
            <a:ext cx="1458937" cy="15810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15000" dist="5000" dir="5400000" sy="-100000" algn="bl" rotWithShape="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4BA9AE6-7547-FEDE-BF16-64FD7BEDD9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48" y="3056954"/>
            <a:ext cx="1458938" cy="1581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15000" dist="5000" dir="5400000" sy="-100000" algn="bl" rotWithShape="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244A5D3-715E-158E-1972-5BA58B35AF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49" y="4992247"/>
            <a:ext cx="1458937" cy="15810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15000" dist="5000" dir="5400000" sy="-100000" algn="bl" rotWithShape="0"/>
          </a:effectLst>
        </p:spPr>
      </p:pic>
      <p:sp>
        <p:nvSpPr>
          <p:cNvPr id="14" name="Rectangle: Rounded Corners 13">
            <a:hlinkClick r:id="rId6" action="ppaction://hlinksldjump"/>
            <a:extLst>
              <a:ext uri="{FF2B5EF4-FFF2-40B4-BE49-F238E27FC236}">
                <a16:creationId xmlns:a16="http://schemas.microsoft.com/office/drawing/2014/main" id="{8A735AF0-ED5A-44DE-63D9-69841781D0D4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7" action="ppaction://hlinksldjump"/>
            <a:extLst>
              <a:ext uri="{FF2B5EF4-FFF2-40B4-BE49-F238E27FC236}">
                <a16:creationId xmlns:a16="http://schemas.microsoft.com/office/drawing/2014/main" id="{AD074AA0-36CB-FE04-8225-8C8777628C1C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8" action="ppaction://hlinksldjump"/>
            <a:extLst>
              <a:ext uri="{FF2B5EF4-FFF2-40B4-BE49-F238E27FC236}">
                <a16:creationId xmlns:a16="http://schemas.microsoft.com/office/drawing/2014/main" id="{3ABE06EB-BABE-459A-4A0C-19A593224866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9" action="ppaction://hlinksldjump"/>
            <a:extLst>
              <a:ext uri="{FF2B5EF4-FFF2-40B4-BE49-F238E27FC236}">
                <a16:creationId xmlns:a16="http://schemas.microsoft.com/office/drawing/2014/main" id="{5A75F57D-2B41-F8BB-E09B-8740B414F8E2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0" action="ppaction://hlinksldjump"/>
            <a:extLst>
              <a:ext uri="{FF2B5EF4-FFF2-40B4-BE49-F238E27FC236}">
                <a16:creationId xmlns:a16="http://schemas.microsoft.com/office/drawing/2014/main" id="{5D4045D5-BA83-F029-92BE-058F0C4E34B1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1" action="ppaction://hlinksldjump"/>
            <a:extLst>
              <a:ext uri="{FF2B5EF4-FFF2-40B4-BE49-F238E27FC236}">
                <a16:creationId xmlns:a16="http://schemas.microsoft.com/office/drawing/2014/main" id="{0D7F3A45-6994-8699-3FFE-67F413CB3511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12" action="ppaction://hlinksldjump"/>
            <a:extLst>
              <a:ext uri="{FF2B5EF4-FFF2-40B4-BE49-F238E27FC236}">
                <a16:creationId xmlns:a16="http://schemas.microsoft.com/office/drawing/2014/main" id="{E29FA67A-2A2D-379E-61F2-8D7B7DF3A24C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13" action="ppaction://hlinksldjump"/>
            <a:extLst>
              <a:ext uri="{FF2B5EF4-FFF2-40B4-BE49-F238E27FC236}">
                <a16:creationId xmlns:a16="http://schemas.microsoft.com/office/drawing/2014/main" id="{7BD0B104-4E58-2404-187B-C4109D944635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4" action="ppaction://hlinksldjump"/>
            <a:extLst>
              <a:ext uri="{FF2B5EF4-FFF2-40B4-BE49-F238E27FC236}">
                <a16:creationId xmlns:a16="http://schemas.microsoft.com/office/drawing/2014/main" id="{1AF6BCFF-DA87-80F4-7FED-A6CA2E58D709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5" action="ppaction://hlinksldjump"/>
            <a:extLst>
              <a:ext uri="{FF2B5EF4-FFF2-40B4-BE49-F238E27FC236}">
                <a16:creationId xmlns:a16="http://schemas.microsoft.com/office/drawing/2014/main" id="{D013C76D-CFAA-3FA3-E04F-CB4BF84DDDD4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: Rounded Corners 25">
            <a:hlinkClick r:id="rId16" action="ppaction://hlinksldjump"/>
            <a:extLst>
              <a:ext uri="{FF2B5EF4-FFF2-40B4-BE49-F238E27FC236}">
                <a16:creationId xmlns:a16="http://schemas.microsoft.com/office/drawing/2014/main" id="{DAAB5A72-FE21-C495-0379-F3A7A2A4A686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: Rounded Corners 26">
            <a:hlinkClick r:id="rId17" action="ppaction://hlinksldjump"/>
            <a:extLst>
              <a:ext uri="{FF2B5EF4-FFF2-40B4-BE49-F238E27FC236}">
                <a16:creationId xmlns:a16="http://schemas.microsoft.com/office/drawing/2014/main" id="{98C9546D-9A05-6DFA-008B-A062A511D871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86466843"/>
      </p:ext>
    </p:extLst>
  </p:cSld>
  <p:clrMapOvr>
    <a:masterClrMapping/>
  </p:clrMapOvr>
  <p:transition spd="med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F1F3C1-1A27-7684-3288-7330D210B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64A55-9356-1133-3495-83AF25CAC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جدایی </a:t>
            </a:r>
            <a:r>
              <a:rPr lang="en-US" sz="3200" b="1" dirty="0" err="1">
                <a:latin typeface="+mn-lt"/>
                <a:cs typeface="B Nazanin" panose="00000400000000000000" pitchFamily="2" charset="-78"/>
              </a:rPr>
              <a:t>Spinco</a:t>
            </a:r>
            <a:r>
              <a:rPr lang="fa-IR" sz="3200" b="1" dirty="0">
                <a:cs typeface="B Nazanin" panose="00000400000000000000" pitchFamily="2" charset="-78"/>
              </a:rPr>
              <a:t> از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Jacobs Solutions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D9158BB-7EC9-1FD7-42BD-493E725F3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طرفین: </a:t>
            </a:r>
            <a:r>
              <a:rPr lang="fa-IR" sz="3200" b="1" dirty="0">
                <a:cs typeface="B Nazanin" panose="00000400000000000000" pitchFamily="2" charset="-78"/>
              </a:rPr>
              <a:t>جاکوبز و اسپین‌کو</a:t>
            </a:r>
          </a:p>
          <a:p>
            <a:pPr marL="0" indent="0" algn="r" rtl="1">
              <a:buNone/>
            </a:pPr>
            <a:r>
              <a:rPr lang="fa-IR" sz="32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زمینه:</a:t>
            </a:r>
            <a:r>
              <a:rPr lang="fa-IR" sz="3200" b="1" dirty="0">
                <a:cs typeface="B Nazanin" panose="00000400000000000000" pitchFamily="2" charset="-78"/>
              </a:rPr>
              <a:t> صنایع نظامی و (نفت، گاز و صنایع شیمیایی)</a:t>
            </a:r>
          </a:p>
          <a:p>
            <a:pPr marL="0" indent="0" algn="r" rtl="1">
              <a:buNone/>
            </a:pPr>
            <a:r>
              <a:rPr lang="fa-IR" sz="32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ارزش قرارداد: </a:t>
            </a:r>
            <a:r>
              <a:rPr lang="fa-IR" sz="3200" b="1" dirty="0">
                <a:cs typeface="B Nazanin" panose="00000400000000000000" pitchFamily="2" charset="-78"/>
              </a:rPr>
              <a:t>نامشخص</a:t>
            </a:r>
          </a:p>
          <a:p>
            <a:pPr marL="0" indent="0" algn="r" rtl="1">
              <a:buNone/>
            </a:pPr>
            <a:r>
              <a:rPr lang="fa-IR" sz="32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تاریخ:</a:t>
            </a:r>
            <a:r>
              <a:rPr lang="fa-IR" sz="3200" b="1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2024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به عنوان مقدمه ادغام با </a:t>
            </a:r>
            <a:r>
              <a:rPr lang="en-US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Amentum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 (فناوری‌های پیرفته و بیشتر نظامی)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1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9C4A25-6366-DDE7-B4C1-65811C2D2623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CF1FD6-7C0C-3A47-C9E7-68B5CC562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FF895F3-A7DA-226A-2E38-2A6B06B82F9B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A6CBC2D-822E-D55F-23E9-9367C383D4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2"/>
          <a:stretch/>
        </p:blipFill>
        <p:spPr>
          <a:xfrm>
            <a:off x="209580" y="804039"/>
            <a:ext cx="2723401" cy="168036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ACA02D6-A3C8-BA07-D387-6D4A42A27D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12" y="3692164"/>
            <a:ext cx="8148503" cy="26539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0"/>
          </a:effectLst>
        </p:spPr>
      </p:pic>
      <p:sp>
        <p:nvSpPr>
          <p:cNvPr id="3" name="Rectangle: Rounded Corners 2">
            <a:hlinkClick r:id="rId5" action="ppaction://hlinksldjump"/>
            <a:extLst>
              <a:ext uri="{FF2B5EF4-FFF2-40B4-BE49-F238E27FC236}">
                <a16:creationId xmlns:a16="http://schemas.microsoft.com/office/drawing/2014/main" id="{11806468-3242-458A-07FB-7F1D4654993B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6" action="ppaction://hlinksldjump"/>
            <a:extLst>
              <a:ext uri="{FF2B5EF4-FFF2-40B4-BE49-F238E27FC236}">
                <a16:creationId xmlns:a16="http://schemas.microsoft.com/office/drawing/2014/main" id="{DF51396E-E38D-5221-459D-1A1EFCB14A5D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7" action="ppaction://hlinksldjump"/>
            <a:extLst>
              <a:ext uri="{FF2B5EF4-FFF2-40B4-BE49-F238E27FC236}">
                <a16:creationId xmlns:a16="http://schemas.microsoft.com/office/drawing/2014/main" id="{32CB1D7F-AF9F-6E1C-E5BC-F039B4BA0411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8" action="ppaction://hlinksldjump"/>
            <a:extLst>
              <a:ext uri="{FF2B5EF4-FFF2-40B4-BE49-F238E27FC236}">
                <a16:creationId xmlns:a16="http://schemas.microsoft.com/office/drawing/2014/main" id="{0E2CCAE8-FB38-B500-BBC1-8C848862862F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9" action="ppaction://hlinksldjump"/>
            <a:extLst>
              <a:ext uri="{FF2B5EF4-FFF2-40B4-BE49-F238E27FC236}">
                <a16:creationId xmlns:a16="http://schemas.microsoft.com/office/drawing/2014/main" id="{2EC9E969-8384-AD59-8C70-81DFE707372E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10" action="ppaction://hlinksldjump"/>
            <a:extLst>
              <a:ext uri="{FF2B5EF4-FFF2-40B4-BE49-F238E27FC236}">
                <a16:creationId xmlns:a16="http://schemas.microsoft.com/office/drawing/2014/main" id="{55F63666-20A0-47D5-325D-C1B7228C38F0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11" action="ppaction://hlinksldjump"/>
            <a:extLst>
              <a:ext uri="{FF2B5EF4-FFF2-40B4-BE49-F238E27FC236}">
                <a16:creationId xmlns:a16="http://schemas.microsoft.com/office/drawing/2014/main" id="{2DE0AF04-AE8A-2F1B-E613-11754C47A8F6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12" action="ppaction://hlinksldjump"/>
            <a:extLst>
              <a:ext uri="{FF2B5EF4-FFF2-40B4-BE49-F238E27FC236}">
                <a16:creationId xmlns:a16="http://schemas.microsoft.com/office/drawing/2014/main" id="{92A25162-7D6C-202F-97BE-1D1A35457E25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3" action="ppaction://hlinksldjump"/>
            <a:extLst>
              <a:ext uri="{FF2B5EF4-FFF2-40B4-BE49-F238E27FC236}">
                <a16:creationId xmlns:a16="http://schemas.microsoft.com/office/drawing/2014/main" id="{C2A72DBF-F880-F62D-3368-B2EBF461A15F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4" action="ppaction://hlinksldjump"/>
            <a:extLst>
              <a:ext uri="{FF2B5EF4-FFF2-40B4-BE49-F238E27FC236}">
                <a16:creationId xmlns:a16="http://schemas.microsoft.com/office/drawing/2014/main" id="{6AEC6319-ABD2-A218-0B8E-1413F09F638F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15" action="ppaction://hlinksldjump"/>
            <a:extLst>
              <a:ext uri="{FF2B5EF4-FFF2-40B4-BE49-F238E27FC236}">
                <a16:creationId xmlns:a16="http://schemas.microsoft.com/office/drawing/2014/main" id="{846505E4-8523-1AF5-EDC9-51C450CF8927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16" action="ppaction://hlinksldjump"/>
            <a:extLst>
              <a:ext uri="{FF2B5EF4-FFF2-40B4-BE49-F238E27FC236}">
                <a16:creationId xmlns:a16="http://schemas.microsoft.com/office/drawing/2014/main" id="{E0886CBF-12CF-9694-47DA-694E5E0561C7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8566593"/>
      </p:ext>
    </p:extLst>
  </p:cSld>
  <p:clrMapOvr>
    <a:masterClrMapping/>
  </p:clrMapOvr>
  <p:transition spd="med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A9338F-AA39-AAE5-7D13-708463EEA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B98D6-6B5A-7183-018B-8525AFC7D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جدایی </a:t>
            </a:r>
            <a:r>
              <a:rPr lang="en-US" sz="3200" b="1" dirty="0" err="1">
                <a:latin typeface="+mn-lt"/>
                <a:cs typeface="B Nazanin" panose="00000400000000000000" pitchFamily="2" charset="-78"/>
              </a:rPr>
              <a:t>Spinco</a:t>
            </a:r>
            <a:r>
              <a:rPr lang="fa-IR" sz="3200" b="1" dirty="0">
                <a:cs typeface="B Nazanin" panose="00000400000000000000" pitchFamily="2" charset="-78"/>
              </a:rPr>
              <a:t> از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Jacobs Solutions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EB3A4CE-3EFB-51A6-E409-6646F3DD4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62861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400" b="1" dirty="0">
                <a:solidFill>
                  <a:srgbClr val="C00000"/>
                </a:solidFill>
                <a:cs typeface="B Nazanin" panose="00000400000000000000" pitchFamily="2" charset="-78"/>
              </a:rPr>
              <a:t>دلایل استراتژیک معامله</a:t>
            </a:r>
          </a:p>
          <a:p>
            <a:pPr marL="0" indent="0" algn="r" rtl="1">
              <a:buNone/>
            </a:pPr>
            <a:r>
              <a:rPr lang="fa-IR" sz="1000" b="1" dirty="0">
                <a:cs typeface="B Nazanin" panose="00000400000000000000" pitchFamily="2" charset="-78"/>
              </a:rPr>
              <a:t> </a:t>
            </a:r>
            <a:endParaRPr lang="fa-IR" sz="8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انگیزه توسعه ملی</a:t>
            </a:r>
          </a:p>
          <a:p>
            <a:pPr marL="0" indent="0" algn="r" rtl="1">
              <a:buNone/>
            </a:pPr>
            <a:r>
              <a:rPr lang="en-US" sz="2400" b="1" dirty="0">
                <a:cs typeface="B Nazanin" panose="00000400000000000000" pitchFamily="2" charset="-78"/>
              </a:rPr>
              <a:t>SpinCo</a:t>
            </a:r>
            <a:r>
              <a:rPr lang="fa-IR" sz="2400" b="1" dirty="0">
                <a:cs typeface="B Nazanin" panose="00000400000000000000" pitchFamily="2" charset="-78"/>
              </a:rPr>
              <a:t> در خدمت دولت آمریکا خواهد بود</a:t>
            </a:r>
          </a:p>
          <a:p>
            <a:pPr marL="0" indent="0" algn="r" rtl="1">
              <a:buNone/>
            </a:pPr>
            <a:r>
              <a:rPr lang="fa-IR" sz="800" b="1" dirty="0"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تقویت پورتفوی تجاری</a:t>
            </a:r>
            <a:endParaRPr lang="en-US" sz="2400" b="1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توسعه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تنوع مشتریان </a:t>
            </a:r>
            <a:r>
              <a:rPr lang="fa-IR" sz="2400" b="1" dirty="0">
                <a:cs typeface="B Nazanin" panose="00000400000000000000" pitchFamily="2" charset="-78"/>
              </a:rPr>
              <a:t>و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جغرافیای فعالیت</a:t>
            </a:r>
          </a:p>
          <a:p>
            <a:pPr marL="0" indent="0" algn="r" rtl="1">
              <a:buNone/>
            </a:pPr>
            <a:r>
              <a:rPr lang="fa-IR" sz="800" b="1" dirty="0"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ایجاد ارزش بیشتر برای سهامداران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استفاده از ساختار </a:t>
            </a:r>
            <a:r>
              <a:rPr lang="en-US" sz="2400" b="1" dirty="0">
                <a:cs typeface="B Nazanin" panose="00000400000000000000" pitchFamily="2" charset="-78"/>
              </a:rPr>
              <a:t>Reverse Morris Trust</a:t>
            </a:r>
            <a:r>
              <a:rPr lang="fa-IR" sz="2400" b="1" dirty="0">
                <a:cs typeface="B Nazanin" panose="00000400000000000000" pitchFamily="2" charset="-78"/>
              </a:rPr>
              <a:t> برای معافیت مالیاتی (اسپیناف سپس سهامی عام)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(صرفه‌جویی حدود 125 تا 175 میلیون دلار)</a:t>
            </a:r>
          </a:p>
          <a:p>
            <a:pPr marL="0" indent="0" algn="r" rtl="1">
              <a:buNone/>
            </a:pPr>
            <a:r>
              <a:rPr lang="fa-IR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1- جداسازی بخش مورد نظر و ایجاد شرکت تابعه جدید</a:t>
            </a:r>
          </a:p>
          <a:p>
            <a:pPr marL="0" indent="0" algn="r" rtl="1">
              <a:buNone/>
            </a:pPr>
            <a:r>
              <a:rPr lang="fa-IR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2- توزیع سهام شرکت تابعه بین سهام‌داران شرکت مادر (بدون مالیات)</a:t>
            </a:r>
          </a:p>
          <a:p>
            <a:pPr marL="0" indent="0" algn="r" rtl="1">
              <a:buNone/>
            </a:pPr>
            <a:r>
              <a:rPr lang="fa-IR" sz="20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3- ادغام با شرکت دیگر (به طور کامل غیر مرتبط): سهام‌داران شرکت تابعه باید حداقل ۵۰ درصد از سهام شرکت ادغام شده را کنترل کنند (تا معامله مشمول مالیات نشود)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31A3D33-CFD9-C000-A820-218E6874DB37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47F531-289E-82F2-7EF7-A614C9D67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1B1341A-5DCE-5383-E530-0E66C3E73E37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D42D0C3-4FC9-6C7C-B8DE-3EB1FD61FB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80" y="804040"/>
            <a:ext cx="1513301" cy="886737"/>
          </a:xfrm>
          <a:prstGeom prst="rect">
            <a:avLst/>
          </a:prstGeom>
        </p:spPr>
      </p:pic>
      <p:sp>
        <p:nvSpPr>
          <p:cNvPr id="3" name="Rectangle: Rounded Corners 2">
            <a:hlinkClick r:id="rId4" action="ppaction://hlinksldjump"/>
            <a:extLst>
              <a:ext uri="{FF2B5EF4-FFF2-40B4-BE49-F238E27FC236}">
                <a16:creationId xmlns:a16="http://schemas.microsoft.com/office/drawing/2014/main" id="{EDC93BD4-E158-B1F2-5E4A-6F8F8A0F6166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5" action="ppaction://hlinksldjump"/>
            <a:extLst>
              <a:ext uri="{FF2B5EF4-FFF2-40B4-BE49-F238E27FC236}">
                <a16:creationId xmlns:a16="http://schemas.microsoft.com/office/drawing/2014/main" id="{733182FB-120C-A845-F2B0-4F1CDA3B4DDA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6" action="ppaction://hlinksldjump"/>
            <a:extLst>
              <a:ext uri="{FF2B5EF4-FFF2-40B4-BE49-F238E27FC236}">
                <a16:creationId xmlns:a16="http://schemas.microsoft.com/office/drawing/2014/main" id="{13B69CD7-9BAE-07BD-6A85-53CF11E51E98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116C0507-8492-19AB-C417-7A2BE5161499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8" action="ppaction://hlinksldjump"/>
            <a:extLst>
              <a:ext uri="{FF2B5EF4-FFF2-40B4-BE49-F238E27FC236}">
                <a16:creationId xmlns:a16="http://schemas.microsoft.com/office/drawing/2014/main" id="{FE9FA7D9-C697-5015-920A-974036F95091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9" action="ppaction://hlinksldjump"/>
            <a:extLst>
              <a:ext uri="{FF2B5EF4-FFF2-40B4-BE49-F238E27FC236}">
                <a16:creationId xmlns:a16="http://schemas.microsoft.com/office/drawing/2014/main" id="{592EB356-0F45-244D-E454-21D55F69DEB4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10" action="ppaction://hlinksldjump"/>
            <a:extLst>
              <a:ext uri="{FF2B5EF4-FFF2-40B4-BE49-F238E27FC236}">
                <a16:creationId xmlns:a16="http://schemas.microsoft.com/office/drawing/2014/main" id="{314727B7-12C3-4DC2-FDA5-EAA8F5BA472D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11" action="ppaction://hlinksldjump"/>
            <a:extLst>
              <a:ext uri="{FF2B5EF4-FFF2-40B4-BE49-F238E27FC236}">
                <a16:creationId xmlns:a16="http://schemas.microsoft.com/office/drawing/2014/main" id="{E40EE81D-8FFC-7F14-F6E1-DB8CA732CF2E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2" action="ppaction://hlinksldjump"/>
            <a:extLst>
              <a:ext uri="{FF2B5EF4-FFF2-40B4-BE49-F238E27FC236}">
                <a16:creationId xmlns:a16="http://schemas.microsoft.com/office/drawing/2014/main" id="{EFDD2C89-B4BD-8A71-A9CF-B04959978BF0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3" action="ppaction://hlinksldjump"/>
            <a:extLst>
              <a:ext uri="{FF2B5EF4-FFF2-40B4-BE49-F238E27FC236}">
                <a16:creationId xmlns:a16="http://schemas.microsoft.com/office/drawing/2014/main" id="{A578386A-967C-E921-E5D8-F92635695429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5E08D04E-1129-3604-F76E-A67C0DE52430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15" action="ppaction://hlinksldjump"/>
            <a:extLst>
              <a:ext uri="{FF2B5EF4-FFF2-40B4-BE49-F238E27FC236}">
                <a16:creationId xmlns:a16="http://schemas.microsoft.com/office/drawing/2014/main" id="{7325AF4E-9AA6-DC64-8B9E-5AF3CA7C6BAF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9869134"/>
      </p:ext>
    </p:extLst>
  </p:cSld>
  <p:clrMapOvr>
    <a:masterClrMapping/>
  </p:clrMapOvr>
  <p:transition spd="med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A5C8D2-E969-B508-DA52-D4A54A700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37B1F-E33C-E5E5-34DD-86AF600E6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جدایی </a:t>
            </a:r>
            <a:r>
              <a:rPr lang="en-US" sz="3200" b="1" dirty="0" err="1">
                <a:latin typeface="+mn-lt"/>
                <a:cs typeface="B Nazanin" panose="00000400000000000000" pitchFamily="2" charset="-78"/>
              </a:rPr>
              <a:t>Spinco</a:t>
            </a:r>
            <a:r>
              <a:rPr lang="fa-IR" sz="3200" b="1" dirty="0">
                <a:cs typeface="B Nazanin" panose="00000400000000000000" pitchFamily="2" charset="-78"/>
              </a:rPr>
              <a:t> از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Jacobs Solutions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2F3A8FE-6CFE-0E23-D6FD-A22EAF461E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62861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400" b="1" dirty="0">
                <a:solidFill>
                  <a:srgbClr val="C00000"/>
                </a:solidFill>
                <a:cs typeface="B Nazanin" panose="00000400000000000000" pitchFamily="2" charset="-78"/>
              </a:rPr>
              <a:t>اسپیناف و ادغام</a:t>
            </a:r>
          </a:p>
          <a:p>
            <a:pPr marL="0" indent="0" algn="r" rtl="1">
              <a:buNone/>
            </a:pPr>
            <a:r>
              <a:rPr lang="fa-IR" sz="1000" b="1" dirty="0">
                <a:cs typeface="B Nazanin" panose="00000400000000000000" pitchFamily="2" charset="-78"/>
              </a:rPr>
              <a:t> </a:t>
            </a:r>
            <a:endParaRPr lang="fa-IR" sz="800" b="1" dirty="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5229BE-3AB3-D828-0553-2255CBA932A9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144116D-C703-0549-0533-55E872AAB8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D8DA43E-E8AB-0987-B989-55A993C30D9A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02BEA9E-5605-A4EF-814C-E2E7B3D975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80" y="804040"/>
            <a:ext cx="1513301" cy="886737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15F67A-C709-73C6-FA87-571BBA425A93}"/>
              </a:ext>
            </a:extLst>
          </p:cNvPr>
          <p:cNvSpPr/>
          <p:nvPr/>
        </p:nvSpPr>
        <p:spPr>
          <a:xfrm>
            <a:off x="3976776" y="1138971"/>
            <a:ext cx="1837428" cy="1837428"/>
          </a:xfrm>
          <a:custGeom>
            <a:avLst/>
            <a:gdLst>
              <a:gd name="connsiteX0" fmla="*/ 918714 w 1837428"/>
              <a:gd name="connsiteY0" fmla="*/ 0 h 1837428"/>
              <a:gd name="connsiteX1" fmla="*/ 1837428 w 1837428"/>
              <a:gd name="connsiteY1" fmla="*/ 918714 h 1837428"/>
              <a:gd name="connsiteX2" fmla="*/ 918714 w 1837428"/>
              <a:gd name="connsiteY2" fmla="*/ 1837428 h 1837428"/>
              <a:gd name="connsiteX3" fmla="*/ 645517 w 1837428"/>
              <a:gd name="connsiteY3" fmla="*/ 1796125 h 1837428"/>
              <a:gd name="connsiteX4" fmla="*/ 567979 w 1837428"/>
              <a:gd name="connsiteY4" fmla="*/ 1767746 h 1837428"/>
              <a:gd name="connsiteX5" fmla="*/ 570748 w 1837428"/>
              <a:gd name="connsiteY5" fmla="*/ 1740280 h 1837428"/>
              <a:gd name="connsiteX6" fmla="*/ 24201 w 1837428"/>
              <a:gd name="connsiteY6" fmla="*/ 1069690 h 1837428"/>
              <a:gd name="connsiteX7" fmla="*/ 13281 w 1837428"/>
              <a:gd name="connsiteY7" fmla="*/ 1068589 h 1837428"/>
              <a:gd name="connsiteX8" fmla="*/ 4743 w 1837428"/>
              <a:gd name="connsiteY8" fmla="*/ 1012647 h 1837428"/>
              <a:gd name="connsiteX9" fmla="*/ 0 w 1837428"/>
              <a:gd name="connsiteY9" fmla="*/ 918714 h 1837428"/>
              <a:gd name="connsiteX10" fmla="*/ 918714 w 1837428"/>
              <a:gd name="connsiteY10" fmla="*/ 0 h 183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37428" h="1837428">
                <a:moveTo>
                  <a:pt x="918714" y="0"/>
                </a:moveTo>
                <a:cubicBezTo>
                  <a:pt x="1426106" y="0"/>
                  <a:pt x="1837428" y="411322"/>
                  <a:pt x="1837428" y="918714"/>
                </a:cubicBezTo>
                <a:cubicBezTo>
                  <a:pt x="1837428" y="1426106"/>
                  <a:pt x="1426106" y="1837428"/>
                  <a:pt x="918714" y="1837428"/>
                </a:cubicBezTo>
                <a:cubicBezTo>
                  <a:pt x="823578" y="1837428"/>
                  <a:pt x="731820" y="1822968"/>
                  <a:pt x="645517" y="1796125"/>
                </a:cubicBezTo>
                <a:lnTo>
                  <a:pt x="567979" y="1767746"/>
                </a:lnTo>
                <a:lnTo>
                  <a:pt x="570748" y="1740280"/>
                </a:lnTo>
                <a:cubicBezTo>
                  <a:pt x="570748" y="1409498"/>
                  <a:pt x="336115" y="1133517"/>
                  <a:pt x="24201" y="1069690"/>
                </a:cubicBezTo>
                <a:lnTo>
                  <a:pt x="13281" y="1068589"/>
                </a:lnTo>
                <a:lnTo>
                  <a:pt x="4743" y="1012647"/>
                </a:lnTo>
                <a:cubicBezTo>
                  <a:pt x="1607" y="981763"/>
                  <a:pt x="0" y="950426"/>
                  <a:pt x="0" y="918714"/>
                </a:cubicBezTo>
                <a:cubicBezTo>
                  <a:pt x="0" y="411322"/>
                  <a:pt x="411322" y="0"/>
                  <a:pt x="918714" y="0"/>
                </a:cubicBez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000" b="1" dirty="0">
                <a:cs typeface="B Nazanin" panose="00000400000000000000" pitchFamily="2" charset="-78"/>
              </a:rPr>
              <a:t>Jacobs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C42FA72-7EEB-E5B8-FDBC-AD31EC9C8704}"/>
              </a:ext>
            </a:extLst>
          </p:cNvPr>
          <p:cNvSpPr/>
          <p:nvPr/>
        </p:nvSpPr>
        <p:spPr>
          <a:xfrm>
            <a:off x="5959847" y="3563749"/>
            <a:ext cx="1368994" cy="1368994"/>
          </a:xfrm>
          <a:prstGeom prst="ellips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Amentum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852451E-3797-8F13-A00A-DEEFF03F086E}"/>
              </a:ext>
            </a:extLst>
          </p:cNvPr>
          <p:cNvSpPr/>
          <p:nvPr/>
        </p:nvSpPr>
        <p:spPr>
          <a:xfrm>
            <a:off x="2687582" y="3563749"/>
            <a:ext cx="1368994" cy="1368994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cs typeface="B Nazanin" panose="00000400000000000000" pitchFamily="2" charset="-78"/>
              </a:rPr>
              <a:t>SpinCo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4167AE6-3BBE-F072-CFC3-9361BB4DEFA1}"/>
              </a:ext>
            </a:extLst>
          </p:cNvPr>
          <p:cNvSpPr/>
          <p:nvPr/>
        </p:nvSpPr>
        <p:spPr>
          <a:xfrm>
            <a:off x="4183301" y="4857069"/>
            <a:ext cx="1622968" cy="162296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cs typeface="B Nazanin" panose="00000400000000000000" pitchFamily="2" charset="-78"/>
              </a:rPr>
              <a:t>Combined Co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2D173A3-5FEE-4AFC-6610-95D757B945E8}"/>
              </a:ext>
            </a:extLst>
          </p:cNvPr>
          <p:cNvCxnSpPr>
            <a:cxnSpLocks/>
            <a:stCxn id="12" idx="4"/>
            <a:endCxn id="6" idx="7"/>
          </p:cNvCxnSpPr>
          <p:nvPr/>
        </p:nvCxnSpPr>
        <p:spPr>
          <a:xfrm flipH="1">
            <a:off x="3856091" y="2906717"/>
            <a:ext cx="688664" cy="85751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B91518F2-0D7F-9526-E9D8-0B775A6AFFE5}"/>
              </a:ext>
            </a:extLst>
          </p:cNvPr>
          <p:cNvSpPr txBox="1"/>
          <p:nvPr/>
        </p:nvSpPr>
        <p:spPr>
          <a:xfrm rot="18555169">
            <a:off x="3663572" y="2990610"/>
            <a:ext cx="938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Spin-off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E3990D0-CECC-56B8-CC6D-62A35B577624}"/>
              </a:ext>
            </a:extLst>
          </p:cNvPr>
          <p:cNvCxnSpPr>
            <a:cxnSpLocks/>
            <a:stCxn id="6" idx="6"/>
            <a:endCxn id="5" idx="2"/>
          </p:cNvCxnSpPr>
          <p:nvPr/>
        </p:nvCxnSpPr>
        <p:spPr>
          <a:xfrm>
            <a:off x="4056576" y="4248246"/>
            <a:ext cx="1903271" cy="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B80C87EC-4661-1817-E243-8B663FAE738B}"/>
              </a:ext>
            </a:extLst>
          </p:cNvPr>
          <p:cNvSpPr txBox="1"/>
          <p:nvPr/>
        </p:nvSpPr>
        <p:spPr>
          <a:xfrm>
            <a:off x="4659497" y="3922044"/>
            <a:ext cx="688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M&amp;A</a:t>
            </a:r>
          </a:p>
        </p:txBody>
      </p:sp>
      <p:sp>
        <p:nvSpPr>
          <p:cNvPr id="25" name="Arrow: Down 24">
            <a:extLst>
              <a:ext uri="{FF2B5EF4-FFF2-40B4-BE49-F238E27FC236}">
                <a16:creationId xmlns:a16="http://schemas.microsoft.com/office/drawing/2014/main" id="{870BBB72-EFC5-267D-1EBD-252C5A48A66A}"/>
              </a:ext>
            </a:extLst>
          </p:cNvPr>
          <p:cNvSpPr/>
          <p:nvPr/>
        </p:nvSpPr>
        <p:spPr>
          <a:xfrm>
            <a:off x="4792243" y="4307069"/>
            <a:ext cx="400260" cy="491702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peech Bubble: Rectangle with Corners Rounded 25">
            <a:extLst>
              <a:ext uri="{FF2B5EF4-FFF2-40B4-BE49-F238E27FC236}">
                <a16:creationId xmlns:a16="http://schemas.microsoft.com/office/drawing/2014/main" id="{F737AE90-924F-565E-B66D-46CB24FFB8A1}"/>
              </a:ext>
            </a:extLst>
          </p:cNvPr>
          <p:cNvSpPr/>
          <p:nvPr/>
        </p:nvSpPr>
        <p:spPr>
          <a:xfrm>
            <a:off x="133108" y="1875065"/>
            <a:ext cx="3493698" cy="1368994"/>
          </a:xfrm>
          <a:prstGeom prst="wedgeRoundRectCallout">
            <a:avLst>
              <a:gd name="adj1" fmla="val 35452"/>
              <a:gd name="adj2" fmla="val 7009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هر سهم از </a:t>
            </a:r>
            <a:r>
              <a:rPr lang="en-US" b="1" dirty="0">
                <a:cs typeface="B Nazanin" panose="00000400000000000000" pitchFamily="2" charset="-78"/>
              </a:rPr>
              <a:t>Jacobs</a:t>
            </a:r>
            <a:r>
              <a:rPr lang="fa-IR" b="1" dirty="0">
                <a:cs typeface="B Nazanin" panose="00000400000000000000" pitchFamily="2" charset="-78"/>
              </a:rPr>
              <a:t> ، یک سهم از </a:t>
            </a:r>
            <a:r>
              <a:rPr lang="en-US" b="1" dirty="0">
                <a:cs typeface="B Nazanin" panose="00000400000000000000" pitchFamily="2" charset="-78"/>
              </a:rPr>
              <a:t>SpinCo</a:t>
            </a:r>
            <a:r>
              <a:rPr lang="fa-IR" b="1" dirty="0">
                <a:cs typeface="B Nazanin" panose="00000400000000000000" pitchFamily="2" charset="-78"/>
              </a:rPr>
              <a:t> دریافت می‌کند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(بدون مالیات)</a:t>
            </a:r>
          </a:p>
          <a:p>
            <a:pPr algn="ctr" rtl="1"/>
            <a:r>
              <a:rPr lang="fa-IR" b="1" dirty="0">
                <a:cs typeface="B Nazanin" panose="00000400000000000000" pitchFamily="2" charset="-78"/>
              </a:rPr>
              <a:t>(</a:t>
            </a:r>
            <a:r>
              <a:rPr lang="ar-SA" b="1" dirty="0">
                <a:cs typeface="B Nazanin" panose="00000400000000000000" pitchFamily="2" charset="-78"/>
              </a:rPr>
              <a:t>حداقل </a:t>
            </a:r>
            <a:r>
              <a:rPr lang="fa-IR" b="1" dirty="0">
                <a:cs typeface="B Nazanin" panose="00000400000000000000" pitchFamily="2" charset="-78"/>
              </a:rPr>
              <a:t>80.1٪</a:t>
            </a:r>
            <a:r>
              <a:rPr lang="ar-SA" b="1" dirty="0">
                <a:cs typeface="B Nazanin" panose="00000400000000000000" pitchFamily="2" charset="-78"/>
              </a:rPr>
              <a:t> از</a:t>
            </a:r>
            <a:r>
              <a:rPr lang="fa-IR" b="1" dirty="0">
                <a:cs typeface="B Nazanin" panose="00000400000000000000" pitchFamily="2" charset="-78"/>
              </a:rPr>
              <a:t> کل</a:t>
            </a:r>
            <a:r>
              <a:rPr lang="ar-SA" b="1" dirty="0">
                <a:cs typeface="B Nazanin" panose="00000400000000000000" pitchFamily="2" charset="-78"/>
              </a:rPr>
              <a:t> سهام </a:t>
            </a:r>
            <a:r>
              <a:rPr lang="en-US" b="1" dirty="0">
                <a:cs typeface="B Nazanin" panose="00000400000000000000" pitchFamily="2" charset="-78"/>
              </a:rPr>
              <a:t>SpinCo</a:t>
            </a:r>
            <a:r>
              <a:rPr lang="fa-IR" b="1" dirty="0">
                <a:cs typeface="B Nazanin" panose="00000400000000000000" pitchFamily="2" charset="-78"/>
              </a:rPr>
              <a:t>)</a:t>
            </a:r>
          </a:p>
          <a:p>
            <a:pPr algn="ctr" rtl="1"/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(سهامی خاص)</a:t>
            </a:r>
            <a:endParaRPr lang="en-US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Speech Bubble: Rectangle with Corners Rounded 26">
            <a:extLst>
              <a:ext uri="{FF2B5EF4-FFF2-40B4-BE49-F238E27FC236}">
                <a16:creationId xmlns:a16="http://schemas.microsoft.com/office/drawing/2014/main" id="{D915A757-FCCE-AEDC-7B4E-C7CCC57942E4}"/>
              </a:ext>
            </a:extLst>
          </p:cNvPr>
          <p:cNvSpPr/>
          <p:nvPr/>
        </p:nvSpPr>
        <p:spPr>
          <a:xfrm>
            <a:off x="6314538" y="5098348"/>
            <a:ext cx="3398807" cy="1303628"/>
          </a:xfrm>
          <a:prstGeom prst="wedgeRoundRectCallout">
            <a:avLst>
              <a:gd name="adj1" fmla="val -61434"/>
              <a:gd name="adj2" fmla="val 2283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en-US" b="1" dirty="0">
                <a:cs typeface="B Nazanin" panose="00000400000000000000" pitchFamily="2" charset="-78"/>
              </a:rPr>
              <a:t>Jacobs</a:t>
            </a:r>
            <a:r>
              <a:rPr lang="fa-IR" b="1" dirty="0">
                <a:cs typeface="B Nazanin" panose="00000400000000000000" pitchFamily="2" charset="-78"/>
              </a:rPr>
              <a:t> و سهامدارانش مالک 58.5% تا 63% از </a:t>
            </a:r>
            <a:r>
              <a:rPr lang="en-US" b="1" dirty="0">
                <a:cs typeface="B Nazanin" panose="00000400000000000000" pitchFamily="2" charset="-78"/>
              </a:rPr>
              <a:t>Combined Co</a:t>
            </a:r>
            <a:r>
              <a:rPr lang="fa-IR" b="1" dirty="0">
                <a:cs typeface="B Nazanin" panose="00000400000000000000" pitchFamily="2" charset="-78"/>
              </a:rPr>
              <a:t> خواهند بود</a:t>
            </a:r>
          </a:p>
          <a:p>
            <a:pPr algn="ctr" rtl="1"/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(بدون مالیات)</a:t>
            </a:r>
            <a:endParaRPr lang="en-US" b="1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Thought Bubble: Cloud 27">
            <a:extLst>
              <a:ext uri="{FF2B5EF4-FFF2-40B4-BE49-F238E27FC236}">
                <a16:creationId xmlns:a16="http://schemas.microsoft.com/office/drawing/2014/main" id="{BEAB4BE7-A6CD-FB06-D362-2F5D4BEA16C3}"/>
              </a:ext>
            </a:extLst>
          </p:cNvPr>
          <p:cNvSpPr/>
          <p:nvPr/>
        </p:nvSpPr>
        <p:spPr>
          <a:xfrm>
            <a:off x="829515" y="4923819"/>
            <a:ext cx="2613804" cy="1368994"/>
          </a:xfrm>
          <a:prstGeom prst="cloudCallout">
            <a:avLst>
              <a:gd name="adj1" fmla="val 74546"/>
              <a:gd name="adj2" fmla="val 1398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(سهامی عام)</a:t>
            </a:r>
          </a:p>
          <a:p>
            <a:pPr algn="ctr"/>
            <a:r>
              <a:rPr lang="ar-SA" b="1" dirty="0">
                <a:cs typeface="B Nazanin" panose="00000400000000000000" pitchFamily="2" charset="-78"/>
              </a:rPr>
              <a:t>متمرکز بر خدمات دولتی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959329-10D6-333F-2BB5-E93C596C23BE}"/>
              </a:ext>
            </a:extLst>
          </p:cNvPr>
          <p:cNvSpPr txBox="1"/>
          <p:nvPr/>
        </p:nvSpPr>
        <p:spPr>
          <a:xfrm>
            <a:off x="-11300" y="6499599"/>
            <a:ext cx="506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4"/>
              </a:rPr>
              <a:t>https://en.wikipedia.org/wiki/Reverse_Morris_Trust</a:t>
            </a:r>
            <a:endParaRPr lang="en-US" dirty="0"/>
          </a:p>
        </p:txBody>
      </p:sp>
      <p:cxnSp>
        <p:nvCxnSpPr>
          <p:cNvPr id="22" name="Connector: Curved 21">
            <a:extLst>
              <a:ext uri="{FF2B5EF4-FFF2-40B4-BE49-F238E27FC236}">
                <a16:creationId xmlns:a16="http://schemas.microsoft.com/office/drawing/2014/main" id="{CD29A012-9427-5BA5-7B11-31FCB2A5B630}"/>
              </a:ext>
            </a:extLst>
          </p:cNvPr>
          <p:cNvCxnSpPr>
            <a:cxnSpLocks/>
            <a:stCxn id="12" idx="1"/>
            <a:endCxn id="5" idx="7"/>
          </p:cNvCxnSpPr>
          <p:nvPr/>
        </p:nvCxnSpPr>
        <p:spPr>
          <a:xfrm>
            <a:off x="5814204" y="2057685"/>
            <a:ext cx="1314152" cy="1706549"/>
          </a:xfrm>
          <a:prstGeom prst="curvedConnector2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2A4C11A7-191D-D60C-5364-9ECF23D0B183}"/>
              </a:ext>
            </a:extLst>
          </p:cNvPr>
          <p:cNvSpPr txBox="1"/>
          <p:nvPr/>
        </p:nvSpPr>
        <p:spPr>
          <a:xfrm rot="3460567">
            <a:off x="6217207" y="2457861"/>
            <a:ext cx="15937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b="1" dirty="0">
                <a:cs typeface="B Nazanin" panose="00000400000000000000" pitchFamily="2" charset="-78"/>
              </a:rPr>
              <a:t>فعالیت غیر مرتبط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386271A-312C-7CA5-7414-6B31C050BF81}"/>
              </a:ext>
            </a:extLst>
          </p:cNvPr>
          <p:cNvSpPr txBox="1"/>
          <p:nvPr/>
        </p:nvSpPr>
        <p:spPr>
          <a:xfrm>
            <a:off x="7886703" y="2186143"/>
            <a:ext cx="190425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REVERSE</a:t>
            </a:r>
          </a:p>
          <a:p>
            <a:pPr algn="ctr"/>
            <a:r>
              <a:rPr lang="en-US" sz="2800" dirty="0"/>
              <a:t>MORRIS</a:t>
            </a:r>
          </a:p>
          <a:p>
            <a:pPr algn="ctr"/>
            <a:r>
              <a:rPr lang="en-US" sz="2800" dirty="0"/>
              <a:t>TRUST </a:t>
            </a:r>
          </a:p>
          <a:p>
            <a:pPr algn="ctr"/>
            <a:r>
              <a:rPr lang="en-US" sz="2800" dirty="0"/>
              <a:t>(RMT)</a:t>
            </a:r>
          </a:p>
        </p:txBody>
      </p:sp>
      <p:sp>
        <p:nvSpPr>
          <p:cNvPr id="35" name="Rectangle: Rounded Corners 34">
            <a:hlinkClick r:id="rId5" action="ppaction://hlinksldjump"/>
            <a:extLst>
              <a:ext uri="{FF2B5EF4-FFF2-40B4-BE49-F238E27FC236}">
                <a16:creationId xmlns:a16="http://schemas.microsoft.com/office/drawing/2014/main" id="{378AFAD9-FBE3-84AC-B76B-5129F197EE9B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6" name="Rectangle: Rounded Corners 35">
            <a:hlinkClick r:id="rId6" action="ppaction://hlinksldjump"/>
            <a:extLst>
              <a:ext uri="{FF2B5EF4-FFF2-40B4-BE49-F238E27FC236}">
                <a16:creationId xmlns:a16="http://schemas.microsoft.com/office/drawing/2014/main" id="{1370C9F6-D700-4306-1412-A06BB056B5F3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Rectangle: Rounded Corners 36">
            <a:hlinkClick r:id="rId7" action="ppaction://hlinksldjump"/>
            <a:extLst>
              <a:ext uri="{FF2B5EF4-FFF2-40B4-BE49-F238E27FC236}">
                <a16:creationId xmlns:a16="http://schemas.microsoft.com/office/drawing/2014/main" id="{CA5323A1-AFA4-F5D4-4396-7A29A9D07A12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Rectangle: Rounded Corners 37">
            <a:hlinkClick r:id="rId8" action="ppaction://hlinksldjump"/>
            <a:extLst>
              <a:ext uri="{FF2B5EF4-FFF2-40B4-BE49-F238E27FC236}">
                <a16:creationId xmlns:a16="http://schemas.microsoft.com/office/drawing/2014/main" id="{1BFDE455-B2AB-D300-8CBB-15087649F8F7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Rectangle: Rounded Corners 38">
            <a:hlinkClick r:id="rId9" action="ppaction://hlinksldjump"/>
            <a:extLst>
              <a:ext uri="{FF2B5EF4-FFF2-40B4-BE49-F238E27FC236}">
                <a16:creationId xmlns:a16="http://schemas.microsoft.com/office/drawing/2014/main" id="{903CAA08-985D-F097-370B-DAD7CFDD1AF1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Rectangle: Rounded Corners 39">
            <a:hlinkClick r:id="rId10" action="ppaction://hlinksldjump"/>
            <a:extLst>
              <a:ext uri="{FF2B5EF4-FFF2-40B4-BE49-F238E27FC236}">
                <a16:creationId xmlns:a16="http://schemas.microsoft.com/office/drawing/2014/main" id="{53D0B348-6BF3-A757-B991-2FA1550E0A8B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1" name="Rectangle: Rounded Corners 40">
            <a:hlinkClick r:id="rId11" action="ppaction://hlinksldjump"/>
            <a:extLst>
              <a:ext uri="{FF2B5EF4-FFF2-40B4-BE49-F238E27FC236}">
                <a16:creationId xmlns:a16="http://schemas.microsoft.com/office/drawing/2014/main" id="{5EF0CBB9-5EA8-1375-7746-95CD655AE1DD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2" name="Rectangle: Rounded Corners 41">
            <a:hlinkClick r:id="rId12" action="ppaction://hlinksldjump"/>
            <a:extLst>
              <a:ext uri="{FF2B5EF4-FFF2-40B4-BE49-F238E27FC236}">
                <a16:creationId xmlns:a16="http://schemas.microsoft.com/office/drawing/2014/main" id="{D25CB17C-D10E-DF9C-D3CC-E29F92438255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Rectangle: Rounded Corners 42">
            <a:hlinkClick r:id="rId13" action="ppaction://hlinksldjump"/>
            <a:extLst>
              <a:ext uri="{FF2B5EF4-FFF2-40B4-BE49-F238E27FC236}">
                <a16:creationId xmlns:a16="http://schemas.microsoft.com/office/drawing/2014/main" id="{5CF19CFB-A844-2B85-57E1-EE7742E29F8A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4" name="Rectangle: Rounded Corners 43">
            <a:hlinkClick r:id="rId14" action="ppaction://hlinksldjump"/>
            <a:extLst>
              <a:ext uri="{FF2B5EF4-FFF2-40B4-BE49-F238E27FC236}">
                <a16:creationId xmlns:a16="http://schemas.microsoft.com/office/drawing/2014/main" id="{A442A80C-D842-C335-1A99-BE4838F0F34D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6" name="Rectangle: Rounded Corners 45">
            <a:hlinkClick r:id="rId15" action="ppaction://hlinksldjump"/>
            <a:extLst>
              <a:ext uri="{FF2B5EF4-FFF2-40B4-BE49-F238E27FC236}">
                <a16:creationId xmlns:a16="http://schemas.microsoft.com/office/drawing/2014/main" id="{C247E2DF-4D7A-7496-5310-C6D925144AF0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7" name="Rectangle: Rounded Corners 46">
            <a:hlinkClick r:id="rId16" action="ppaction://hlinksldjump"/>
            <a:extLst>
              <a:ext uri="{FF2B5EF4-FFF2-40B4-BE49-F238E27FC236}">
                <a16:creationId xmlns:a16="http://schemas.microsoft.com/office/drawing/2014/main" id="{4A59BB36-EC6D-2FDF-CFCA-0DCD989953B1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5882765"/>
      </p:ext>
    </p:extLst>
  </p:cSld>
  <p:clrMapOvr>
    <a:masterClrMapping/>
  </p:clrMapOvr>
  <p:transition spd="med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1E6C5E-E637-A711-18FE-1BA259223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546A9-0924-4645-3582-8D06BA153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جدایی </a:t>
            </a:r>
            <a:r>
              <a:rPr lang="en-US" sz="3200" b="1" dirty="0" err="1">
                <a:latin typeface="+mn-lt"/>
                <a:cs typeface="B Nazanin" panose="00000400000000000000" pitchFamily="2" charset="-78"/>
              </a:rPr>
              <a:t>Spinco</a:t>
            </a:r>
            <a:r>
              <a:rPr lang="fa-IR" sz="3200" b="1" dirty="0">
                <a:cs typeface="B Nazanin" panose="00000400000000000000" pitchFamily="2" charset="-78"/>
              </a:rPr>
              <a:t> از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Jacobs Solutions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7A6EEBD-1A54-120B-5672-44E8B13EF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62861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400" b="1" dirty="0">
                <a:solidFill>
                  <a:srgbClr val="C00000"/>
                </a:solidFill>
                <a:cs typeface="B Nazanin" panose="00000400000000000000" pitchFamily="2" charset="-78"/>
              </a:rPr>
              <a:t>چالش‌ها و ملاحظات قانونی</a:t>
            </a:r>
          </a:p>
          <a:p>
            <a:pPr marL="0" indent="0" algn="r" rtl="1">
              <a:buNone/>
            </a:pPr>
            <a:r>
              <a:rPr lang="fa-IR" sz="1000" b="1" dirty="0">
                <a:cs typeface="B Nazanin" panose="00000400000000000000" pitchFamily="2" charset="-78"/>
              </a:rPr>
              <a:t> </a:t>
            </a:r>
            <a:endParaRPr lang="fa-IR" sz="8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تبعات مالیاتی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ریسک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عدم اجرا</a:t>
            </a:r>
            <a:r>
              <a:rPr lang="fa-IR" sz="2400" b="1" dirty="0">
                <a:cs typeface="B Nazanin" panose="00000400000000000000" pitchFamily="2" charset="-78"/>
              </a:rPr>
              <a:t>ی ساختار </a:t>
            </a:r>
            <a:r>
              <a:rPr lang="en-US" sz="2400" b="1" dirty="0">
                <a:cs typeface="B Nazanin" panose="00000400000000000000" pitchFamily="2" charset="-78"/>
              </a:rPr>
              <a:t>Reverse Morris Trust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500" b="1" dirty="0"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کنترل قانونی و نظارتی</a:t>
            </a:r>
            <a:endParaRPr lang="en-US" sz="2400" b="1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کنترل انحصار: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بخش ضدانحصار وزارت دادگستری آمریکا (طبق قانون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HSR</a:t>
            </a:r>
            <a:r>
              <a:rPr lang="fa-IR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)</a:t>
            </a:r>
          </a:p>
          <a:p>
            <a:pPr marL="0" indent="0" algn="r" rtl="1"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(Hart-Scott-</a:t>
            </a:r>
            <a:r>
              <a:rPr lang="en-US" sz="2000" b="1" dirty="0" err="1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Rodino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 Antitrust Improvements Act of 1976)</a:t>
            </a:r>
            <a:endParaRPr lang="fa-IR" sz="2000" b="1" dirty="0">
              <a:solidFill>
                <a:schemeClr val="accent6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کنترل رقابت:</a:t>
            </a:r>
            <a:r>
              <a:rPr lang="fa-IR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 کمیسیون فدرال تجارت آمریکا </a:t>
            </a:r>
            <a:r>
              <a:rPr lang="fa-IR" sz="20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(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Federal Trade Commission FTC</a:t>
            </a:r>
            <a:r>
              <a:rPr lang="fa-IR" sz="20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)</a:t>
            </a:r>
            <a:endParaRPr lang="fa-IR" sz="24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500" b="1" dirty="0"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مسائل شرکتی و سهامداران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مخالف و موافقت سهامداران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اسپیناف</a:t>
            </a:r>
            <a:r>
              <a:rPr lang="fa-IR" sz="2400" b="1" dirty="0">
                <a:cs typeface="B Nazanin" panose="00000400000000000000" pitchFamily="2" charset="-78"/>
              </a:rPr>
              <a:t>،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به ویژه سهامداران عمده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DEA2177-AF53-3930-69AD-DA6610325BAD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107786-A0D0-E3EF-0FE8-653DA23380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A6D4AF3-EDCB-B470-3BFE-F84C22B0FFE7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55A14B6-CBC5-43F4-7DA7-FF9849C988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80" y="804040"/>
            <a:ext cx="1513301" cy="886737"/>
          </a:xfrm>
          <a:prstGeom prst="rect">
            <a:avLst/>
          </a:prstGeom>
        </p:spPr>
      </p:pic>
      <p:sp>
        <p:nvSpPr>
          <p:cNvPr id="3" name="Rectangle: Rounded Corners 2">
            <a:hlinkClick r:id="rId4" action="ppaction://hlinksldjump"/>
            <a:extLst>
              <a:ext uri="{FF2B5EF4-FFF2-40B4-BE49-F238E27FC236}">
                <a16:creationId xmlns:a16="http://schemas.microsoft.com/office/drawing/2014/main" id="{CA98A8C3-3A93-B0AB-3389-8E02741C2233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5" action="ppaction://hlinksldjump"/>
            <a:extLst>
              <a:ext uri="{FF2B5EF4-FFF2-40B4-BE49-F238E27FC236}">
                <a16:creationId xmlns:a16="http://schemas.microsoft.com/office/drawing/2014/main" id="{9AC98273-928F-B126-482D-58602DEA1DE7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6" action="ppaction://hlinksldjump"/>
            <a:extLst>
              <a:ext uri="{FF2B5EF4-FFF2-40B4-BE49-F238E27FC236}">
                <a16:creationId xmlns:a16="http://schemas.microsoft.com/office/drawing/2014/main" id="{1BA84779-9F90-2756-A9CA-5495CBA0A66B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1420FCB9-82A1-A438-0F0B-961A4D2354D9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8" action="ppaction://hlinksldjump"/>
            <a:extLst>
              <a:ext uri="{FF2B5EF4-FFF2-40B4-BE49-F238E27FC236}">
                <a16:creationId xmlns:a16="http://schemas.microsoft.com/office/drawing/2014/main" id="{6BAA332D-E7BE-CC59-60F9-123E9CF8219B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9" action="ppaction://hlinksldjump"/>
            <a:extLst>
              <a:ext uri="{FF2B5EF4-FFF2-40B4-BE49-F238E27FC236}">
                <a16:creationId xmlns:a16="http://schemas.microsoft.com/office/drawing/2014/main" id="{F8885DC4-8428-4832-6DFD-2EA2B6E7F2F9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10" action="ppaction://hlinksldjump"/>
            <a:extLst>
              <a:ext uri="{FF2B5EF4-FFF2-40B4-BE49-F238E27FC236}">
                <a16:creationId xmlns:a16="http://schemas.microsoft.com/office/drawing/2014/main" id="{5C38FA62-C54D-E13D-4FD4-A9755B7D7AE5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11" action="ppaction://hlinksldjump"/>
            <a:extLst>
              <a:ext uri="{FF2B5EF4-FFF2-40B4-BE49-F238E27FC236}">
                <a16:creationId xmlns:a16="http://schemas.microsoft.com/office/drawing/2014/main" id="{903B2DC4-10FA-5093-F796-11F57D30F65A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2" action="ppaction://hlinksldjump"/>
            <a:extLst>
              <a:ext uri="{FF2B5EF4-FFF2-40B4-BE49-F238E27FC236}">
                <a16:creationId xmlns:a16="http://schemas.microsoft.com/office/drawing/2014/main" id="{2E7FD474-CF10-0BDE-822B-0A37FE7C2765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3" action="ppaction://hlinksldjump"/>
            <a:extLst>
              <a:ext uri="{FF2B5EF4-FFF2-40B4-BE49-F238E27FC236}">
                <a16:creationId xmlns:a16="http://schemas.microsoft.com/office/drawing/2014/main" id="{6948BA3D-FB1B-783D-5178-2808F188262B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66355ED2-FD12-977B-F59C-96D2218F03A4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15" action="ppaction://hlinksldjump"/>
            <a:extLst>
              <a:ext uri="{FF2B5EF4-FFF2-40B4-BE49-F238E27FC236}">
                <a16:creationId xmlns:a16="http://schemas.microsoft.com/office/drawing/2014/main" id="{D52A2281-2524-81A0-E6E1-A2753EE4022E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37317604"/>
      </p:ext>
    </p:extLst>
  </p:cSld>
  <p:clrMapOvr>
    <a:masterClrMapping/>
  </p:clrMapOvr>
  <p:transition spd="med">
    <p:pul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2F2A20-9A17-B566-674B-1058260199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94BE2-DC86-2AB4-78B6-0A25C865D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جدایی </a:t>
            </a:r>
            <a:r>
              <a:rPr lang="en-US" sz="3200" b="1" dirty="0" err="1">
                <a:latin typeface="+mn-lt"/>
                <a:cs typeface="B Nazanin" panose="00000400000000000000" pitchFamily="2" charset="-78"/>
              </a:rPr>
              <a:t>Spinco</a:t>
            </a:r>
            <a:r>
              <a:rPr lang="fa-IR" sz="3200" b="1" dirty="0">
                <a:cs typeface="B Nazanin" panose="00000400000000000000" pitchFamily="2" charset="-78"/>
              </a:rPr>
              <a:t> از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Jacobs Solutions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7DABE62-6BBE-CACB-B5F5-67528B6A1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  <a:t>تحلیل مزیت‌ها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097573-8B5F-2C0A-CC7D-88A973744F07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3738B3-ABF9-222D-730C-FCC0CB951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F930146-69FC-C073-6452-619011CEF577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815C5DE-8958-6961-016B-91D2C54161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396635"/>
              </p:ext>
            </p:extLst>
          </p:nvPr>
        </p:nvGraphicFramePr>
        <p:xfrm>
          <a:off x="690114" y="2248404"/>
          <a:ext cx="8833446" cy="360008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944482">
                  <a:extLst>
                    <a:ext uri="{9D8B030D-6E8A-4147-A177-3AD203B41FA5}">
                      <a16:colId xmlns:a16="http://schemas.microsoft.com/office/drawing/2014/main" val="1684911996"/>
                    </a:ext>
                  </a:extLst>
                </a:gridCol>
                <a:gridCol w="2944482">
                  <a:extLst>
                    <a:ext uri="{9D8B030D-6E8A-4147-A177-3AD203B41FA5}">
                      <a16:colId xmlns:a16="http://schemas.microsoft.com/office/drawing/2014/main" val="1957697253"/>
                    </a:ext>
                  </a:extLst>
                </a:gridCol>
                <a:gridCol w="2944482">
                  <a:extLst>
                    <a:ext uri="{9D8B030D-6E8A-4147-A177-3AD203B41FA5}">
                      <a16:colId xmlns:a16="http://schemas.microsoft.com/office/drawing/2014/main" val="2298316784"/>
                    </a:ext>
                  </a:extLst>
                </a:gridCol>
              </a:tblGrid>
              <a:tr h="717447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دولت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سهامداران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>
                          <a:cs typeface="B Nazanin" panose="00000400000000000000" pitchFamily="2" charset="-78"/>
                        </a:rPr>
                        <a:t>Jacobs</a:t>
                      </a:r>
                      <a:r>
                        <a:rPr lang="en-US" b="1" dirty="0">
                          <a:cs typeface="B Nazanin" panose="00000400000000000000" pitchFamily="2" charset="-78"/>
                        </a:rPr>
                        <a:t>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4878613"/>
                  </a:ext>
                </a:extLst>
              </a:tr>
              <a:tr h="730295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Nazanin" panose="00000400000000000000" pitchFamily="2" charset="-78"/>
                        </a:rPr>
                        <a:t>کاهش انحصار خدمات دولتی</a:t>
                      </a:r>
                      <a:br>
                        <a:rPr lang="fa-IR" b="1" dirty="0">
                          <a:cs typeface="B Nazanin" panose="00000400000000000000" pitchFamily="2" charset="-78"/>
                        </a:rPr>
                      </a:br>
                      <a:r>
                        <a:rPr lang="fa-IR" b="1" dirty="0">
                          <a:cs typeface="B Nazanin" panose="00000400000000000000" pitchFamily="2" charset="-78"/>
                        </a:rPr>
                        <a:t>و کاهش هزینه‌های دولتی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>
                          <a:cs typeface="B Nazanin" panose="00000400000000000000" pitchFamily="2" charset="-78"/>
                        </a:rPr>
                        <a:t>مالکیت مستقیم در </a:t>
                      </a:r>
                      <a:r>
                        <a:rPr lang="en-US" b="1" dirty="0">
                          <a:cs typeface="B Nazanin" panose="00000400000000000000" pitchFamily="2" charset="-78"/>
                        </a:rPr>
                        <a:t>SpinCo</a:t>
                      </a:r>
                      <a:endParaRPr lang="fa-IR" b="1" dirty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b="1" dirty="0">
                          <a:cs typeface="B Nazanin" panose="00000400000000000000" pitchFamily="2" charset="-78"/>
                        </a:rPr>
                        <a:t>(تنوع سبد سرمایه‌گذاری)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>
                          <a:cs typeface="B Nazanin" panose="00000400000000000000" pitchFamily="2" charset="-78"/>
                        </a:rPr>
                        <a:t>تمرکز استراتژیک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3173768"/>
                  </a:ext>
                </a:extLst>
              </a:tr>
              <a:tr h="717447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Nazanin" panose="00000400000000000000" pitchFamily="2" charset="-78"/>
                        </a:rPr>
                        <a:t>افزایش کیفیت خدمات دولتی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Nazanin" panose="00000400000000000000" pitchFamily="2" charset="-78"/>
                        </a:rPr>
                        <a:t>معافیت مالیاتی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>
                          <a:cs typeface="B Nazanin" panose="00000400000000000000" pitchFamily="2" charset="-78"/>
                        </a:rPr>
                        <a:t>استقلال ساختار سرمایه‌گذاری</a:t>
                      </a:r>
                      <a:endParaRPr lang="en-US" b="1" dirty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054873"/>
                  </a:ext>
                </a:extLst>
              </a:tr>
              <a:tr h="71744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B Nazanin" panose="00000400000000000000" pitchFamily="2" charset="-78"/>
                        </a:rPr>
                        <a:t>دستیابی به اهداف امنیتی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Nazanin" panose="00000400000000000000" pitchFamily="2" charset="-78"/>
                        </a:rPr>
                        <a:t>سهامداری شرکت نهایی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>
                          <a:cs typeface="B Nazanin" panose="00000400000000000000" pitchFamily="2" charset="-78"/>
                        </a:rPr>
                        <a:t>واگذاری دارایی‌های غیر اصلی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1358306"/>
                  </a:ext>
                </a:extLst>
              </a:tr>
              <a:tr h="717447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Nazanin" panose="00000400000000000000" pitchFamily="2" charset="-78"/>
                        </a:rPr>
                        <a:t>ایجاد فرصت‌های اشتغال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>
                          <a:cs typeface="B Nazanin" panose="00000400000000000000" pitchFamily="2" charset="-78"/>
                        </a:rPr>
                        <a:t>کاهش ریسک</a:t>
                      </a:r>
                      <a:r>
                        <a:rPr lang="fa-IR" b="1" dirty="0">
                          <a:cs typeface="B Nazanin" panose="00000400000000000000" pitchFamily="2" charset="-78"/>
                        </a:rPr>
                        <a:t> مالی</a:t>
                      </a:r>
                    </a:p>
                    <a:p>
                      <a:pPr algn="ctr" rtl="1"/>
                      <a:r>
                        <a:rPr lang="fa-IR" b="1" dirty="0">
                          <a:cs typeface="B Nazanin" panose="00000400000000000000" pitchFamily="2" charset="-78"/>
                        </a:rPr>
                        <a:t>(حمایت دولتی)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B Nazanin" panose="00000400000000000000" pitchFamily="2" charset="-78"/>
                        </a:rPr>
                        <a:t>صرفه جویی مالی (معافیت مالیاتی)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84568667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7AA9C225-0027-DEF3-0CBE-A201CD9AD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80" y="804040"/>
            <a:ext cx="1513301" cy="886737"/>
          </a:xfrm>
          <a:prstGeom prst="rect">
            <a:avLst/>
          </a:prstGeom>
        </p:spPr>
      </p:pic>
      <p:sp>
        <p:nvSpPr>
          <p:cNvPr id="3" name="Rectangle: Rounded Corners 2">
            <a:hlinkClick r:id="rId4" action="ppaction://hlinksldjump"/>
            <a:extLst>
              <a:ext uri="{FF2B5EF4-FFF2-40B4-BE49-F238E27FC236}">
                <a16:creationId xmlns:a16="http://schemas.microsoft.com/office/drawing/2014/main" id="{47575334-22DC-0913-DE8B-EBD4B7458EBF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F143AAC7-4C8C-3A65-BE14-8BF026D571BF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93F90F35-E1F6-23B5-BF36-7737D3964DBF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8EB139FE-2ABA-D31B-4C56-FB9D51C93B50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7B022734-D2FB-EA4E-1D48-FD25F2D10E04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FE15A73B-0E4E-5C21-3371-C6D03759B833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C2BE74BF-E591-093D-B569-EE0A3672DD66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E1B0574E-F3F6-29C6-EEA4-716DECF4E9A0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AFAFDCDD-29CB-290D-5EA0-B70AFEC27A87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99DABD5A-8CB3-EE7B-9EB8-360E76582946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14" action="ppaction://hlinksldjump"/>
            <a:extLst>
              <a:ext uri="{FF2B5EF4-FFF2-40B4-BE49-F238E27FC236}">
                <a16:creationId xmlns:a16="http://schemas.microsoft.com/office/drawing/2014/main" id="{0DF8AA3F-1E3C-DF73-3C57-379925F89150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15" action="ppaction://hlinksldjump"/>
            <a:extLst>
              <a:ext uri="{FF2B5EF4-FFF2-40B4-BE49-F238E27FC236}">
                <a16:creationId xmlns:a16="http://schemas.microsoft.com/office/drawing/2014/main" id="{92747244-A7B3-67F5-B33A-17CABD709F5B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53472136"/>
      </p:ext>
    </p:extLst>
  </p:cSld>
  <p:clrMapOvr>
    <a:masterClrMapping/>
  </p:clrMapOvr>
  <p:transition spd="med"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6F605-213E-8C56-2D98-1EE56A396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6FFC2-B7A1-F0A5-FFF7-9389F9822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جدایی </a:t>
            </a:r>
            <a:r>
              <a:rPr lang="en-US" sz="3200" b="1" dirty="0" err="1">
                <a:latin typeface="+mn-lt"/>
                <a:cs typeface="B Nazanin" panose="00000400000000000000" pitchFamily="2" charset="-78"/>
              </a:rPr>
              <a:t>Spinco</a:t>
            </a:r>
            <a:r>
              <a:rPr lang="fa-IR" sz="3200" b="1" dirty="0">
                <a:cs typeface="B Nazanin" panose="00000400000000000000" pitchFamily="2" charset="-78"/>
              </a:rPr>
              <a:t> از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Jacobs Solutions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527B9DD-4C48-5EC9-5A58-DAFF5951E2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  <a:t>موارد جانبی فرآیند اسپیناف</a:t>
            </a:r>
          </a:p>
          <a:p>
            <a:pPr marL="0" indent="0" algn="r" rtl="1">
              <a:lnSpc>
                <a:spcPct val="120000"/>
              </a:lnSpc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سیاستگذاری تامین دولتی: </a:t>
            </a:r>
            <a:r>
              <a:rPr lang="fa-IR" sz="2400" b="1" dirty="0">
                <a:cs typeface="B Nazanin" panose="00000400000000000000" pitchFamily="2" charset="-78"/>
              </a:rPr>
              <a:t>تدوین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سیاست‌ها و راهکارهای کارآمد </a:t>
            </a:r>
            <a:r>
              <a:rPr lang="fa-IR" sz="2400" b="1" dirty="0">
                <a:cs typeface="B Nazanin" panose="00000400000000000000" pitchFamily="2" charset="-78"/>
              </a:rPr>
              <a:t>در تامین نیازهای دولتی </a:t>
            </a:r>
          </a:p>
          <a:p>
            <a:pPr marL="0" indent="0" algn="r" rtl="1">
              <a:lnSpc>
                <a:spcPct val="120000"/>
              </a:lnSpc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توجه به ذینفعان:</a:t>
            </a:r>
            <a:r>
              <a:rPr lang="fa-IR" sz="2400" b="1" dirty="0">
                <a:cs typeface="B Nazanin" panose="00000400000000000000" pitchFamily="2" charset="-78"/>
              </a:rPr>
              <a:t> تسهیل فرآیند تقسیم سهام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بدون نیاز به انجام اقدام اضافی </a:t>
            </a:r>
            <a:r>
              <a:rPr lang="fa-IR" sz="2400" b="1" dirty="0">
                <a:cs typeface="B Nazanin" panose="00000400000000000000" pitchFamily="2" charset="-78"/>
              </a:rPr>
              <a:t>از سوی سهامداران (ساختار </a:t>
            </a:r>
            <a:r>
              <a:rPr lang="en-US" sz="2400" b="1" dirty="0">
                <a:cs typeface="B Nazanin" panose="00000400000000000000" pitchFamily="2" charset="-78"/>
              </a:rPr>
              <a:t>RTM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</a:p>
          <a:p>
            <a:pPr marL="0" indent="0" algn="r" rtl="1">
              <a:lnSpc>
                <a:spcPct val="120000"/>
              </a:lnSpc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جذب سرمایه‌گذاران جدید:</a:t>
            </a:r>
            <a:r>
              <a:rPr lang="fa-IR" sz="2400" b="1" dirty="0">
                <a:cs typeface="B Nazanin" panose="00000400000000000000" pitchFamily="2" charset="-78"/>
              </a:rPr>
              <a:t> جذابیت و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تضمین سود سرمایه‌گذاری</a:t>
            </a:r>
          </a:p>
          <a:p>
            <a:pPr marL="0" indent="0" algn="r" rtl="1">
              <a:lnSpc>
                <a:spcPct val="120000"/>
              </a:lnSpc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اشتغال‌زایی و ایجاد تخصص:</a:t>
            </a:r>
            <a:r>
              <a:rPr lang="fa-IR" sz="2400" b="1" dirty="0">
                <a:cs typeface="B Nazanin" panose="00000400000000000000" pitchFamily="2" charset="-78"/>
              </a:rPr>
              <a:t> افزایش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میزان اشتغال </a:t>
            </a:r>
            <a:r>
              <a:rPr lang="fa-IR" sz="2400" b="1" dirty="0">
                <a:cs typeface="B Nazanin" panose="00000400000000000000" pitchFamily="2" charset="-78"/>
              </a:rPr>
              <a:t>و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سطح تخصص فعالیت‌ها</a:t>
            </a:r>
          </a:p>
          <a:p>
            <a:pPr marL="0" indent="0" algn="r" rtl="1">
              <a:lnSpc>
                <a:spcPct val="12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↓</a:t>
            </a:r>
            <a:r>
              <a:rPr lang="fa-IR" sz="2400" b="1" dirty="0">
                <a:cs typeface="B Nazanin" panose="00000400000000000000" pitchFamily="2" charset="-78"/>
              </a:rPr>
              <a:t> دریافت متن قرارداد: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وبسایت کمیسیون بورس و اوراق بهادار آمریکا</a:t>
            </a:r>
          </a:p>
          <a:p>
            <a:pPr marL="0" indent="0" rtl="1">
              <a:buNone/>
            </a:pPr>
            <a:r>
              <a:rPr lang="en-US" sz="1800" b="1" dirty="0">
                <a:cs typeface="B Nazanin" panose="00000400000000000000" pitchFamily="2" charset="-78"/>
                <a:hlinkClick r:id="rId2"/>
              </a:rPr>
              <a:t>https://www.sec.gov/Archives/edgar/data/2011286/000119312524218486/d774986dex991.htm</a:t>
            </a:r>
            <a:endParaRPr lang="fa-IR" sz="4000" b="1" dirty="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174BD4-4333-7E15-D7A4-F9AEE89F91E8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D328B1-2B3B-E7CC-DCD5-B59A633439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BD1C1E0-D0C0-8ECC-26FC-6F994A823660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EC7742-F32C-7A8B-D71C-0D06783917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80" y="804040"/>
            <a:ext cx="1513301" cy="886737"/>
          </a:xfrm>
          <a:prstGeom prst="rect">
            <a:avLst/>
          </a:prstGeom>
        </p:spPr>
      </p:pic>
      <p:sp>
        <p:nvSpPr>
          <p:cNvPr id="3" name="Rectangle: Rounded Corners 2">
            <a:hlinkClick r:id="rId5" action="ppaction://hlinksldjump"/>
            <a:extLst>
              <a:ext uri="{FF2B5EF4-FFF2-40B4-BE49-F238E27FC236}">
                <a16:creationId xmlns:a16="http://schemas.microsoft.com/office/drawing/2014/main" id="{B686CB4D-3F70-DB23-A917-7F71A63D6874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6" action="ppaction://hlinksldjump"/>
            <a:extLst>
              <a:ext uri="{FF2B5EF4-FFF2-40B4-BE49-F238E27FC236}">
                <a16:creationId xmlns:a16="http://schemas.microsoft.com/office/drawing/2014/main" id="{8F7674EC-BBAF-9A97-F8FF-396C0EC01015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50F9FBA3-85A7-D1CD-B288-547D667F1470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8" action="ppaction://hlinksldjump"/>
            <a:extLst>
              <a:ext uri="{FF2B5EF4-FFF2-40B4-BE49-F238E27FC236}">
                <a16:creationId xmlns:a16="http://schemas.microsoft.com/office/drawing/2014/main" id="{87D79984-C04F-55F3-9F9A-D608793FAE87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9" action="ppaction://hlinksldjump"/>
            <a:extLst>
              <a:ext uri="{FF2B5EF4-FFF2-40B4-BE49-F238E27FC236}">
                <a16:creationId xmlns:a16="http://schemas.microsoft.com/office/drawing/2014/main" id="{535FC8EB-5F3D-330D-1388-DE7B266A0157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10" action="ppaction://hlinksldjump"/>
            <a:extLst>
              <a:ext uri="{FF2B5EF4-FFF2-40B4-BE49-F238E27FC236}">
                <a16:creationId xmlns:a16="http://schemas.microsoft.com/office/drawing/2014/main" id="{1C78DD04-1569-499E-51C0-11554FF950ED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11" action="ppaction://hlinksldjump"/>
            <a:extLst>
              <a:ext uri="{FF2B5EF4-FFF2-40B4-BE49-F238E27FC236}">
                <a16:creationId xmlns:a16="http://schemas.microsoft.com/office/drawing/2014/main" id="{DBAEF000-A130-A72B-6201-915962B8E733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2" action="ppaction://hlinksldjump"/>
            <a:extLst>
              <a:ext uri="{FF2B5EF4-FFF2-40B4-BE49-F238E27FC236}">
                <a16:creationId xmlns:a16="http://schemas.microsoft.com/office/drawing/2014/main" id="{EE0AA8D7-C306-7453-C937-260BECE3FFF4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3" action="ppaction://hlinksldjump"/>
            <a:extLst>
              <a:ext uri="{FF2B5EF4-FFF2-40B4-BE49-F238E27FC236}">
                <a16:creationId xmlns:a16="http://schemas.microsoft.com/office/drawing/2014/main" id="{D56A2D10-8D41-5F16-0D19-8343E7B6C9CB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14" action="ppaction://hlinksldjump"/>
            <a:extLst>
              <a:ext uri="{FF2B5EF4-FFF2-40B4-BE49-F238E27FC236}">
                <a16:creationId xmlns:a16="http://schemas.microsoft.com/office/drawing/2014/main" id="{4A0E0B4D-E77A-FA28-9E0F-22AB10FC48AE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0B29C77A-8A85-3FEA-3C28-FA61C745FA5F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16" action="ppaction://hlinksldjump"/>
            <a:extLst>
              <a:ext uri="{FF2B5EF4-FFF2-40B4-BE49-F238E27FC236}">
                <a16:creationId xmlns:a16="http://schemas.microsoft.com/office/drawing/2014/main" id="{6636D1CD-C44D-FB46-C932-36D949D60400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7185887"/>
      </p:ext>
    </p:extLst>
  </p:cSld>
  <p:clrMapOvr>
    <a:masterClrMapping/>
  </p:clrMapOvr>
  <p:transition spd="med">
    <p:pul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64C126-AE88-A094-EB44-8310691AC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4AE7F-63B4-7CCC-6512-3B2D7689A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سوال‌های پژوهشی مرتبط با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Spin-off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F4F8EC0-185E-44E4-9427-FE2DEE02FE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تأثیرات اقتصادی و اجتماعی </a:t>
            </a:r>
            <a:r>
              <a:rPr lang="fa-IR" sz="2400" b="1" dirty="0">
                <a:cs typeface="B Nazanin" panose="00000400000000000000" pitchFamily="2" charset="-78"/>
              </a:rPr>
              <a:t>اسپیناف بر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جامعه و بازار کار </a:t>
            </a:r>
            <a:r>
              <a:rPr lang="fa-IR" sz="2400" b="1" dirty="0">
                <a:cs typeface="B Nazanin" panose="00000400000000000000" pitchFamily="2" charset="-78"/>
              </a:rPr>
              <a:t>چیست؟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</a:t>
            </a:r>
            <a:r>
              <a:rPr lang="fa-IR" sz="2400" b="1" dirty="0">
                <a:cs typeface="B Nazanin" panose="00000400000000000000" pitchFamily="2" charset="-78"/>
              </a:rPr>
              <a:t>چگونه اسپیناف می‌تواند بر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روابط با مشتریان و تأمین‌کنندگان </a:t>
            </a:r>
            <a:r>
              <a:rPr lang="fa-IR" sz="2400" b="1" dirty="0">
                <a:cs typeface="B Nazanin" panose="00000400000000000000" pitchFamily="2" charset="-78"/>
              </a:rPr>
              <a:t>تأثیر بگذارد؟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</a:t>
            </a:r>
            <a:r>
              <a:rPr lang="fa-IR" sz="2400" b="1" dirty="0">
                <a:cs typeface="B Nazanin" panose="00000400000000000000" pitchFamily="2" charset="-78"/>
              </a:rPr>
              <a:t>چگونه اسپیناف بر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نوآوری و تحقیق و توسعه </a:t>
            </a:r>
            <a:r>
              <a:rPr lang="fa-IR" sz="2400" b="1" dirty="0">
                <a:cs typeface="B Nazanin" panose="00000400000000000000" pitchFamily="2" charset="-78"/>
              </a:rPr>
              <a:t>در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شرکت مادر و جدید </a:t>
            </a:r>
            <a:r>
              <a:rPr lang="fa-IR" sz="2400" b="1" dirty="0">
                <a:cs typeface="B Nazanin" panose="00000400000000000000" pitchFamily="2" charset="-78"/>
              </a:rPr>
              <a:t>تأثیر می‌گذارد؟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</a:t>
            </a:r>
            <a:r>
              <a:rPr lang="fa-IR" sz="2400" b="1" dirty="0">
                <a:cs typeface="B Nazanin" panose="00000400000000000000" pitchFamily="2" charset="-78"/>
              </a:rPr>
              <a:t>چگونه اسپیناف می‌تواند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بر استراتژی‌های بازاریابی و برندینگ </a:t>
            </a:r>
            <a:r>
              <a:rPr lang="fa-IR" sz="2400" b="1" dirty="0">
                <a:cs typeface="B Nazanin" panose="00000400000000000000" pitchFamily="2" charset="-78"/>
              </a:rPr>
              <a:t>تأثیر بگذارد؟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</a:t>
            </a:r>
            <a:r>
              <a:rPr lang="fa-IR" sz="2400" b="1" dirty="0">
                <a:cs typeface="B Nazanin" panose="00000400000000000000" pitchFamily="2" charset="-78"/>
              </a:rPr>
              <a:t>چگونه اسپیناف می‌تواند بر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سیاست‌های زیست‌محیطی و پایداری </a:t>
            </a:r>
            <a:r>
              <a:rPr lang="fa-IR" sz="2400" b="1" dirty="0">
                <a:cs typeface="B Nazanin" panose="00000400000000000000" pitchFamily="2" charset="-78"/>
              </a:rPr>
              <a:t>تأثیر بگذارد؟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sz="2400" b="1" dirty="0">
                <a:cs typeface="B Nazanin" panose="00000400000000000000" pitchFamily="2" charset="-78"/>
              </a:rPr>
              <a:t>چگونه اسپیناف می‌تواند بر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فرهنگ سازمانی و ارزش‌های شرکت </a:t>
            </a:r>
            <a:r>
              <a:rPr lang="fa-IR" sz="2400" b="1" dirty="0">
                <a:cs typeface="B Nazanin" panose="00000400000000000000" pitchFamily="2" charset="-78"/>
              </a:rPr>
              <a:t>تأثیر بگذارد؟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95CF944-F79B-6C27-6CFF-6FA5208511C2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A620B8-D6FB-B9FF-F6C2-DCFBB47E9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7B4A366-7B8B-C8AC-42A7-6C3FA65DD968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hlinkClick r:id="rId3" action="ppaction://hlinksldjump"/>
            <a:extLst>
              <a:ext uri="{FF2B5EF4-FFF2-40B4-BE49-F238E27FC236}">
                <a16:creationId xmlns:a16="http://schemas.microsoft.com/office/drawing/2014/main" id="{4D7037B3-EC87-54A8-A349-3FDBC8884DFC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29DCF33D-97C9-C4D6-4D5C-7AF5791F0388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5" action="ppaction://hlinksldjump"/>
            <a:extLst>
              <a:ext uri="{FF2B5EF4-FFF2-40B4-BE49-F238E27FC236}">
                <a16:creationId xmlns:a16="http://schemas.microsoft.com/office/drawing/2014/main" id="{D71C0B1F-BE7A-37CB-3FD4-14D28C68775A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FAEC6D08-1C41-3F9C-0039-FCC95BA5B8C3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62A014D3-3AEF-5DDC-CAF8-548FD80C2147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7CD35C5F-B025-2005-46D9-32C1D980778E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924B8EE1-F112-717E-D58F-E19D01601717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AE3E5C6B-6668-3111-A50E-577B63D19078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A92DB651-3629-E66C-4EF1-EA2FF0E7C554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F6843A18-4E8E-CEDD-95F8-9F3F54F5C8F2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4C6D1797-F87E-78A5-B055-7CB2725D06A6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5BF861F1-95AE-F13D-7F60-1AFFA2830F9B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2989463"/>
      </p:ext>
    </p:extLst>
  </p:cSld>
  <p:clrMapOvr>
    <a:masterClrMapping/>
  </p:clrMapOvr>
  <p:transition spd="med">
    <p:pull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63211E8-A6BA-366A-3E75-6E4B72289DFF}"/>
              </a:ext>
            </a:extLst>
          </p:cNvPr>
          <p:cNvSpPr txBox="1"/>
          <p:nvPr/>
        </p:nvSpPr>
        <p:spPr>
          <a:xfrm>
            <a:off x="2974379" y="2782669"/>
            <a:ext cx="5902577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200" b="1" dirty="0">
                <a:cs typeface="B Nazanin" panose="00000400000000000000" pitchFamily="2" charset="-78"/>
              </a:rPr>
              <a:t>تقدیم سپاس و قدردانی از استاد گران‌قدر</a:t>
            </a:r>
          </a:p>
          <a:p>
            <a:pPr algn="ctr">
              <a:lnSpc>
                <a:spcPct val="150000"/>
              </a:lnSpc>
            </a:pPr>
            <a:r>
              <a:rPr lang="fa-IR" sz="3200" b="1" dirty="0">
                <a:cs typeface="B Nazanin" panose="00000400000000000000" pitchFamily="2" charset="-78"/>
              </a:rPr>
              <a:t>جناب </a:t>
            </a:r>
            <a:r>
              <a:rPr lang="fa-IR" sz="3200" b="1">
                <a:cs typeface="B Nazanin" panose="00000400000000000000" pitchFamily="2" charset="-78"/>
              </a:rPr>
              <a:t>دکتر شاکری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7391101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6E19E9-CCAE-E26F-BEFA-E0E61A6CD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4749C-0C5D-720C-2CED-397EE817C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انواع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M&amp;A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D42236D-8470-5D9C-DBFB-4B105BDF9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77660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ادغام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Merge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ترکیب دو یا چند شرکت و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تشکیل یک شرکت جدید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یا یکی از شرکت‌ها به فعالیت خود ادامه می‌دهد</a:t>
            </a:r>
          </a:p>
          <a:p>
            <a:pPr marL="0" indent="0" algn="r" rtl="1">
              <a:buNone/>
            </a:pPr>
            <a:r>
              <a:rPr lang="fa-IR" sz="600" b="1" dirty="0">
                <a:cs typeface="B Nazanin" panose="00000400000000000000" pitchFamily="2" charset="-78"/>
              </a:rPr>
              <a:t> </a:t>
            </a:r>
            <a:endParaRPr lang="fa-IR" sz="1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تملک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Acquisition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یک شرکت، شرکت دیگر یا بخشی از دارایی‌های آن را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خریداری</a:t>
            </a:r>
            <a:r>
              <a:rPr lang="fa-IR" sz="2400" b="1" dirty="0">
                <a:cs typeface="B Nazanin" panose="00000400000000000000" pitchFamily="2" charset="-78"/>
              </a:rPr>
              <a:t> می‌کند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تملک می‌تواند به صورت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دوستانه </a:t>
            </a:r>
            <a:r>
              <a:rPr lang="fa-IR" sz="2400" b="1" dirty="0">
                <a:cs typeface="B Nazanin" panose="00000400000000000000" pitchFamily="2" charset="-78"/>
              </a:rPr>
              <a:t>یا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خصمانه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انجام شود</a:t>
            </a:r>
          </a:p>
          <a:p>
            <a:pPr marL="0" indent="0" algn="r" rtl="1">
              <a:buNone/>
            </a:pPr>
            <a:r>
              <a:rPr lang="fa-IR" sz="800" b="1" dirty="0">
                <a:cs typeface="B Nazanin" panose="00000400000000000000" pitchFamily="2" charset="-78"/>
              </a:rPr>
              <a:t> 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تملک دارایی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Asset Acquisition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دارایی‌های خاصی مانند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تجهیزات</a:t>
            </a:r>
            <a:r>
              <a:rPr lang="fa-IR" sz="2400" b="1" dirty="0">
                <a:cs typeface="B Nazanin" panose="00000400000000000000" pitchFamily="2" charset="-78"/>
              </a:rPr>
              <a:t>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مجوزها</a:t>
            </a:r>
            <a:r>
              <a:rPr lang="fa-IR" sz="2400" b="1" dirty="0">
                <a:cs typeface="B Nazanin" panose="00000400000000000000" pitchFamily="2" charset="-78"/>
              </a:rPr>
              <a:t> و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مشتریان</a:t>
            </a:r>
            <a:r>
              <a:rPr lang="fa-IR" sz="2400" b="1" dirty="0">
                <a:cs typeface="B Nazanin" panose="00000400000000000000" pitchFamily="2" charset="-78"/>
              </a:rPr>
              <a:t> خریداری می‌شوند،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نه کل شرکت</a:t>
            </a:r>
          </a:p>
          <a:p>
            <a:pPr marL="0" indent="0" algn="r" rtl="1">
              <a:buNone/>
            </a:pPr>
            <a:r>
              <a:rPr lang="fa-IR" sz="800" b="1" dirty="0">
                <a:cs typeface="B Nazanin" panose="00000400000000000000" pitchFamily="2" charset="-78"/>
              </a:rPr>
              <a:t> </a:t>
            </a:r>
            <a:endParaRPr lang="fa-IR" sz="2400" b="1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تملک سهام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Share Acquisition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شرکت خریدار، سهام شرکت هدف را خریداری می‌کند 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تا کنترل آن را به دست آورد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BA7065-BBBF-F9F1-06BF-C3B68EE14BF7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DABCD3-3F6C-F120-DF1D-2A59CFC4A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8B85BAE-7A62-CEDB-7546-A5AFBCF762C4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8ADD143-B043-B64B-1A0B-36915A34EE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75" y="5671419"/>
            <a:ext cx="1078302" cy="107830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F1853CC-7128-FCE9-67ED-E6845C1327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75" y="4061099"/>
            <a:ext cx="1233577" cy="123357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63841B9-84CE-D647-9335-195F59F7A8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31" y="891663"/>
            <a:ext cx="1207545" cy="1207545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0A4E6D9-1BDD-3A3E-8826-8DCB61CFF9DC}"/>
              </a:ext>
            </a:extLst>
          </p:cNvPr>
          <p:cNvCxnSpPr/>
          <p:nvPr/>
        </p:nvCxnSpPr>
        <p:spPr>
          <a:xfrm>
            <a:off x="393092" y="2242856"/>
            <a:ext cx="9510030" cy="0"/>
          </a:xfrm>
          <a:prstGeom prst="line">
            <a:avLst/>
          </a:prstGeom>
          <a:ln w="190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9288112-2CB0-E2F0-8732-83FD25A4B8DA}"/>
              </a:ext>
            </a:extLst>
          </p:cNvPr>
          <p:cNvCxnSpPr/>
          <p:nvPr/>
        </p:nvCxnSpPr>
        <p:spPr>
          <a:xfrm>
            <a:off x="393092" y="3844494"/>
            <a:ext cx="9510030" cy="0"/>
          </a:xfrm>
          <a:prstGeom prst="line">
            <a:avLst/>
          </a:prstGeom>
          <a:ln w="190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0963A58-B647-674A-3AA6-E7BA61B206C9}"/>
              </a:ext>
            </a:extLst>
          </p:cNvPr>
          <p:cNvCxnSpPr/>
          <p:nvPr/>
        </p:nvCxnSpPr>
        <p:spPr>
          <a:xfrm>
            <a:off x="393092" y="5423127"/>
            <a:ext cx="9510030" cy="0"/>
          </a:xfrm>
          <a:prstGeom prst="line">
            <a:avLst/>
          </a:prstGeom>
          <a:ln w="190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8" name="Picture 27">
            <a:extLst>
              <a:ext uri="{FF2B5EF4-FFF2-40B4-BE49-F238E27FC236}">
                <a16:creationId xmlns:a16="http://schemas.microsoft.com/office/drawing/2014/main" id="{013AC89D-7AB6-1A95-13FC-2222F86059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5" y="2305885"/>
            <a:ext cx="1487056" cy="1487056"/>
          </a:xfrm>
          <a:prstGeom prst="rect">
            <a:avLst/>
          </a:prstGeom>
        </p:spPr>
      </p:pic>
      <p:sp>
        <p:nvSpPr>
          <p:cNvPr id="27" name="Rectangle: Rounded Corners 26">
            <a:hlinkClick r:id="rId7" action="ppaction://hlinksldjump"/>
            <a:extLst>
              <a:ext uri="{FF2B5EF4-FFF2-40B4-BE49-F238E27FC236}">
                <a16:creationId xmlns:a16="http://schemas.microsoft.com/office/drawing/2014/main" id="{C7CF9884-BE50-F22F-DCE8-BEFEBE5FE51C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8" action="ppaction://hlinksldjump"/>
            <a:extLst>
              <a:ext uri="{FF2B5EF4-FFF2-40B4-BE49-F238E27FC236}">
                <a16:creationId xmlns:a16="http://schemas.microsoft.com/office/drawing/2014/main" id="{B863CB38-641C-42F4-8BAE-33BCA0891BD0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Rectangle: Rounded Corners 29">
            <a:hlinkClick r:id="rId9" action="ppaction://hlinksldjump"/>
            <a:extLst>
              <a:ext uri="{FF2B5EF4-FFF2-40B4-BE49-F238E27FC236}">
                <a16:creationId xmlns:a16="http://schemas.microsoft.com/office/drawing/2014/main" id="{79BAFD85-51C6-7C32-15C6-021B34D674B0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Rectangle: Rounded Corners 30">
            <a:hlinkClick r:id="rId10" action="ppaction://hlinksldjump"/>
            <a:extLst>
              <a:ext uri="{FF2B5EF4-FFF2-40B4-BE49-F238E27FC236}">
                <a16:creationId xmlns:a16="http://schemas.microsoft.com/office/drawing/2014/main" id="{EF59F07B-40BF-5867-40D0-4DF96311B15C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ectangle: Rounded Corners 31">
            <a:hlinkClick r:id="rId11" action="ppaction://hlinksldjump"/>
            <a:extLst>
              <a:ext uri="{FF2B5EF4-FFF2-40B4-BE49-F238E27FC236}">
                <a16:creationId xmlns:a16="http://schemas.microsoft.com/office/drawing/2014/main" id="{A2E1624F-B912-3FEA-0C78-C0346875216F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12" action="ppaction://hlinksldjump"/>
            <a:extLst>
              <a:ext uri="{FF2B5EF4-FFF2-40B4-BE49-F238E27FC236}">
                <a16:creationId xmlns:a16="http://schemas.microsoft.com/office/drawing/2014/main" id="{2D8E7A96-0956-AE83-10B7-6821E48FB229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Rectangle: Rounded Corners 33">
            <a:hlinkClick r:id="rId13" action="ppaction://hlinksldjump"/>
            <a:extLst>
              <a:ext uri="{FF2B5EF4-FFF2-40B4-BE49-F238E27FC236}">
                <a16:creationId xmlns:a16="http://schemas.microsoft.com/office/drawing/2014/main" id="{1FD18664-C2CC-7008-AB9E-88D93CF91457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Rectangle: Rounded Corners 34">
            <a:hlinkClick r:id="rId14" action="ppaction://hlinksldjump"/>
            <a:extLst>
              <a:ext uri="{FF2B5EF4-FFF2-40B4-BE49-F238E27FC236}">
                <a16:creationId xmlns:a16="http://schemas.microsoft.com/office/drawing/2014/main" id="{FFA5588F-9B9A-A625-D68D-59EB18DCA5E2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6" name="Rectangle: Rounded Corners 35">
            <a:hlinkClick r:id="rId15" action="ppaction://hlinksldjump"/>
            <a:extLst>
              <a:ext uri="{FF2B5EF4-FFF2-40B4-BE49-F238E27FC236}">
                <a16:creationId xmlns:a16="http://schemas.microsoft.com/office/drawing/2014/main" id="{8C6CE681-B9B6-6D5E-A701-5A08883ABE48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Rectangle: Rounded Corners 36">
            <a:hlinkClick r:id="rId16" action="ppaction://hlinksldjump"/>
            <a:extLst>
              <a:ext uri="{FF2B5EF4-FFF2-40B4-BE49-F238E27FC236}">
                <a16:creationId xmlns:a16="http://schemas.microsoft.com/office/drawing/2014/main" id="{AADF349D-4394-594F-3D2E-C641C16B1ABA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Rectangle: Rounded Corners 37">
            <a:hlinkClick r:id="rId17" action="ppaction://hlinksldjump"/>
            <a:extLst>
              <a:ext uri="{FF2B5EF4-FFF2-40B4-BE49-F238E27FC236}">
                <a16:creationId xmlns:a16="http://schemas.microsoft.com/office/drawing/2014/main" id="{3A5BE444-12C5-CA4F-69ED-E929A37B0B77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Rectangle: Rounded Corners 38">
            <a:hlinkClick r:id="rId18" action="ppaction://hlinksldjump"/>
            <a:extLst>
              <a:ext uri="{FF2B5EF4-FFF2-40B4-BE49-F238E27FC236}">
                <a16:creationId xmlns:a16="http://schemas.microsoft.com/office/drawing/2014/main" id="{E3768F3C-EC33-D914-1B77-8B78A144C82C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2301477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D13F8A-56D2-7FB0-8C64-609DA364D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9D0C3-C91F-388C-A871-55D6682AB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ساختار قراردادهای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M&amp;A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3BCFA2E-B91D-6E7E-FFC5-287E39992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عنوان و مقدمه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  - شامل نام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طرفین</a:t>
            </a:r>
            <a:r>
              <a:rPr lang="fa-IR" sz="2400" b="1" dirty="0">
                <a:cs typeface="B Nazanin" panose="00000400000000000000" pitchFamily="2" charset="-78"/>
              </a:rPr>
              <a:t>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تاریخ</a:t>
            </a:r>
            <a:r>
              <a:rPr lang="fa-IR" sz="2400" b="1" dirty="0">
                <a:cs typeface="B Nazanin" panose="00000400000000000000" pitchFamily="2" charset="-78"/>
              </a:rPr>
              <a:t> قرارداد و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توضیحات اولیه </a:t>
            </a:r>
            <a:r>
              <a:rPr lang="fa-IR" sz="2400" b="1" dirty="0">
                <a:cs typeface="B Nazanin" panose="00000400000000000000" pitchFamily="2" charset="-78"/>
              </a:rPr>
              <a:t>درباره معامله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تعاریف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  - ارائه تعاریف دقیق برای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اصطلاحات و واژگان فنی </a:t>
            </a:r>
            <a:r>
              <a:rPr lang="fa-IR" sz="2400" b="1" dirty="0">
                <a:cs typeface="B Nazanin" panose="00000400000000000000" pitchFamily="2" charset="-78"/>
              </a:rPr>
              <a:t>موجود در قرارداد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شرایط عمومی معامله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  - شامل توضیحات و شرایط خرید یا ادغام،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نوع</a:t>
            </a:r>
            <a:r>
              <a:rPr lang="fa-IR" sz="2400" b="1" dirty="0">
                <a:cs typeface="B Nazanin" panose="00000400000000000000" pitchFamily="2" charset="-78"/>
              </a:rPr>
              <a:t> و ساختار معامله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قیمت خرید و شروط پرداخت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  - جزئیات مربوط به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نحوه محاسبه </a:t>
            </a:r>
            <a:r>
              <a:rPr lang="fa-IR" sz="2400" b="1" dirty="0">
                <a:cs typeface="B Nazanin" panose="00000400000000000000" pitchFamily="2" charset="-78"/>
              </a:rPr>
              <a:t>و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شرایط پرداخت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نمایندگی‌ها و ضمانت‌ها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  - اظهارات و ضمانت‌های طرفین درباره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وضعیت مالی</a:t>
            </a:r>
            <a:r>
              <a:rPr lang="fa-IR" sz="2400" b="1" dirty="0">
                <a:cs typeface="B Nazanin" panose="00000400000000000000" pitchFamily="2" charset="-78"/>
              </a:rPr>
              <a:t>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حقوقی</a:t>
            </a:r>
            <a:r>
              <a:rPr lang="fa-IR" sz="2400" b="1" dirty="0">
                <a:cs typeface="B Nazanin" panose="00000400000000000000" pitchFamily="2" charset="-78"/>
              </a:rPr>
              <a:t> و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عملیاتی</a:t>
            </a:r>
            <a:r>
              <a:rPr lang="fa-IR" sz="2400" b="1" dirty="0">
                <a:cs typeface="B Nazanin" panose="00000400000000000000" pitchFamily="2" charset="-78"/>
              </a:rPr>
              <a:t> شرکت مورد تملیک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پیش‌شرط‌ها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  - شرایط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قبل از معامله </a:t>
            </a:r>
            <a:r>
              <a:rPr lang="fa-IR" sz="2400" b="1" dirty="0">
                <a:cs typeface="B Nazanin" panose="00000400000000000000" pitchFamily="2" charset="-78"/>
              </a:rPr>
              <a:t>(مانند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تاییدیه‌های قانونی </a:t>
            </a:r>
            <a:r>
              <a:rPr lang="fa-IR" sz="2400" b="1" dirty="0">
                <a:cs typeface="B Nazanin" panose="00000400000000000000" pitchFamily="2" charset="-78"/>
              </a:rPr>
              <a:t>یا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موافقت سهامداران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6652FA-1DA9-2B92-9941-BDAD652EA453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EDF1F9-384E-9A4E-6B95-92459D01F8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8B04AAC-2316-C865-9F43-02281A0858D6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hlinkClick r:id="rId3" action="ppaction://hlinksldjump"/>
            <a:extLst>
              <a:ext uri="{FF2B5EF4-FFF2-40B4-BE49-F238E27FC236}">
                <a16:creationId xmlns:a16="http://schemas.microsoft.com/office/drawing/2014/main" id="{4F11CCCB-761C-B5BE-3AE7-330D2E5CDC0F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677C564F-50A8-348D-FBA5-1296ACF7D6D9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5" action="ppaction://hlinksldjump"/>
            <a:extLst>
              <a:ext uri="{FF2B5EF4-FFF2-40B4-BE49-F238E27FC236}">
                <a16:creationId xmlns:a16="http://schemas.microsoft.com/office/drawing/2014/main" id="{5C062D6C-6D01-4532-FA9D-A71E226E36AD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CD5E7513-678F-8A72-B948-08C6F1D9F52D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209F4DCE-3AAE-48B4-831B-852229C68674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301B1F3A-F483-26F0-D207-41B8FB7F25DC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3CED5308-1F50-EF56-F256-D8B444A53C17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7D67E950-0F11-1AE5-A428-B9A2B353AFD4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6285D493-BFAB-A756-3430-5E0E3E18F3B7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EE7A6BA5-DFC0-0FC8-B1B2-363A0633DC9F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365C3FAD-0411-720C-C3A6-7B0095297E29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0ED92579-F8C6-D856-494B-755B03FBE23C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5480056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BF8F62-E69F-2C77-9501-F66643C36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CC551-0E2F-FCD7-E9B5-6BE5B1F85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ساختار قراردادهای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M&amp;A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E8A9F73-41A4-C1F7-79BB-10F340DD9D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تعهدات بعد از بسته شدن معامله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  - وظایف و تعهدات طرفین پس از تکمیل معامله، مانند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انتقال دارایی‌ها</a:t>
            </a:r>
            <a:r>
              <a:rPr lang="fa-IR" sz="2400" b="1" dirty="0">
                <a:cs typeface="B Nazanin" panose="00000400000000000000" pitchFamily="2" charset="-78"/>
              </a:rPr>
              <a:t>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یکپارچه‌سازی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ضمانت‌ها و غرامت‌ها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  - مفاد مربوط به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نقض قرارداد </a:t>
            </a:r>
            <a:r>
              <a:rPr lang="fa-IR" sz="2400" b="1" dirty="0">
                <a:cs typeface="B Nazanin" panose="00000400000000000000" pitchFamily="2" charset="-78"/>
              </a:rPr>
              <a:t>توسط هر یک از طرفین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مفاد پایانی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  - قوانین حاکم بر قرارداد (مانند نحوه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حل اختلافات</a:t>
            </a:r>
            <a:r>
              <a:rPr lang="fa-IR" sz="2400" b="1" dirty="0">
                <a:cs typeface="B Nazanin" panose="00000400000000000000" pitchFamily="2" charset="-78"/>
              </a:rPr>
              <a:t>، و شرایط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فسخ</a:t>
            </a:r>
            <a:r>
              <a:rPr lang="fa-IR" sz="2400" b="1" dirty="0">
                <a:cs typeface="B Nazanin" panose="00000400000000000000" pitchFamily="2" charset="-78"/>
              </a:rPr>
              <a:t> یا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تعدیل</a:t>
            </a:r>
            <a:r>
              <a:rPr lang="fa-IR" sz="2400" b="1" dirty="0">
                <a:cs typeface="B Nazanin" panose="00000400000000000000" pitchFamily="2" charset="-78"/>
              </a:rPr>
              <a:t> قرارداد)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ضمائم و پیوست‌ها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   - مدارک تکمیلی یا جزئیات اضافی (مانند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برنامه زمانی</a:t>
            </a:r>
            <a:r>
              <a:rPr lang="fa-IR" sz="2400" b="1" dirty="0">
                <a:cs typeface="B Nazanin" panose="00000400000000000000" pitchFamily="2" charset="-78"/>
              </a:rPr>
              <a:t>،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فهرست دارایی‌ها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87A39E-0F7C-52EF-552A-6D8F66353DB5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185E9D1-E5E8-FE53-04BD-19ABA6E05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E13EEE8-C493-B64D-BAB3-84D03219F2B1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hlinkClick r:id="rId3" action="ppaction://hlinksldjump"/>
            <a:extLst>
              <a:ext uri="{FF2B5EF4-FFF2-40B4-BE49-F238E27FC236}">
                <a16:creationId xmlns:a16="http://schemas.microsoft.com/office/drawing/2014/main" id="{4BB4F6CF-8BA2-F456-B7FF-2E831ACCEB11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F5BF1EB9-3FF9-6929-7872-ED2DFF958F17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6244F8F2-5D56-D3D1-DD79-38ADEDDB12DE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6CFBC05F-6F3C-2EC5-E172-2CF7A66F8760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208A8B42-8D36-185E-F654-5BB2ABB12640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C206989A-0549-C5AA-20E6-A325E8CE865A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11CD1AD4-3D01-207B-01AA-8DFAF4CEEE2F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F18DF9A0-0452-3D22-4205-A8DF628531E0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9031FBB3-DD12-797C-ED51-E31C0BEBC504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E15B77C4-42D1-D697-33C3-A072F2C859E4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AA1AC346-AB37-EF6D-18C3-10DFB5F64B11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9D3DC428-C9C8-BED0-A255-44061D5CFBC8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57345530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A956D-E59A-B0B0-1E8F-64BE3D506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ECCDCAC-F507-3246-82E7-258A78EEA0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31" name="Callout: Bent Line 30">
            <a:extLst>
              <a:ext uri="{FF2B5EF4-FFF2-40B4-BE49-F238E27FC236}">
                <a16:creationId xmlns:a16="http://schemas.microsoft.com/office/drawing/2014/main" id="{3B1D0482-D3A9-99C1-CDD4-7227D5D539C6}"/>
              </a:ext>
            </a:extLst>
          </p:cNvPr>
          <p:cNvSpPr/>
          <p:nvPr/>
        </p:nvSpPr>
        <p:spPr>
          <a:xfrm>
            <a:off x="6431276" y="2871061"/>
            <a:ext cx="3575635" cy="993128"/>
          </a:xfrm>
          <a:prstGeom prst="borderCallout2">
            <a:avLst>
              <a:gd name="adj1" fmla="val 18750"/>
              <a:gd name="adj2" fmla="val -2539"/>
              <a:gd name="adj3" fmla="val 77433"/>
              <a:gd name="adj4" fmla="val -6469"/>
              <a:gd name="adj5" fmla="val 323331"/>
              <a:gd name="adj6" fmla="val 46305"/>
            </a:avLst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9- بسته شدن معامله </a:t>
            </a:r>
            <a:r>
              <a:rPr 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Closing</a:t>
            </a: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b="1" dirty="0">
                <a:cs typeface="B Nazanin" panose="00000400000000000000" pitchFamily="2" charset="-78"/>
              </a:rPr>
              <a:t>انتقال وجوه و دارایی‌ها، امضای نهایی مستندات و اجرای تمامی شرایط توافق</a:t>
            </a:r>
          </a:p>
        </p:txBody>
      </p:sp>
      <p:sp>
        <p:nvSpPr>
          <p:cNvPr id="30" name="Callout: Bent Line 29">
            <a:extLst>
              <a:ext uri="{FF2B5EF4-FFF2-40B4-BE49-F238E27FC236}">
                <a16:creationId xmlns:a16="http://schemas.microsoft.com/office/drawing/2014/main" id="{F66BF925-67A5-64E6-10B1-8C2430C3BAC7}"/>
              </a:ext>
            </a:extLst>
          </p:cNvPr>
          <p:cNvSpPr/>
          <p:nvPr/>
        </p:nvSpPr>
        <p:spPr>
          <a:xfrm>
            <a:off x="5304186" y="2425175"/>
            <a:ext cx="2951293" cy="383731"/>
          </a:xfrm>
          <a:prstGeom prst="borderCallout2">
            <a:avLst>
              <a:gd name="adj1" fmla="val 18750"/>
              <a:gd name="adj2" fmla="val -2539"/>
              <a:gd name="adj3" fmla="val 77433"/>
              <a:gd name="adj4" fmla="val -6469"/>
              <a:gd name="adj5" fmla="val 935701"/>
              <a:gd name="adj6" fmla="val 59092"/>
            </a:avLst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8- ابلاغ به سهامداران و ذینفعان</a:t>
            </a:r>
          </a:p>
        </p:txBody>
      </p:sp>
      <p:sp>
        <p:nvSpPr>
          <p:cNvPr id="29" name="Callout: Bent Line 28">
            <a:extLst>
              <a:ext uri="{FF2B5EF4-FFF2-40B4-BE49-F238E27FC236}">
                <a16:creationId xmlns:a16="http://schemas.microsoft.com/office/drawing/2014/main" id="{B209569F-3D5B-F656-3357-95BF3636C22F}"/>
              </a:ext>
            </a:extLst>
          </p:cNvPr>
          <p:cNvSpPr/>
          <p:nvPr/>
        </p:nvSpPr>
        <p:spPr>
          <a:xfrm>
            <a:off x="5058152" y="1668410"/>
            <a:ext cx="4986247" cy="658898"/>
          </a:xfrm>
          <a:prstGeom prst="borderCallout2">
            <a:avLst>
              <a:gd name="adj1" fmla="val 18750"/>
              <a:gd name="adj2" fmla="val -2539"/>
              <a:gd name="adj3" fmla="val 77433"/>
              <a:gd name="adj4" fmla="val -6469"/>
              <a:gd name="adj5" fmla="val 654696"/>
              <a:gd name="adj6" fmla="val 22848"/>
            </a:avLst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7- مجوزها و تاییدیه‌ها</a:t>
            </a:r>
          </a:p>
          <a:p>
            <a:pPr algn="ctr" rtl="1"/>
            <a:r>
              <a:rPr lang="fa-IR" b="1" dirty="0">
                <a:cs typeface="B Nazanin" panose="00000400000000000000" pitchFamily="2" charset="-78"/>
              </a:rPr>
              <a:t>کسب مجوزهای لازم از نهادهای قانونی، رقابتی و تنظیم‌کننده</a:t>
            </a:r>
          </a:p>
        </p:txBody>
      </p:sp>
      <p:sp>
        <p:nvSpPr>
          <p:cNvPr id="28" name="Callout: Bent Line 27">
            <a:extLst>
              <a:ext uri="{FF2B5EF4-FFF2-40B4-BE49-F238E27FC236}">
                <a16:creationId xmlns:a16="http://schemas.microsoft.com/office/drawing/2014/main" id="{62F6FCF9-9196-A374-A133-1C573E32D843}"/>
              </a:ext>
            </a:extLst>
          </p:cNvPr>
          <p:cNvSpPr/>
          <p:nvPr/>
        </p:nvSpPr>
        <p:spPr>
          <a:xfrm>
            <a:off x="4735904" y="886568"/>
            <a:ext cx="2894976" cy="658898"/>
          </a:xfrm>
          <a:prstGeom prst="borderCallout2">
            <a:avLst>
              <a:gd name="adj1" fmla="val 18750"/>
              <a:gd name="adj2" fmla="val -2539"/>
              <a:gd name="adj3" fmla="val 77433"/>
              <a:gd name="adj4" fmla="val -6469"/>
              <a:gd name="adj5" fmla="val 782999"/>
              <a:gd name="adj6" fmla="val 19235"/>
            </a:avLst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6- تنظیم قرارداد نهایی</a:t>
            </a:r>
          </a:p>
          <a:p>
            <a:pPr algn="ctr" rtl="1"/>
            <a:r>
              <a:rPr lang="fa-IR" b="1" dirty="0">
                <a:cs typeface="B Nazanin" panose="00000400000000000000" pitchFamily="2" charset="-78"/>
              </a:rPr>
              <a:t>نگارش و تنظیم قراردادهای قانونی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1A0240-D914-A18F-A10E-6A31218AB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مراحل اجرایی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M&amp;A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99BBB2-38C1-D880-80B7-F48B218BACA1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D72177-2261-F10E-0573-B7A2B10EE2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9052FD4-5C4E-D5D4-A819-A494896C05E3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2E5D7235-BD74-AA48-D022-45243429EBFF}"/>
              </a:ext>
            </a:extLst>
          </p:cNvPr>
          <p:cNvSpPr/>
          <p:nvPr/>
        </p:nvSpPr>
        <p:spPr>
          <a:xfrm>
            <a:off x="146649" y="6133368"/>
            <a:ext cx="9730596" cy="38818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B5CC259-F7CF-51FC-454D-EFB3C81E75E9}"/>
              </a:ext>
            </a:extLst>
          </p:cNvPr>
          <p:cNvSpPr/>
          <p:nvPr/>
        </p:nvSpPr>
        <p:spPr>
          <a:xfrm>
            <a:off x="310683" y="6081606"/>
            <a:ext cx="491706" cy="491706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1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516C30B-D6A1-5AA7-3EB6-5D6FC1634B3F}"/>
              </a:ext>
            </a:extLst>
          </p:cNvPr>
          <p:cNvSpPr/>
          <p:nvPr/>
        </p:nvSpPr>
        <p:spPr>
          <a:xfrm>
            <a:off x="1260213" y="6081606"/>
            <a:ext cx="491706" cy="491706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2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783EDDA-FA1A-E658-420F-E5EF3AE7BD89}"/>
              </a:ext>
            </a:extLst>
          </p:cNvPr>
          <p:cNvSpPr/>
          <p:nvPr/>
        </p:nvSpPr>
        <p:spPr>
          <a:xfrm>
            <a:off x="2209743" y="6081606"/>
            <a:ext cx="491706" cy="491706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3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D8EAAE3-D96E-1F53-A361-78E88DC7031C}"/>
              </a:ext>
            </a:extLst>
          </p:cNvPr>
          <p:cNvSpPr/>
          <p:nvPr/>
        </p:nvSpPr>
        <p:spPr>
          <a:xfrm>
            <a:off x="3159273" y="6081606"/>
            <a:ext cx="491706" cy="491706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4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12C84A1-C56A-234F-F1EF-378F03DAFE2F}"/>
              </a:ext>
            </a:extLst>
          </p:cNvPr>
          <p:cNvSpPr/>
          <p:nvPr/>
        </p:nvSpPr>
        <p:spPr>
          <a:xfrm>
            <a:off x="4108803" y="6081606"/>
            <a:ext cx="491706" cy="491706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5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8F33237-5927-E6D2-2FE8-9A12DF40AE85}"/>
              </a:ext>
            </a:extLst>
          </p:cNvPr>
          <p:cNvSpPr/>
          <p:nvPr/>
        </p:nvSpPr>
        <p:spPr>
          <a:xfrm>
            <a:off x="5058333" y="6081606"/>
            <a:ext cx="491706" cy="491706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6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AC62625-53F1-FE85-D94E-4FDBF0340615}"/>
              </a:ext>
            </a:extLst>
          </p:cNvPr>
          <p:cNvSpPr/>
          <p:nvPr/>
        </p:nvSpPr>
        <p:spPr>
          <a:xfrm>
            <a:off x="6007863" y="6081606"/>
            <a:ext cx="491706" cy="491706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7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B8CAE6A-2248-FEA8-2488-C473A5A94409}"/>
              </a:ext>
            </a:extLst>
          </p:cNvPr>
          <p:cNvSpPr/>
          <p:nvPr/>
        </p:nvSpPr>
        <p:spPr>
          <a:xfrm>
            <a:off x="6957393" y="6081606"/>
            <a:ext cx="491706" cy="491706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8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4F3DD30-CD11-0B84-1DCC-160DF6B04306}"/>
              </a:ext>
            </a:extLst>
          </p:cNvPr>
          <p:cNvSpPr/>
          <p:nvPr/>
        </p:nvSpPr>
        <p:spPr>
          <a:xfrm>
            <a:off x="7906923" y="6081606"/>
            <a:ext cx="491706" cy="491706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9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077E7B6-19F0-90DE-149F-CBB24AF67BE3}"/>
              </a:ext>
            </a:extLst>
          </p:cNvPr>
          <p:cNvSpPr/>
          <p:nvPr/>
        </p:nvSpPr>
        <p:spPr>
          <a:xfrm>
            <a:off x="8856449" y="6081606"/>
            <a:ext cx="491706" cy="491706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10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22" name="Callout: Bent Line 21">
            <a:extLst>
              <a:ext uri="{FF2B5EF4-FFF2-40B4-BE49-F238E27FC236}">
                <a16:creationId xmlns:a16="http://schemas.microsoft.com/office/drawing/2014/main" id="{B33E34CA-7B82-8437-A872-2B502A89294B}"/>
              </a:ext>
            </a:extLst>
          </p:cNvPr>
          <p:cNvSpPr/>
          <p:nvPr/>
        </p:nvSpPr>
        <p:spPr>
          <a:xfrm>
            <a:off x="556536" y="827632"/>
            <a:ext cx="3489253" cy="655680"/>
          </a:xfrm>
          <a:prstGeom prst="borderCallout2">
            <a:avLst>
              <a:gd name="adj1" fmla="val 18750"/>
              <a:gd name="adj2" fmla="val -2539"/>
              <a:gd name="adj3" fmla="val 40339"/>
              <a:gd name="adj4" fmla="val -9018"/>
              <a:gd name="adj5" fmla="val 793892"/>
              <a:gd name="adj6" fmla="val -2722"/>
            </a:avLst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1 - </a:t>
            </a:r>
            <a:r>
              <a:rPr lang="ar-SA" b="1" dirty="0">
                <a:solidFill>
                  <a:srgbClr val="C00000"/>
                </a:solidFill>
                <a:cs typeface="B Nazanin" panose="00000400000000000000" pitchFamily="2" charset="-78"/>
              </a:rPr>
              <a:t>بررسی‌های اولیه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Initial Assessment</a:t>
            </a: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ar-SA" b="1" dirty="0">
                <a:cs typeface="B Nazanin" panose="00000400000000000000" pitchFamily="2" charset="-78"/>
              </a:rPr>
              <a:t>ارزیابی استراتژیک شرکت و دارایی‌های آن</a:t>
            </a:r>
          </a:p>
        </p:txBody>
      </p:sp>
      <p:sp>
        <p:nvSpPr>
          <p:cNvPr id="24" name="Callout: Bent Line 23">
            <a:extLst>
              <a:ext uri="{FF2B5EF4-FFF2-40B4-BE49-F238E27FC236}">
                <a16:creationId xmlns:a16="http://schemas.microsoft.com/office/drawing/2014/main" id="{4EB0A096-BE46-BAC4-D35A-B288F5B168D2}"/>
              </a:ext>
            </a:extLst>
          </p:cNvPr>
          <p:cNvSpPr/>
          <p:nvPr/>
        </p:nvSpPr>
        <p:spPr>
          <a:xfrm>
            <a:off x="788295" y="1569595"/>
            <a:ext cx="3025734" cy="693155"/>
          </a:xfrm>
          <a:prstGeom prst="borderCallout2">
            <a:avLst>
              <a:gd name="adj1" fmla="val 18750"/>
              <a:gd name="adj2" fmla="val -2539"/>
              <a:gd name="adj3" fmla="val 45479"/>
              <a:gd name="adj4" fmla="val -11246"/>
              <a:gd name="adj5" fmla="val 655689"/>
              <a:gd name="adj6" fmla="val 17112"/>
            </a:avLst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2- نامه نیت </a:t>
            </a:r>
            <a:r>
              <a:rPr 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Letter of Intent</a:t>
            </a: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b="1" dirty="0">
                <a:cs typeface="B Nazanin" panose="00000400000000000000" pitchFamily="2" charset="-78"/>
              </a:rPr>
              <a:t>مستند اولیه‌ اعلام تمایل غیر الزام‌آور</a:t>
            </a:r>
            <a:endParaRPr lang="ar-SA" b="1" dirty="0">
              <a:cs typeface="B Nazanin" panose="00000400000000000000" pitchFamily="2" charset="-78"/>
            </a:endParaRPr>
          </a:p>
        </p:txBody>
      </p:sp>
      <p:sp>
        <p:nvSpPr>
          <p:cNvPr id="25" name="Callout: Bent Line 24">
            <a:extLst>
              <a:ext uri="{FF2B5EF4-FFF2-40B4-BE49-F238E27FC236}">
                <a16:creationId xmlns:a16="http://schemas.microsoft.com/office/drawing/2014/main" id="{9C1DC171-F63B-F519-9C58-4580591A27BE}"/>
              </a:ext>
            </a:extLst>
          </p:cNvPr>
          <p:cNvSpPr/>
          <p:nvPr/>
        </p:nvSpPr>
        <p:spPr>
          <a:xfrm>
            <a:off x="1114122" y="2349033"/>
            <a:ext cx="3721863" cy="931281"/>
          </a:xfrm>
          <a:prstGeom prst="borderCallout2">
            <a:avLst>
              <a:gd name="adj1" fmla="val 18750"/>
              <a:gd name="adj2" fmla="val -2539"/>
              <a:gd name="adj3" fmla="val 77433"/>
              <a:gd name="adj4" fmla="val -6469"/>
              <a:gd name="adj5" fmla="val 404324"/>
              <a:gd name="adj6" fmla="val 30514"/>
            </a:avLst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3- ارزیابی </a:t>
            </a:r>
            <a:r>
              <a:rPr 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Due Diligence</a:t>
            </a: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b="1" dirty="0">
                <a:cs typeface="B Nazanin" panose="00000400000000000000" pitchFamily="2" charset="-78"/>
              </a:rPr>
              <a:t>ارزیابی دقیق جنبه‌های مالی، حقوقی، عملیاتی، و فرهنگی شرکت هدف</a:t>
            </a:r>
          </a:p>
        </p:txBody>
      </p:sp>
      <p:sp>
        <p:nvSpPr>
          <p:cNvPr id="26" name="Callout: Bent Line 25">
            <a:extLst>
              <a:ext uri="{FF2B5EF4-FFF2-40B4-BE49-F238E27FC236}">
                <a16:creationId xmlns:a16="http://schemas.microsoft.com/office/drawing/2014/main" id="{8A73313B-8ECF-C798-5548-0A007C1B6078}"/>
              </a:ext>
            </a:extLst>
          </p:cNvPr>
          <p:cNvSpPr/>
          <p:nvPr/>
        </p:nvSpPr>
        <p:spPr>
          <a:xfrm>
            <a:off x="1650587" y="3366597"/>
            <a:ext cx="4000784" cy="658898"/>
          </a:xfrm>
          <a:prstGeom prst="borderCallout2">
            <a:avLst>
              <a:gd name="adj1" fmla="val 18750"/>
              <a:gd name="adj2" fmla="val -2539"/>
              <a:gd name="adj3" fmla="val 77433"/>
              <a:gd name="adj4" fmla="val -6469"/>
              <a:gd name="adj5" fmla="val 420345"/>
              <a:gd name="adj6" fmla="val 37894"/>
            </a:avLst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4- ارزش‌گذاری </a:t>
            </a:r>
            <a:r>
              <a:rPr 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Valuation</a:t>
            </a: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b="1" dirty="0">
                <a:cs typeface="B Nazanin" panose="00000400000000000000" pitchFamily="2" charset="-78"/>
              </a:rPr>
              <a:t>برآورد ارزش واقعی شرکت هدف یا دارایی‌های آن</a:t>
            </a:r>
          </a:p>
        </p:txBody>
      </p:sp>
      <p:sp>
        <p:nvSpPr>
          <p:cNvPr id="27" name="Callout: Bent Line 26">
            <a:extLst>
              <a:ext uri="{FF2B5EF4-FFF2-40B4-BE49-F238E27FC236}">
                <a16:creationId xmlns:a16="http://schemas.microsoft.com/office/drawing/2014/main" id="{63C93FA4-AA0C-3826-455D-D81FB6E440C9}"/>
              </a:ext>
            </a:extLst>
          </p:cNvPr>
          <p:cNvSpPr/>
          <p:nvPr/>
        </p:nvSpPr>
        <p:spPr>
          <a:xfrm>
            <a:off x="2600116" y="4148876"/>
            <a:ext cx="4421785" cy="658898"/>
          </a:xfrm>
          <a:prstGeom prst="borderCallout2">
            <a:avLst>
              <a:gd name="adj1" fmla="val 18750"/>
              <a:gd name="adj2" fmla="val -2539"/>
              <a:gd name="adj3" fmla="val 77433"/>
              <a:gd name="adj4" fmla="val -6469"/>
              <a:gd name="adj5" fmla="val 288114"/>
              <a:gd name="adj6" fmla="val 37114"/>
            </a:avLst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5- مذاکره شرایط </a:t>
            </a:r>
            <a:r>
              <a:rPr 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Negotiation of Terms</a:t>
            </a: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b="1" dirty="0">
                <a:cs typeface="B Nazanin" panose="00000400000000000000" pitchFamily="2" charset="-78"/>
              </a:rPr>
              <a:t>قیمت خرید، نحوه پرداخت، و سایر شرایط توافق نهایی</a:t>
            </a:r>
          </a:p>
        </p:txBody>
      </p:sp>
      <p:sp>
        <p:nvSpPr>
          <p:cNvPr id="32" name="Callout: Bent Line 31">
            <a:extLst>
              <a:ext uri="{FF2B5EF4-FFF2-40B4-BE49-F238E27FC236}">
                <a16:creationId xmlns:a16="http://schemas.microsoft.com/office/drawing/2014/main" id="{B7CC0BDD-B276-116B-C3F7-E538DEDE56FB}"/>
              </a:ext>
            </a:extLst>
          </p:cNvPr>
          <p:cNvSpPr/>
          <p:nvPr/>
        </p:nvSpPr>
        <p:spPr>
          <a:xfrm>
            <a:off x="7449099" y="3930560"/>
            <a:ext cx="2576556" cy="993128"/>
          </a:xfrm>
          <a:prstGeom prst="borderCallout2">
            <a:avLst>
              <a:gd name="adj1" fmla="val 18750"/>
              <a:gd name="adj2" fmla="val -2539"/>
              <a:gd name="adj3" fmla="val 107834"/>
              <a:gd name="adj4" fmla="val -3456"/>
              <a:gd name="adj5" fmla="val 213017"/>
              <a:gd name="adj6" fmla="val 56290"/>
            </a:avLst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10- ادغام عملیاتی</a:t>
            </a:r>
          </a:p>
          <a:p>
            <a:pPr algn="ctr" rtl="1"/>
            <a:r>
              <a:rPr 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Post-Merger Integration</a:t>
            </a: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en-US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دستیابی به اهداف</a:t>
            </a:r>
          </a:p>
        </p:txBody>
      </p:sp>
      <p:sp>
        <p:nvSpPr>
          <p:cNvPr id="19" name="Rectangle: Rounded Corners 18">
            <a:hlinkClick r:id="rId3" action="ppaction://hlinksldjump"/>
            <a:extLst>
              <a:ext uri="{FF2B5EF4-FFF2-40B4-BE49-F238E27FC236}">
                <a16:creationId xmlns:a16="http://schemas.microsoft.com/office/drawing/2014/main" id="{4A4BAB81-9CFE-858E-1094-8EAC7802F2C0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4" action="ppaction://hlinksldjump"/>
            <a:extLst>
              <a:ext uri="{FF2B5EF4-FFF2-40B4-BE49-F238E27FC236}">
                <a16:creationId xmlns:a16="http://schemas.microsoft.com/office/drawing/2014/main" id="{4FC68ADF-8C5D-FD74-711B-D31AFE413802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5" action="ppaction://hlinksldjump"/>
            <a:extLst>
              <a:ext uri="{FF2B5EF4-FFF2-40B4-BE49-F238E27FC236}">
                <a16:creationId xmlns:a16="http://schemas.microsoft.com/office/drawing/2014/main" id="{471E324D-CB5F-A567-D6AD-F2C9F00BFA27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hlinkClick r:id="rId6" action="ppaction://hlinksldjump"/>
            <a:extLst>
              <a:ext uri="{FF2B5EF4-FFF2-40B4-BE49-F238E27FC236}">
                <a16:creationId xmlns:a16="http://schemas.microsoft.com/office/drawing/2014/main" id="{B969A0EF-754B-E45D-E41B-942BE978730C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Rectangle: Rounded Corners 33">
            <a:hlinkClick r:id="rId7" action="ppaction://hlinksldjump"/>
            <a:extLst>
              <a:ext uri="{FF2B5EF4-FFF2-40B4-BE49-F238E27FC236}">
                <a16:creationId xmlns:a16="http://schemas.microsoft.com/office/drawing/2014/main" id="{F524BC19-9A49-0388-C9D2-44C05C6F92D2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Rectangle: Rounded Corners 34">
            <a:hlinkClick r:id="rId8" action="ppaction://hlinksldjump"/>
            <a:extLst>
              <a:ext uri="{FF2B5EF4-FFF2-40B4-BE49-F238E27FC236}">
                <a16:creationId xmlns:a16="http://schemas.microsoft.com/office/drawing/2014/main" id="{09852617-9343-AD09-2E89-170C25F1AAC2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6" name="Rectangle: Rounded Corners 35">
            <a:hlinkClick r:id="rId9" action="ppaction://hlinksldjump"/>
            <a:extLst>
              <a:ext uri="{FF2B5EF4-FFF2-40B4-BE49-F238E27FC236}">
                <a16:creationId xmlns:a16="http://schemas.microsoft.com/office/drawing/2014/main" id="{939FCDA0-4B47-C835-4153-813628FF5D6E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Rectangle: Rounded Corners 36">
            <a:hlinkClick r:id="rId10" action="ppaction://hlinksldjump"/>
            <a:extLst>
              <a:ext uri="{FF2B5EF4-FFF2-40B4-BE49-F238E27FC236}">
                <a16:creationId xmlns:a16="http://schemas.microsoft.com/office/drawing/2014/main" id="{F2BF040F-E861-2E0E-8CE5-DC4C429463DD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Rectangle: Rounded Corners 37">
            <a:hlinkClick r:id="rId11" action="ppaction://hlinksldjump"/>
            <a:extLst>
              <a:ext uri="{FF2B5EF4-FFF2-40B4-BE49-F238E27FC236}">
                <a16:creationId xmlns:a16="http://schemas.microsoft.com/office/drawing/2014/main" id="{DDD6025D-DBD8-401E-8832-FF91B4099911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Rectangle: Rounded Corners 38">
            <a:hlinkClick r:id="rId12" action="ppaction://hlinksldjump"/>
            <a:extLst>
              <a:ext uri="{FF2B5EF4-FFF2-40B4-BE49-F238E27FC236}">
                <a16:creationId xmlns:a16="http://schemas.microsoft.com/office/drawing/2014/main" id="{843FC0A4-0807-AA9D-7037-78A21BE46CBD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Rectangle: Rounded Corners 39">
            <a:hlinkClick r:id="rId13" action="ppaction://hlinksldjump"/>
            <a:extLst>
              <a:ext uri="{FF2B5EF4-FFF2-40B4-BE49-F238E27FC236}">
                <a16:creationId xmlns:a16="http://schemas.microsoft.com/office/drawing/2014/main" id="{24F29673-01B4-A57D-D2BD-7A480AE8B6C2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1" name="Rectangle: Rounded Corners 40">
            <a:hlinkClick r:id="rId14" action="ppaction://hlinksldjump"/>
            <a:extLst>
              <a:ext uri="{FF2B5EF4-FFF2-40B4-BE49-F238E27FC236}">
                <a16:creationId xmlns:a16="http://schemas.microsoft.com/office/drawing/2014/main" id="{4972E21E-E7CC-A11D-EB3D-C207A8030CB8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37213909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0B677-BB9E-914C-ED84-B97E8C0B21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FDAAA-3ECC-EFF6-0B97-AA1E6507E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نمونه قراردادهای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M&amp;A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659995-2369-66F5-2308-F7E699FC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ادغام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Exxon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و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Mobil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» ایجاد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ExxonMobil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(1999)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یکی از بزرگ‌ترین ادغام‌ها در تاریخ صنعت نفت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دو غول نفتی آمریکایی</a:t>
            </a:r>
            <a:r>
              <a:rPr lang="en-US" sz="2400" b="1" dirty="0">
                <a:cs typeface="B Nazanin" panose="00000400000000000000" pitchFamily="2" charset="-78"/>
              </a:rPr>
              <a:t>، </a:t>
            </a:r>
            <a:r>
              <a:rPr lang="fa-IR" sz="2400" b="1" dirty="0">
                <a:cs typeface="B Nazanin" panose="00000400000000000000" pitchFamily="2" charset="-78"/>
              </a:rPr>
              <a:t>تشکیل بزرگ‌ترین شرکت خصوصی نفت جهان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هم‌افزایی عملیاتی و کاهش هزینه‌ها</a:t>
            </a:r>
          </a:p>
          <a:p>
            <a:pPr marL="0" indent="0" algn="r" rtl="1">
              <a:buNone/>
            </a:pPr>
            <a:r>
              <a:rPr lang="fa-IR" sz="500" b="1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تملک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Mannesmann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توسط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Vodafone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(2000)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خرید شرکت مخابراتی آلمانی </a:t>
            </a:r>
            <a:r>
              <a:rPr lang="en-US" sz="2400" b="1" dirty="0">
                <a:cs typeface="B Nazanin" panose="00000400000000000000" pitchFamily="2" charset="-78"/>
              </a:rPr>
              <a:t>Mannesmann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توسط شرکت انگلیسی </a:t>
            </a:r>
            <a:r>
              <a:rPr lang="en-US" sz="2400" b="1" dirty="0">
                <a:cs typeface="B Nazanin" panose="00000400000000000000" pitchFamily="2" charset="-78"/>
              </a:rPr>
              <a:t>Vodafone</a:t>
            </a:r>
            <a:r>
              <a:rPr lang="fa-IR" sz="2400" b="1" dirty="0">
                <a:cs typeface="B Nazanin" panose="00000400000000000000" pitchFamily="2" charset="-78"/>
              </a:rPr>
              <a:t> به قیمت حدود 180 میلیارد دلار</a:t>
            </a:r>
          </a:p>
          <a:p>
            <a:pPr marL="0" indent="0" algn="r" rtl="1">
              <a:buNone/>
            </a:pPr>
            <a:r>
              <a:rPr lang="en-US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Vodafone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به بزرگ‌ترین اپراتور تلفن همراه در جهان تبدیل شد</a:t>
            </a:r>
          </a:p>
          <a:p>
            <a:pPr marL="0" indent="0" algn="r" rtl="1">
              <a:buNone/>
            </a:pPr>
            <a:r>
              <a:rPr lang="fa-IR" sz="300" b="1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endParaRPr lang="fa-IR" sz="12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 تملک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WhatsApp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توسط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Facebook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en-US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(2014)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خرید پیام‌رسان </a:t>
            </a:r>
            <a:r>
              <a:rPr lang="en-US" sz="2000" b="1" dirty="0">
                <a:cs typeface="B Nazanin" panose="00000400000000000000" pitchFamily="2" charset="-78"/>
              </a:rPr>
              <a:t>WhatsApp</a:t>
            </a:r>
            <a:r>
              <a:rPr lang="fa-IR" sz="2400" b="1" dirty="0">
                <a:cs typeface="B Nazanin" panose="00000400000000000000" pitchFamily="2" charset="-78"/>
              </a:rPr>
              <a:t> توسط شبکه اجتماعی </a:t>
            </a:r>
            <a:r>
              <a:rPr lang="en-US" sz="2000" b="1" dirty="0">
                <a:cs typeface="B Nazanin" panose="00000400000000000000" pitchFamily="2" charset="-78"/>
              </a:rPr>
              <a:t>Facebook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به قیمت حدود 19 میلیارد دلار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افزوده شدن ظرفیت کاربران و ارتباطات </a:t>
            </a:r>
            <a:r>
              <a:rPr lang="en-US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WhatsApp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 به </a:t>
            </a:r>
            <a:r>
              <a:rPr lang="en-US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Facebook</a:t>
            </a:r>
            <a:endParaRPr lang="fa-IR" sz="2400" b="1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CE4EAA1-FA75-C109-5F2F-46D5DB47C1EC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447CBE-30FD-E5B5-ECFB-E900DA75BC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AF3AC1E-8FEB-DFA5-3065-75865398A71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7696BA-ACC1-0B6B-0A99-023026103E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49" y="905997"/>
            <a:ext cx="2208362" cy="16454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15000" dist="5000" dir="5400000" sy="-100000" algn="bl" rotWithShape="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83B2728-B0D1-9DB7-9C99-0F7EA73E00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005" r="14563"/>
          <a:stretch/>
        </p:blipFill>
        <p:spPr>
          <a:xfrm>
            <a:off x="146649" y="3088252"/>
            <a:ext cx="2208362" cy="15190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15000" dist="5000" dir="5400000" sy="-100000" algn="bl" rotWithShape="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31709C8-9983-D300-E8EC-CC73648C3E7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724" r="9114"/>
          <a:stretch/>
        </p:blipFill>
        <p:spPr>
          <a:xfrm>
            <a:off x="146649" y="5023362"/>
            <a:ext cx="2208362" cy="16201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15000" dist="5000" dir="5400000" sy="-100000" algn="bl" rotWithShape="0"/>
          </a:effectLst>
        </p:spPr>
      </p:pic>
      <p:sp>
        <p:nvSpPr>
          <p:cNvPr id="13" name="Rectangle: Rounded Corners 12">
            <a:hlinkClick r:id="rId6" action="ppaction://hlinksldjump"/>
            <a:extLst>
              <a:ext uri="{FF2B5EF4-FFF2-40B4-BE49-F238E27FC236}">
                <a16:creationId xmlns:a16="http://schemas.microsoft.com/office/drawing/2014/main" id="{BC0D4E29-8AF6-53AD-05AE-C77BCADD1D21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7" action="ppaction://hlinksldjump"/>
            <a:extLst>
              <a:ext uri="{FF2B5EF4-FFF2-40B4-BE49-F238E27FC236}">
                <a16:creationId xmlns:a16="http://schemas.microsoft.com/office/drawing/2014/main" id="{0C2BF2A4-CE0F-972B-2627-28F910ECC345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8" action="ppaction://hlinksldjump"/>
            <a:extLst>
              <a:ext uri="{FF2B5EF4-FFF2-40B4-BE49-F238E27FC236}">
                <a16:creationId xmlns:a16="http://schemas.microsoft.com/office/drawing/2014/main" id="{94C532F4-7FD8-9840-6881-5A0299630408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9" action="ppaction://hlinksldjump"/>
            <a:extLst>
              <a:ext uri="{FF2B5EF4-FFF2-40B4-BE49-F238E27FC236}">
                <a16:creationId xmlns:a16="http://schemas.microsoft.com/office/drawing/2014/main" id="{9145BFC2-5739-412F-4F8D-2B34C0232BA2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10" action="ppaction://hlinksldjump"/>
            <a:extLst>
              <a:ext uri="{FF2B5EF4-FFF2-40B4-BE49-F238E27FC236}">
                <a16:creationId xmlns:a16="http://schemas.microsoft.com/office/drawing/2014/main" id="{B8513D5D-3242-5018-C5C7-8AC90E786EF3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1" action="ppaction://hlinksldjump"/>
            <a:extLst>
              <a:ext uri="{FF2B5EF4-FFF2-40B4-BE49-F238E27FC236}">
                <a16:creationId xmlns:a16="http://schemas.microsoft.com/office/drawing/2014/main" id="{828EFD23-A54A-99B5-7006-B75B7A897860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2" action="ppaction://hlinksldjump"/>
            <a:extLst>
              <a:ext uri="{FF2B5EF4-FFF2-40B4-BE49-F238E27FC236}">
                <a16:creationId xmlns:a16="http://schemas.microsoft.com/office/drawing/2014/main" id="{F26558BE-EB0E-FBF8-99A9-E591BB83E018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13" action="ppaction://hlinksldjump"/>
            <a:extLst>
              <a:ext uri="{FF2B5EF4-FFF2-40B4-BE49-F238E27FC236}">
                <a16:creationId xmlns:a16="http://schemas.microsoft.com/office/drawing/2014/main" id="{45B8EE11-54AC-56A8-C584-B37E8B4B94FD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14" action="ppaction://hlinksldjump"/>
            <a:extLst>
              <a:ext uri="{FF2B5EF4-FFF2-40B4-BE49-F238E27FC236}">
                <a16:creationId xmlns:a16="http://schemas.microsoft.com/office/drawing/2014/main" id="{52EAEE49-7B24-5677-99DA-B759F29A11EA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5" action="ppaction://hlinksldjump"/>
            <a:extLst>
              <a:ext uri="{FF2B5EF4-FFF2-40B4-BE49-F238E27FC236}">
                <a16:creationId xmlns:a16="http://schemas.microsoft.com/office/drawing/2014/main" id="{0C451D56-8817-D08A-6E3E-1CD03F6F5999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6" action="ppaction://hlinksldjump"/>
            <a:extLst>
              <a:ext uri="{FF2B5EF4-FFF2-40B4-BE49-F238E27FC236}">
                <a16:creationId xmlns:a16="http://schemas.microsoft.com/office/drawing/2014/main" id="{6DB23C51-0FED-6E2E-757E-6258236B104D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: Rounded Corners 25">
            <a:hlinkClick r:id="rId17" action="ppaction://hlinksldjump"/>
            <a:extLst>
              <a:ext uri="{FF2B5EF4-FFF2-40B4-BE49-F238E27FC236}">
                <a16:creationId xmlns:a16="http://schemas.microsoft.com/office/drawing/2014/main" id="{C3E2508A-792F-5AEE-0A02-AFA92B420218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59247575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BE6F2B-E0B3-4DC9-E13C-7037A638F0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8DF244-DBFE-3328-7F26-FE2684F88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خرید شرکت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Activision Blizzard</a:t>
            </a:r>
            <a:r>
              <a:rPr lang="fa-IR" sz="3200" b="1" dirty="0">
                <a:cs typeface="B Nazanin" panose="00000400000000000000" pitchFamily="2" charset="-78"/>
              </a:rPr>
              <a:t> توسط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Microsoft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0041AC9-A9F5-056D-0D2C-8D7A185413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2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طرفین: </a:t>
            </a:r>
            <a:r>
              <a:rPr lang="fa-IR" sz="3200" b="1" dirty="0">
                <a:cs typeface="B Nazanin" panose="00000400000000000000" pitchFamily="2" charset="-78"/>
              </a:rPr>
              <a:t>مایکروسافت و اکتیویژن بلیزارد</a:t>
            </a:r>
          </a:p>
          <a:p>
            <a:pPr marL="0" indent="0" algn="r" rtl="1">
              <a:buNone/>
            </a:pPr>
            <a:r>
              <a:rPr lang="fa-IR" sz="32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زمینه:</a:t>
            </a:r>
            <a:r>
              <a:rPr lang="fa-IR" sz="3200" b="1" dirty="0">
                <a:cs typeface="B Nazanin" panose="00000400000000000000" pitchFamily="2" charset="-78"/>
              </a:rPr>
              <a:t> صنعت بازی‌های ویدئویی</a:t>
            </a:r>
          </a:p>
          <a:p>
            <a:pPr marL="0" indent="0" algn="r" rtl="1">
              <a:buNone/>
            </a:pPr>
            <a:r>
              <a:rPr lang="fa-IR" sz="32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ارزش قرارداد: </a:t>
            </a:r>
            <a:r>
              <a:rPr lang="fa-IR" sz="3200" b="1" dirty="0">
                <a:cs typeface="B Nazanin" panose="00000400000000000000" pitchFamily="2" charset="-78"/>
              </a:rPr>
              <a:t>68.7 میلیارد دلار</a:t>
            </a:r>
          </a:p>
          <a:p>
            <a:pPr marL="0" indent="0" algn="r" rtl="1">
              <a:buNone/>
            </a:pPr>
            <a:r>
              <a:rPr lang="fa-IR" sz="32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تاریخ:</a:t>
            </a:r>
            <a:r>
              <a:rPr lang="fa-IR" sz="3200" b="1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2022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1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70538F-FE78-0572-7CB2-FB958F7EDDB5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1E08B39-E273-D23F-46E0-F59C94EFD0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1B67188-27F4-CB14-FC90-D9DA3DEA2EE1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8A7889-6708-703D-6234-308DBB7C2C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7" t="21235" r="8726" b="19489"/>
          <a:stretch/>
        </p:blipFill>
        <p:spPr>
          <a:xfrm>
            <a:off x="560717" y="1091022"/>
            <a:ext cx="3633343" cy="9624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5219DBD-163A-F39D-FEAF-A184726B08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" t="26758" r="4622" b="26758"/>
          <a:stretch/>
        </p:blipFill>
        <p:spPr>
          <a:xfrm>
            <a:off x="744191" y="1993952"/>
            <a:ext cx="3266394" cy="88068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69F7F6A-FDB6-6603-FF80-CBE804914A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389" y="3351256"/>
            <a:ext cx="5571226" cy="2924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18000" dist="5000" dir="5400000" sy="-100000" algn="bl" rotWithShape="0"/>
          </a:effectLst>
        </p:spPr>
      </p:pic>
      <p:sp>
        <p:nvSpPr>
          <p:cNvPr id="3" name="Rectangle: Rounded Corners 2">
            <a:hlinkClick r:id="rId6" action="ppaction://hlinksldjump"/>
            <a:extLst>
              <a:ext uri="{FF2B5EF4-FFF2-40B4-BE49-F238E27FC236}">
                <a16:creationId xmlns:a16="http://schemas.microsoft.com/office/drawing/2014/main" id="{B26FB4D6-2489-B86E-AC53-EB5E9564E4B2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7" action="ppaction://hlinksldjump"/>
            <a:extLst>
              <a:ext uri="{FF2B5EF4-FFF2-40B4-BE49-F238E27FC236}">
                <a16:creationId xmlns:a16="http://schemas.microsoft.com/office/drawing/2014/main" id="{4BC4CB5C-4DC6-089F-6151-D11DB6BC6C0A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8" action="ppaction://hlinksldjump"/>
            <a:extLst>
              <a:ext uri="{FF2B5EF4-FFF2-40B4-BE49-F238E27FC236}">
                <a16:creationId xmlns:a16="http://schemas.microsoft.com/office/drawing/2014/main" id="{4EFCC1DD-B39F-CDA3-7CEC-38F8036F8CD5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9" action="ppaction://hlinksldjump"/>
            <a:extLst>
              <a:ext uri="{FF2B5EF4-FFF2-40B4-BE49-F238E27FC236}">
                <a16:creationId xmlns:a16="http://schemas.microsoft.com/office/drawing/2014/main" id="{28A46963-F1E6-315E-1962-0714AD049CB1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2410BF60-FD98-F4D8-3436-20274A100AA7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3B398F2C-A26C-0424-F9A7-647230065895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248D9987-BF41-6A71-60FD-52365BD877C1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D842494A-7D70-3383-F46B-0BF16342C644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90CED462-ABE9-82FA-684F-5D5011CE9225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15" action="ppaction://hlinksldjump"/>
            <a:extLst>
              <a:ext uri="{FF2B5EF4-FFF2-40B4-BE49-F238E27FC236}">
                <a16:creationId xmlns:a16="http://schemas.microsoft.com/office/drawing/2014/main" id="{5F2D82C4-9D45-819C-BFB7-347024161791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16" action="ppaction://hlinksldjump"/>
            <a:extLst>
              <a:ext uri="{FF2B5EF4-FFF2-40B4-BE49-F238E27FC236}">
                <a16:creationId xmlns:a16="http://schemas.microsoft.com/office/drawing/2014/main" id="{1606D1D7-0258-5527-8164-08AC3BA2CA75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7" action="ppaction://hlinksldjump"/>
            <a:extLst>
              <a:ext uri="{FF2B5EF4-FFF2-40B4-BE49-F238E27FC236}">
                <a16:creationId xmlns:a16="http://schemas.microsoft.com/office/drawing/2014/main" id="{4147B1EB-5AF9-B70A-39E0-B1FF2C7131D4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406186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489EC0-499E-3329-B56B-3C6F171BE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622A7-1330-52CB-4846-FBFDD1CE1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خرید شرکت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Activision Blizzard</a:t>
            </a:r>
            <a:r>
              <a:rPr lang="fa-IR" sz="3200" b="1" dirty="0">
                <a:cs typeface="B Nazanin" panose="00000400000000000000" pitchFamily="2" charset="-78"/>
              </a:rPr>
              <a:t> توسط </a:t>
            </a:r>
            <a:r>
              <a:rPr lang="en-US" sz="3200" b="1" dirty="0">
                <a:latin typeface="+mn-lt"/>
                <a:cs typeface="B Nazanin" panose="00000400000000000000" pitchFamily="2" charset="-78"/>
              </a:rPr>
              <a:t>Microsoft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8CBB96F-D4CD-D6CD-FC9E-4FCE89913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1009512"/>
            <a:ext cx="9860262" cy="584848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  <a:t>دلایل استراتژیک معامله</a:t>
            </a:r>
          </a:p>
          <a:p>
            <a:pPr marL="0" indent="0" algn="r" rtl="1">
              <a:buNone/>
            </a:pPr>
            <a:r>
              <a:rPr lang="fa-IR" sz="800" b="1" dirty="0"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گسترش نفوذ در بازار بازی‌های ویدیویی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مایکروسافت به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یکی از بزرگ‌ترین ناشران بازی‌های ویدیویی </a:t>
            </a:r>
            <a:r>
              <a:rPr lang="fa-IR" sz="2400" b="1" dirty="0">
                <a:cs typeface="B Nazanin" panose="00000400000000000000" pitchFamily="2" charset="-78"/>
              </a:rPr>
              <a:t>در جهان تبدیل شد</a:t>
            </a:r>
          </a:p>
          <a:p>
            <a:pPr marL="0" indent="0" algn="r" rtl="1">
              <a:buNone/>
            </a:pPr>
            <a:r>
              <a:rPr lang="fa-IR" sz="800" b="1" dirty="0"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افزایش ارزش سرویس </a:t>
            </a:r>
            <a:r>
              <a:rPr lang="en-US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Xbox Game Pass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افزایش کاربران </a:t>
            </a:r>
            <a:r>
              <a:rPr lang="fa-IR" sz="2400" b="1" dirty="0">
                <a:cs typeface="B Nazanin" panose="00000400000000000000" pitchFamily="2" charset="-78"/>
              </a:rPr>
              <a:t>مایکروسافت با افزودن بازی‌های اکتیویژن بلیزارد به این سرویس اشتراکی</a:t>
            </a:r>
          </a:p>
          <a:p>
            <a:pPr marL="0" indent="0" algn="r" rtl="1">
              <a:buNone/>
            </a:pPr>
            <a:r>
              <a:rPr lang="fa-IR" sz="800" b="1" dirty="0"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تمرکز بر متاورس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بخشی از استراتژی گسترده مایکروسافت برای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سرمایه‌گذاری در حوزه متاورس</a:t>
            </a:r>
          </a:p>
          <a:p>
            <a:pPr marL="0" indent="0" algn="r" rtl="1">
              <a:buNone/>
            </a:pPr>
            <a:r>
              <a:rPr lang="fa-IR" sz="800" b="1" dirty="0">
                <a:cs typeface="B Nazanin" panose="00000400000000000000" pitchFamily="2" charset="-78"/>
              </a:rPr>
              <a:t> </a:t>
            </a:r>
            <a:endParaRPr lang="fa-IR" sz="8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← رقابت با دیگر غول‌های فناوری</a:t>
            </a: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پیشروی مایکروسافت در رقابت با شرکت‌هایی مانند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سونی</a:t>
            </a:r>
            <a:r>
              <a:rPr lang="fa-IR" sz="2400" b="1" dirty="0">
                <a:cs typeface="B Nazanin" panose="00000400000000000000" pitchFamily="2" charset="-78"/>
              </a:rPr>
              <a:t> و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اپل</a:t>
            </a:r>
            <a:r>
              <a:rPr lang="fa-IR" sz="2400" b="1" dirty="0">
                <a:cs typeface="B Nazanin" panose="00000400000000000000" pitchFamily="2" charset="-78"/>
              </a:rPr>
              <a:t> در صنعت سرگرمی و رسانه‌ها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6A7D13-9969-E09F-7F92-DB63D0977A7B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0071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1FAF672-76BA-1939-1448-CA296FBA11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0B5560F-63E2-080D-02E9-A5E184D15F34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476679-6894-DDB3-92DF-20CD325F3F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8" t="23648" r="18126" b="22641"/>
          <a:stretch/>
        </p:blipFill>
        <p:spPr>
          <a:xfrm>
            <a:off x="146649" y="804040"/>
            <a:ext cx="1794294" cy="819292"/>
          </a:xfrm>
          <a:prstGeom prst="rect">
            <a:avLst/>
          </a:prstGeom>
        </p:spPr>
      </p:pic>
      <p:sp>
        <p:nvSpPr>
          <p:cNvPr id="3" name="Rectangle: Rounded Corners 2">
            <a:hlinkClick r:id="rId4" action="ppaction://hlinksldjump"/>
            <a:extLst>
              <a:ext uri="{FF2B5EF4-FFF2-40B4-BE49-F238E27FC236}">
                <a16:creationId xmlns:a16="http://schemas.microsoft.com/office/drawing/2014/main" id="{E24D9D6F-9D25-1B56-7243-D542F45298FF}"/>
              </a:ext>
            </a:extLst>
          </p:cNvPr>
          <p:cNvSpPr/>
          <p:nvPr/>
        </p:nvSpPr>
        <p:spPr>
          <a:xfrm>
            <a:off x="10260752" y="607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Merge &amp; Acquisition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5" action="ppaction://hlinksldjump"/>
            <a:extLst>
              <a:ext uri="{FF2B5EF4-FFF2-40B4-BE49-F238E27FC236}">
                <a16:creationId xmlns:a16="http://schemas.microsoft.com/office/drawing/2014/main" id="{8DC13D61-A635-914A-FAB2-C866F1E76713}"/>
              </a:ext>
            </a:extLst>
          </p:cNvPr>
          <p:cNvSpPr/>
          <p:nvPr/>
        </p:nvSpPr>
        <p:spPr>
          <a:xfrm>
            <a:off x="10260752" y="1080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FFF801E7-555A-40FB-877B-1D412BDF9CE8}"/>
              </a:ext>
            </a:extLst>
          </p:cNvPr>
          <p:cNvSpPr/>
          <p:nvPr/>
        </p:nvSpPr>
        <p:spPr>
          <a:xfrm>
            <a:off x="10260752" y="1554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838B923B-0E0F-8082-5359-0D2FAB5F48DF}"/>
              </a:ext>
            </a:extLst>
          </p:cNvPr>
          <p:cNvSpPr/>
          <p:nvPr/>
        </p:nvSpPr>
        <p:spPr>
          <a:xfrm>
            <a:off x="10260752" y="2028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1FBDFA3A-3FFB-1807-7DD0-407E9C1F9BCF}"/>
              </a:ext>
            </a:extLst>
          </p:cNvPr>
          <p:cNvSpPr/>
          <p:nvPr/>
        </p:nvSpPr>
        <p:spPr>
          <a:xfrm>
            <a:off x="10260752" y="2976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713DE2B3-9CDF-D931-E391-4246EDC6E66D}"/>
              </a:ext>
            </a:extLst>
          </p:cNvPr>
          <p:cNvSpPr/>
          <p:nvPr/>
        </p:nvSpPr>
        <p:spPr>
          <a:xfrm>
            <a:off x="10260752" y="3449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8DAA4762-15D6-7A7B-4352-7F7C49CCB02B}"/>
              </a:ext>
            </a:extLst>
          </p:cNvPr>
          <p:cNvSpPr/>
          <p:nvPr/>
        </p:nvSpPr>
        <p:spPr>
          <a:xfrm>
            <a:off x="10260752" y="39237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انواع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CC3CC301-BEA7-AAA4-A2CC-57071239ADFA}"/>
              </a:ext>
            </a:extLst>
          </p:cNvPr>
          <p:cNvSpPr/>
          <p:nvPr/>
        </p:nvSpPr>
        <p:spPr>
          <a:xfrm>
            <a:off x="10260752" y="43975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ساختار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6ACCE128-B314-CB5F-5F4E-D75F7F431274}"/>
              </a:ext>
            </a:extLst>
          </p:cNvPr>
          <p:cNvSpPr/>
          <p:nvPr/>
        </p:nvSpPr>
        <p:spPr>
          <a:xfrm>
            <a:off x="10260752" y="48713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259047F5-8991-7712-9BDC-F5EF5A93BA4A}"/>
              </a:ext>
            </a:extLst>
          </p:cNvPr>
          <p:cNvSpPr/>
          <p:nvPr/>
        </p:nvSpPr>
        <p:spPr>
          <a:xfrm>
            <a:off x="10260752" y="53451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2C718EB2-3464-3C2C-ED46-694B2EC60668}"/>
              </a:ext>
            </a:extLst>
          </p:cNvPr>
          <p:cNvSpPr/>
          <p:nvPr/>
        </p:nvSpPr>
        <p:spPr>
          <a:xfrm>
            <a:off x="10260752" y="5818994"/>
            <a:ext cx="2006600" cy="410944"/>
          </a:xfrm>
          <a:prstGeom prst="roundRect">
            <a:avLst/>
          </a:prstGeom>
          <a:solidFill>
            <a:srgbClr val="00587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سوال‌های پژوهشی </a:t>
            </a: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Spin-off</a:t>
            </a:r>
            <a:endParaRPr lang="fa-I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15" action="ppaction://hlinksldjump"/>
            <a:extLst>
              <a:ext uri="{FF2B5EF4-FFF2-40B4-BE49-F238E27FC236}">
                <a16:creationId xmlns:a16="http://schemas.microsoft.com/office/drawing/2014/main" id="{5BB8B889-D3A8-9FE9-E2E8-3FAD5705A7DB}"/>
              </a:ext>
            </a:extLst>
          </p:cNvPr>
          <p:cNvSpPr/>
          <p:nvPr/>
        </p:nvSpPr>
        <p:spPr>
          <a:xfrm>
            <a:off x="10260752" y="2502394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نمونه‌های </a:t>
            </a:r>
            <a:r>
              <a:rPr lang="en-US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M&amp;A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81876534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13106</TotalTime>
  <Words>3659</Words>
  <Application>Microsoft Office PowerPoint</Application>
  <PresentationFormat>Widescreen</PresentationFormat>
  <Paragraphs>748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B Nazanin</vt:lpstr>
      <vt:lpstr>Arial</vt:lpstr>
      <vt:lpstr>Calibri Light</vt:lpstr>
      <vt:lpstr>Calibri</vt:lpstr>
      <vt:lpstr>Office Theme</vt:lpstr>
      <vt:lpstr>PowerPoint Presentation</vt:lpstr>
      <vt:lpstr>ادغام و تملک (M&amp;A)</vt:lpstr>
      <vt:lpstr>انواع M&amp;A</vt:lpstr>
      <vt:lpstr>ساختار قراردادهای M&amp;A</vt:lpstr>
      <vt:lpstr>ساختار قراردادهای M&amp;A</vt:lpstr>
      <vt:lpstr>مراحل اجرایی M&amp;A</vt:lpstr>
      <vt:lpstr>نمونه قراردادهای M&amp;A</vt:lpstr>
      <vt:lpstr>خرید شرکت Activision Blizzard توسط Microsoft</vt:lpstr>
      <vt:lpstr>خرید شرکت Activision Blizzard توسط Microsoft</vt:lpstr>
      <vt:lpstr>خرید شرکت Activision Blizzard توسط Microsoft</vt:lpstr>
      <vt:lpstr>خرید شرکت Activision Blizzard توسط Microsoft</vt:lpstr>
      <vt:lpstr>خرید شرکت Activision Blizzard توسط Microsoft</vt:lpstr>
      <vt:lpstr>خرید شرکت Activision Blizzard توسط Microsoft</vt:lpstr>
      <vt:lpstr>خرید شرکت Activision Blizzard توسط Microsoft</vt:lpstr>
      <vt:lpstr>سوال‌های پژوهشی مرتبط با M&amp;A</vt:lpstr>
      <vt:lpstr>بخشه‌سازی (Spin-off)</vt:lpstr>
      <vt:lpstr>انواع Spin-off</vt:lpstr>
      <vt:lpstr>ساختار قراردادهای Spin-off</vt:lpstr>
      <vt:lpstr>ساختار قراردادهای Spin-off</vt:lpstr>
      <vt:lpstr>مراحل اجرایی Spin-off</vt:lpstr>
      <vt:lpstr>نمونه قراردادهای Spin-off</vt:lpstr>
      <vt:lpstr>جدایی Spinco از Jacobs Solutions</vt:lpstr>
      <vt:lpstr>جدایی Spinco از Jacobs Solutions</vt:lpstr>
      <vt:lpstr>جدایی Spinco از Jacobs Solutions</vt:lpstr>
      <vt:lpstr>جدایی Spinco از Jacobs Solutions</vt:lpstr>
      <vt:lpstr>جدایی Spinco از Jacobs Solutions</vt:lpstr>
      <vt:lpstr>جدایی Spinco از Jacobs Solutions</vt:lpstr>
      <vt:lpstr>سوال‌های پژوهشی مرتبط با Spin-off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</dc:creator>
  <cp:lastModifiedBy>User</cp:lastModifiedBy>
  <cp:revision>881</cp:revision>
  <dcterms:created xsi:type="dcterms:W3CDTF">2023-05-12T11:02:10Z</dcterms:created>
  <dcterms:modified xsi:type="dcterms:W3CDTF">2024-11-03T18:10:16Z</dcterms:modified>
</cp:coreProperties>
</file>