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0" r:id="rId4"/>
    <p:sldId id="293" r:id="rId5"/>
    <p:sldId id="300" r:id="rId6"/>
    <p:sldId id="294" r:id="rId7"/>
    <p:sldId id="295" r:id="rId8"/>
    <p:sldId id="296" r:id="rId9"/>
    <p:sldId id="301" r:id="rId10"/>
    <p:sldId id="291" r:id="rId11"/>
    <p:sldId id="292" r:id="rId12"/>
    <p:sldId id="297" r:id="rId13"/>
    <p:sldId id="302" r:id="rId14"/>
    <p:sldId id="298" r:id="rId15"/>
    <p:sldId id="299" r:id="rId16"/>
    <p:sldId id="28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641F"/>
    <a:srgbClr val="C09C16"/>
    <a:srgbClr val="D4AB18"/>
    <a:srgbClr val="D7AE18"/>
    <a:srgbClr val="33ABA2"/>
    <a:srgbClr val="38BEB4"/>
    <a:srgbClr val="FFFFFF"/>
    <a:srgbClr val="30A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C5BF3-60A1-903D-5086-E78E5A04C4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254F53-6BA8-DB5C-BD68-E4BD8DD4AE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7D5427-F307-5972-D838-4C5E616C1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393AC-FA31-F0FF-C001-01BFDE454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4C026-0BD7-2FEA-D562-750687C4B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450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D0E9F-9611-7DD9-19FD-97BF6A760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A42F40-F2C3-1C07-8897-7B8F9ECA47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0E87F-29A5-ADA5-FF9A-73B745316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46BA16-E6B3-915E-45F9-3C2977D57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13E5-E639-54A5-C63E-C4D1D3DEF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4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29A2DF-35B6-D04E-CED0-09DB35D4E8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0BF1F6-63D5-DA41-996E-9173218FDE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EE204F-8833-4073-D48F-DDC3FBC74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43E341-BBB1-DA37-4471-464C056A5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29A8F-9BF6-F238-AF95-D905A9CF9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8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CA9A8-2569-9361-768A-80DEE580F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089EB-7A3C-736C-D64B-2560341E7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3ABCC4-CC9F-EF0D-9B63-451805F75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5744F-E4DF-70B4-E7BF-D33AC979C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1845A-34A2-9333-1A87-7F2BBA5B2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41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0F74E-49B6-381A-BA1C-686217CB4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2FE370-E448-4CA1-A40E-900F6420EF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5FBDF-9FED-33FF-9D8F-9035F78EF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F1762-45A7-3679-01EE-B06D8B89E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E0C0B-F08B-5943-DFD1-82D9D51A7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670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A0D25-523D-C689-0CE8-8A8C2E30C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3B19B-4191-68D6-7323-61497939A9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3C1A4C-B2F8-5C30-D0E5-4AE97D401F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C3A396-6D97-B4A0-B4C7-24EDE4C4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602C47-6A5E-6A0C-46D2-7B2A69C38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612753-E8DE-1866-0166-3F766EC9D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2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21C56-7A7F-F364-BD11-C0CCB4636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CCFB6-5608-5405-06FD-8114D66758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56B084-FF57-6426-9E7F-6C998A29B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49299-259A-6B36-CD8F-C763E216D1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D972DE-0881-2CFA-3802-CD6574B9FB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594900-81FA-2B7A-9EFC-2F66C97BD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BCA9CF-C753-16D9-78E5-8748BDADB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BB9B07-7F63-FE09-426D-74F038C4D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2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7BAF8-A130-7B32-C82B-316D3C637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9CB7B7-FC1B-2E93-D70C-888F84C31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28511-9189-B425-0490-C3E60BDB2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8E97AF-C979-5B9C-11C2-D3F7A959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424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8505EF-B6D6-C55B-8348-3D0921A39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B321B1-FE12-A203-050B-9F642A8EA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CFE39C-8F98-79C0-7B8B-A1AE4558D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15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B6516-4A42-ECE7-E17C-AB931DB01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AA17E-AC51-8417-A17B-14350EF8E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04691E-E0F0-495F-F105-D6FBFE6CA9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F5071F-3DAD-9FCC-1BE2-852A705C4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D40FE6-7EF7-37E9-2819-3811FD8E0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293B5A-53C2-EC2D-094E-41C4956EC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69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8E596-792E-4C61-C339-94553FBFE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2E5008-C5EB-64ED-F55B-6ABEDCABC0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E9C4B0-2AAD-7355-0C9F-0B6E46E53F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825B7C-315B-263C-E9D6-A729A3EC3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07F61-B061-2460-873B-188F1A9EA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62753F-968C-0C4B-BFCC-63F459A03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53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CF98F1-B724-B499-6E16-CCBFCB9DB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14FB-3537-8958-16EE-C60A94F9F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BEDD24-87F7-6058-7924-E821D0886C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31710-CB88-4EAC-87D6-54275B8758B9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D142A-59B8-AED2-0C32-C49155FDB2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AA0A4-FC87-32E2-3A40-8857B443E7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77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image" Target="../media/image2.png"/><Relationship Id="rId9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image" Target="../media/image2.png"/><Relationship Id="rId9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5.xml"/><Relationship Id="rId5" Type="http://schemas.openxmlformats.org/officeDocument/2006/relationships/image" Target="../media/image2.png"/><Relationship Id="rId10" Type="http://schemas.openxmlformats.org/officeDocument/2006/relationships/slide" Target="slide14.xml"/><Relationship Id="rId4" Type="http://schemas.openxmlformats.org/officeDocument/2006/relationships/slide" Target="slide3.xml"/><Relationship Id="rId9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image" Target="../media/image2.png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5.xml"/><Relationship Id="rId5" Type="http://schemas.openxmlformats.org/officeDocument/2006/relationships/image" Target="../media/image2.png"/><Relationship Id="rId10" Type="http://schemas.openxmlformats.org/officeDocument/2006/relationships/slide" Target="slide14.xml"/><Relationship Id="rId4" Type="http://schemas.openxmlformats.org/officeDocument/2006/relationships/slide" Target="slide3.xml"/><Relationship Id="rId9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image" Target="../media/image2.png"/><Relationship Id="rId9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image" Target="../media/image2.png"/><Relationship Id="rId9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image" Target="../media/image2.png"/><Relationship Id="rId9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5.xml"/><Relationship Id="rId5" Type="http://schemas.openxmlformats.org/officeDocument/2006/relationships/image" Target="../media/image2.png"/><Relationship Id="rId10" Type="http://schemas.openxmlformats.org/officeDocument/2006/relationships/slide" Target="slide14.xml"/><Relationship Id="rId4" Type="http://schemas.openxmlformats.org/officeDocument/2006/relationships/slide" Target="slide3.xml"/><Relationship Id="rId9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image" Target="../media/image2.png"/><Relationship Id="rId9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5.xml"/><Relationship Id="rId5" Type="http://schemas.openxmlformats.org/officeDocument/2006/relationships/image" Target="../media/image2.png"/><Relationship Id="rId10" Type="http://schemas.openxmlformats.org/officeDocument/2006/relationships/slide" Target="slide14.xml"/><Relationship Id="rId4" Type="http://schemas.openxmlformats.org/officeDocument/2006/relationships/slide" Target="slide3.xml"/><Relationship Id="rId9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5.xml"/><Relationship Id="rId5" Type="http://schemas.openxmlformats.org/officeDocument/2006/relationships/image" Target="../media/image2.png"/><Relationship Id="rId10" Type="http://schemas.openxmlformats.org/officeDocument/2006/relationships/slide" Target="slide14.xml"/><Relationship Id="rId4" Type="http://schemas.openxmlformats.org/officeDocument/2006/relationships/slide" Target="slide3.xml"/><Relationship Id="rId9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15.xml"/><Relationship Id="rId5" Type="http://schemas.openxmlformats.org/officeDocument/2006/relationships/image" Target="../media/image2.png"/><Relationship Id="rId10" Type="http://schemas.openxmlformats.org/officeDocument/2006/relationships/slide" Target="slide14.xml"/><Relationship Id="rId4" Type="http://schemas.openxmlformats.org/officeDocument/2006/relationships/slide" Target="slide3.xml"/><Relationship Id="rId9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image" Target="../media/image2.png"/><Relationship Id="rId9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F3B1456-5B19-EAC0-392E-B285B9399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931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عدم تعادل میان اکتشاف و بهره برداری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افزایش بازدهی (ناپایدار) در کوتاه مدت</a:t>
            </a:r>
          </a:p>
          <a:p>
            <a:pPr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افتادن تله شایستگی: عدم پاسخگویی به تغییرات محیطی</a:t>
            </a:r>
          </a:p>
          <a:p>
            <a:pPr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فرسودگی سازمان</a:t>
            </a: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156F65A-A942-02E0-5A29-51A0551283C8}"/>
              </a:ext>
            </a:extLst>
          </p:cNvPr>
          <p:cNvSpPr/>
          <p:nvPr/>
        </p:nvSpPr>
        <p:spPr>
          <a:xfrm>
            <a:off x="3014935" y="4992004"/>
            <a:ext cx="1478673" cy="147867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اکتشاف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67DD5E5-7E99-58CD-4C50-99DAAB8FFE4F}"/>
              </a:ext>
            </a:extLst>
          </p:cNvPr>
          <p:cNvSpPr/>
          <p:nvPr/>
        </p:nvSpPr>
        <p:spPr>
          <a:xfrm>
            <a:off x="5217189" y="2568383"/>
            <a:ext cx="1478673" cy="147867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بهره برداری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A41AD6D-1824-3BD1-B2C3-BF45BC6D300C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rId2" action="ppaction://hlinksldjump"/>
            <a:extLst>
              <a:ext uri="{FF2B5EF4-FFF2-40B4-BE49-F238E27FC236}">
                <a16:creationId xmlns:a16="http://schemas.microsoft.com/office/drawing/2014/main" id="{F0F0D6F8-06AC-6365-1DD3-D63911AF262B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3" action="ppaction://hlinksldjump"/>
            <a:extLst>
              <a:ext uri="{FF2B5EF4-FFF2-40B4-BE49-F238E27FC236}">
                <a16:creationId xmlns:a16="http://schemas.microsoft.com/office/drawing/2014/main" id="{CE7279BD-1632-6DCF-ED6B-2EA45BE27C71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09C52BB-75F5-6EA0-A0F3-8A2A57B5A9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3E2A1F9-998D-7892-36DD-48C1CA9B5001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5" action="ppaction://hlinksldjump"/>
            <a:extLst>
              <a:ext uri="{FF2B5EF4-FFF2-40B4-BE49-F238E27FC236}">
                <a16:creationId xmlns:a16="http://schemas.microsoft.com/office/drawing/2014/main" id="{2D551E84-C211-68CA-ED89-7CA7147C4752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6" action="ppaction://hlinksldjump"/>
            <a:extLst>
              <a:ext uri="{FF2B5EF4-FFF2-40B4-BE49-F238E27FC236}">
                <a16:creationId xmlns:a16="http://schemas.microsoft.com/office/drawing/2014/main" id="{38863E14-8029-6726-03CF-80AA0C6AFA5F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7" action="ppaction://hlinksldjump"/>
            <a:extLst>
              <a:ext uri="{FF2B5EF4-FFF2-40B4-BE49-F238E27FC236}">
                <a16:creationId xmlns:a16="http://schemas.microsoft.com/office/drawing/2014/main" id="{AEB360B2-D144-44CB-D513-FD778D61CA24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0888CA65-531A-3A22-8B21-5DA83B61119C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0B6194C5-CC55-FE36-22F7-4AF3DFB04963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CDF50858-619C-7E36-6A3D-C9284CBAA97C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DDD070-FDA0-AFF8-1F11-3FE97F325DAD}"/>
              </a:ext>
            </a:extLst>
          </p:cNvPr>
          <p:cNvSpPr/>
          <p:nvPr/>
        </p:nvSpPr>
        <p:spPr>
          <a:xfrm>
            <a:off x="3297072" y="6598357"/>
            <a:ext cx="914400" cy="103358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E7515B-D635-2D98-848F-756CD43E7BBF}"/>
              </a:ext>
            </a:extLst>
          </p:cNvPr>
          <p:cNvSpPr/>
          <p:nvPr/>
        </p:nvSpPr>
        <p:spPr>
          <a:xfrm>
            <a:off x="5499325" y="4114800"/>
            <a:ext cx="914400" cy="2586915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28220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عدم تعادل میان اکتشاف و بهره برداری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پاسخگویی مناسب به تغییرات محیطی</a:t>
            </a:r>
          </a:p>
          <a:p>
            <a:pPr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کاهش سطح عملکرد</a:t>
            </a:r>
          </a:p>
          <a:p>
            <a:pPr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بازدهی کمتر از سطح دانش سازمان</a:t>
            </a: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3D8959-121D-B083-3E17-580B74BDC7ED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rId2" action="ppaction://hlinksldjump"/>
            <a:extLst>
              <a:ext uri="{FF2B5EF4-FFF2-40B4-BE49-F238E27FC236}">
                <a16:creationId xmlns:a16="http://schemas.microsoft.com/office/drawing/2014/main" id="{5F19807E-51FD-EEEA-9FC2-2A86D625EFFF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3" action="ppaction://hlinksldjump"/>
            <a:extLst>
              <a:ext uri="{FF2B5EF4-FFF2-40B4-BE49-F238E27FC236}">
                <a16:creationId xmlns:a16="http://schemas.microsoft.com/office/drawing/2014/main" id="{A296062D-4EC1-046D-8135-787C00C4E0F4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8E4FB7C-601F-67E3-3E92-C85026634F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B15745D-B9E6-E86A-E2D8-9D58F01CF88B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5" action="ppaction://hlinksldjump"/>
            <a:extLst>
              <a:ext uri="{FF2B5EF4-FFF2-40B4-BE49-F238E27FC236}">
                <a16:creationId xmlns:a16="http://schemas.microsoft.com/office/drawing/2014/main" id="{C729FCFF-3E58-D4ED-3082-A7D6746932C3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6" action="ppaction://hlinksldjump"/>
            <a:extLst>
              <a:ext uri="{FF2B5EF4-FFF2-40B4-BE49-F238E27FC236}">
                <a16:creationId xmlns:a16="http://schemas.microsoft.com/office/drawing/2014/main" id="{071804C5-AACE-9118-CA17-07254E1A95EC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7" action="ppaction://hlinksldjump"/>
            <a:extLst>
              <a:ext uri="{FF2B5EF4-FFF2-40B4-BE49-F238E27FC236}">
                <a16:creationId xmlns:a16="http://schemas.microsoft.com/office/drawing/2014/main" id="{90B1A570-37EC-BBD5-B39E-79FCB3BB88A6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8" action="ppaction://hlinksldjump"/>
            <a:extLst>
              <a:ext uri="{FF2B5EF4-FFF2-40B4-BE49-F238E27FC236}">
                <a16:creationId xmlns:a16="http://schemas.microsoft.com/office/drawing/2014/main" id="{DCA6C2E2-A003-3BD0-34D3-50D7B7811575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9" action="ppaction://hlinksldjump"/>
            <a:extLst>
              <a:ext uri="{FF2B5EF4-FFF2-40B4-BE49-F238E27FC236}">
                <a16:creationId xmlns:a16="http://schemas.microsoft.com/office/drawing/2014/main" id="{27BED663-88D8-BDAC-CE1A-CB84ADDB4549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10" action="ppaction://hlinksldjump"/>
            <a:extLst>
              <a:ext uri="{FF2B5EF4-FFF2-40B4-BE49-F238E27FC236}">
                <a16:creationId xmlns:a16="http://schemas.microsoft.com/office/drawing/2014/main" id="{65FE7A87-22A6-4996-3493-C4484580FEE8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C3CB03B-F1EA-38BC-7EFE-3B66DF4EB3A4}"/>
              </a:ext>
            </a:extLst>
          </p:cNvPr>
          <p:cNvSpPr/>
          <p:nvPr/>
        </p:nvSpPr>
        <p:spPr>
          <a:xfrm>
            <a:off x="3014935" y="2568383"/>
            <a:ext cx="1478673" cy="147867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اکتشاف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BD8CABC-FC91-8DBF-E64D-05555FB42D71}"/>
              </a:ext>
            </a:extLst>
          </p:cNvPr>
          <p:cNvSpPr/>
          <p:nvPr/>
        </p:nvSpPr>
        <p:spPr>
          <a:xfrm>
            <a:off x="5217188" y="5031315"/>
            <a:ext cx="1478673" cy="147867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بهره برداری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A7C1B8-EE24-BE01-049B-6DF6B732039A}"/>
              </a:ext>
            </a:extLst>
          </p:cNvPr>
          <p:cNvSpPr/>
          <p:nvPr/>
        </p:nvSpPr>
        <p:spPr>
          <a:xfrm>
            <a:off x="3297072" y="4114800"/>
            <a:ext cx="914400" cy="2586915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ED2556-393C-9892-761C-938DEE0ADAEB}"/>
              </a:ext>
            </a:extLst>
          </p:cNvPr>
          <p:cNvSpPr/>
          <p:nvPr/>
        </p:nvSpPr>
        <p:spPr>
          <a:xfrm>
            <a:off x="5499325" y="6561667"/>
            <a:ext cx="914400" cy="140048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18531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سنجش دوسوتوانی سازمانی (دیدگاه ها)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7A6A941-305F-9344-3190-A4D1D394C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0172" y="995117"/>
            <a:ext cx="5340755" cy="565491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D0D36C3-1FCE-7A7B-EC99-11E7393CD0C1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AE1B20FA-F5E4-E2E7-2107-EE4243CD2F67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C0237AFC-C862-5B6B-A574-5B03CC219DD1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A895B-51E2-E39F-D222-52EC9CA81D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D4E6668-09BB-C948-BCCC-A727E9756035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6" action="ppaction://hlinksldjump"/>
            <a:extLst>
              <a:ext uri="{FF2B5EF4-FFF2-40B4-BE49-F238E27FC236}">
                <a16:creationId xmlns:a16="http://schemas.microsoft.com/office/drawing/2014/main" id="{6BF389FC-7E17-5ADF-DFE3-880EA1137B0C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7" action="ppaction://hlinksldjump"/>
            <a:extLst>
              <a:ext uri="{FF2B5EF4-FFF2-40B4-BE49-F238E27FC236}">
                <a16:creationId xmlns:a16="http://schemas.microsoft.com/office/drawing/2014/main" id="{2842D40F-6434-7B1A-B1BB-F3C1FBB452BF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8" action="ppaction://hlinksldjump"/>
            <a:extLst>
              <a:ext uri="{FF2B5EF4-FFF2-40B4-BE49-F238E27FC236}">
                <a16:creationId xmlns:a16="http://schemas.microsoft.com/office/drawing/2014/main" id="{B90C2B71-25DD-F32C-8F1D-FD60C95217F6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9" action="ppaction://hlinksldjump"/>
            <a:extLst>
              <a:ext uri="{FF2B5EF4-FFF2-40B4-BE49-F238E27FC236}">
                <a16:creationId xmlns:a16="http://schemas.microsoft.com/office/drawing/2014/main" id="{FE8FCEE9-CD10-0009-CA93-95ADE6C72E1E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0" action="ppaction://hlinksldjump"/>
            <a:extLst>
              <a:ext uri="{FF2B5EF4-FFF2-40B4-BE49-F238E27FC236}">
                <a16:creationId xmlns:a16="http://schemas.microsoft.com/office/drawing/2014/main" id="{47E3C91D-3685-1C55-9F27-D7DFD6849824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1" action="ppaction://hlinksldjump"/>
            <a:extLst>
              <a:ext uri="{FF2B5EF4-FFF2-40B4-BE49-F238E27FC236}">
                <a16:creationId xmlns:a16="http://schemas.microsoft.com/office/drawing/2014/main" id="{8AAECB9A-77AB-8963-6798-F69EDDCBF41E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4096022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سنجش دوسوتوانی سازمانی (معیارها)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83EF7DB-87E0-52F5-BED4-D39970C6237B}"/>
              </a:ext>
            </a:extLst>
          </p:cNvPr>
          <p:cNvSpPr/>
          <p:nvPr/>
        </p:nvSpPr>
        <p:spPr>
          <a:xfrm>
            <a:off x="6849533" y="2065867"/>
            <a:ext cx="1320800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عینی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D16AD33-84A9-6733-30A0-9170316A711F}"/>
              </a:ext>
            </a:extLst>
          </p:cNvPr>
          <p:cNvSpPr/>
          <p:nvPr/>
        </p:nvSpPr>
        <p:spPr>
          <a:xfrm>
            <a:off x="2192607" y="2065867"/>
            <a:ext cx="1320800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ادراکی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9D08F59-B11B-7137-740E-95419EF02013}"/>
              </a:ext>
            </a:extLst>
          </p:cNvPr>
          <p:cNvSpPr/>
          <p:nvPr/>
        </p:nvSpPr>
        <p:spPr>
          <a:xfrm>
            <a:off x="5850467" y="3429000"/>
            <a:ext cx="2954866" cy="1227667"/>
          </a:xfrm>
          <a:prstGeom prst="wedgeRoundRectCallout">
            <a:avLst>
              <a:gd name="adj1" fmla="val -5647"/>
              <a:gd name="adj2" fmla="val -72722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رشد و سودآوری سازمان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9A834111-CB9F-3F33-C5BF-F3B97AC73410}"/>
              </a:ext>
            </a:extLst>
          </p:cNvPr>
          <p:cNvSpPr/>
          <p:nvPr/>
        </p:nvSpPr>
        <p:spPr>
          <a:xfrm>
            <a:off x="1293760" y="3429000"/>
            <a:ext cx="2954866" cy="1227667"/>
          </a:xfrm>
          <a:prstGeom prst="wedgeRoundRectCallout">
            <a:avLst>
              <a:gd name="adj1" fmla="val -5647"/>
              <a:gd name="adj2" fmla="val -72722"/>
              <a:gd name="adj3" fmla="val 16667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تصویر ذهنی ایجاد شده از عملکرد و جایگاه سازمان در میا رقبا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A535B7-7044-4131-DBB0-915E22EE0348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hlinkClick r:id="rId2" action="ppaction://hlinksldjump"/>
            <a:extLst>
              <a:ext uri="{FF2B5EF4-FFF2-40B4-BE49-F238E27FC236}">
                <a16:creationId xmlns:a16="http://schemas.microsoft.com/office/drawing/2014/main" id="{7F79B8B4-81D6-129E-BC22-3F82E81AB481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3" action="ppaction://hlinksldjump"/>
            <a:extLst>
              <a:ext uri="{FF2B5EF4-FFF2-40B4-BE49-F238E27FC236}">
                <a16:creationId xmlns:a16="http://schemas.microsoft.com/office/drawing/2014/main" id="{7B2050FC-7460-93CC-F78E-19A57C327AD2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26D2562-45FE-395E-86AE-D4C3C6EB7E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A8AD9E8-0915-8D1C-4B27-2FFA80FACA41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5" action="ppaction://hlinksldjump"/>
            <a:extLst>
              <a:ext uri="{FF2B5EF4-FFF2-40B4-BE49-F238E27FC236}">
                <a16:creationId xmlns:a16="http://schemas.microsoft.com/office/drawing/2014/main" id="{C400CE9C-0D87-B941-56F6-AEA8DE1FE7E4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6" action="ppaction://hlinksldjump"/>
            <a:extLst>
              <a:ext uri="{FF2B5EF4-FFF2-40B4-BE49-F238E27FC236}">
                <a16:creationId xmlns:a16="http://schemas.microsoft.com/office/drawing/2014/main" id="{B30961FD-7108-1EFC-7DE9-FB76FC3184B5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7" action="ppaction://hlinksldjump"/>
            <a:extLst>
              <a:ext uri="{FF2B5EF4-FFF2-40B4-BE49-F238E27FC236}">
                <a16:creationId xmlns:a16="http://schemas.microsoft.com/office/drawing/2014/main" id="{3965D4C8-5928-6583-039B-01405011DAB3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8" action="ppaction://hlinksldjump"/>
            <a:extLst>
              <a:ext uri="{FF2B5EF4-FFF2-40B4-BE49-F238E27FC236}">
                <a16:creationId xmlns:a16="http://schemas.microsoft.com/office/drawing/2014/main" id="{C745BF7C-5924-07A7-B53E-5603CF7018B8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9" action="ppaction://hlinksldjump"/>
            <a:extLst>
              <a:ext uri="{FF2B5EF4-FFF2-40B4-BE49-F238E27FC236}">
                <a16:creationId xmlns:a16="http://schemas.microsoft.com/office/drawing/2014/main" id="{1B4F64EE-A0FA-9113-C461-F30F3FFD1D00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0" action="ppaction://hlinksldjump"/>
            <a:extLst>
              <a:ext uri="{FF2B5EF4-FFF2-40B4-BE49-F238E27FC236}">
                <a16:creationId xmlns:a16="http://schemas.microsoft.com/office/drawing/2014/main" id="{500D1CFF-C7DE-E54C-8F96-08C9A176AFB7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5370280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دسته بندی سازمان های دوسویه (بر اساس عملکرد)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شرط موفقیت،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عبور از مرز کارایی</a:t>
            </a:r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،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ایجاد تعادل </a:t>
            </a:r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و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کاهش فاصله با مرکز خوشه موفق</a:t>
            </a:r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7A6A941-305F-9344-3190-A4D1D394C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6312" y="1973232"/>
            <a:ext cx="6243155" cy="438173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EBFC827-49CB-E473-8B4B-20A5EE206A09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rId3" action="ppaction://hlinksldjump"/>
            <a:extLst>
              <a:ext uri="{FF2B5EF4-FFF2-40B4-BE49-F238E27FC236}">
                <a16:creationId xmlns:a16="http://schemas.microsoft.com/office/drawing/2014/main" id="{E1923848-1C50-6E8B-F3A0-CA56B8C9360D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4" action="ppaction://hlinksldjump"/>
            <a:extLst>
              <a:ext uri="{FF2B5EF4-FFF2-40B4-BE49-F238E27FC236}">
                <a16:creationId xmlns:a16="http://schemas.microsoft.com/office/drawing/2014/main" id="{A641E7FA-5FB2-0860-2056-4DBD93E0F88B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0F70D64-7207-3D3C-0DF6-598D6372F2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DF7C4C9-8537-1614-BA5E-A4390EAB4C50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6" action="ppaction://hlinksldjump"/>
            <a:extLst>
              <a:ext uri="{FF2B5EF4-FFF2-40B4-BE49-F238E27FC236}">
                <a16:creationId xmlns:a16="http://schemas.microsoft.com/office/drawing/2014/main" id="{057C29DD-A762-9905-09A9-BCB2C9D51006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7" action="ppaction://hlinksldjump"/>
            <a:extLst>
              <a:ext uri="{FF2B5EF4-FFF2-40B4-BE49-F238E27FC236}">
                <a16:creationId xmlns:a16="http://schemas.microsoft.com/office/drawing/2014/main" id="{69604801-9C1F-C844-D53E-7EC4D43DBA54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8" action="ppaction://hlinksldjump"/>
            <a:extLst>
              <a:ext uri="{FF2B5EF4-FFF2-40B4-BE49-F238E27FC236}">
                <a16:creationId xmlns:a16="http://schemas.microsoft.com/office/drawing/2014/main" id="{E9EF547D-9ADF-88C2-3069-27C245C38BD3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9" action="ppaction://hlinksldjump"/>
            <a:extLst>
              <a:ext uri="{FF2B5EF4-FFF2-40B4-BE49-F238E27FC236}">
                <a16:creationId xmlns:a16="http://schemas.microsoft.com/office/drawing/2014/main" id="{305A6E60-1AF7-4600-B38F-95ACF338E830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10" action="ppaction://hlinksldjump"/>
            <a:extLst>
              <a:ext uri="{FF2B5EF4-FFF2-40B4-BE49-F238E27FC236}">
                <a16:creationId xmlns:a16="http://schemas.microsoft.com/office/drawing/2014/main" id="{E408B0B1-59A5-5122-1BB5-4F16A0AB4F10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11" action="ppaction://hlinksldjump"/>
            <a:extLst>
              <a:ext uri="{FF2B5EF4-FFF2-40B4-BE49-F238E27FC236}">
                <a16:creationId xmlns:a16="http://schemas.microsoft.com/office/drawing/2014/main" id="{73310E87-5866-6C58-12EB-F56B5C980595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3201364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جهت‌گیری تحقیقات آینده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b="1" dirty="0">
                <a:cs typeface="B Nazanin" panose="00000400000000000000" pitchFamily="2" charset="-78"/>
              </a:rPr>
              <a:t>زمینه های تحقیقات آینده: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سازمان‌های کوچک و متوسط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رویکرهای چند سطحی (سطوح مختلف مدیریت)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رهبری سازمان‌های دوسویه (و عوامل موثر بر آن)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سازمان‌های دارای فناوری پیشرفته (مقیاس پذیری و کارایی)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r" rtl="1"/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مقیاس پذیری: رشد سریع بدون اثرپذیری از محدودیت‌های ساختاری و منابع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کارایی: ویژگی کلیدی سازمان‌های توسعه ‌یافته 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831BCBF-A067-CB9E-AEFA-6FE31F4B860D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2" action="ppaction://hlinksldjump"/>
            <a:extLst>
              <a:ext uri="{FF2B5EF4-FFF2-40B4-BE49-F238E27FC236}">
                <a16:creationId xmlns:a16="http://schemas.microsoft.com/office/drawing/2014/main" id="{170B43C1-4CAE-75AE-A66D-0F816A317C3E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3" action="ppaction://hlinksldjump"/>
            <a:extLst>
              <a:ext uri="{FF2B5EF4-FFF2-40B4-BE49-F238E27FC236}">
                <a16:creationId xmlns:a16="http://schemas.microsoft.com/office/drawing/2014/main" id="{13846AB2-D240-36AC-1015-DF91F4A83EE0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42392DC-B07B-F6F8-7C34-34D8193E77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A14F84C-D5EB-7E10-B4CA-0F6201245429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5" action="ppaction://hlinksldjump"/>
            <a:extLst>
              <a:ext uri="{FF2B5EF4-FFF2-40B4-BE49-F238E27FC236}">
                <a16:creationId xmlns:a16="http://schemas.microsoft.com/office/drawing/2014/main" id="{A52B4D8E-5158-47C7-2A82-C7C507B572C4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6" action="ppaction://hlinksldjump"/>
            <a:extLst>
              <a:ext uri="{FF2B5EF4-FFF2-40B4-BE49-F238E27FC236}">
                <a16:creationId xmlns:a16="http://schemas.microsoft.com/office/drawing/2014/main" id="{39AC7746-46F6-55E5-5866-A32A8584B839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7" action="ppaction://hlinksldjump"/>
            <a:extLst>
              <a:ext uri="{FF2B5EF4-FFF2-40B4-BE49-F238E27FC236}">
                <a16:creationId xmlns:a16="http://schemas.microsoft.com/office/drawing/2014/main" id="{12C48A78-939C-CFC2-0BBA-9A34B6400FC4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8" action="ppaction://hlinksldjump"/>
            <a:extLst>
              <a:ext uri="{FF2B5EF4-FFF2-40B4-BE49-F238E27FC236}">
                <a16:creationId xmlns:a16="http://schemas.microsoft.com/office/drawing/2014/main" id="{EBA57BD5-825D-ECB6-C519-0C41E0CA58AF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9" action="ppaction://hlinksldjump"/>
            <a:extLst>
              <a:ext uri="{FF2B5EF4-FFF2-40B4-BE49-F238E27FC236}">
                <a16:creationId xmlns:a16="http://schemas.microsoft.com/office/drawing/2014/main" id="{4F931EC5-782B-80CE-4BD8-444616FEF880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0" action="ppaction://hlinksldjump"/>
            <a:extLst>
              <a:ext uri="{FF2B5EF4-FFF2-40B4-BE49-F238E27FC236}">
                <a16:creationId xmlns:a16="http://schemas.microsoft.com/office/drawing/2014/main" id="{CA68C6A3-8DE9-94C7-C83E-7E3D7F422E52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7461012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63211E8-A6BA-366A-3E75-6E4B72289DFF}"/>
              </a:ext>
            </a:extLst>
          </p:cNvPr>
          <p:cNvSpPr txBox="1"/>
          <p:nvPr/>
        </p:nvSpPr>
        <p:spPr>
          <a:xfrm>
            <a:off x="2974379" y="2782669"/>
            <a:ext cx="59025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3200" b="1" dirty="0">
                <a:cs typeface="B Nazanin" panose="00000400000000000000" pitchFamily="2" charset="-78"/>
              </a:rPr>
              <a:t>تقدیم سپاس و قدردانی از استاد گران‌قدر</a:t>
            </a:r>
          </a:p>
          <a:p>
            <a:pPr algn="ctr"/>
            <a:r>
              <a:rPr lang="fa-IR" sz="3200" b="1" dirty="0">
                <a:cs typeface="B Nazanin" panose="00000400000000000000" pitchFamily="2" charset="-78"/>
              </a:rPr>
              <a:t>جناب دکتر چراغعلی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391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مقدمه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2FD896-010A-0EFC-E26C-941F88ECD528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4400" b="1" dirty="0">
                <a:cs typeface="B Nazanin" panose="00000400000000000000" pitchFamily="2" charset="-78"/>
              </a:rPr>
              <a:t>دوسوتوانی سازمانی</a:t>
            </a:r>
          </a:p>
          <a:p>
            <a:pPr rtl="1"/>
            <a:r>
              <a:rPr lang="fa-IR" b="1" dirty="0">
                <a:cs typeface="B Nazanin" panose="00000400000000000000" pitchFamily="2" charset="-78"/>
              </a:rPr>
              <a:t>ایجاد هماهنگی بین دو فرآیند به ظاهر متضاد</a:t>
            </a:r>
          </a:p>
          <a:p>
            <a:pPr rtl="1"/>
            <a:r>
              <a:rPr lang="fa-IR" b="1" dirty="0">
                <a:cs typeface="B Nazanin" panose="00000400000000000000" pitchFamily="2" charset="-78"/>
              </a:rPr>
              <a:t>بدون اینکه پرداختن به یکی، مانع از رسیدن به دیگری شود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912EDD01-5506-065F-1C78-2309D956A754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D37F6CF7-74A7-2D73-E2F7-060FB3D8DCDD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85E109-E35D-F701-3E42-42CB0032A1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58FB3F3-F6EF-BAB5-6B64-99FEC1696881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156F65A-A942-02E0-5A29-51A0551283C8}"/>
              </a:ext>
            </a:extLst>
          </p:cNvPr>
          <p:cNvSpPr/>
          <p:nvPr/>
        </p:nvSpPr>
        <p:spPr>
          <a:xfrm>
            <a:off x="6722532" y="2692398"/>
            <a:ext cx="1718733" cy="171873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cs typeface="B Nazanin" panose="00000400000000000000" pitchFamily="2" charset="-78"/>
              </a:rPr>
              <a:t>اکتشاف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67DD5E5-7E99-58CD-4C50-99DAAB8FFE4F}"/>
              </a:ext>
            </a:extLst>
          </p:cNvPr>
          <p:cNvSpPr/>
          <p:nvPr/>
        </p:nvSpPr>
        <p:spPr>
          <a:xfrm>
            <a:off x="2022006" y="2692398"/>
            <a:ext cx="1718733" cy="171873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cs typeface="B Nazanin" panose="00000400000000000000" pitchFamily="2" charset="-78"/>
              </a:rPr>
              <a:t>بهره برداری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20" name="Speech Bubble: Rectangle with Corners Rounded 19">
            <a:extLst>
              <a:ext uri="{FF2B5EF4-FFF2-40B4-BE49-F238E27FC236}">
                <a16:creationId xmlns:a16="http://schemas.microsoft.com/office/drawing/2014/main" id="{E499DE4B-9B3E-D42F-FD72-6787800A1C29}"/>
              </a:ext>
            </a:extLst>
          </p:cNvPr>
          <p:cNvSpPr/>
          <p:nvPr/>
        </p:nvSpPr>
        <p:spPr>
          <a:xfrm>
            <a:off x="5361124" y="4885428"/>
            <a:ext cx="3953934" cy="947940"/>
          </a:xfrm>
          <a:prstGeom prst="wedgeRoundRectCallout">
            <a:avLst>
              <a:gd name="adj1" fmla="val -3889"/>
              <a:gd name="adj2" fmla="val -104182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جستجو، ریسک پذیری، </a:t>
            </a:r>
          </a:p>
          <a:p>
            <a:pPr algn="ctr"/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آزمایش و نوآوری </a:t>
            </a:r>
            <a:endParaRPr lang="en-US" sz="2400" b="1" dirty="0"/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3CAA6546-F589-91EA-FC3E-382577ADDB47}"/>
              </a:ext>
            </a:extLst>
          </p:cNvPr>
          <p:cNvSpPr/>
          <p:nvPr/>
        </p:nvSpPr>
        <p:spPr>
          <a:xfrm>
            <a:off x="522577" y="4885428"/>
            <a:ext cx="4349327" cy="947940"/>
          </a:xfrm>
          <a:prstGeom prst="wedgeRoundRectCallout">
            <a:avLst>
              <a:gd name="adj1" fmla="val -3889"/>
              <a:gd name="adj2" fmla="val -104182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کارایی، عملیاتی‌سازی و اجرا </a:t>
            </a:r>
            <a:endParaRPr lang="en-US" sz="2400" b="1" dirty="0"/>
          </a:p>
        </p:txBody>
      </p:sp>
      <p:sp>
        <p:nvSpPr>
          <p:cNvPr id="22" name="Rectangle: Rounded Corners 21">
            <a:hlinkClick r:id="rId5" action="ppaction://hlinksldjump"/>
            <a:extLst>
              <a:ext uri="{FF2B5EF4-FFF2-40B4-BE49-F238E27FC236}">
                <a16:creationId xmlns:a16="http://schemas.microsoft.com/office/drawing/2014/main" id="{FDA820B1-2F46-FFF5-8847-561B237E825F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6" action="ppaction://hlinksldjump"/>
            <a:extLst>
              <a:ext uri="{FF2B5EF4-FFF2-40B4-BE49-F238E27FC236}">
                <a16:creationId xmlns:a16="http://schemas.microsoft.com/office/drawing/2014/main" id="{46CBF521-2143-A6E5-1326-BB4C16D007D9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7" action="ppaction://hlinksldjump"/>
            <a:extLst>
              <a:ext uri="{FF2B5EF4-FFF2-40B4-BE49-F238E27FC236}">
                <a16:creationId xmlns:a16="http://schemas.microsoft.com/office/drawing/2014/main" id="{B287894E-D3EA-372E-81E3-2E517BA56259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8" action="ppaction://hlinksldjump"/>
            <a:extLst>
              <a:ext uri="{FF2B5EF4-FFF2-40B4-BE49-F238E27FC236}">
                <a16:creationId xmlns:a16="http://schemas.microsoft.com/office/drawing/2014/main" id="{F2AA20BA-F776-F7ED-59F1-2AF164C4EA36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9" action="ppaction://hlinksldjump"/>
            <a:extLst>
              <a:ext uri="{FF2B5EF4-FFF2-40B4-BE49-F238E27FC236}">
                <a16:creationId xmlns:a16="http://schemas.microsoft.com/office/drawing/2014/main" id="{2C329F38-1C85-ABB2-DBED-C88D433B9EBD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10" action="ppaction://hlinksldjump"/>
            <a:extLst>
              <a:ext uri="{FF2B5EF4-FFF2-40B4-BE49-F238E27FC236}">
                <a16:creationId xmlns:a16="http://schemas.microsoft.com/office/drawing/2014/main" id="{645F0E7D-2485-F9A4-16BF-B428A1F0B051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0948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تغییر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cs typeface="B Nazanin" panose="00000400000000000000" pitchFamily="2" charset="-78"/>
              </a:rPr>
              <a:t>توسعه مفهوم دوسوتوانی با ارائه دو مفهوم تغییر تکاملی و تغییر انقلابی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0" name="Speech Bubble: Rectangle with Corners Rounded 19">
            <a:extLst>
              <a:ext uri="{FF2B5EF4-FFF2-40B4-BE49-F238E27FC236}">
                <a16:creationId xmlns:a16="http://schemas.microsoft.com/office/drawing/2014/main" id="{E499DE4B-9B3E-D42F-FD72-6787800A1C29}"/>
              </a:ext>
            </a:extLst>
          </p:cNvPr>
          <p:cNvSpPr/>
          <p:nvPr/>
        </p:nvSpPr>
        <p:spPr>
          <a:xfrm>
            <a:off x="5361124" y="4885428"/>
            <a:ext cx="3953934" cy="1296292"/>
          </a:xfrm>
          <a:prstGeom prst="wedgeRoundRectCallout">
            <a:avLst>
              <a:gd name="adj1" fmla="val -3889"/>
              <a:gd name="adj2" fmla="val -104182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افزایش تناسب بین راهبرد، ساختار و فرهنگ در کوتاه مدت و به صورت پیوسته</a:t>
            </a:r>
            <a:endParaRPr lang="en-US" sz="2400" b="1" dirty="0"/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3CAA6546-F589-91EA-FC3E-382577ADDB47}"/>
              </a:ext>
            </a:extLst>
          </p:cNvPr>
          <p:cNvSpPr/>
          <p:nvPr/>
        </p:nvSpPr>
        <p:spPr>
          <a:xfrm>
            <a:off x="522577" y="4885428"/>
            <a:ext cx="4349327" cy="947940"/>
          </a:xfrm>
          <a:prstGeom prst="wedgeRoundRectCallout">
            <a:avLst>
              <a:gd name="adj1" fmla="val -3889"/>
              <a:gd name="adj2" fmla="val -104182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تغییر این تناسب در بلند مدت</a:t>
            </a:r>
          </a:p>
          <a:p>
            <a:pPr algn="ctr"/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(پس از بازه های پیوسته کوتاه مدت)</a:t>
            </a:r>
            <a:endParaRPr lang="en-US" sz="2400" b="1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C41CD85-A9D7-CE6B-071A-FAD2C8FFF45B}"/>
              </a:ext>
            </a:extLst>
          </p:cNvPr>
          <p:cNvSpPr/>
          <p:nvPr/>
        </p:nvSpPr>
        <p:spPr>
          <a:xfrm>
            <a:off x="6096000" y="3154360"/>
            <a:ext cx="2387600" cy="914400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تغییر تکاملی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3AB99EE-FAFE-6C00-7D1B-F828618A02E3}"/>
              </a:ext>
            </a:extLst>
          </p:cNvPr>
          <p:cNvSpPr/>
          <p:nvPr/>
        </p:nvSpPr>
        <p:spPr>
          <a:xfrm>
            <a:off x="1503440" y="3154360"/>
            <a:ext cx="2387600" cy="914400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تغییر انقلابی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1AC9CC-9899-DE43-7BE0-AC6D7BE34219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rId2" action="ppaction://hlinksldjump"/>
            <a:extLst>
              <a:ext uri="{FF2B5EF4-FFF2-40B4-BE49-F238E27FC236}">
                <a16:creationId xmlns:a16="http://schemas.microsoft.com/office/drawing/2014/main" id="{B9150A53-E3E4-492A-D8BF-D30A169C2E33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3" action="ppaction://hlinksldjump"/>
            <a:extLst>
              <a:ext uri="{FF2B5EF4-FFF2-40B4-BE49-F238E27FC236}">
                <a16:creationId xmlns:a16="http://schemas.microsoft.com/office/drawing/2014/main" id="{A62BADDC-71B9-83E9-BEC9-47933910085C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8576FBB-CC23-E8D4-335C-95950EF3EB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1FFD396-EB64-C10A-46C5-6C5F2444DDF5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5" action="ppaction://hlinksldjump"/>
            <a:extLst>
              <a:ext uri="{FF2B5EF4-FFF2-40B4-BE49-F238E27FC236}">
                <a16:creationId xmlns:a16="http://schemas.microsoft.com/office/drawing/2014/main" id="{6F58E4F2-4D71-A0E0-D222-BC940BA00562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6" action="ppaction://hlinksldjump"/>
            <a:extLst>
              <a:ext uri="{FF2B5EF4-FFF2-40B4-BE49-F238E27FC236}">
                <a16:creationId xmlns:a16="http://schemas.microsoft.com/office/drawing/2014/main" id="{CA0FA742-A560-5FCC-3F64-8133A718651E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7" action="ppaction://hlinksldjump"/>
            <a:extLst>
              <a:ext uri="{FF2B5EF4-FFF2-40B4-BE49-F238E27FC236}">
                <a16:creationId xmlns:a16="http://schemas.microsoft.com/office/drawing/2014/main" id="{21B385A2-4306-065B-B4B5-2FAED928CBFE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8" action="ppaction://hlinksldjump"/>
            <a:extLst>
              <a:ext uri="{FF2B5EF4-FFF2-40B4-BE49-F238E27FC236}">
                <a16:creationId xmlns:a16="http://schemas.microsoft.com/office/drawing/2014/main" id="{DA2E19CC-1AF7-44C8-5EC5-D3B78348756B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9" action="ppaction://hlinksldjump"/>
            <a:extLst>
              <a:ext uri="{FF2B5EF4-FFF2-40B4-BE49-F238E27FC236}">
                <a16:creationId xmlns:a16="http://schemas.microsoft.com/office/drawing/2014/main" id="{B2ED3D09-AAAB-37CC-57E9-87BA75505D73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0" action="ppaction://hlinksldjump"/>
            <a:extLst>
              <a:ext uri="{FF2B5EF4-FFF2-40B4-BE49-F238E27FC236}">
                <a16:creationId xmlns:a16="http://schemas.microsoft.com/office/drawing/2014/main" id="{FBD3BA9C-C03F-1157-B153-4FE19D047FE2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5542429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چارچوب دوسوتوانی سازمانی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دوسوتوانی سازمانی، بیشترین تأثیرات عملکردی را در محیط‌های پویا به وجود می‌آورد </a:t>
            </a:r>
          </a:p>
          <a:p>
            <a:pPr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محیط‌های دارای خدمات مبتنی بر دانش فشرده مانند سازمان‌های آموزش عالی، بیوتکنولوژی و فناوری اطلاعات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7A6A941-305F-9344-3190-A4D1D394C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37" y="2346940"/>
            <a:ext cx="8279964" cy="430309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6C08F61-3A04-7550-BF05-8E05EA932040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hlinkClick r:id="rId3" action="ppaction://hlinksldjump"/>
            <a:extLst>
              <a:ext uri="{FF2B5EF4-FFF2-40B4-BE49-F238E27FC236}">
                <a16:creationId xmlns:a16="http://schemas.microsoft.com/office/drawing/2014/main" id="{33C7AF23-D695-0668-DF7E-E5FA2A0C1952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4" action="ppaction://hlinksldjump"/>
            <a:extLst>
              <a:ext uri="{FF2B5EF4-FFF2-40B4-BE49-F238E27FC236}">
                <a16:creationId xmlns:a16="http://schemas.microsoft.com/office/drawing/2014/main" id="{A15F548B-D473-3426-4ED4-C6032E1551CB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D2EF922-6BAB-DFA0-8EE1-45A0451794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ABC5632-8893-12F4-0565-CCCFC6B1C330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6" action="ppaction://hlinksldjump"/>
            <a:extLst>
              <a:ext uri="{FF2B5EF4-FFF2-40B4-BE49-F238E27FC236}">
                <a16:creationId xmlns:a16="http://schemas.microsoft.com/office/drawing/2014/main" id="{113DCCB2-A916-AF65-CBB2-46623A831A19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7" action="ppaction://hlinksldjump"/>
            <a:extLst>
              <a:ext uri="{FF2B5EF4-FFF2-40B4-BE49-F238E27FC236}">
                <a16:creationId xmlns:a16="http://schemas.microsoft.com/office/drawing/2014/main" id="{39604A1C-7429-1A93-7FB9-DAAF121B3005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8" action="ppaction://hlinksldjump"/>
            <a:extLst>
              <a:ext uri="{FF2B5EF4-FFF2-40B4-BE49-F238E27FC236}">
                <a16:creationId xmlns:a16="http://schemas.microsoft.com/office/drawing/2014/main" id="{68E84950-5566-BBB0-9649-CA299BB0DCB2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9" action="ppaction://hlinksldjump"/>
            <a:extLst>
              <a:ext uri="{FF2B5EF4-FFF2-40B4-BE49-F238E27FC236}">
                <a16:creationId xmlns:a16="http://schemas.microsoft.com/office/drawing/2014/main" id="{6879AFBA-E6C6-5358-EAAF-FD2DAB9D0817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10" action="ppaction://hlinksldjump"/>
            <a:extLst>
              <a:ext uri="{FF2B5EF4-FFF2-40B4-BE49-F238E27FC236}">
                <a16:creationId xmlns:a16="http://schemas.microsoft.com/office/drawing/2014/main" id="{1924A544-F614-B0E3-CB36-47245BA1FD7D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11" action="ppaction://hlinksldjump"/>
            <a:extLst>
              <a:ext uri="{FF2B5EF4-FFF2-40B4-BE49-F238E27FC236}">
                <a16:creationId xmlns:a16="http://schemas.microsoft.com/office/drawing/2014/main" id="{1564A9DF-8E98-8946-D7DF-A721AAE9CF91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6960401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شرایط محیطی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endParaRPr lang="fa-IR" b="1" dirty="0">
              <a:solidFill>
                <a:schemeClr val="accent6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32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سازمان‌های </a:t>
            </a:r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پویا</a:t>
            </a:r>
            <a:r>
              <a:rPr lang="fa-IR" sz="32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به طور پیوسته به نوآوری نیاز دارند</a:t>
            </a:r>
          </a:p>
          <a:p>
            <a:pPr rtl="1"/>
            <a:r>
              <a:rPr lang="fa-IR" sz="32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زیرا مدت زمان پایداری مزیت رقابتی آنها نامشخص است</a:t>
            </a:r>
          </a:p>
          <a:p>
            <a:pPr rtl="1"/>
            <a:r>
              <a:rPr lang="fa-IR" sz="32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این نوآوری بر ساختار سازمانی و بهره‌برداری آنها نیز اثرگذار است</a:t>
            </a:r>
          </a:p>
          <a:p>
            <a:pPr rtl="1"/>
            <a:endParaRPr lang="fa-IR" b="1" dirty="0">
              <a:solidFill>
                <a:schemeClr val="accent6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3200" b="1" dirty="0">
                <a:cs typeface="B Nazanin" panose="00000400000000000000" pitchFamily="2" charset="-78"/>
              </a:rPr>
              <a:t>اما در کسب و کارهای </a:t>
            </a:r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با ثبات‌تر</a:t>
            </a:r>
            <a:r>
              <a:rPr lang="fa-IR" sz="3200" b="1" dirty="0">
                <a:cs typeface="B Nazanin" panose="00000400000000000000" pitchFamily="2" charset="-78"/>
              </a:rPr>
              <a:t>، </a:t>
            </a:r>
          </a:p>
          <a:p>
            <a:pPr rtl="1"/>
            <a:r>
              <a:rPr lang="fa-IR" sz="3200" b="1" dirty="0">
                <a:cs typeface="B Nazanin" panose="00000400000000000000" pitchFamily="2" charset="-78"/>
              </a:rPr>
              <a:t>سازمان‌ها ممکن است </a:t>
            </a:r>
          </a:p>
          <a:p>
            <a:pPr rtl="1"/>
            <a:r>
              <a:rPr lang="fa-IR" sz="3200" b="1" dirty="0">
                <a:cs typeface="B Nazanin" panose="00000400000000000000" pitchFamily="2" charset="-78"/>
              </a:rPr>
              <a:t>دوره‌های کوتاه یا طولانی بهره برداری و اکتشاف داشته باشند 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ACA986-E88E-2442-C6ED-4B6353B7F4C2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2" action="ppaction://hlinksldjump"/>
            <a:extLst>
              <a:ext uri="{FF2B5EF4-FFF2-40B4-BE49-F238E27FC236}">
                <a16:creationId xmlns:a16="http://schemas.microsoft.com/office/drawing/2014/main" id="{A2F11EED-D6DC-3CC0-3208-6270C213F7A3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3" action="ppaction://hlinksldjump"/>
            <a:extLst>
              <a:ext uri="{FF2B5EF4-FFF2-40B4-BE49-F238E27FC236}">
                <a16:creationId xmlns:a16="http://schemas.microsoft.com/office/drawing/2014/main" id="{78F25970-CC01-F05E-C571-F028136E4588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31B5B09-A0E7-0941-83D9-F7E612FDC5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52FED2D-93B2-D643-B357-B522283C5F30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5" action="ppaction://hlinksldjump"/>
            <a:extLst>
              <a:ext uri="{FF2B5EF4-FFF2-40B4-BE49-F238E27FC236}">
                <a16:creationId xmlns:a16="http://schemas.microsoft.com/office/drawing/2014/main" id="{EF068FF5-E71D-BD59-71AF-A6005F7CCA5B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6" action="ppaction://hlinksldjump"/>
            <a:extLst>
              <a:ext uri="{FF2B5EF4-FFF2-40B4-BE49-F238E27FC236}">
                <a16:creationId xmlns:a16="http://schemas.microsoft.com/office/drawing/2014/main" id="{B870C98F-E025-CF45-7555-95C24A51BFD6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7" action="ppaction://hlinksldjump"/>
            <a:extLst>
              <a:ext uri="{FF2B5EF4-FFF2-40B4-BE49-F238E27FC236}">
                <a16:creationId xmlns:a16="http://schemas.microsoft.com/office/drawing/2014/main" id="{D87E1E91-6130-50B5-79AC-1A49C4457D5C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8" action="ppaction://hlinksldjump"/>
            <a:extLst>
              <a:ext uri="{FF2B5EF4-FFF2-40B4-BE49-F238E27FC236}">
                <a16:creationId xmlns:a16="http://schemas.microsoft.com/office/drawing/2014/main" id="{EB767123-DCD5-C431-F4EF-14D5B5499BBC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9" action="ppaction://hlinksldjump"/>
            <a:extLst>
              <a:ext uri="{FF2B5EF4-FFF2-40B4-BE49-F238E27FC236}">
                <a16:creationId xmlns:a16="http://schemas.microsoft.com/office/drawing/2014/main" id="{1B0C2ED7-D38F-CFEC-D55E-3BF7AA847128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0" action="ppaction://hlinksldjump"/>
            <a:extLst>
              <a:ext uri="{FF2B5EF4-FFF2-40B4-BE49-F238E27FC236}">
                <a16:creationId xmlns:a16="http://schemas.microsoft.com/office/drawing/2014/main" id="{0FE5A8FE-AB14-1759-E34A-AB9CB0C2670E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6074372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نوع شناسی دوسوتوانی سازمانی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7A6A941-305F-9344-3190-A4D1D394C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4602" y="1795598"/>
            <a:ext cx="5111048" cy="4350542"/>
          </a:xfrm>
          <a:prstGeom prst="rect">
            <a:avLst/>
          </a:prstGeom>
        </p:spPr>
      </p:pic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654E2CDF-297E-541B-DAD2-C9F2E2B10575}"/>
              </a:ext>
            </a:extLst>
          </p:cNvPr>
          <p:cNvSpPr/>
          <p:nvPr/>
        </p:nvSpPr>
        <p:spPr>
          <a:xfrm>
            <a:off x="245533" y="1024465"/>
            <a:ext cx="2472267" cy="1862667"/>
          </a:xfrm>
          <a:prstGeom prst="wedgeRoundRectCallout">
            <a:avLst>
              <a:gd name="adj1" fmla="val 81222"/>
              <a:gd name="adj2" fmla="val 51137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cs typeface="B Nazanin" panose="00000400000000000000" pitchFamily="2" charset="-78"/>
              </a:rPr>
              <a:t>تعادل همزمان اکتشاف و بهره‌برداری از طریق همسویی این دو متضاد در یک واحد تجاری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0C9771A3-4A20-20BA-01CA-79035867C6F1}"/>
              </a:ext>
            </a:extLst>
          </p:cNvPr>
          <p:cNvSpPr/>
          <p:nvPr/>
        </p:nvSpPr>
        <p:spPr>
          <a:xfrm>
            <a:off x="7240196" y="1041400"/>
            <a:ext cx="2472267" cy="1862667"/>
          </a:xfrm>
          <a:prstGeom prst="wedgeRoundRectCallout">
            <a:avLst>
              <a:gd name="adj1" fmla="val -72888"/>
              <a:gd name="adj2" fmla="val 52954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cs typeface="B Nazanin" panose="00000400000000000000" pitchFamily="2" charset="-78"/>
              </a:rPr>
              <a:t>استفاده از واحدهای فرعی جداگانه برای اکتشاف و بهره برداری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380034CD-B22A-B4E3-F262-DDF0864AD11B}"/>
              </a:ext>
            </a:extLst>
          </p:cNvPr>
          <p:cNvSpPr/>
          <p:nvPr/>
        </p:nvSpPr>
        <p:spPr>
          <a:xfrm>
            <a:off x="245533" y="4804301"/>
            <a:ext cx="2472267" cy="1862667"/>
          </a:xfrm>
          <a:prstGeom prst="wedgeRoundRectCallout">
            <a:avLst>
              <a:gd name="adj1" fmla="val 77797"/>
              <a:gd name="adj2" fmla="val 3864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cs typeface="B Nazanin" panose="00000400000000000000" pitchFamily="2" charset="-78"/>
              </a:rPr>
              <a:t>دوره‌های موقت اکتشاف و بهره‌برداری در یک واحد تجاری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11CD06F8-7251-D460-E988-013A805A2CD0}"/>
              </a:ext>
            </a:extLst>
          </p:cNvPr>
          <p:cNvSpPr/>
          <p:nvPr/>
        </p:nvSpPr>
        <p:spPr>
          <a:xfrm>
            <a:off x="7259561" y="4787369"/>
            <a:ext cx="2472267" cy="1862667"/>
          </a:xfrm>
          <a:prstGeom prst="wedgeRoundRectCallout">
            <a:avLst>
              <a:gd name="adj1" fmla="val -76655"/>
              <a:gd name="adj2" fmla="val 228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cs typeface="B Nazanin" panose="00000400000000000000" pitchFamily="2" charset="-78"/>
              </a:rPr>
              <a:t>اجرای پیوسته دوسوتوانی در واحدهای جداگانه: خروجی اکتشاف یک واحد، ورودی برای بهره‌برداری واحد دیگر است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B1E2ED-B1D1-0F04-CD94-495200D92C5D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hlinkClick r:id="rId3" action="ppaction://hlinksldjump"/>
            <a:extLst>
              <a:ext uri="{FF2B5EF4-FFF2-40B4-BE49-F238E27FC236}">
                <a16:creationId xmlns:a16="http://schemas.microsoft.com/office/drawing/2014/main" id="{54A98306-6932-3244-31DE-2BF84DB3B05E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4" action="ppaction://hlinksldjump"/>
            <a:extLst>
              <a:ext uri="{FF2B5EF4-FFF2-40B4-BE49-F238E27FC236}">
                <a16:creationId xmlns:a16="http://schemas.microsoft.com/office/drawing/2014/main" id="{FB6E2A38-6062-7F01-C238-B173A2CFB73D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629F1BF-6C88-73EB-A4AF-B7304D0E0F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BBD8B1C-7F7A-D4C7-BD17-E3AFCE41448E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6" action="ppaction://hlinksldjump"/>
            <a:extLst>
              <a:ext uri="{FF2B5EF4-FFF2-40B4-BE49-F238E27FC236}">
                <a16:creationId xmlns:a16="http://schemas.microsoft.com/office/drawing/2014/main" id="{D167E9F5-F8F1-FF65-D0C7-DA247CD6B631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7" action="ppaction://hlinksldjump"/>
            <a:extLst>
              <a:ext uri="{FF2B5EF4-FFF2-40B4-BE49-F238E27FC236}">
                <a16:creationId xmlns:a16="http://schemas.microsoft.com/office/drawing/2014/main" id="{52C02540-1AA8-9241-3698-2ED58A530395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8" action="ppaction://hlinksldjump"/>
            <a:extLst>
              <a:ext uri="{FF2B5EF4-FFF2-40B4-BE49-F238E27FC236}">
                <a16:creationId xmlns:a16="http://schemas.microsoft.com/office/drawing/2014/main" id="{663DDF44-B455-DE38-7142-6C9007A1A114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9" action="ppaction://hlinksldjump"/>
            <a:extLst>
              <a:ext uri="{FF2B5EF4-FFF2-40B4-BE49-F238E27FC236}">
                <a16:creationId xmlns:a16="http://schemas.microsoft.com/office/drawing/2014/main" id="{DF6084B5-FB87-11F1-EF0B-A1D7D487F962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10" action="ppaction://hlinksldjump"/>
            <a:extLst>
              <a:ext uri="{FF2B5EF4-FFF2-40B4-BE49-F238E27FC236}">
                <a16:creationId xmlns:a16="http://schemas.microsoft.com/office/drawing/2014/main" id="{104263AB-6F2B-06AC-74C4-1FF5EAD55773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1" action="ppaction://hlinksldjump"/>
            <a:extLst>
              <a:ext uri="{FF2B5EF4-FFF2-40B4-BE49-F238E27FC236}">
                <a16:creationId xmlns:a16="http://schemas.microsoft.com/office/drawing/2014/main" id="{BEEE07BB-017D-C509-51C4-FFABEF920E78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7676022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دوسوتوانی چرخه‌ای یا تدریجی 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تغییر وضعیت یک واحد در طول زمان</a:t>
            </a: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7A6A941-305F-9344-3190-A4D1D394C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9742" y="1714105"/>
            <a:ext cx="7125123" cy="47106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54FCAAF-1736-AD7E-9978-778D0CE9371C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CB428C26-5636-927F-3575-43D3C0CCD73E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DE716313-02F6-BBA3-EB02-78A6036C06DD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459F55-0E9A-2366-D37D-618A3FC838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29B3773-01D4-E83F-B89A-9783E7A76A95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6" action="ppaction://hlinksldjump"/>
            <a:extLst>
              <a:ext uri="{FF2B5EF4-FFF2-40B4-BE49-F238E27FC236}">
                <a16:creationId xmlns:a16="http://schemas.microsoft.com/office/drawing/2014/main" id="{5B25C8BF-E3FD-0791-2228-F6C2F83A5ED6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7" action="ppaction://hlinksldjump"/>
            <a:extLst>
              <a:ext uri="{FF2B5EF4-FFF2-40B4-BE49-F238E27FC236}">
                <a16:creationId xmlns:a16="http://schemas.microsoft.com/office/drawing/2014/main" id="{03107952-12F8-A7B3-73D4-18C3AA768B53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8" action="ppaction://hlinksldjump"/>
            <a:extLst>
              <a:ext uri="{FF2B5EF4-FFF2-40B4-BE49-F238E27FC236}">
                <a16:creationId xmlns:a16="http://schemas.microsoft.com/office/drawing/2014/main" id="{986BE60F-9C79-382A-4D34-601DB606D447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9" action="ppaction://hlinksldjump"/>
            <a:extLst>
              <a:ext uri="{FF2B5EF4-FFF2-40B4-BE49-F238E27FC236}">
                <a16:creationId xmlns:a16="http://schemas.microsoft.com/office/drawing/2014/main" id="{A098E1D4-58A1-0ADC-BDEF-051161E8F957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0" action="ppaction://hlinksldjump"/>
            <a:extLst>
              <a:ext uri="{FF2B5EF4-FFF2-40B4-BE49-F238E27FC236}">
                <a16:creationId xmlns:a16="http://schemas.microsoft.com/office/drawing/2014/main" id="{E096AB35-FC48-B4FD-89B5-3A8CFACC4401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1" action="ppaction://hlinksldjump"/>
            <a:extLst>
              <a:ext uri="{FF2B5EF4-FFF2-40B4-BE49-F238E27FC236}">
                <a16:creationId xmlns:a16="http://schemas.microsoft.com/office/drawing/2014/main" id="{E55DBCD4-A550-591E-579A-E2BEAF87A1EA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630714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دوسوتوانی پویا 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خروجی اکتشاف یک واحد، ورودی برای بهره‌برداری واحد دیگر است </a:t>
            </a: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7A6A941-305F-9344-3190-A4D1D394C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1545" y="1525125"/>
            <a:ext cx="7751656" cy="512491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B1CB8CA-EE65-BFD4-E0CB-B1D61C3DF2DD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177420D9-5AEB-A722-E69A-BE2E321C6C3C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4" action="ppaction://hlinksldjump"/>
            <a:extLst>
              <a:ext uri="{FF2B5EF4-FFF2-40B4-BE49-F238E27FC236}">
                <a16:creationId xmlns:a16="http://schemas.microsoft.com/office/drawing/2014/main" id="{613C5075-371D-6C7B-F139-CA29D06F504C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0926CC-6A93-7079-0D97-34732A854D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DC20F23-A5F0-5C4D-E45A-552C6B90C399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6" action="ppaction://hlinksldjump"/>
            <a:extLst>
              <a:ext uri="{FF2B5EF4-FFF2-40B4-BE49-F238E27FC236}">
                <a16:creationId xmlns:a16="http://schemas.microsoft.com/office/drawing/2014/main" id="{201A98FA-933C-D5B4-FF6A-3DFF9CDCA6B7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7" action="ppaction://hlinksldjump"/>
            <a:extLst>
              <a:ext uri="{FF2B5EF4-FFF2-40B4-BE49-F238E27FC236}">
                <a16:creationId xmlns:a16="http://schemas.microsoft.com/office/drawing/2014/main" id="{7AB2FED4-C60B-AAD9-BA1F-97FBF7AD0731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8" action="ppaction://hlinksldjump"/>
            <a:extLst>
              <a:ext uri="{FF2B5EF4-FFF2-40B4-BE49-F238E27FC236}">
                <a16:creationId xmlns:a16="http://schemas.microsoft.com/office/drawing/2014/main" id="{A7273974-5D28-3857-10FB-F629E74BC17E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9" action="ppaction://hlinksldjump"/>
            <a:extLst>
              <a:ext uri="{FF2B5EF4-FFF2-40B4-BE49-F238E27FC236}">
                <a16:creationId xmlns:a16="http://schemas.microsoft.com/office/drawing/2014/main" id="{B9915E05-1089-414F-E36F-B149548A653E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0" action="ppaction://hlinksldjump"/>
            <a:extLst>
              <a:ext uri="{FF2B5EF4-FFF2-40B4-BE49-F238E27FC236}">
                <a16:creationId xmlns:a16="http://schemas.microsoft.com/office/drawing/2014/main" id="{14004CAE-5EAC-D416-9BC7-D9F075E3027D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11" action="ppaction://hlinksldjump"/>
            <a:extLst>
              <a:ext uri="{FF2B5EF4-FFF2-40B4-BE49-F238E27FC236}">
                <a16:creationId xmlns:a16="http://schemas.microsoft.com/office/drawing/2014/main" id="{1FFCFE02-D2D4-838E-0BDA-589F97742EB6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9421369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82" y="207964"/>
            <a:ext cx="9554547" cy="57807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pPr algn="r" rtl="1"/>
            <a:r>
              <a:rPr lang="fa-IR" sz="4000" b="1" dirty="0">
                <a:cs typeface="B Nazanin" panose="00000400000000000000" pitchFamily="2" charset="-78"/>
              </a:rPr>
              <a:t>دوسوتوانی پویا 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cs typeface="B Nazanin" panose="00000400000000000000" pitchFamily="2" charset="-78"/>
              </a:rPr>
              <a:t>شرایط محیطی بر دوسوتوانی موثر هستند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06298BE-8132-224E-50B6-A9DCE5E3C840}"/>
              </a:ext>
            </a:extLst>
          </p:cNvPr>
          <p:cNvSpPr/>
          <p:nvPr/>
        </p:nvSpPr>
        <p:spPr>
          <a:xfrm>
            <a:off x="4182533" y="3217333"/>
            <a:ext cx="1642534" cy="1642534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cs typeface="B Nazanin" panose="00000400000000000000" pitchFamily="2" charset="-78"/>
              </a:rPr>
              <a:t>دوسوتوانی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6619FB7-0D21-FA91-697B-DA9C537FB3E3}"/>
              </a:ext>
            </a:extLst>
          </p:cNvPr>
          <p:cNvSpPr/>
          <p:nvPr/>
        </p:nvSpPr>
        <p:spPr>
          <a:xfrm>
            <a:off x="275772" y="2421468"/>
            <a:ext cx="3009900" cy="914400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محدودیت منابع مالی و/یا انسانی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BE53E42-4D11-30FA-3C26-7A79C6D5F01E}"/>
              </a:ext>
            </a:extLst>
          </p:cNvPr>
          <p:cNvSpPr/>
          <p:nvPr/>
        </p:nvSpPr>
        <p:spPr>
          <a:xfrm>
            <a:off x="1957011" y="5046133"/>
            <a:ext cx="1701800" cy="914400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رکود بازار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3BB67F7-1B7B-99E2-8226-48BB88B08F0F}"/>
              </a:ext>
            </a:extLst>
          </p:cNvPr>
          <p:cNvSpPr/>
          <p:nvPr/>
        </p:nvSpPr>
        <p:spPr>
          <a:xfrm>
            <a:off x="6325209" y="5046133"/>
            <a:ext cx="2113039" cy="914400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دگرگونی کسب و کار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ADC17AD-17CF-8091-3F2D-89E52BBA9EC5}"/>
              </a:ext>
            </a:extLst>
          </p:cNvPr>
          <p:cNvSpPr/>
          <p:nvPr/>
        </p:nvSpPr>
        <p:spPr>
          <a:xfrm>
            <a:off x="6721928" y="2302933"/>
            <a:ext cx="2113039" cy="914400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تغییر تقاضای بازار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FCC0BC41-6D61-1A65-D8CF-D0FA2DBAA259}"/>
              </a:ext>
            </a:extLst>
          </p:cNvPr>
          <p:cNvSpPr/>
          <p:nvPr/>
        </p:nvSpPr>
        <p:spPr>
          <a:xfrm rot="17852542">
            <a:off x="3447751" y="3160394"/>
            <a:ext cx="508000" cy="728133"/>
          </a:xfrm>
          <a:prstGeom prst="down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E99428D-142F-20EC-511B-C2E8D1228768}"/>
              </a:ext>
            </a:extLst>
          </p:cNvPr>
          <p:cNvSpPr/>
          <p:nvPr/>
        </p:nvSpPr>
        <p:spPr>
          <a:xfrm rot="13895329">
            <a:off x="3742725" y="4449039"/>
            <a:ext cx="508000" cy="728133"/>
          </a:xfrm>
          <a:prstGeom prst="down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9FC5B375-B2AB-3BFA-EE6F-D006CB91C27E}"/>
              </a:ext>
            </a:extLst>
          </p:cNvPr>
          <p:cNvSpPr/>
          <p:nvPr/>
        </p:nvSpPr>
        <p:spPr>
          <a:xfrm rot="3355534">
            <a:off x="5944207" y="3012272"/>
            <a:ext cx="508000" cy="728133"/>
          </a:xfrm>
          <a:prstGeom prst="down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E128E9E4-4102-687F-6D60-D24A7005A11C}"/>
              </a:ext>
            </a:extLst>
          </p:cNvPr>
          <p:cNvSpPr/>
          <p:nvPr/>
        </p:nvSpPr>
        <p:spPr>
          <a:xfrm rot="8074997">
            <a:off x="5762364" y="4437491"/>
            <a:ext cx="508000" cy="728133"/>
          </a:xfrm>
          <a:prstGeom prst="down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C459D8-2AAC-BAC5-1B44-E6B9F7BDBF5A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D7AE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rId2" action="ppaction://hlinksldjump"/>
            <a:extLst>
              <a:ext uri="{FF2B5EF4-FFF2-40B4-BE49-F238E27FC236}">
                <a16:creationId xmlns:a16="http://schemas.microsoft.com/office/drawing/2014/main" id="{5069117E-F0B7-8D14-1E1A-27BE4D402398}"/>
              </a:ext>
            </a:extLst>
          </p:cNvPr>
          <p:cNvSpPr/>
          <p:nvPr/>
        </p:nvSpPr>
        <p:spPr>
          <a:xfrm>
            <a:off x="10190587" y="56726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3" action="ppaction://hlinksldjump"/>
            <a:extLst>
              <a:ext uri="{FF2B5EF4-FFF2-40B4-BE49-F238E27FC236}">
                <a16:creationId xmlns:a16="http://schemas.microsoft.com/office/drawing/2014/main" id="{7155062F-9AFF-760B-1001-5BC9D3760189}"/>
              </a:ext>
            </a:extLst>
          </p:cNvPr>
          <p:cNvSpPr/>
          <p:nvPr/>
        </p:nvSpPr>
        <p:spPr>
          <a:xfrm>
            <a:off x="10190587" y="110913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تغییر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4D316AD-8034-C5AC-5A51-2E0051E080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75874"/>
            <a:ext cx="273963" cy="41094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B9D133F-CFA7-B8EA-B3DD-D87035E0F1E3}"/>
              </a:ext>
            </a:extLst>
          </p:cNvPr>
          <p:cNvSpPr txBox="1"/>
          <p:nvPr/>
        </p:nvSpPr>
        <p:spPr>
          <a:xfrm>
            <a:off x="10303814" y="55397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5" action="ppaction://hlinksldjump"/>
            <a:extLst>
              <a:ext uri="{FF2B5EF4-FFF2-40B4-BE49-F238E27FC236}">
                <a16:creationId xmlns:a16="http://schemas.microsoft.com/office/drawing/2014/main" id="{A6F691E3-54D7-2350-B1EF-FC786483013B}"/>
              </a:ext>
            </a:extLst>
          </p:cNvPr>
          <p:cNvSpPr/>
          <p:nvPr/>
        </p:nvSpPr>
        <p:spPr>
          <a:xfrm>
            <a:off x="10190586" y="165099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چارچوب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6" action="ppaction://hlinksldjump"/>
            <a:extLst>
              <a:ext uri="{FF2B5EF4-FFF2-40B4-BE49-F238E27FC236}">
                <a16:creationId xmlns:a16="http://schemas.microsoft.com/office/drawing/2014/main" id="{4863E916-59DC-3B04-53B6-8319020B888C}"/>
              </a:ext>
            </a:extLst>
          </p:cNvPr>
          <p:cNvSpPr/>
          <p:nvPr/>
        </p:nvSpPr>
        <p:spPr>
          <a:xfrm>
            <a:off x="10190586" y="219286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محیط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7" action="ppaction://hlinksldjump"/>
            <a:extLst>
              <a:ext uri="{FF2B5EF4-FFF2-40B4-BE49-F238E27FC236}">
                <a16:creationId xmlns:a16="http://schemas.microsoft.com/office/drawing/2014/main" id="{E3B4C29D-5592-F907-5FFF-5B3EF33B3E14}"/>
              </a:ext>
            </a:extLst>
          </p:cNvPr>
          <p:cNvSpPr/>
          <p:nvPr/>
        </p:nvSpPr>
        <p:spPr>
          <a:xfrm>
            <a:off x="10169994" y="2734726"/>
            <a:ext cx="2128414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نوع شناسی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8" action="ppaction://hlinksldjump"/>
            <a:extLst>
              <a:ext uri="{FF2B5EF4-FFF2-40B4-BE49-F238E27FC236}">
                <a16:creationId xmlns:a16="http://schemas.microsoft.com/office/drawing/2014/main" id="{C88797C0-B618-C4B6-65D6-A068AD03EC07}"/>
              </a:ext>
            </a:extLst>
          </p:cNvPr>
          <p:cNvSpPr/>
          <p:nvPr/>
        </p:nvSpPr>
        <p:spPr>
          <a:xfrm>
            <a:off x="10169994" y="327659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سنجش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: Rounded Corners 27">
            <a:hlinkClick r:id="rId9" action="ppaction://hlinksldjump"/>
            <a:extLst>
              <a:ext uri="{FF2B5EF4-FFF2-40B4-BE49-F238E27FC236}">
                <a16:creationId xmlns:a16="http://schemas.microsoft.com/office/drawing/2014/main" id="{86BD930A-92D5-723D-E1AF-A31825B9BB63}"/>
              </a:ext>
            </a:extLst>
          </p:cNvPr>
          <p:cNvSpPr/>
          <p:nvPr/>
        </p:nvSpPr>
        <p:spPr>
          <a:xfrm>
            <a:off x="10193206" y="3818456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عملکرد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10" action="ppaction://hlinksldjump"/>
            <a:extLst>
              <a:ext uri="{FF2B5EF4-FFF2-40B4-BE49-F238E27FC236}">
                <a16:creationId xmlns:a16="http://schemas.microsoft.com/office/drawing/2014/main" id="{E11D3FB6-4457-5931-5729-A239223F00DE}"/>
              </a:ext>
            </a:extLst>
          </p:cNvPr>
          <p:cNvSpPr/>
          <p:nvPr/>
        </p:nvSpPr>
        <p:spPr>
          <a:xfrm>
            <a:off x="10190586" y="4360321"/>
            <a:ext cx="2128414" cy="457200"/>
          </a:xfrm>
          <a:prstGeom prst="roundRect">
            <a:avLst/>
          </a:prstGeom>
          <a:solidFill>
            <a:srgbClr val="B764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جهت گیری ها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527500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</TotalTime>
  <Words>724</Words>
  <Application>Microsoft Office PowerPoint</Application>
  <PresentationFormat>Widescreen</PresentationFormat>
  <Paragraphs>220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 Nazanin</vt:lpstr>
      <vt:lpstr>Calibri</vt:lpstr>
      <vt:lpstr>Calibri Light</vt:lpstr>
      <vt:lpstr>Office Theme</vt:lpstr>
      <vt:lpstr>PowerPoint Presentation</vt:lpstr>
      <vt:lpstr>مقدمه</vt:lpstr>
      <vt:lpstr>تغییر</vt:lpstr>
      <vt:lpstr>چارچوب دوسوتوانی سازمانی</vt:lpstr>
      <vt:lpstr>شرایط محیطی</vt:lpstr>
      <vt:lpstr>نوع شناسی دوسوتوانی سازمانی</vt:lpstr>
      <vt:lpstr>دوسوتوانی چرخه‌ای یا تدریجی </vt:lpstr>
      <vt:lpstr>دوسوتوانی پویا </vt:lpstr>
      <vt:lpstr>دوسوتوانی پویا </vt:lpstr>
      <vt:lpstr>عدم تعادل میان اکتشاف و بهره برداری</vt:lpstr>
      <vt:lpstr>عدم تعادل میان اکتشاف و بهره برداری</vt:lpstr>
      <vt:lpstr>سنجش دوسوتوانی سازمانی (دیدگاه ها)</vt:lpstr>
      <vt:lpstr>سنجش دوسوتوانی سازمانی (معیارها)</vt:lpstr>
      <vt:lpstr>دسته بندی سازمان های دوسویه (بر اساس عملکرد)</vt:lpstr>
      <vt:lpstr>جهت‌گیری تحقیقات آینده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</dc:creator>
  <cp:lastModifiedBy>H</cp:lastModifiedBy>
  <cp:revision>251</cp:revision>
  <dcterms:created xsi:type="dcterms:W3CDTF">2023-10-06T15:21:53Z</dcterms:created>
  <dcterms:modified xsi:type="dcterms:W3CDTF">2024-01-26T11:17:25Z</dcterms:modified>
</cp:coreProperties>
</file>