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2"/>
    <p:sldId id="303" r:id="rId3"/>
    <p:sldId id="341" r:id="rId4"/>
    <p:sldId id="342" r:id="rId5"/>
    <p:sldId id="323" r:id="rId6"/>
    <p:sldId id="322" r:id="rId7"/>
    <p:sldId id="327" r:id="rId8"/>
    <p:sldId id="324" r:id="rId9"/>
    <p:sldId id="325" r:id="rId10"/>
    <p:sldId id="326" r:id="rId11"/>
    <p:sldId id="328" r:id="rId12"/>
    <p:sldId id="329" r:id="rId13"/>
    <p:sldId id="331" r:id="rId14"/>
    <p:sldId id="332" r:id="rId15"/>
    <p:sldId id="333" r:id="rId16"/>
    <p:sldId id="334" r:id="rId17"/>
    <p:sldId id="335" r:id="rId18"/>
    <p:sldId id="336" r:id="rId19"/>
    <p:sldId id="337" r:id="rId20"/>
    <p:sldId id="338" r:id="rId21"/>
    <p:sldId id="339" r:id="rId22"/>
    <p:sldId id="340" r:id="rId23"/>
    <p:sldId id="343" r:id="rId24"/>
    <p:sldId id="289" r:id="rId25"/>
  </p:sldIdLst>
  <p:sldSz cx="12192000" cy="6858000"/>
  <p:notesSz cx="6858000" cy="9144000"/>
  <p:embeddedFontLst>
    <p:embeddedFont>
      <p:font typeface="B Nazanin" panose="00000400000000000000" pitchFamily="2" charset="-78"/>
      <p:regular r:id="rId26"/>
      <p:bold r:id="rId2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H" initials="H" lastIdx="1" clrIdx="0">
    <p:extLst>
      <p:ext uri="{19B8F6BF-5375-455C-9EA6-DF929625EA0E}">
        <p15:presenceInfo xmlns:p15="http://schemas.microsoft.com/office/powerpoint/2012/main" userId="H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CD27F"/>
    <a:srgbClr val="DAA600"/>
    <a:srgbClr val="ADCDEA"/>
    <a:srgbClr val="5087CD"/>
    <a:srgbClr val="5B9BD5"/>
    <a:srgbClr val="2981C9"/>
    <a:srgbClr val="FFFFFF"/>
    <a:srgbClr val="2B87D3"/>
    <a:srgbClr val="9966FF"/>
    <a:srgbClr val="F1F1F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534" y="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1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2.fntdata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52C287D-0F11-1C8A-FD5F-73041D463B5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29F708F-327D-D293-3A07-C10B4E0BE5D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30EF018-8D97-1F7C-3688-80A02E997F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2615F-5D92-49C7-94C5-3BDA1D56AB21}" type="datetimeFigureOut">
              <a:rPr lang="en-US" smtClean="0"/>
              <a:t>5/4/2024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E02748-4998-1D1C-474E-7C1B7219D0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9CC42F-DC0C-5E03-7AC2-6341D1D69E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3F85E-6620-4510-8F12-B779CB0A75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5142565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E7F89D5-AAAA-0690-AD70-D6A70BE2BD0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FC76D66-8E5A-1C0C-DA6F-474D1E44D3B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19C04C-A56A-CC30-8786-7DE326DE02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2615F-5D92-49C7-94C5-3BDA1D56AB21}" type="datetimeFigureOut">
              <a:rPr lang="en-US" smtClean="0"/>
              <a:t>5/4/2024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EEC389-695D-8DE6-C895-F2931D2A4E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8EBF3D-EAA2-D3CF-A12A-D8DE4AFFDA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3F85E-6620-4510-8F12-B779CB0A75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7110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2211C50-E5F2-5701-A307-8828456EE38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099C64D-FB95-7D0D-2CF9-5186E9F2059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DC597B8-B7F1-9749-B838-AA1F9FEDC0F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2615F-5D92-49C7-94C5-3BDA1D56AB21}" type="datetimeFigureOut">
              <a:rPr lang="en-US" smtClean="0"/>
              <a:t>5/4/2024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8E2CC37-9CD1-E4B4-0FDB-A4FC6849302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454168-EBE3-ECB8-2E43-5C87F65F4C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3F85E-6620-4510-8F12-B779CB0A75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26498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8C5D6F-29A2-3AA9-BADE-F51B8F8840F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7933A75-D833-D258-2420-AC615402716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8049120-1969-878C-ECC8-62B7BC9A0D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2615F-5D92-49C7-94C5-3BDA1D56AB21}" type="datetimeFigureOut">
              <a:rPr lang="en-US" smtClean="0"/>
              <a:t>5/4/2024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0A85F99-7D4A-577B-38DF-11440B428E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A48B8C8-7176-996F-40E3-8F58BE239F4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3F85E-6620-4510-8F12-B779CB0A75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56579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2CE9D7C-D0A1-F419-866E-261445358A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0E359A4-B1A7-A9E5-BEE2-D7670BD4E4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C5941AF-3468-6430-2CB3-DEDCE250D91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2615F-5D92-49C7-94C5-3BDA1D56AB21}" type="datetimeFigureOut">
              <a:rPr lang="en-US" smtClean="0"/>
              <a:t>5/4/2024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FFC2FB-A6F5-4F30-F20D-E67C365D38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1EDC9C5-1C8E-9779-ECBD-32854A123D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3F85E-6620-4510-8F12-B779CB0A75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38666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522EB2C-19EF-CC09-4222-3AD6EDF7DA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7D08F2E-34EF-50B8-A8C9-FD59F443F7F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429B8FF-1B68-76A3-5803-40A0B32DF10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79C31A6-C137-5093-3320-DC86FACE4D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2615F-5D92-49C7-94C5-3BDA1D56AB21}" type="datetimeFigureOut">
              <a:rPr lang="en-US" smtClean="0"/>
              <a:t>5/4/2024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B0706DC-CDE9-CC5B-2AC5-6344401414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FA976C6-CD0A-B938-ADAA-7B15C2CBD1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3F85E-6620-4510-8F12-B779CB0A75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48527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07C948-636E-F397-B65F-3CFCBABB6A7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775E1C-DD0F-42BD-7220-66D0E962F29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BE155A7-B7F1-2A98-62F6-4A110553452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A91CC78-FDCC-E9BB-91AB-9B4B072FE9C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D8B7DDE-1E2A-764F-2432-37668284C14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961609A-4F1A-85B9-84C5-D3220F243B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2615F-5D92-49C7-94C5-3BDA1D56AB21}" type="datetimeFigureOut">
              <a:rPr lang="en-US" smtClean="0"/>
              <a:t>5/4/2024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7FDF0C08-5CC0-2D3D-D8DC-D0E36968F7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6AB2243-3E6E-2D9F-3FD8-2D4A62CEC0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3F85E-6620-4510-8F12-B779CB0A75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63502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5B541E-27EE-E4E9-4480-32E7F65CC26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638A6DEB-3D50-AFA7-6A28-D5EF43ED93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2615F-5D92-49C7-94C5-3BDA1D56AB21}" type="datetimeFigureOut">
              <a:rPr lang="en-US" smtClean="0"/>
              <a:t>5/4/2024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9540119-3FBE-8F57-1DA9-7ED56CF4EA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9CD8EEF-AB83-EE78-0225-7EDFE9DE3B1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3F85E-6620-4510-8F12-B779CB0A75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001163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0F76296-9BAB-97C4-7DC5-7E4B9A231B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2615F-5D92-49C7-94C5-3BDA1D56AB21}" type="datetimeFigureOut">
              <a:rPr lang="en-US" smtClean="0"/>
              <a:t>5/4/2024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06B6BD1-1FF7-2C47-E224-F069CE0234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334703B-FCAF-10FF-6745-555D9EE8EC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3F85E-6620-4510-8F12-B779CB0A75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59802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5258AE-053B-644C-6181-B46C5BF335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097F8B-C9F4-7D40-7BA2-59207562B71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3BA312D-8F42-535E-3679-6729547B247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ADC1EB4-5F4E-6321-682F-DABCEDF0DD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2615F-5D92-49C7-94C5-3BDA1D56AB21}" type="datetimeFigureOut">
              <a:rPr lang="en-US" smtClean="0"/>
              <a:t>5/4/2024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6157D80-C303-C504-E160-3268E08009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997656-12AB-5FD1-8119-F04574DD2A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3F85E-6620-4510-8F12-B779CB0A75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67261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0EEB96-A7C6-FED6-8A1F-9C4C3D3F8D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8D892C5-4528-B6BE-E465-B9667A05151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CB76BB6-E8C1-3203-843B-7293DFD893F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0639C55-8119-AF4D-26CC-7CA447F7FB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A2615F-5D92-49C7-94C5-3BDA1D56AB21}" type="datetimeFigureOut">
              <a:rPr lang="en-US" smtClean="0"/>
              <a:t>5/4/2024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3DF66C4-DA8A-32F7-DC60-F939CA8B8B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9C5B069-044D-309C-A24F-B49346B8A4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653F85E-6620-4510-8F12-B779CB0A75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3758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B7E848F-3734-93DE-80D0-824EB835F7B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97E2302-97F1-AA06-5EDA-D89C202DA36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F0DD3D-D094-D754-88A1-F8587AA219A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6A2615F-5D92-49C7-94C5-3BDA1D56AB21}" type="datetimeFigureOut">
              <a:rPr lang="en-US" smtClean="0"/>
              <a:t>5/4/2024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EBB77C-E77F-F5BC-5ACB-46E09EFD82A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40B3EE-11BA-FC22-C16A-AF5842FDF27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53F85E-6620-4510-8F12-B779CB0A75E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78311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slide" Target="slide2.xml"/><Relationship Id="rId7" Type="http://schemas.openxmlformats.org/officeDocument/2006/relationships/slide" Target="slide11.xml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image" Target="../media/image2.png"/><Relationship Id="rId9" Type="http://schemas.openxmlformats.org/officeDocument/2006/relationships/slide" Target="slide23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slide" Target="slide2.xml"/><Relationship Id="rId7" Type="http://schemas.openxmlformats.org/officeDocument/2006/relationships/slide" Target="slide11.xml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image" Target="../media/image2.png"/><Relationship Id="rId9" Type="http://schemas.openxmlformats.org/officeDocument/2006/relationships/slide" Target="slide23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slide" Target="slide5.xml"/><Relationship Id="rId7" Type="http://schemas.openxmlformats.org/officeDocument/2006/relationships/slide" Target="slide9.xml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8.xml"/><Relationship Id="rId5" Type="http://schemas.openxmlformats.org/officeDocument/2006/relationships/image" Target="../media/image2.png"/><Relationship Id="rId10" Type="http://schemas.openxmlformats.org/officeDocument/2006/relationships/slide" Target="slide23.xml"/><Relationship Id="rId4" Type="http://schemas.openxmlformats.org/officeDocument/2006/relationships/slide" Target="slide2.xml"/><Relationship Id="rId9" Type="http://schemas.openxmlformats.org/officeDocument/2006/relationships/slide" Target="slide12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slide" Target="slide5.xml"/><Relationship Id="rId7" Type="http://schemas.openxmlformats.org/officeDocument/2006/relationships/slide" Target="slide9.xml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8.xml"/><Relationship Id="rId5" Type="http://schemas.openxmlformats.org/officeDocument/2006/relationships/image" Target="../media/image2.png"/><Relationship Id="rId10" Type="http://schemas.openxmlformats.org/officeDocument/2006/relationships/slide" Target="slide23.xml"/><Relationship Id="rId4" Type="http://schemas.openxmlformats.org/officeDocument/2006/relationships/slide" Target="slide2.xml"/><Relationship Id="rId9" Type="http://schemas.openxmlformats.org/officeDocument/2006/relationships/slide" Target="slide1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slide" Target="slide5.xml"/><Relationship Id="rId7" Type="http://schemas.openxmlformats.org/officeDocument/2006/relationships/slide" Target="slide9.xml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8.xml"/><Relationship Id="rId5" Type="http://schemas.openxmlformats.org/officeDocument/2006/relationships/image" Target="../media/image2.png"/><Relationship Id="rId10" Type="http://schemas.openxmlformats.org/officeDocument/2006/relationships/slide" Target="slide23.xml"/><Relationship Id="rId4" Type="http://schemas.openxmlformats.org/officeDocument/2006/relationships/slide" Target="slide2.xml"/><Relationship Id="rId9" Type="http://schemas.openxmlformats.org/officeDocument/2006/relationships/slide" Target="slide1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slide" Target="slide5.xml"/><Relationship Id="rId7" Type="http://schemas.openxmlformats.org/officeDocument/2006/relationships/slide" Target="slide9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8.xml"/><Relationship Id="rId5" Type="http://schemas.openxmlformats.org/officeDocument/2006/relationships/image" Target="../media/image2.png"/><Relationship Id="rId10" Type="http://schemas.openxmlformats.org/officeDocument/2006/relationships/slide" Target="slide23.xml"/><Relationship Id="rId4" Type="http://schemas.openxmlformats.org/officeDocument/2006/relationships/slide" Target="slide2.xml"/><Relationship Id="rId9" Type="http://schemas.openxmlformats.org/officeDocument/2006/relationships/slide" Target="slide1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slide" Target="slide5.xml"/><Relationship Id="rId7" Type="http://schemas.openxmlformats.org/officeDocument/2006/relationships/slide" Target="slide9.xml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8.xml"/><Relationship Id="rId5" Type="http://schemas.openxmlformats.org/officeDocument/2006/relationships/image" Target="../media/image2.png"/><Relationship Id="rId10" Type="http://schemas.openxmlformats.org/officeDocument/2006/relationships/slide" Target="slide23.xml"/><Relationship Id="rId4" Type="http://schemas.openxmlformats.org/officeDocument/2006/relationships/slide" Target="slide2.xml"/><Relationship Id="rId9" Type="http://schemas.openxmlformats.org/officeDocument/2006/relationships/slide" Target="slide12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slide" Target="slide8.xml"/><Relationship Id="rId3" Type="http://schemas.openxmlformats.org/officeDocument/2006/relationships/image" Target="../media/image10.png"/><Relationship Id="rId7" Type="http://schemas.openxmlformats.org/officeDocument/2006/relationships/image" Target="../media/image2.png"/><Relationship Id="rId12" Type="http://schemas.openxmlformats.org/officeDocument/2006/relationships/slide" Target="slide23.xml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6" Type="http://schemas.openxmlformats.org/officeDocument/2006/relationships/slide" Target="slide2.xml"/><Relationship Id="rId11" Type="http://schemas.openxmlformats.org/officeDocument/2006/relationships/slide" Target="slide12.xml"/><Relationship Id="rId5" Type="http://schemas.openxmlformats.org/officeDocument/2006/relationships/slide" Target="slide5.xml"/><Relationship Id="rId10" Type="http://schemas.openxmlformats.org/officeDocument/2006/relationships/slide" Target="slide11.xml"/><Relationship Id="rId4" Type="http://schemas.openxmlformats.org/officeDocument/2006/relationships/image" Target="../media/image11.png"/><Relationship Id="rId9" Type="http://schemas.openxmlformats.org/officeDocument/2006/relationships/slide" Target="slide9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image" Target="../media/image12.png"/><Relationship Id="rId7" Type="http://schemas.openxmlformats.org/officeDocument/2006/relationships/slide" Target="slide9.xml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6" Type="http://schemas.openxmlformats.org/officeDocument/2006/relationships/slide" Target="slide8.xml"/><Relationship Id="rId5" Type="http://schemas.openxmlformats.org/officeDocument/2006/relationships/slide" Target="slide2.xml"/><Relationship Id="rId10" Type="http://schemas.openxmlformats.org/officeDocument/2006/relationships/slide" Target="slide23.xml"/><Relationship Id="rId4" Type="http://schemas.openxmlformats.org/officeDocument/2006/relationships/slide" Target="slide5.xml"/><Relationship Id="rId9" Type="http://schemas.openxmlformats.org/officeDocument/2006/relationships/slide" Target="slide1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slide" Target="slide5.xml"/><Relationship Id="rId7" Type="http://schemas.openxmlformats.org/officeDocument/2006/relationships/slide" Target="slide9.xml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8.xml"/><Relationship Id="rId5" Type="http://schemas.openxmlformats.org/officeDocument/2006/relationships/image" Target="../media/image2.png"/><Relationship Id="rId10" Type="http://schemas.openxmlformats.org/officeDocument/2006/relationships/slide" Target="slide23.xml"/><Relationship Id="rId4" Type="http://schemas.openxmlformats.org/officeDocument/2006/relationships/slide" Target="slide2.xml"/><Relationship Id="rId9" Type="http://schemas.openxmlformats.org/officeDocument/2006/relationships/slide" Target="slide1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slide" Target="slide2.xml"/><Relationship Id="rId7" Type="http://schemas.openxmlformats.org/officeDocument/2006/relationships/slide" Target="slide9.xml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6" Type="http://schemas.openxmlformats.org/officeDocument/2006/relationships/slide" Target="slide8.xml"/><Relationship Id="rId5" Type="http://schemas.openxmlformats.org/officeDocument/2006/relationships/image" Target="../media/image3.png"/><Relationship Id="rId10" Type="http://schemas.openxmlformats.org/officeDocument/2006/relationships/slide" Target="slide23.xml"/><Relationship Id="rId4" Type="http://schemas.openxmlformats.org/officeDocument/2006/relationships/image" Target="../media/image2.png"/><Relationship Id="rId9" Type="http://schemas.openxmlformats.org/officeDocument/2006/relationships/slide" Target="slide1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slide" Target="slide5.xml"/><Relationship Id="rId7" Type="http://schemas.openxmlformats.org/officeDocument/2006/relationships/slide" Target="slide9.xml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8.xml"/><Relationship Id="rId5" Type="http://schemas.openxmlformats.org/officeDocument/2006/relationships/image" Target="../media/image2.png"/><Relationship Id="rId10" Type="http://schemas.openxmlformats.org/officeDocument/2006/relationships/slide" Target="slide23.xml"/><Relationship Id="rId4" Type="http://schemas.openxmlformats.org/officeDocument/2006/relationships/slide" Target="slide2.xml"/><Relationship Id="rId9" Type="http://schemas.openxmlformats.org/officeDocument/2006/relationships/slide" Target="slide1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slide" Target="slide5.xml"/><Relationship Id="rId7" Type="http://schemas.openxmlformats.org/officeDocument/2006/relationships/slide" Target="slide9.xml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6" Type="http://schemas.openxmlformats.org/officeDocument/2006/relationships/slide" Target="slide8.xml"/><Relationship Id="rId5" Type="http://schemas.openxmlformats.org/officeDocument/2006/relationships/image" Target="../media/image2.png"/><Relationship Id="rId10" Type="http://schemas.openxmlformats.org/officeDocument/2006/relationships/slide" Target="slide23.xml"/><Relationship Id="rId4" Type="http://schemas.openxmlformats.org/officeDocument/2006/relationships/slide" Target="slide2.xml"/><Relationship Id="rId9" Type="http://schemas.openxmlformats.org/officeDocument/2006/relationships/slide" Target="slide12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slide" Target="slide23.xml"/><Relationship Id="rId3" Type="http://schemas.openxmlformats.org/officeDocument/2006/relationships/slide" Target="slide2.xml"/><Relationship Id="rId7" Type="http://schemas.openxmlformats.org/officeDocument/2006/relationships/slide" Target="slide11.xml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image" Target="../media/image2.png"/><Relationship Id="rId9" Type="http://schemas.openxmlformats.org/officeDocument/2006/relationships/image" Target="../media/image16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slide" Target="slide2.xml"/><Relationship Id="rId7" Type="http://schemas.openxmlformats.org/officeDocument/2006/relationships/slide" Target="slide11.xml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slide" Target="slide2.xml"/><Relationship Id="rId7" Type="http://schemas.openxmlformats.org/officeDocument/2006/relationships/slide" Target="slide11.xml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image" Target="../media/image2.png"/><Relationship Id="rId9" Type="http://schemas.openxmlformats.org/officeDocument/2006/relationships/slide" Target="slide23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slide" Target="slide2.xml"/><Relationship Id="rId7" Type="http://schemas.openxmlformats.org/officeDocument/2006/relationships/slide" Target="slide11.xml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image" Target="../media/image2.png"/><Relationship Id="rId9" Type="http://schemas.openxmlformats.org/officeDocument/2006/relationships/slide" Target="slide2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slide" Target="slide2.xml"/><Relationship Id="rId7" Type="http://schemas.openxmlformats.org/officeDocument/2006/relationships/slide" Target="slide11.xml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image" Target="../media/image2.png"/><Relationship Id="rId9" Type="http://schemas.openxmlformats.org/officeDocument/2006/relationships/slide" Target="slide2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slide" Target="slide2.xml"/><Relationship Id="rId7" Type="http://schemas.openxmlformats.org/officeDocument/2006/relationships/slide" Target="slide11.xml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image" Target="../media/image2.png"/><Relationship Id="rId9" Type="http://schemas.openxmlformats.org/officeDocument/2006/relationships/slide" Target="slide23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slide" Target="slide2.xml"/><Relationship Id="rId7" Type="http://schemas.openxmlformats.org/officeDocument/2006/relationships/slide" Target="slide11.xml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image" Target="../media/image2.png"/><Relationship Id="rId9" Type="http://schemas.openxmlformats.org/officeDocument/2006/relationships/slide" Target="slide23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slide" Target="slide11.xml"/><Relationship Id="rId3" Type="http://schemas.openxmlformats.org/officeDocument/2006/relationships/slide" Target="slide5.xml"/><Relationship Id="rId7" Type="http://schemas.openxmlformats.org/officeDocument/2006/relationships/slide" Target="slide9.xml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slide" Target="slide8.xml"/><Relationship Id="rId5" Type="http://schemas.openxmlformats.org/officeDocument/2006/relationships/image" Target="../media/image2.png"/><Relationship Id="rId10" Type="http://schemas.openxmlformats.org/officeDocument/2006/relationships/slide" Target="slide23.xml"/><Relationship Id="rId4" Type="http://schemas.openxmlformats.org/officeDocument/2006/relationships/slide" Target="slide2.xml"/><Relationship Id="rId9" Type="http://schemas.openxmlformats.org/officeDocument/2006/relationships/slide" Target="slide1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slide" Target="slide12.xml"/><Relationship Id="rId3" Type="http://schemas.openxmlformats.org/officeDocument/2006/relationships/slide" Target="slide2.xml"/><Relationship Id="rId7" Type="http://schemas.openxmlformats.org/officeDocument/2006/relationships/slide" Target="slide11.xml"/><Relationship Id="rId2" Type="http://schemas.openxmlformats.org/officeDocument/2006/relationships/slide" Target="slide5.xml"/><Relationship Id="rId1" Type="http://schemas.openxmlformats.org/officeDocument/2006/relationships/slideLayout" Target="../slideLayouts/slideLayout2.xml"/><Relationship Id="rId6" Type="http://schemas.openxmlformats.org/officeDocument/2006/relationships/slide" Target="slide9.xml"/><Relationship Id="rId5" Type="http://schemas.openxmlformats.org/officeDocument/2006/relationships/slide" Target="slide8.xml"/><Relationship Id="rId4" Type="http://schemas.openxmlformats.org/officeDocument/2006/relationships/image" Target="../media/image2.png"/><Relationship Id="rId9" Type="http://schemas.openxmlformats.org/officeDocument/2006/relationships/slide" Target="slide2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59443514-4E7E-B138-8E98-6F2AF6695DB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82960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017110-7A3D-BFEB-0E16-232F928138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6CACBEF-18E2-65F2-7AE5-C906EFD197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637" y="110066"/>
            <a:ext cx="10008815" cy="869820"/>
          </a:xfrm>
          <a:prstGeom prst="roundRect">
            <a:avLst/>
          </a:prstGeom>
          <a:solidFill>
            <a:srgbClr val="EDB1B2"/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اهمیت فلسفه تکنولوژی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170EECB2-D1B6-9F86-BDBF-473FBCD7F0D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4604" y="1226220"/>
            <a:ext cx="9685176" cy="5487846"/>
          </a:xfrm>
        </p:spPr>
        <p:txBody>
          <a:bodyPr>
            <a:normAutofit/>
          </a:bodyPr>
          <a:lstStyle/>
          <a:p>
            <a:pPr marL="0" indent="0" algn="just" rtl="1">
              <a:buNone/>
            </a:pPr>
            <a:r>
              <a:rPr lang="fa-IR" sz="2400" b="1" dirty="0">
                <a:cs typeface="B Nazanin" panose="00000400000000000000" pitchFamily="2" charset="-78"/>
              </a:rPr>
              <a:t>تنوع مسائل فلسفه تکنولوژی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B07835EE-B232-94ED-5240-6D3761027662}"/>
              </a:ext>
            </a:extLst>
          </p:cNvPr>
          <p:cNvSpPr/>
          <p:nvPr/>
        </p:nvSpPr>
        <p:spPr>
          <a:xfrm>
            <a:off x="10185400" y="0"/>
            <a:ext cx="2006599" cy="6858000"/>
          </a:xfrm>
          <a:prstGeom prst="rect">
            <a:avLst/>
          </a:prstGeom>
          <a:solidFill>
            <a:srgbClr val="20639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3085CB25-378C-0B5E-D630-E6DD4BA5ABD5}"/>
              </a:ext>
            </a:extLst>
          </p:cNvPr>
          <p:cNvSpPr/>
          <p:nvPr/>
        </p:nvSpPr>
        <p:spPr>
          <a:xfrm>
            <a:off x="4054416" y="3373022"/>
            <a:ext cx="1880558" cy="1009290"/>
          </a:xfrm>
          <a:prstGeom prst="round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000" b="1" dirty="0">
                <a:cs typeface="B Nazanin" panose="00000400000000000000" pitchFamily="2" charset="-78"/>
              </a:rPr>
              <a:t>فلسفه تکنولوژی</a:t>
            </a:r>
            <a:endParaRPr lang="en-US" sz="2000" b="1" dirty="0">
              <a:cs typeface="B Nazanin" panose="00000400000000000000" pitchFamily="2" charset="-78"/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045AD099-4895-72B1-5C74-316D590A4238}"/>
              </a:ext>
            </a:extLst>
          </p:cNvPr>
          <p:cNvSpPr/>
          <p:nvPr/>
        </p:nvSpPr>
        <p:spPr>
          <a:xfrm>
            <a:off x="4175185" y="1382160"/>
            <a:ext cx="1639019" cy="875581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cs typeface="B Nazanin" panose="00000400000000000000" pitchFamily="2" charset="-78"/>
              </a:rPr>
              <a:t>اخلاقی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3F760C42-8278-4D92-CA61-FE13D6DDAB0D}"/>
              </a:ext>
            </a:extLst>
          </p:cNvPr>
          <p:cNvSpPr/>
          <p:nvPr/>
        </p:nvSpPr>
        <p:spPr>
          <a:xfrm>
            <a:off x="1472710" y="1958246"/>
            <a:ext cx="1639019" cy="875581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cs typeface="B Nazanin" panose="00000400000000000000" pitchFamily="2" charset="-78"/>
              </a:rPr>
              <a:t>دینی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7146C24D-FCF2-E466-F91D-D2B5FB8BEAAD}"/>
              </a:ext>
            </a:extLst>
          </p:cNvPr>
          <p:cNvSpPr/>
          <p:nvPr/>
        </p:nvSpPr>
        <p:spPr>
          <a:xfrm>
            <a:off x="844444" y="3439875"/>
            <a:ext cx="1639019" cy="875581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cs typeface="B Nazanin" panose="00000400000000000000" pitchFamily="2" charset="-78"/>
              </a:rPr>
              <a:t>اخلاق محیط زیست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7" name="Rectangle: Rounded Corners 6">
            <a:extLst>
              <a:ext uri="{FF2B5EF4-FFF2-40B4-BE49-F238E27FC236}">
                <a16:creationId xmlns:a16="http://schemas.microsoft.com/office/drawing/2014/main" id="{AFA5CCF4-86A6-7232-42CA-46ED1322390A}"/>
              </a:ext>
            </a:extLst>
          </p:cNvPr>
          <p:cNvSpPr/>
          <p:nvPr/>
        </p:nvSpPr>
        <p:spPr>
          <a:xfrm>
            <a:off x="6806299" y="1960310"/>
            <a:ext cx="1639019" cy="875581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cs typeface="B Nazanin" panose="00000400000000000000" pitchFamily="2" charset="-78"/>
              </a:rPr>
              <a:t>جامعه شناختی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EF2A5B4F-3B07-50C6-587C-B2B5622FDE96}"/>
              </a:ext>
            </a:extLst>
          </p:cNvPr>
          <p:cNvSpPr/>
          <p:nvPr/>
        </p:nvSpPr>
        <p:spPr>
          <a:xfrm>
            <a:off x="1528509" y="5282941"/>
            <a:ext cx="1639019" cy="875581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cs typeface="B Nazanin" panose="00000400000000000000" pitchFamily="2" charset="-78"/>
              </a:rPr>
              <a:t>خود مختاری و جبریت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10" name="Rectangle: Rounded Corners 9">
            <a:extLst>
              <a:ext uri="{FF2B5EF4-FFF2-40B4-BE49-F238E27FC236}">
                <a16:creationId xmlns:a16="http://schemas.microsoft.com/office/drawing/2014/main" id="{D8C09387-90ED-D4B3-1184-7BF360B09219}"/>
              </a:ext>
            </a:extLst>
          </p:cNvPr>
          <p:cNvSpPr/>
          <p:nvPr/>
        </p:nvSpPr>
        <p:spPr>
          <a:xfrm>
            <a:off x="4178645" y="5720733"/>
            <a:ext cx="1639019" cy="875581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cs typeface="B Nazanin" panose="00000400000000000000" pitchFamily="2" charset="-78"/>
              </a:rPr>
              <a:t>تهدید دموکراسی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8FBCB36A-16B5-C22E-A496-C7389E848546}"/>
              </a:ext>
            </a:extLst>
          </p:cNvPr>
          <p:cNvSpPr/>
          <p:nvPr/>
        </p:nvSpPr>
        <p:spPr>
          <a:xfrm>
            <a:off x="6828781" y="5282940"/>
            <a:ext cx="1639019" cy="875581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cs typeface="B Nazanin" panose="00000400000000000000" pitchFamily="2" charset="-78"/>
              </a:rPr>
              <a:t>مسئولیت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12" name="Rectangle: Rounded Corners 11">
            <a:extLst>
              <a:ext uri="{FF2B5EF4-FFF2-40B4-BE49-F238E27FC236}">
                <a16:creationId xmlns:a16="http://schemas.microsoft.com/office/drawing/2014/main" id="{0120EE05-DAFB-439D-9DBA-769A44A57123}"/>
              </a:ext>
            </a:extLst>
          </p:cNvPr>
          <p:cNvSpPr/>
          <p:nvPr/>
        </p:nvSpPr>
        <p:spPr>
          <a:xfrm>
            <a:off x="7476226" y="3439876"/>
            <a:ext cx="1639019" cy="875581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cs typeface="B Nazanin" panose="00000400000000000000" pitchFamily="2" charset="-78"/>
              </a:rPr>
              <a:t>قدرت</a:t>
            </a:r>
            <a:endParaRPr lang="en-US" b="1" dirty="0">
              <a:cs typeface="B Nazanin" panose="00000400000000000000" pitchFamily="2" charset="-78"/>
            </a:endParaRPr>
          </a:p>
        </p:txBody>
      </p:sp>
      <p:cxnSp>
        <p:nvCxnSpPr>
          <p:cNvPr id="20" name="Straight Arrow Connector 19">
            <a:extLst>
              <a:ext uri="{FF2B5EF4-FFF2-40B4-BE49-F238E27FC236}">
                <a16:creationId xmlns:a16="http://schemas.microsoft.com/office/drawing/2014/main" id="{B10DF58A-0BD4-7013-2AA9-D2DF8AFA8F94}"/>
              </a:ext>
            </a:extLst>
          </p:cNvPr>
          <p:cNvCxnSpPr>
            <a:cxnSpLocks/>
            <a:stCxn id="4" idx="2"/>
            <a:endCxn id="3" idx="0"/>
          </p:cNvCxnSpPr>
          <p:nvPr/>
        </p:nvCxnSpPr>
        <p:spPr>
          <a:xfrm>
            <a:off x="4994695" y="2257741"/>
            <a:ext cx="0" cy="111528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F1D774D2-A0F3-8898-71B8-5733A54D206A}"/>
              </a:ext>
            </a:extLst>
          </p:cNvPr>
          <p:cNvCxnSpPr>
            <a:cxnSpLocks/>
            <a:stCxn id="7" idx="1"/>
            <a:endCxn id="3" idx="0"/>
          </p:cNvCxnSpPr>
          <p:nvPr/>
        </p:nvCxnSpPr>
        <p:spPr>
          <a:xfrm flipH="1">
            <a:off x="4994695" y="2398101"/>
            <a:ext cx="1811604" cy="97492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59E17290-B899-20F3-C0B4-9877B545B619}"/>
              </a:ext>
            </a:extLst>
          </p:cNvPr>
          <p:cNvCxnSpPr>
            <a:cxnSpLocks/>
            <a:stCxn id="12" idx="1"/>
            <a:endCxn id="3" idx="3"/>
          </p:cNvCxnSpPr>
          <p:nvPr/>
        </p:nvCxnSpPr>
        <p:spPr>
          <a:xfrm flipH="1">
            <a:off x="5934974" y="3877667"/>
            <a:ext cx="1541252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64013A72-5010-8A1D-566A-618DCBA6831F}"/>
              </a:ext>
            </a:extLst>
          </p:cNvPr>
          <p:cNvCxnSpPr>
            <a:cxnSpLocks/>
            <a:stCxn id="11" idx="1"/>
            <a:endCxn id="3" idx="2"/>
          </p:cNvCxnSpPr>
          <p:nvPr/>
        </p:nvCxnSpPr>
        <p:spPr>
          <a:xfrm flipH="1" flipV="1">
            <a:off x="4994695" y="4382312"/>
            <a:ext cx="1834086" cy="133841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FCD636A1-B679-6C5A-FD47-5ABF93C79091}"/>
              </a:ext>
            </a:extLst>
          </p:cNvPr>
          <p:cNvCxnSpPr>
            <a:cxnSpLocks/>
            <a:stCxn id="10" idx="0"/>
            <a:endCxn id="3" idx="2"/>
          </p:cNvCxnSpPr>
          <p:nvPr/>
        </p:nvCxnSpPr>
        <p:spPr>
          <a:xfrm flipH="1" flipV="1">
            <a:off x="4994695" y="4382312"/>
            <a:ext cx="3460" cy="133842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F0F196AD-08D0-776D-3ABD-542FC38B1693}"/>
              </a:ext>
            </a:extLst>
          </p:cNvPr>
          <p:cNvCxnSpPr>
            <a:cxnSpLocks/>
            <a:stCxn id="8" idx="3"/>
            <a:endCxn id="3" idx="2"/>
          </p:cNvCxnSpPr>
          <p:nvPr/>
        </p:nvCxnSpPr>
        <p:spPr>
          <a:xfrm flipV="1">
            <a:off x="3167528" y="4382312"/>
            <a:ext cx="1827167" cy="133842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>
            <a:extLst>
              <a:ext uri="{FF2B5EF4-FFF2-40B4-BE49-F238E27FC236}">
                <a16:creationId xmlns:a16="http://schemas.microsoft.com/office/drawing/2014/main" id="{48EB5348-C2AF-42C9-9AC9-0256C3F22562}"/>
              </a:ext>
            </a:extLst>
          </p:cNvPr>
          <p:cNvCxnSpPr>
            <a:cxnSpLocks/>
            <a:stCxn id="6" idx="3"/>
            <a:endCxn id="3" idx="1"/>
          </p:cNvCxnSpPr>
          <p:nvPr/>
        </p:nvCxnSpPr>
        <p:spPr>
          <a:xfrm>
            <a:off x="2483463" y="3877666"/>
            <a:ext cx="1570953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>
            <a:extLst>
              <a:ext uri="{FF2B5EF4-FFF2-40B4-BE49-F238E27FC236}">
                <a16:creationId xmlns:a16="http://schemas.microsoft.com/office/drawing/2014/main" id="{60726953-846D-2C12-5D14-3219A9B82BE2}"/>
              </a:ext>
            </a:extLst>
          </p:cNvPr>
          <p:cNvCxnSpPr>
            <a:cxnSpLocks/>
            <a:stCxn id="5" idx="3"/>
            <a:endCxn id="3" idx="0"/>
          </p:cNvCxnSpPr>
          <p:nvPr/>
        </p:nvCxnSpPr>
        <p:spPr>
          <a:xfrm>
            <a:off x="3111729" y="2396037"/>
            <a:ext cx="1882966" cy="97698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Rectangle: Rounded Corners 8">
            <a:hlinkClick r:id="rId2" action="ppaction://hlinksldjump"/>
            <a:extLst>
              <a:ext uri="{FF2B5EF4-FFF2-40B4-BE49-F238E27FC236}">
                <a16:creationId xmlns:a16="http://schemas.microsoft.com/office/drawing/2014/main" id="{92CC5EA4-1D83-4741-F3CC-BE7AC8DA1EE3}"/>
              </a:ext>
            </a:extLst>
          </p:cNvPr>
          <p:cNvSpPr/>
          <p:nvPr/>
        </p:nvSpPr>
        <p:spPr>
          <a:xfrm>
            <a:off x="10375296" y="1176688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مفاهیم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9" name="Rectangle: Rounded Corners 18">
            <a:hlinkClick r:id="rId3" action="ppaction://hlinksldjump"/>
            <a:extLst>
              <a:ext uri="{FF2B5EF4-FFF2-40B4-BE49-F238E27FC236}">
                <a16:creationId xmlns:a16="http://schemas.microsoft.com/office/drawing/2014/main" id="{9476F531-CD78-C370-2418-E497E13D8FE6}"/>
              </a:ext>
            </a:extLst>
          </p:cNvPr>
          <p:cNvSpPr/>
          <p:nvPr/>
        </p:nvSpPr>
        <p:spPr>
          <a:xfrm>
            <a:off x="10375296" y="696625"/>
            <a:ext cx="2006600" cy="410945"/>
          </a:xfrm>
          <a:prstGeom prst="roundRect">
            <a:avLst/>
          </a:prstGeom>
          <a:solidFill>
            <a:srgbClr val="2981C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21" name="Picture 20">
            <a:extLst>
              <a:ext uri="{FF2B5EF4-FFF2-40B4-BE49-F238E27FC236}">
                <a16:creationId xmlns:a16="http://schemas.microsoft.com/office/drawing/2014/main" id="{00EE270E-7CE2-E48A-E4C8-B63B0605D49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145359"/>
            <a:ext cx="273963" cy="410945"/>
          </a:xfrm>
          <a:prstGeom prst="rect">
            <a:avLst/>
          </a:prstGeom>
        </p:spPr>
      </p:pic>
      <p:sp>
        <p:nvSpPr>
          <p:cNvPr id="23" name="TextBox 22">
            <a:extLst>
              <a:ext uri="{FF2B5EF4-FFF2-40B4-BE49-F238E27FC236}">
                <a16:creationId xmlns:a16="http://schemas.microsoft.com/office/drawing/2014/main" id="{E317DD26-6C92-0CC3-31A3-4A8F6C9C78D1}"/>
              </a:ext>
            </a:extLst>
          </p:cNvPr>
          <p:cNvSpPr txBox="1"/>
          <p:nvPr/>
        </p:nvSpPr>
        <p:spPr>
          <a:xfrm>
            <a:off x="10303814" y="124882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4" name="Rectangle: Rounded Corners 23">
            <a:hlinkClick r:id="rId5" action="ppaction://hlinksldjump"/>
            <a:extLst>
              <a:ext uri="{FF2B5EF4-FFF2-40B4-BE49-F238E27FC236}">
                <a16:creationId xmlns:a16="http://schemas.microsoft.com/office/drawing/2014/main" id="{14005143-13A8-1E96-40F0-137CF96C909C}"/>
              </a:ext>
            </a:extLst>
          </p:cNvPr>
          <p:cNvSpPr/>
          <p:nvPr/>
        </p:nvSpPr>
        <p:spPr>
          <a:xfrm>
            <a:off x="10375296" y="1656751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معرفت شناسی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6" name="Rectangle: Rounded Corners 25">
            <a:hlinkClick r:id="rId6" action="ppaction://hlinksldjump"/>
            <a:extLst>
              <a:ext uri="{FF2B5EF4-FFF2-40B4-BE49-F238E27FC236}">
                <a16:creationId xmlns:a16="http://schemas.microsoft.com/office/drawing/2014/main" id="{BCABC999-B728-9BB9-12DD-61CB7A6011DD}"/>
              </a:ext>
            </a:extLst>
          </p:cNvPr>
          <p:cNvSpPr/>
          <p:nvPr/>
        </p:nvSpPr>
        <p:spPr>
          <a:xfrm>
            <a:off x="10375296" y="2136814"/>
            <a:ext cx="2006600" cy="410945"/>
          </a:xfrm>
          <a:prstGeom prst="roundRect">
            <a:avLst/>
          </a:prstGeom>
          <a:solidFill>
            <a:schemeClr val="bg1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tx1"/>
                </a:solidFill>
                <a:cs typeface="B Nazanin" panose="00000400000000000000" pitchFamily="2" charset="-78"/>
              </a:rPr>
              <a:t>اهمیت فلسفه تکنولوژی</a:t>
            </a:r>
            <a:endParaRPr lang="en-US" sz="14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7" name="Rectangle: Rounded Corners 26">
            <a:hlinkClick r:id="rId7" action="ppaction://hlinksldjump"/>
            <a:extLst>
              <a:ext uri="{FF2B5EF4-FFF2-40B4-BE49-F238E27FC236}">
                <a16:creationId xmlns:a16="http://schemas.microsoft.com/office/drawing/2014/main" id="{8EBD5D23-50C1-FBA8-A48C-4E5BDAC826E2}"/>
              </a:ext>
            </a:extLst>
          </p:cNvPr>
          <p:cNvSpPr/>
          <p:nvPr/>
        </p:nvSpPr>
        <p:spPr>
          <a:xfrm>
            <a:off x="10375296" y="2616877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cs typeface="B Nazanin" panose="00000400000000000000" pitchFamily="2" charset="-78"/>
              </a:rPr>
              <a:t>سنت‌های فلسفه تکنولوژی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8" name="Rectangle: Rounded Corners 27">
            <a:hlinkClick r:id="rId8" action="ppaction://hlinksldjump"/>
            <a:extLst>
              <a:ext uri="{FF2B5EF4-FFF2-40B4-BE49-F238E27FC236}">
                <a16:creationId xmlns:a16="http://schemas.microsoft.com/office/drawing/2014/main" id="{8404C52C-6EB0-B34B-0D79-5AE859B0E915}"/>
              </a:ext>
            </a:extLst>
          </p:cNvPr>
          <p:cNvSpPr/>
          <p:nvPr/>
        </p:nvSpPr>
        <p:spPr>
          <a:xfrm>
            <a:off x="10375617" y="3091776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cs typeface="B Nazanin" panose="00000400000000000000" pitchFamily="2" charset="-78"/>
              </a:rPr>
              <a:t>فلسفه تکنولوژی مهندسی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Rectangle: Rounded Corners 13">
            <a:hlinkClick r:id="rId9" action="ppaction://hlinksldjump"/>
            <a:extLst>
              <a:ext uri="{FF2B5EF4-FFF2-40B4-BE49-F238E27FC236}">
                <a16:creationId xmlns:a16="http://schemas.microsoft.com/office/drawing/2014/main" id="{1FD32C8D-638D-7979-17CC-185D451474FA}"/>
              </a:ext>
            </a:extLst>
          </p:cNvPr>
          <p:cNvSpPr/>
          <p:nvPr/>
        </p:nvSpPr>
        <p:spPr>
          <a:xfrm>
            <a:off x="10369660" y="3571839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cs typeface="B Nazanin" panose="00000400000000000000" pitchFamily="2" charset="-78"/>
              </a:rPr>
              <a:t>تحلیل تاریخی-اقتصادی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95411924"/>
      </p:ext>
    </p:extLst>
  </p:cSld>
  <p:clrMapOvr>
    <a:masterClrMapping/>
  </p:clrMapOvr>
  <p:transition spd="med">
    <p:pull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8B25E4-2A0C-ED6C-6D53-CF1619499C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BA9EFB-57DC-E842-145C-F97AE68FB34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637" y="110066"/>
            <a:ext cx="10008815" cy="869820"/>
          </a:xfrm>
          <a:prstGeom prst="roundRect">
            <a:avLst/>
          </a:prstGeom>
          <a:solidFill>
            <a:srgbClr val="EDB1B2"/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سنت‌های فلسفه تکنولوژی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F95E92F5-A9B5-548B-11B1-905A6E7D014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4604" y="1226220"/>
            <a:ext cx="9685176" cy="5487846"/>
          </a:xfrm>
        </p:spPr>
        <p:txBody>
          <a:bodyPr>
            <a:normAutofit/>
          </a:bodyPr>
          <a:lstStyle/>
          <a:p>
            <a:pPr marL="0" indent="0" algn="just" rtl="1">
              <a:lnSpc>
                <a:spcPct val="100000"/>
              </a:lnSpc>
              <a:buNone/>
            </a:pPr>
            <a:r>
              <a:rPr lang="fa-IR" sz="2400" b="1" dirty="0">
                <a:cs typeface="B Nazanin" panose="00000400000000000000" pitchFamily="2" charset="-78"/>
              </a:rPr>
              <a:t>دوسنت در عبارت </a:t>
            </a:r>
            <a:r>
              <a:rPr lang="fa-IR" sz="4400" b="1" dirty="0">
                <a:solidFill>
                  <a:srgbClr val="2981C9"/>
                </a:solidFill>
                <a:cs typeface="B Nazanin" panose="00000400000000000000" pitchFamily="2" charset="-78"/>
              </a:rPr>
              <a:t>"فلسفه تکنولوژی"</a:t>
            </a:r>
            <a:endParaRPr lang="fa-IR" sz="3600" b="1" dirty="0">
              <a:solidFill>
                <a:srgbClr val="2981C9"/>
              </a:solidFill>
              <a:cs typeface="B Nazanin" panose="00000400000000000000" pitchFamily="2" charset="-78"/>
            </a:endParaRPr>
          </a:p>
          <a:p>
            <a:pPr marL="0" indent="0" algn="just" rtl="1">
              <a:lnSpc>
                <a:spcPct val="100000"/>
              </a:lnSpc>
              <a:buNone/>
            </a:pPr>
            <a:endParaRPr lang="fa-IR" sz="2400" b="1" dirty="0">
              <a:cs typeface="B Nazanin" panose="00000400000000000000" pitchFamily="2" charset="-78"/>
            </a:endParaRPr>
          </a:p>
          <a:p>
            <a:pPr marL="0" indent="0" algn="just" rtl="1">
              <a:lnSpc>
                <a:spcPct val="100000"/>
              </a:lnSpc>
              <a:buNone/>
            </a:pPr>
            <a:r>
              <a:rPr lang="fa-IR" sz="2400" b="1" dirty="0">
                <a:cs typeface="B Nazanin" panose="00000400000000000000" pitchFamily="2" charset="-78"/>
              </a:rPr>
              <a:t>← </a:t>
            </a: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اگر </a:t>
            </a:r>
            <a:r>
              <a:rPr lang="fa-IR" sz="2400" b="1" dirty="0">
                <a:solidFill>
                  <a:schemeClr val="accent6">
                    <a:lumMod val="75000"/>
                  </a:schemeClr>
                </a:solidFill>
                <a:cs typeface="B Nazanin" panose="00000400000000000000" pitchFamily="2" charset="-78"/>
              </a:rPr>
              <a:t>تکنولوژی</a:t>
            </a: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، فاعل باشد؛ </a:t>
            </a:r>
            <a:r>
              <a:rPr lang="fa-IR" sz="2400" b="1" dirty="0">
                <a:cs typeface="B Nazanin" panose="00000400000000000000" pitchFamily="2" charset="-78"/>
              </a:rPr>
              <a:t>تلاش مهندسان برای تبیین فلسفه تکنولوژیک خواهد بود </a:t>
            </a:r>
          </a:p>
          <a:p>
            <a:pPr marL="0" indent="0" algn="just" rtl="1">
              <a:lnSpc>
                <a:spcPct val="100000"/>
              </a:lnSpc>
              <a:buNone/>
            </a:pPr>
            <a:r>
              <a:rPr lang="fa-IR" sz="2400" b="1" dirty="0">
                <a:cs typeface="B Nazanin" panose="00000400000000000000" pitchFamily="2" charset="-78"/>
              </a:rPr>
              <a:t>(دیدگاه طرفدار تکنولوژی)</a:t>
            </a:r>
          </a:p>
          <a:p>
            <a:pPr marL="0" indent="0" algn="just" rtl="1">
              <a:lnSpc>
                <a:spcPct val="100000"/>
              </a:lnSpc>
              <a:buNone/>
            </a:pPr>
            <a:endParaRPr lang="fa-IR" sz="2400" b="1" dirty="0">
              <a:cs typeface="B Nazanin" panose="00000400000000000000" pitchFamily="2" charset="-78"/>
            </a:endParaRPr>
          </a:p>
          <a:p>
            <a:pPr marL="0" indent="0" algn="just" rtl="1">
              <a:lnSpc>
                <a:spcPct val="100000"/>
              </a:lnSpc>
              <a:buNone/>
            </a:pPr>
            <a:r>
              <a:rPr lang="fa-IR" sz="2400" b="1" dirty="0">
                <a:cs typeface="B Nazanin" panose="00000400000000000000" pitchFamily="2" charset="-78"/>
              </a:rPr>
              <a:t>← </a:t>
            </a: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اگر </a:t>
            </a:r>
            <a:r>
              <a:rPr lang="fa-IR" sz="2400" b="1" dirty="0">
                <a:solidFill>
                  <a:schemeClr val="accent6">
                    <a:lumMod val="75000"/>
                  </a:schemeClr>
                </a:solidFill>
                <a:cs typeface="B Nazanin" panose="00000400000000000000" pitchFamily="2" charset="-78"/>
              </a:rPr>
              <a:t>تکنولوژی</a:t>
            </a: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، مفعول باشد؛</a:t>
            </a:r>
            <a:r>
              <a:rPr lang="fa-IR" sz="2400" b="1" dirty="0">
                <a:cs typeface="B Nazanin" panose="00000400000000000000" pitchFamily="2" charset="-78"/>
              </a:rPr>
              <a:t> تلاش دانشمندان برای تفکر روشمند خواهد بود </a:t>
            </a:r>
          </a:p>
          <a:p>
            <a:pPr marL="0" indent="0" algn="just" rtl="1">
              <a:lnSpc>
                <a:spcPct val="100000"/>
              </a:lnSpc>
              <a:buNone/>
            </a:pPr>
            <a:r>
              <a:rPr lang="fa-IR" sz="2400" b="1" dirty="0">
                <a:cs typeface="B Nazanin" panose="00000400000000000000" pitchFamily="2" charset="-78"/>
              </a:rPr>
              <a:t>(دیدگاه انتقادی به تکنولوژی)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21CB9FB-6CE3-86B6-071D-90BFCB2B96D4}"/>
              </a:ext>
            </a:extLst>
          </p:cNvPr>
          <p:cNvSpPr/>
          <p:nvPr/>
        </p:nvSpPr>
        <p:spPr>
          <a:xfrm>
            <a:off x="10185400" y="0"/>
            <a:ext cx="2006599" cy="6858000"/>
          </a:xfrm>
          <a:prstGeom prst="rect">
            <a:avLst/>
          </a:prstGeom>
          <a:solidFill>
            <a:srgbClr val="20639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2">
            <a:hlinkClick r:id="rId2" action="ppaction://hlinksldjump"/>
            <a:extLst>
              <a:ext uri="{FF2B5EF4-FFF2-40B4-BE49-F238E27FC236}">
                <a16:creationId xmlns:a16="http://schemas.microsoft.com/office/drawing/2014/main" id="{5DDC0DFC-2D31-C676-6694-CB2B6BAE68E7}"/>
              </a:ext>
            </a:extLst>
          </p:cNvPr>
          <p:cNvSpPr/>
          <p:nvPr/>
        </p:nvSpPr>
        <p:spPr>
          <a:xfrm>
            <a:off x="10375296" y="1176688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مفاهیم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" name="Rectangle: Rounded Corners 3">
            <a:hlinkClick r:id="rId3" action="ppaction://hlinksldjump"/>
            <a:extLst>
              <a:ext uri="{FF2B5EF4-FFF2-40B4-BE49-F238E27FC236}">
                <a16:creationId xmlns:a16="http://schemas.microsoft.com/office/drawing/2014/main" id="{065287A1-FB55-BF85-F21C-2B7703C432BC}"/>
              </a:ext>
            </a:extLst>
          </p:cNvPr>
          <p:cNvSpPr/>
          <p:nvPr/>
        </p:nvSpPr>
        <p:spPr>
          <a:xfrm>
            <a:off x="10375296" y="696625"/>
            <a:ext cx="2006600" cy="410945"/>
          </a:xfrm>
          <a:prstGeom prst="roundRect">
            <a:avLst/>
          </a:prstGeom>
          <a:solidFill>
            <a:srgbClr val="2981C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F6F2EEC-48E7-B559-A52D-EDEB4477414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145359"/>
            <a:ext cx="273963" cy="410945"/>
          </a:xfrm>
          <a:prstGeom prst="rect">
            <a:avLst/>
          </a:prstGeom>
        </p:spPr>
      </p:pic>
      <p:sp>
        <p:nvSpPr>
          <p:cNvPr id="6" name="TextBox 5">
            <a:extLst>
              <a:ext uri="{FF2B5EF4-FFF2-40B4-BE49-F238E27FC236}">
                <a16:creationId xmlns:a16="http://schemas.microsoft.com/office/drawing/2014/main" id="{E7B816C9-7490-F747-D4B2-863ECCCC83B1}"/>
              </a:ext>
            </a:extLst>
          </p:cNvPr>
          <p:cNvSpPr txBox="1"/>
          <p:nvPr/>
        </p:nvSpPr>
        <p:spPr>
          <a:xfrm>
            <a:off x="10303814" y="124882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7" name="Rectangle: Rounded Corners 6">
            <a:hlinkClick r:id="rId5" action="ppaction://hlinksldjump"/>
            <a:extLst>
              <a:ext uri="{FF2B5EF4-FFF2-40B4-BE49-F238E27FC236}">
                <a16:creationId xmlns:a16="http://schemas.microsoft.com/office/drawing/2014/main" id="{ADC4C5D0-CBED-D6C6-8BB1-434CE0DE138F}"/>
              </a:ext>
            </a:extLst>
          </p:cNvPr>
          <p:cNvSpPr/>
          <p:nvPr/>
        </p:nvSpPr>
        <p:spPr>
          <a:xfrm>
            <a:off x="10375296" y="1656751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معرفت شناسی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8" name="Rectangle: Rounded Corners 7">
            <a:hlinkClick r:id="rId6" action="ppaction://hlinksldjump"/>
            <a:extLst>
              <a:ext uri="{FF2B5EF4-FFF2-40B4-BE49-F238E27FC236}">
                <a16:creationId xmlns:a16="http://schemas.microsoft.com/office/drawing/2014/main" id="{EDDE8067-5D43-BABA-0FC8-C6DCE0B638D5}"/>
              </a:ext>
            </a:extLst>
          </p:cNvPr>
          <p:cNvSpPr/>
          <p:nvPr/>
        </p:nvSpPr>
        <p:spPr>
          <a:xfrm>
            <a:off x="10375296" y="2136814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اهمیت فلسفه تکنولوژی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ectangle: Rounded Corners 8">
            <a:hlinkClick r:id="rId7" action="ppaction://hlinksldjump"/>
            <a:extLst>
              <a:ext uri="{FF2B5EF4-FFF2-40B4-BE49-F238E27FC236}">
                <a16:creationId xmlns:a16="http://schemas.microsoft.com/office/drawing/2014/main" id="{A3FA9B93-3883-A10B-771F-52F886C0D34F}"/>
              </a:ext>
            </a:extLst>
          </p:cNvPr>
          <p:cNvSpPr/>
          <p:nvPr/>
        </p:nvSpPr>
        <p:spPr>
          <a:xfrm>
            <a:off x="10375296" y="2616877"/>
            <a:ext cx="2006600" cy="410945"/>
          </a:xfrm>
          <a:prstGeom prst="roundRect">
            <a:avLst/>
          </a:prstGeom>
          <a:solidFill>
            <a:schemeClr val="bg1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tx1"/>
                </a:solidFill>
                <a:cs typeface="B Nazanin" panose="00000400000000000000" pitchFamily="2" charset="-78"/>
              </a:rPr>
              <a:t>سنت‌های فلسفه تکنولوژی</a:t>
            </a:r>
            <a:endParaRPr lang="en-US" sz="14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Rectangle: Rounded Corners 9">
            <a:hlinkClick r:id="rId8" action="ppaction://hlinksldjump"/>
            <a:extLst>
              <a:ext uri="{FF2B5EF4-FFF2-40B4-BE49-F238E27FC236}">
                <a16:creationId xmlns:a16="http://schemas.microsoft.com/office/drawing/2014/main" id="{364E4467-D694-72A3-E982-04FC4B31663C}"/>
              </a:ext>
            </a:extLst>
          </p:cNvPr>
          <p:cNvSpPr/>
          <p:nvPr/>
        </p:nvSpPr>
        <p:spPr>
          <a:xfrm>
            <a:off x="10375617" y="3091776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cs typeface="B Nazanin" panose="00000400000000000000" pitchFamily="2" charset="-78"/>
              </a:rPr>
              <a:t>فلسفه تکنولوژی مهندسی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Rectangle: Rounded Corners 10">
            <a:hlinkClick r:id="rId9" action="ppaction://hlinksldjump"/>
            <a:extLst>
              <a:ext uri="{FF2B5EF4-FFF2-40B4-BE49-F238E27FC236}">
                <a16:creationId xmlns:a16="http://schemas.microsoft.com/office/drawing/2014/main" id="{BAAFE614-BE5B-64B8-6372-ADF57BA2C6CC}"/>
              </a:ext>
            </a:extLst>
          </p:cNvPr>
          <p:cNvSpPr/>
          <p:nvPr/>
        </p:nvSpPr>
        <p:spPr>
          <a:xfrm>
            <a:off x="10369660" y="3571839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cs typeface="B Nazanin" panose="00000400000000000000" pitchFamily="2" charset="-78"/>
              </a:rPr>
              <a:t>تحلیل تاریخی-اقتصادی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066700184"/>
      </p:ext>
    </p:extLst>
  </p:cSld>
  <p:clrMapOvr>
    <a:masterClrMapping/>
  </p:clrMapOvr>
  <p:transition spd="med">
    <p:pull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65BE1E-A7B3-8504-F8D4-252ADF31F4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65F284-1612-5FD8-D707-3D6399F614F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637" y="110066"/>
            <a:ext cx="10008815" cy="869820"/>
          </a:xfrm>
          <a:prstGeom prst="roundRect">
            <a:avLst/>
          </a:prstGeom>
          <a:solidFill>
            <a:srgbClr val="EDB1B2"/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فلسفه تکنولوژی مهندسی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27FB0C3E-522F-EBE3-6582-C7CA972F183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4604" y="1226220"/>
            <a:ext cx="9685176" cy="5487846"/>
          </a:xfrm>
        </p:spPr>
        <p:txBody>
          <a:bodyPr>
            <a:normAutofit/>
          </a:bodyPr>
          <a:lstStyle/>
          <a:p>
            <a:pPr marL="0" indent="0" algn="just" rtl="1">
              <a:lnSpc>
                <a:spcPct val="100000"/>
              </a:lnSpc>
              <a:buNone/>
            </a:pP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گئورگ ویلهلم فریدریش هگل (1770-1831)</a:t>
            </a:r>
          </a:p>
          <a:p>
            <a:pPr marL="0" indent="0" algn="just" rtl="1">
              <a:lnSpc>
                <a:spcPct val="100000"/>
              </a:lnSpc>
              <a:buNone/>
            </a:pPr>
            <a:endParaRPr lang="fa-IR" sz="2400" b="1" dirty="0">
              <a:cs typeface="B Nazanin" panose="00000400000000000000" pitchFamily="2" charset="-78"/>
            </a:endParaRPr>
          </a:p>
          <a:p>
            <a:pPr marL="0" indent="0" algn="just" rtl="1">
              <a:lnSpc>
                <a:spcPct val="100000"/>
              </a:lnSpc>
              <a:buNone/>
            </a:pPr>
            <a:endParaRPr lang="fa-IR" sz="2400" b="1" dirty="0">
              <a:cs typeface="B Nazanin" panose="00000400000000000000" pitchFamily="2" charset="-78"/>
            </a:endParaRPr>
          </a:p>
          <a:p>
            <a:pPr marL="0" indent="0" algn="just" rtl="1">
              <a:lnSpc>
                <a:spcPct val="100000"/>
              </a:lnSpc>
              <a:buNone/>
            </a:pPr>
            <a:r>
              <a:rPr lang="fa-IR" sz="2400" b="1" dirty="0">
                <a:cs typeface="B Nazanin" panose="00000400000000000000" pitchFamily="2" charset="-78"/>
              </a:rPr>
              <a:t>← </a:t>
            </a: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ایدئالیسم مطلق: </a:t>
            </a:r>
            <a:r>
              <a:rPr lang="fa-IR" sz="2400" b="1" dirty="0">
                <a:cs typeface="B Nazanin" panose="00000400000000000000" pitchFamily="2" charset="-78"/>
              </a:rPr>
              <a:t>رابطه بین </a:t>
            </a:r>
            <a:r>
              <a:rPr lang="fa-I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وجود</a:t>
            </a:r>
            <a:r>
              <a:rPr lang="fa-IR" sz="2400" b="1" dirty="0">
                <a:cs typeface="B Nazanin" panose="00000400000000000000" pitchFamily="2" charset="-78"/>
              </a:rPr>
              <a:t> و </a:t>
            </a:r>
            <a:r>
              <a:rPr lang="fa-I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اندیشه</a:t>
            </a:r>
            <a:r>
              <a:rPr lang="fa-IR" sz="2400" b="1" dirty="0">
                <a:cs typeface="B Nazanin" panose="00000400000000000000" pitchFamily="2" charset="-78"/>
              </a:rPr>
              <a:t>، لازمه یقینی بودن دانش ما از جهان است.</a:t>
            </a:r>
          </a:p>
          <a:p>
            <a:pPr marL="0" indent="0" algn="just" rtl="1">
              <a:lnSpc>
                <a:spcPct val="100000"/>
              </a:lnSpc>
              <a:buNone/>
            </a:pPr>
            <a:endParaRPr lang="fa-IR" sz="2400" b="1" dirty="0">
              <a:cs typeface="B Nazanin" panose="00000400000000000000" pitchFamily="2" charset="-78"/>
            </a:endParaRPr>
          </a:p>
          <a:p>
            <a:pPr marL="0" indent="0" algn="just" rtl="1">
              <a:lnSpc>
                <a:spcPct val="100000"/>
              </a:lnSpc>
              <a:buNone/>
            </a:pPr>
            <a:r>
              <a:rPr lang="fa-IR" sz="2400" b="1" dirty="0">
                <a:cs typeface="B Nazanin" panose="00000400000000000000" pitchFamily="2" charset="-78"/>
              </a:rPr>
              <a:t>← </a:t>
            </a: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تئوری تاریخ هگل: </a:t>
            </a:r>
            <a:r>
              <a:rPr lang="fa-IR" sz="2400" b="1" dirty="0">
                <a:cs typeface="B Nazanin" panose="00000400000000000000" pitchFamily="2" charset="-78"/>
              </a:rPr>
              <a:t>فلسفه، شناختِ واقعیت و دربردارنده تاریخ جهانی است.</a:t>
            </a:r>
          </a:p>
          <a:p>
            <a:pPr marL="0" indent="0" algn="just" rtl="1">
              <a:lnSpc>
                <a:spcPct val="100000"/>
              </a:lnSpc>
              <a:buNone/>
            </a:pPr>
            <a:endParaRPr lang="en-US" sz="2400" b="1" dirty="0">
              <a:cs typeface="B Nazanin" panose="00000400000000000000" pitchFamily="2" charset="-78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4BBA5F6-B6F7-CF46-4C55-AE8CF313AA0D}"/>
              </a:ext>
            </a:extLst>
          </p:cNvPr>
          <p:cNvSpPr/>
          <p:nvPr/>
        </p:nvSpPr>
        <p:spPr>
          <a:xfrm>
            <a:off x="10185400" y="0"/>
            <a:ext cx="2006599" cy="6858000"/>
          </a:xfrm>
          <a:prstGeom prst="rect">
            <a:avLst/>
          </a:prstGeom>
          <a:solidFill>
            <a:srgbClr val="20639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" name="Picture 5" descr="هگل و فلسفه‌ تاریخ / حسام سلامت | مرکز دائرةالمعارف بزرگ اسلامی">
            <a:extLst>
              <a:ext uri="{FF2B5EF4-FFF2-40B4-BE49-F238E27FC236}">
                <a16:creationId xmlns:a16="http://schemas.microsoft.com/office/drawing/2014/main" id="{0BF2DA71-C054-66A4-1BC3-FACF0FD0D9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604" y="260120"/>
            <a:ext cx="1517830" cy="18331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3" name="Rectangle: Rounded Corners 2">
            <a:hlinkClick r:id="rId3" action="ppaction://hlinksldjump"/>
            <a:extLst>
              <a:ext uri="{FF2B5EF4-FFF2-40B4-BE49-F238E27FC236}">
                <a16:creationId xmlns:a16="http://schemas.microsoft.com/office/drawing/2014/main" id="{4EB9DCFA-5790-E582-5012-FE0939122BDF}"/>
              </a:ext>
            </a:extLst>
          </p:cNvPr>
          <p:cNvSpPr/>
          <p:nvPr/>
        </p:nvSpPr>
        <p:spPr>
          <a:xfrm>
            <a:off x="10375296" y="1176688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مفاهیم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" name="Rectangle: Rounded Corners 3">
            <a:hlinkClick r:id="rId4" action="ppaction://hlinksldjump"/>
            <a:extLst>
              <a:ext uri="{FF2B5EF4-FFF2-40B4-BE49-F238E27FC236}">
                <a16:creationId xmlns:a16="http://schemas.microsoft.com/office/drawing/2014/main" id="{B901AD9D-2381-900E-0077-0E196DA813C7}"/>
              </a:ext>
            </a:extLst>
          </p:cNvPr>
          <p:cNvSpPr/>
          <p:nvPr/>
        </p:nvSpPr>
        <p:spPr>
          <a:xfrm>
            <a:off x="10375296" y="696625"/>
            <a:ext cx="2006600" cy="410945"/>
          </a:xfrm>
          <a:prstGeom prst="roundRect">
            <a:avLst/>
          </a:prstGeom>
          <a:solidFill>
            <a:srgbClr val="2981C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50CF9E8-0951-6E72-29BD-1E8E9AA42DA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145359"/>
            <a:ext cx="273963" cy="41094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9D5BA5E3-F238-0CD1-EB09-227F2B75B08B}"/>
              </a:ext>
            </a:extLst>
          </p:cNvPr>
          <p:cNvSpPr txBox="1"/>
          <p:nvPr/>
        </p:nvSpPr>
        <p:spPr>
          <a:xfrm>
            <a:off x="10303814" y="124882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8" name="Rectangle: Rounded Corners 7">
            <a:hlinkClick r:id="rId6" action="ppaction://hlinksldjump"/>
            <a:extLst>
              <a:ext uri="{FF2B5EF4-FFF2-40B4-BE49-F238E27FC236}">
                <a16:creationId xmlns:a16="http://schemas.microsoft.com/office/drawing/2014/main" id="{B77D1234-8721-0613-E9DE-E9AE21C7C134}"/>
              </a:ext>
            </a:extLst>
          </p:cNvPr>
          <p:cNvSpPr/>
          <p:nvPr/>
        </p:nvSpPr>
        <p:spPr>
          <a:xfrm>
            <a:off x="10375296" y="1656751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معرفت شناسی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ectangle: Rounded Corners 8">
            <a:hlinkClick r:id="rId7" action="ppaction://hlinksldjump"/>
            <a:extLst>
              <a:ext uri="{FF2B5EF4-FFF2-40B4-BE49-F238E27FC236}">
                <a16:creationId xmlns:a16="http://schemas.microsoft.com/office/drawing/2014/main" id="{C50E0D04-6905-6F7C-CAE3-0AD29C29A42A}"/>
              </a:ext>
            </a:extLst>
          </p:cNvPr>
          <p:cNvSpPr/>
          <p:nvPr/>
        </p:nvSpPr>
        <p:spPr>
          <a:xfrm>
            <a:off x="10375296" y="2136814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اهمیت فلسفه تکنولوژی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Rectangle: Rounded Corners 9">
            <a:hlinkClick r:id="rId8" action="ppaction://hlinksldjump"/>
            <a:extLst>
              <a:ext uri="{FF2B5EF4-FFF2-40B4-BE49-F238E27FC236}">
                <a16:creationId xmlns:a16="http://schemas.microsoft.com/office/drawing/2014/main" id="{7C75E605-404B-BBFB-C7D3-602B8C641239}"/>
              </a:ext>
            </a:extLst>
          </p:cNvPr>
          <p:cNvSpPr/>
          <p:nvPr/>
        </p:nvSpPr>
        <p:spPr>
          <a:xfrm>
            <a:off x="10375296" y="2616877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cs typeface="B Nazanin" panose="00000400000000000000" pitchFamily="2" charset="-78"/>
              </a:rPr>
              <a:t>سنت‌های فلسفه تکنولوژی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Rectangle: Rounded Corners 10">
            <a:hlinkClick r:id="rId9" action="ppaction://hlinksldjump"/>
            <a:extLst>
              <a:ext uri="{FF2B5EF4-FFF2-40B4-BE49-F238E27FC236}">
                <a16:creationId xmlns:a16="http://schemas.microsoft.com/office/drawing/2014/main" id="{EDA959C0-7F5A-2B02-B505-6AF283D041CB}"/>
              </a:ext>
            </a:extLst>
          </p:cNvPr>
          <p:cNvSpPr/>
          <p:nvPr/>
        </p:nvSpPr>
        <p:spPr>
          <a:xfrm>
            <a:off x="10375617" y="3091776"/>
            <a:ext cx="2006600" cy="410945"/>
          </a:xfrm>
          <a:prstGeom prst="roundRect">
            <a:avLst/>
          </a:prstGeom>
          <a:solidFill>
            <a:schemeClr val="bg1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tx1"/>
                </a:solidFill>
                <a:cs typeface="B Nazanin" panose="00000400000000000000" pitchFamily="2" charset="-78"/>
              </a:rPr>
              <a:t>فلسفه تکنولوژی مهندسی</a:t>
            </a:r>
            <a:endParaRPr lang="en-US" sz="14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Rectangle: Rounded Corners 11">
            <a:hlinkClick r:id="rId10" action="ppaction://hlinksldjump"/>
            <a:extLst>
              <a:ext uri="{FF2B5EF4-FFF2-40B4-BE49-F238E27FC236}">
                <a16:creationId xmlns:a16="http://schemas.microsoft.com/office/drawing/2014/main" id="{CC04A2B4-6C08-FC37-5D08-DBE9F4893DCA}"/>
              </a:ext>
            </a:extLst>
          </p:cNvPr>
          <p:cNvSpPr/>
          <p:nvPr/>
        </p:nvSpPr>
        <p:spPr>
          <a:xfrm>
            <a:off x="10369660" y="3571839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cs typeface="B Nazanin" panose="00000400000000000000" pitchFamily="2" charset="-78"/>
              </a:rPr>
              <a:t>تحلیل تاریخی-اقتصادی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675223941"/>
      </p:ext>
    </p:extLst>
  </p:cSld>
  <p:clrMapOvr>
    <a:masterClrMapping/>
  </p:clrMapOvr>
  <p:transition spd="med">
    <p:pull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23770F-543B-116F-0D18-4C6A5D9134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3C71B2-158B-61BA-DA2F-6D748E9464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637" y="110066"/>
            <a:ext cx="10008815" cy="869820"/>
          </a:xfrm>
          <a:prstGeom prst="roundRect">
            <a:avLst/>
          </a:prstGeom>
          <a:solidFill>
            <a:srgbClr val="EDB1B2"/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فلسفه تکنولوژی مهندسی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BC7A03C6-3A5B-C679-B0DE-617EBB5D5EB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4604" y="1226220"/>
            <a:ext cx="9685176" cy="5487846"/>
          </a:xfrm>
        </p:spPr>
        <p:txBody>
          <a:bodyPr>
            <a:normAutofit/>
          </a:bodyPr>
          <a:lstStyle/>
          <a:p>
            <a:pPr marL="0" indent="0" algn="just" rtl="1">
              <a:lnSpc>
                <a:spcPct val="100000"/>
              </a:lnSpc>
              <a:buNone/>
            </a:pP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مارتین هایدگر (1889-1976)</a:t>
            </a:r>
            <a:endParaRPr lang="fa-IR" sz="2400" b="1" dirty="0">
              <a:cs typeface="B Nazanin" panose="00000400000000000000" pitchFamily="2" charset="-78"/>
            </a:endParaRPr>
          </a:p>
          <a:p>
            <a:pPr marL="0" indent="0" algn="just" rtl="1">
              <a:lnSpc>
                <a:spcPct val="100000"/>
              </a:lnSpc>
              <a:buNone/>
            </a:pPr>
            <a:endParaRPr lang="fa-IR" sz="2400" b="1" dirty="0">
              <a:cs typeface="B Nazanin" panose="00000400000000000000" pitchFamily="2" charset="-78"/>
            </a:endParaRPr>
          </a:p>
          <a:p>
            <a:pPr marL="0" indent="0" algn="just" rtl="1">
              <a:lnSpc>
                <a:spcPct val="110000"/>
              </a:lnSpc>
              <a:buNone/>
            </a:pPr>
            <a:r>
              <a:rPr lang="fa-IR" sz="2400" b="1" dirty="0">
                <a:cs typeface="B Nazanin" panose="00000400000000000000" pitchFamily="2" charset="-78"/>
              </a:rPr>
              <a:t>← </a:t>
            </a: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کتاب پرسش تکنولوژی: </a:t>
            </a:r>
            <a:r>
              <a:rPr lang="fa-IR" sz="2400" b="1" dirty="0">
                <a:cs typeface="B Nazanin" panose="00000400000000000000" pitchFamily="2" charset="-78"/>
              </a:rPr>
              <a:t>تکنولوژی یک وسیله نیست بلکه شیوه‌ای خاص از آشکار کردن چیزها است و با مقوله حقیقت مرتبط است. </a:t>
            </a:r>
          </a:p>
          <a:p>
            <a:pPr marL="0" indent="0" algn="just" rtl="1">
              <a:lnSpc>
                <a:spcPct val="110000"/>
              </a:lnSpc>
              <a:buNone/>
            </a:pPr>
            <a:r>
              <a:rPr lang="fa-IR" sz="2400" b="1" dirty="0">
                <a:cs typeface="B Nazanin" panose="00000400000000000000" pitchFamily="2" charset="-78"/>
              </a:rPr>
              <a:t>تکنولوژی مدرن با میل به سروری بر چیزها رخصت عیان شدن (آن گونه که هستند) را از آن‌ها می‌گیرد؛ لذا سلطه تکنولوژی بر چیزها باعث خروج‌شان از آنچه هستند و نه خروج آن‌ها از خفا شده ‌است.</a:t>
            </a:r>
          </a:p>
          <a:p>
            <a:pPr marL="0" indent="0" algn="just" rtl="1">
              <a:lnSpc>
                <a:spcPct val="150000"/>
              </a:lnSpc>
              <a:buNone/>
            </a:pPr>
            <a:endParaRPr lang="fa-IR" sz="2400" b="1" dirty="0">
              <a:cs typeface="B Nazanin" panose="00000400000000000000" pitchFamily="2" charset="-78"/>
            </a:endParaRPr>
          </a:p>
          <a:p>
            <a:pPr marL="0" indent="0" algn="just" rtl="1">
              <a:lnSpc>
                <a:spcPct val="100000"/>
              </a:lnSpc>
              <a:buNone/>
            </a:pPr>
            <a:r>
              <a:rPr lang="fa-IR" sz="2400" b="1" dirty="0">
                <a:cs typeface="B Nazanin" panose="00000400000000000000" pitchFamily="2" charset="-78"/>
              </a:rPr>
              <a:t>← </a:t>
            </a: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فلسفه زیست محیطی: </a:t>
            </a:r>
            <a:r>
              <a:rPr lang="fa-IR" sz="2400" b="1" dirty="0">
                <a:cs typeface="B Nazanin" panose="00000400000000000000" pitchFamily="2" charset="-78"/>
              </a:rPr>
              <a:t>تاثیرات تکوینی جغرافیا به خصوص منابع آب، بر نظم اجتماعی، فرهنگی، اقتصادی، سیاسی و نظامی تاثیر می‌گذارد.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DAC89BC6-97E7-1800-B0AD-5CBB0AF55D2F}"/>
              </a:ext>
            </a:extLst>
          </p:cNvPr>
          <p:cNvSpPr/>
          <p:nvPr/>
        </p:nvSpPr>
        <p:spPr>
          <a:xfrm>
            <a:off x="10185400" y="0"/>
            <a:ext cx="2006599" cy="6858000"/>
          </a:xfrm>
          <a:prstGeom prst="rect">
            <a:avLst/>
          </a:prstGeom>
          <a:solidFill>
            <a:srgbClr val="20639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9C8E34B-5A4E-A851-41CD-8AF4AF2FB17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822"/>
          <a:stretch/>
        </p:blipFill>
        <p:spPr bwMode="auto">
          <a:xfrm>
            <a:off x="214604" y="255946"/>
            <a:ext cx="1090295" cy="12623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Rectangle: Rounded Corners 3">
            <a:hlinkClick r:id="rId3" action="ppaction://hlinksldjump"/>
            <a:extLst>
              <a:ext uri="{FF2B5EF4-FFF2-40B4-BE49-F238E27FC236}">
                <a16:creationId xmlns:a16="http://schemas.microsoft.com/office/drawing/2014/main" id="{F8A03134-8DBD-E96B-6492-57ECDE799252}"/>
              </a:ext>
            </a:extLst>
          </p:cNvPr>
          <p:cNvSpPr/>
          <p:nvPr/>
        </p:nvSpPr>
        <p:spPr>
          <a:xfrm>
            <a:off x="10375296" y="1176688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مفاهیم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5" name="Rectangle: Rounded Corners 4">
            <a:hlinkClick r:id="rId4" action="ppaction://hlinksldjump"/>
            <a:extLst>
              <a:ext uri="{FF2B5EF4-FFF2-40B4-BE49-F238E27FC236}">
                <a16:creationId xmlns:a16="http://schemas.microsoft.com/office/drawing/2014/main" id="{A10A986D-46D5-BBDD-6EF0-67C13AB8A70F}"/>
              </a:ext>
            </a:extLst>
          </p:cNvPr>
          <p:cNvSpPr/>
          <p:nvPr/>
        </p:nvSpPr>
        <p:spPr>
          <a:xfrm>
            <a:off x="10375296" y="696625"/>
            <a:ext cx="2006600" cy="410945"/>
          </a:xfrm>
          <a:prstGeom prst="roundRect">
            <a:avLst/>
          </a:prstGeom>
          <a:solidFill>
            <a:srgbClr val="2981C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7745DB00-A38D-2675-8FAB-0D8289DFBB8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145359"/>
            <a:ext cx="273963" cy="41094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F8CDE02-857B-832E-6853-00E101C90004}"/>
              </a:ext>
            </a:extLst>
          </p:cNvPr>
          <p:cNvSpPr txBox="1"/>
          <p:nvPr/>
        </p:nvSpPr>
        <p:spPr>
          <a:xfrm>
            <a:off x="10303814" y="124882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8" name="Rectangle: Rounded Corners 7">
            <a:hlinkClick r:id="rId6" action="ppaction://hlinksldjump"/>
            <a:extLst>
              <a:ext uri="{FF2B5EF4-FFF2-40B4-BE49-F238E27FC236}">
                <a16:creationId xmlns:a16="http://schemas.microsoft.com/office/drawing/2014/main" id="{6E0B2C38-CBD6-DA40-42FC-4D4503EF499A}"/>
              </a:ext>
            </a:extLst>
          </p:cNvPr>
          <p:cNvSpPr/>
          <p:nvPr/>
        </p:nvSpPr>
        <p:spPr>
          <a:xfrm>
            <a:off x="10375296" y="1656751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معرفت شناسی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ectangle: Rounded Corners 8">
            <a:hlinkClick r:id="rId7" action="ppaction://hlinksldjump"/>
            <a:extLst>
              <a:ext uri="{FF2B5EF4-FFF2-40B4-BE49-F238E27FC236}">
                <a16:creationId xmlns:a16="http://schemas.microsoft.com/office/drawing/2014/main" id="{82A7A3FD-17E3-67B1-91BB-0DCAB072C49E}"/>
              </a:ext>
            </a:extLst>
          </p:cNvPr>
          <p:cNvSpPr/>
          <p:nvPr/>
        </p:nvSpPr>
        <p:spPr>
          <a:xfrm>
            <a:off x="10375296" y="2136814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اهمیت فلسفه تکنولوژی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Rectangle: Rounded Corners 9">
            <a:hlinkClick r:id="rId8" action="ppaction://hlinksldjump"/>
            <a:extLst>
              <a:ext uri="{FF2B5EF4-FFF2-40B4-BE49-F238E27FC236}">
                <a16:creationId xmlns:a16="http://schemas.microsoft.com/office/drawing/2014/main" id="{20AEBD73-ADE5-46A8-6642-52FA3AEB1CAE}"/>
              </a:ext>
            </a:extLst>
          </p:cNvPr>
          <p:cNvSpPr/>
          <p:nvPr/>
        </p:nvSpPr>
        <p:spPr>
          <a:xfrm>
            <a:off x="10375296" y="2616877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cs typeface="B Nazanin" panose="00000400000000000000" pitchFamily="2" charset="-78"/>
              </a:rPr>
              <a:t>سنت‌های فلسفه تکنولوژی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Rectangle: Rounded Corners 10">
            <a:hlinkClick r:id="rId9" action="ppaction://hlinksldjump"/>
            <a:extLst>
              <a:ext uri="{FF2B5EF4-FFF2-40B4-BE49-F238E27FC236}">
                <a16:creationId xmlns:a16="http://schemas.microsoft.com/office/drawing/2014/main" id="{2943F78A-0461-E81B-7235-D1D2AA25B967}"/>
              </a:ext>
            </a:extLst>
          </p:cNvPr>
          <p:cNvSpPr/>
          <p:nvPr/>
        </p:nvSpPr>
        <p:spPr>
          <a:xfrm>
            <a:off x="10375617" y="3091776"/>
            <a:ext cx="2006600" cy="410945"/>
          </a:xfrm>
          <a:prstGeom prst="roundRect">
            <a:avLst/>
          </a:prstGeom>
          <a:solidFill>
            <a:schemeClr val="bg1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tx1"/>
                </a:solidFill>
                <a:cs typeface="B Nazanin" panose="00000400000000000000" pitchFamily="2" charset="-78"/>
              </a:rPr>
              <a:t>فلسفه تکنولوژی مهندسی</a:t>
            </a:r>
            <a:endParaRPr lang="en-US" sz="14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Rectangle: Rounded Corners 11">
            <a:hlinkClick r:id="rId10" action="ppaction://hlinksldjump"/>
            <a:extLst>
              <a:ext uri="{FF2B5EF4-FFF2-40B4-BE49-F238E27FC236}">
                <a16:creationId xmlns:a16="http://schemas.microsoft.com/office/drawing/2014/main" id="{B173C3BF-3798-B425-C214-75EBDEC451DA}"/>
              </a:ext>
            </a:extLst>
          </p:cNvPr>
          <p:cNvSpPr/>
          <p:nvPr/>
        </p:nvSpPr>
        <p:spPr>
          <a:xfrm>
            <a:off x="10369660" y="3571839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cs typeface="B Nazanin" panose="00000400000000000000" pitchFamily="2" charset="-78"/>
              </a:rPr>
              <a:t>تحلیل تاریخی-اقتصادی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75420788"/>
      </p:ext>
    </p:extLst>
  </p:cSld>
  <p:clrMapOvr>
    <a:masterClrMapping/>
  </p:clrMapOvr>
  <p:transition spd="med">
    <p:pull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E0332A-3293-EFF3-5272-E63E2A0FB6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51E0CD-B84F-8926-84AB-AD2D39CAB7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637" y="110066"/>
            <a:ext cx="10008815" cy="869820"/>
          </a:xfrm>
          <a:prstGeom prst="roundRect">
            <a:avLst/>
          </a:prstGeom>
          <a:solidFill>
            <a:srgbClr val="EDB1B2"/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فلسفه تکنولوژی مهندسی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321000E2-58B6-8E33-6119-2647D827F9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4604" y="1226220"/>
            <a:ext cx="9685176" cy="5487846"/>
          </a:xfrm>
        </p:spPr>
        <p:txBody>
          <a:bodyPr>
            <a:normAutofit lnSpcReduction="10000"/>
          </a:bodyPr>
          <a:lstStyle/>
          <a:p>
            <a:pPr marL="0" indent="0" algn="just" rtl="1">
              <a:lnSpc>
                <a:spcPct val="100000"/>
              </a:lnSpc>
              <a:buNone/>
            </a:pP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ارنست کاپ (1808-1896)</a:t>
            </a:r>
            <a:endParaRPr lang="fa-IR" sz="2400" b="1" dirty="0">
              <a:cs typeface="B Nazanin" panose="00000400000000000000" pitchFamily="2" charset="-78"/>
            </a:endParaRPr>
          </a:p>
          <a:p>
            <a:pPr marL="0" indent="0" algn="just" rtl="1">
              <a:lnSpc>
                <a:spcPct val="110000"/>
              </a:lnSpc>
              <a:buNone/>
            </a:pPr>
            <a:r>
              <a:rPr lang="fa-IR" sz="2400" b="1" dirty="0">
                <a:cs typeface="B Nazanin" panose="00000400000000000000" pitchFamily="2" charset="-78"/>
              </a:rPr>
              <a:t>← </a:t>
            </a: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تاریخ: </a:t>
            </a:r>
            <a:r>
              <a:rPr lang="fa-IR" sz="2400" b="1" dirty="0">
                <a:cs typeface="B Nazanin" panose="00000400000000000000" pitchFamily="2" charset="-78"/>
              </a:rPr>
              <a:t>ثبت جزئیات تلاش بشر برای روبه رو شدن با چالش‌های محیط زیست به منظور غلبه بر وابستگی به طبیعت خام</a:t>
            </a:r>
          </a:p>
          <a:p>
            <a:pPr marL="0" indent="0" algn="just" rtl="1">
              <a:lnSpc>
                <a:spcPct val="110000"/>
              </a:lnSpc>
              <a:buNone/>
            </a:pPr>
            <a:endParaRPr lang="fa-IR" sz="2400" b="1" dirty="0">
              <a:cs typeface="B Nazanin" panose="00000400000000000000" pitchFamily="2" charset="-78"/>
            </a:endParaRPr>
          </a:p>
          <a:p>
            <a:pPr marL="0" indent="0" algn="just" rtl="1">
              <a:lnSpc>
                <a:spcPct val="100000"/>
              </a:lnSpc>
              <a:buNone/>
            </a:pPr>
            <a:r>
              <a:rPr lang="fa-IR" sz="2400" b="1" dirty="0">
                <a:cs typeface="B Nazanin" panose="00000400000000000000" pitchFamily="2" charset="-78"/>
              </a:rPr>
              <a:t>← </a:t>
            </a: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بهره‌برداری از محیط زیست: </a:t>
            </a:r>
            <a:r>
              <a:rPr lang="fa-IR" sz="2400" b="1" dirty="0">
                <a:cs typeface="B Nazanin" panose="00000400000000000000" pitchFamily="2" charset="-78"/>
              </a:rPr>
              <a:t>مستلزم </a:t>
            </a:r>
            <a:r>
              <a:rPr lang="fa-IR" sz="2400" b="1" dirty="0">
                <a:solidFill>
                  <a:srgbClr val="0070C0"/>
                </a:solidFill>
                <a:cs typeface="B Nazanin" panose="00000400000000000000" pitchFamily="2" charset="-78"/>
              </a:rPr>
              <a:t>آماده سازی مکان </a:t>
            </a:r>
            <a:r>
              <a:rPr lang="fa-IR" sz="2400" b="1" dirty="0">
                <a:cs typeface="B Nazanin" panose="00000400000000000000" pitchFamily="2" charset="-78"/>
              </a:rPr>
              <a:t>(با کشاورزی، استخراج معدن، مهندسی عمران و...)، </a:t>
            </a:r>
            <a:r>
              <a:rPr lang="fa-IR" sz="2400" b="1" dirty="0">
                <a:solidFill>
                  <a:srgbClr val="0070C0"/>
                </a:solidFill>
                <a:cs typeface="B Nazanin" panose="00000400000000000000" pitchFamily="2" charset="-78"/>
              </a:rPr>
              <a:t>آماده سازی زمان </a:t>
            </a:r>
            <a:r>
              <a:rPr lang="fa-IR" sz="2400" b="1" dirty="0">
                <a:cs typeface="B Nazanin" panose="00000400000000000000" pitchFamily="2" charset="-78"/>
              </a:rPr>
              <a:t>(با سیستم‌های ارتباطی مانند زبان، تلگراف و...) از جهت </a:t>
            </a:r>
            <a:r>
              <a:rPr lang="fa-IR" sz="2400" b="1" dirty="0">
                <a:solidFill>
                  <a:srgbClr val="0070C0"/>
                </a:solidFill>
                <a:cs typeface="B Nazanin" panose="00000400000000000000" pitchFamily="2" charset="-78"/>
              </a:rPr>
              <a:t>درونی و بیرونی </a:t>
            </a:r>
            <a:r>
              <a:rPr lang="fa-IR" sz="2400" b="1" dirty="0">
                <a:cs typeface="B Nazanin" panose="00000400000000000000" pitchFamily="2" charset="-78"/>
              </a:rPr>
              <a:t>(محلی و جهانی)</a:t>
            </a:r>
          </a:p>
          <a:p>
            <a:pPr marL="0" indent="0" algn="just" rtl="1">
              <a:lnSpc>
                <a:spcPct val="100000"/>
              </a:lnSpc>
              <a:buNone/>
            </a:pPr>
            <a:endParaRPr lang="fa-IR" sz="2400" b="1" dirty="0">
              <a:cs typeface="B Nazanin" panose="00000400000000000000" pitchFamily="2" charset="-78"/>
            </a:endParaRPr>
          </a:p>
          <a:p>
            <a:pPr marL="0" indent="0" algn="just" rtl="1">
              <a:lnSpc>
                <a:spcPct val="100000"/>
              </a:lnSpc>
              <a:buNone/>
            </a:pPr>
            <a:r>
              <a:rPr lang="fa-IR" sz="2400" b="1" dirty="0">
                <a:cs typeface="B Nazanin" panose="00000400000000000000" pitchFamily="2" charset="-78"/>
              </a:rPr>
              <a:t>← </a:t>
            </a:r>
            <a:r>
              <a:rPr lang="ar-SA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فلسفه تکنولوژی کاپ: </a:t>
            </a:r>
            <a:r>
              <a:rPr lang="ar-SA" sz="2400" b="1" dirty="0">
                <a:cs typeface="B Nazanin" panose="00000400000000000000" pitchFamily="2" charset="-78"/>
              </a:rPr>
              <a:t>ابزار و تسلیحات، فرافکنی اندام هستند (اما همچنان انسان است که تولید می‌کند)، تولید ابزار مشابه اندام</a:t>
            </a:r>
            <a:r>
              <a:rPr lang="fa-IR" sz="2400" b="1" dirty="0">
                <a:cs typeface="B Nazanin" panose="00000400000000000000" pitchFamily="2" charset="-78"/>
              </a:rPr>
              <a:t>،</a:t>
            </a:r>
            <a:r>
              <a:rPr lang="ar-SA" sz="2400" b="1" dirty="0">
                <a:cs typeface="B Nazanin" panose="00000400000000000000" pitchFamily="2" charset="-78"/>
              </a:rPr>
              <a:t> اما کارآمدتر</a:t>
            </a:r>
            <a:r>
              <a:rPr lang="fa-IR" sz="2400" b="1" dirty="0">
                <a:cs typeface="B Nazanin" panose="00000400000000000000" pitchFamily="2" charset="-78"/>
              </a:rPr>
              <a:t> است (</a:t>
            </a:r>
            <a:r>
              <a:rPr lang="ar-SA" sz="2400" b="1" dirty="0">
                <a:cs typeface="B Nazanin" panose="00000400000000000000" pitchFamily="2" charset="-78"/>
              </a:rPr>
              <a:t>مانند کاسه، شن‌کش</a:t>
            </a:r>
            <a:r>
              <a:rPr lang="fa-IR" sz="2400" b="1" dirty="0">
                <a:cs typeface="B Nazanin" panose="00000400000000000000" pitchFamily="2" charset="-78"/>
              </a:rPr>
              <a:t>)</a:t>
            </a:r>
            <a:r>
              <a:rPr lang="ar-SA" sz="2400" b="1" dirty="0">
                <a:cs typeface="B Nazanin" panose="00000400000000000000" pitchFamily="2" charset="-78"/>
              </a:rPr>
              <a:t> این شباهت آگاهانه است </a:t>
            </a:r>
            <a:r>
              <a:rPr lang="fa-IR" sz="2400" b="1" dirty="0">
                <a:cs typeface="B Nazanin" panose="00000400000000000000" pitchFamily="2" charset="-78"/>
              </a:rPr>
              <a:t>(</a:t>
            </a:r>
            <a:r>
              <a:rPr lang="ar-SA" sz="2400" b="1" dirty="0">
                <a:cs typeface="B Nazanin" panose="00000400000000000000" pitchFamily="2" charset="-78"/>
              </a:rPr>
              <a:t>راه آهن: جریان خون و تلگراف: سیستم عصبی</a:t>
            </a:r>
            <a:r>
              <a:rPr lang="fa-IR" sz="2400" b="1" dirty="0">
                <a:cs typeface="B Nazanin" panose="00000400000000000000" pitchFamily="2" charset="-78"/>
              </a:rPr>
              <a:t>)</a:t>
            </a:r>
            <a:r>
              <a:rPr lang="ar-SA" sz="2400" b="1" dirty="0">
                <a:cs typeface="B Nazanin" panose="00000400000000000000" pitchFamily="2" charset="-78"/>
              </a:rPr>
              <a:t> </a:t>
            </a:r>
            <a:endParaRPr lang="fa-IR" sz="2400" b="1" dirty="0">
              <a:cs typeface="B Nazanin" panose="00000400000000000000" pitchFamily="2" charset="-78"/>
            </a:endParaRPr>
          </a:p>
          <a:p>
            <a:pPr marL="0" indent="0" algn="just" rtl="1">
              <a:lnSpc>
                <a:spcPct val="100000"/>
              </a:lnSpc>
              <a:buNone/>
            </a:pPr>
            <a:endParaRPr lang="fa-IR" sz="2400" b="1" dirty="0">
              <a:cs typeface="B Nazanin" panose="00000400000000000000" pitchFamily="2" charset="-78"/>
            </a:endParaRPr>
          </a:p>
          <a:p>
            <a:pPr marL="0" indent="0" algn="just" rtl="1">
              <a:lnSpc>
                <a:spcPct val="100000"/>
              </a:lnSpc>
              <a:buNone/>
            </a:pPr>
            <a:r>
              <a:rPr lang="fa-IR" sz="2400" b="1" dirty="0">
                <a:cs typeface="B Nazanin" panose="00000400000000000000" pitchFamily="2" charset="-78"/>
              </a:rPr>
              <a:t>← </a:t>
            </a:r>
            <a:r>
              <a:rPr lang="ar-SA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زبان: </a:t>
            </a:r>
            <a:r>
              <a:rPr lang="ar-SA" sz="2400" b="1" dirty="0">
                <a:cs typeface="B Nazanin" panose="00000400000000000000" pitchFamily="2" charset="-78"/>
              </a:rPr>
              <a:t>بسط حیات ذهنی و </a:t>
            </a:r>
            <a:r>
              <a:rPr lang="ar-SA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دولت:</a:t>
            </a:r>
            <a:r>
              <a:rPr lang="ar-SA" sz="2400" b="1" dirty="0">
                <a:cs typeface="B Nazanin" panose="00000400000000000000" pitchFamily="2" charset="-78"/>
              </a:rPr>
              <a:t> بسط حیات اجتماعی</a:t>
            </a:r>
            <a:r>
              <a:rPr lang="fa-IR" sz="2400" b="1" dirty="0">
                <a:cs typeface="B Nazanin" panose="00000400000000000000" pitchFamily="2" charset="-78"/>
              </a:rPr>
              <a:t> است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5B406D0-C43A-95A3-66B1-299DB1356BC8}"/>
              </a:ext>
            </a:extLst>
          </p:cNvPr>
          <p:cNvSpPr/>
          <p:nvPr/>
        </p:nvSpPr>
        <p:spPr>
          <a:xfrm>
            <a:off x="10185400" y="0"/>
            <a:ext cx="2006599" cy="6858000"/>
          </a:xfrm>
          <a:prstGeom prst="rect">
            <a:avLst/>
          </a:prstGeom>
          <a:solidFill>
            <a:srgbClr val="20639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E4474F8-4771-F367-D762-80FBABB85C1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360" b="12360"/>
          <a:stretch/>
        </p:blipFill>
        <p:spPr bwMode="auto">
          <a:xfrm>
            <a:off x="214604" y="255946"/>
            <a:ext cx="1090295" cy="12623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Rectangle: Rounded Corners 3">
            <a:hlinkClick r:id="rId3" action="ppaction://hlinksldjump"/>
            <a:extLst>
              <a:ext uri="{FF2B5EF4-FFF2-40B4-BE49-F238E27FC236}">
                <a16:creationId xmlns:a16="http://schemas.microsoft.com/office/drawing/2014/main" id="{00D66131-F3F4-65C2-D0B6-041F9D71F8EA}"/>
              </a:ext>
            </a:extLst>
          </p:cNvPr>
          <p:cNvSpPr/>
          <p:nvPr/>
        </p:nvSpPr>
        <p:spPr>
          <a:xfrm>
            <a:off x="10375296" y="1176688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مفاهیم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5" name="Rectangle: Rounded Corners 4">
            <a:hlinkClick r:id="rId4" action="ppaction://hlinksldjump"/>
            <a:extLst>
              <a:ext uri="{FF2B5EF4-FFF2-40B4-BE49-F238E27FC236}">
                <a16:creationId xmlns:a16="http://schemas.microsoft.com/office/drawing/2014/main" id="{02687B52-C639-132D-809D-89AF4EB4C672}"/>
              </a:ext>
            </a:extLst>
          </p:cNvPr>
          <p:cNvSpPr/>
          <p:nvPr/>
        </p:nvSpPr>
        <p:spPr>
          <a:xfrm>
            <a:off x="10375296" y="696625"/>
            <a:ext cx="2006600" cy="410945"/>
          </a:xfrm>
          <a:prstGeom prst="roundRect">
            <a:avLst/>
          </a:prstGeom>
          <a:solidFill>
            <a:srgbClr val="2981C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E8811768-F901-5155-3D63-8B196AEBAE9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145359"/>
            <a:ext cx="273963" cy="41094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321C357-54C8-7EBA-EC0C-0BD939F8CC4F}"/>
              </a:ext>
            </a:extLst>
          </p:cNvPr>
          <p:cNvSpPr txBox="1"/>
          <p:nvPr/>
        </p:nvSpPr>
        <p:spPr>
          <a:xfrm>
            <a:off x="10303814" y="124882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8" name="Rectangle: Rounded Corners 7">
            <a:hlinkClick r:id="rId6" action="ppaction://hlinksldjump"/>
            <a:extLst>
              <a:ext uri="{FF2B5EF4-FFF2-40B4-BE49-F238E27FC236}">
                <a16:creationId xmlns:a16="http://schemas.microsoft.com/office/drawing/2014/main" id="{5E73AA13-F6A9-7AA3-8FD1-687C47AAC7C1}"/>
              </a:ext>
            </a:extLst>
          </p:cNvPr>
          <p:cNvSpPr/>
          <p:nvPr/>
        </p:nvSpPr>
        <p:spPr>
          <a:xfrm>
            <a:off x="10375296" y="1656751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معرفت شناسی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ectangle: Rounded Corners 8">
            <a:hlinkClick r:id="rId7" action="ppaction://hlinksldjump"/>
            <a:extLst>
              <a:ext uri="{FF2B5EF4-FFF2-40B4-BE49-F238E27FC236}">
                <a16:creationId xmlns:a16="http://schemas.microsoft.com/office/drawing/2014/main" id="{9A2D2275-4CA2-82A9-7EF0-36B31358B765}"/>
              </a:ext>
            </a:extLst>
          </p:cNvPr>
          <p:cNvSpPr/>
          <p:nvPr/>
        </p:nvSpPr>
        <p:spPr>
          <a:xfrm>
            <a:off x="10375296" y="2136814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اهمیت فلسفه تکنولوژی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Rectangle: Rounded Corners 9">
            <a:hlinkClick r:id="rId8" action="ppaction://hlinksldjump"/>
            <a:extLst>
              <a:ext uri="{FF2B5EF4-FFF2-40B4-BE49-F238E27FC236}">
                <a16:creationId xmlns:a16="http://schemas.microsoft.com/office/drawing/2014/main" id="{AB90BA4E-7ADE-AF91-D893-DBC14ECF7E40}"/>
              </a:ext>
            </a:extLst>
          </p:cNvPr>
          <p:cNvSpPr/>
          <p:nvPr/>
        </p:nvSpPr>
        <p:spPr>
          <a:xfrm>
            <a:off x="10375296" y="2616877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cs typeface="B Nazanin" panose="00000400000000000000" pitchFamily="2" charset="-78"/>
              </a:rPr>
              <a:t>سنت‌های فلسفه تکنولوژی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Rectangle: Rounded Corners 10">
            <a:hlinkClick r:id="rId9" action="ppaction://hlinksldjump"/>
            <a:extLst>
              <a:ext uri="{FF2B5EF4-FFF2-40B4-BE49-F238E27FC236}">
                <a16:creationId xmlns:a16="http://schemas.microsoft.com/office/drawing/2014/main" id="{BE0FA973-5751-4F01-48AC-5B656927BAAD}"/>
              </a:ext>
            </a:extLst>
          </p:cNvPr>
          <p:cNvSpPr/>
          <p:nvPr/>
        </p:nvSpPr>
        <p:spPr>
          <a:xfrm>
            <a:off x="10375617" y="3091776"/>
            <a:ext cx="2006600" cy="410945"/>
          </a:xfrm>
          <a:prstGeom prst="roundRect">
            <a:avLst/>
          </a:prstGeom>
          <a:solidFill>
            <a:schemeClr val="bg1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tx1"/>
                </a:solidFill>
                <a:cs typeface="B Nazanin" panose="00000400000000000000" pitchFamily="2" charset="-78"/>
              </a:rPr>
              <a:t>فلسفه تکنولوژی مهندسی</a:t>
            </a:r>
            <a:endParaRPr lang="en-US" sz="14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Rectangle: Rounded Corners 11">
            <a:hlinkClick r:id="rId10" action="ppaction://hlinksldjump"/>
            <a:extLst>
              <a:ext uri="{FF2B5EF4-FFF2-40B4-BE49-F238E27FC236}">
                <a16:creationId xmlns:a16="http://schemas.microsoft.com/office/drawing/2014/main" id="{4A965813-E0A9-9FBD-B445-3BB9619DB025}"/>
              </a:ext>
            </a:extLst>
          </p:cNvPr>
          <p:cNvSpPr/>
          <p:nvPr/>
        </p:nvSpPr>
        <p:spPr>
          <a:xfrm>
            <a:off x="10369660" y="3571839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cs typeface="B Nazanin" panose="00000400000000000000" pitchFamily="2" charset="-78"/>
              </a:rPr>
              <a:t>تحلیل تاریخی-اقتصادی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99045790"/>
      </p:ext>
    </p:extLst>
  </p:cSld>
  <p:clrMapOvr>
    <a:masterClrMapping/>
  </p:clrMapOvr>
  <p:transition spd="med">
    <p:pull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72D2A7C-F4FC-13E1-3BD1-8922CEACDCD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41779D-73F7-E6D2-BABA-71413FB342E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637" y="110066"/>
            <a:ext cx="10008815" cy="869820"/>
          </a:xfrm>
          <a:prstGeom prst="roundRect">
            <a:avLst/>
          </a:prstGeom>
          <a:solidFill>
            <a:srgbClr val="EDB1B2"/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فلسفه تکنولوژی مهندسی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A6193CCB-3B6C-0957-CC65-F404CAE79A7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4604" y="1226220"/>
            <a:ext cx="9685176" cy="5487846"/>
          </a:xfrm>
        </p:spPr>
        <p:txBody>
          <a:bodyPr>
            <a:normAutofit fontScale="92500" lnSpcReduction="10000"/>
          </a:bodyPr>
          <a:lstStyle/>
          <a:p>
            <a:pPr marL="0" indent="0" algn="just" rtl="1">
              <a:lnSpc>
                <a:spcPct val="100000"/>
              </a:lnSpc>
              <a:buNone/>
            </a:pP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پیتر انگلمایر (1855-1942)</a:t>
            </a:r>
          </a:p>
          <a:p>
            <a:pPr marL="0" indent="0" algn="just" rtl="1">
              <a:lnSpc>
                <a:spcPct val="100000"/>
              </a:lnSpc>
              <a:buNone/>
            </a:pPr>
            <a:endParaRPr lang="fa-IR" sz="2400" b="1" dirty="0">
              <a:solidFill>
                <a:srgbClr val="00B050"/>
              </a:solidFill>
              <a:cs typeface="B Nazanin" panose="00000400000000000000" pitchFamily="2" charset="-78"/>
            </a:endParaRPr>
          </a:p>
          <a:p>
            <a:pPr marL="0" indent="0" algn="just" rtl="1">
              <a:lnSpc>
                <a:spcPct val="100000"/>
              </a:lnSpc>
              <a:buNone/>
            </a:pPr>
            <a:r>
              <a:rPr lang="fa-IR" sz="2400" b="1" dirty="0">
                <a:cs typeface="B Nazanin" panose="00000400000000000000" pitchFamily="2" charset="-78"/>
              </a:rPr>
              <a:t>← </a:t>
            </a: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چارچوب جستجوگری عمومی: </a:t>
            </a:r>
          </a:p>
          <a:p>
            <a:pPr algn="just" rtl="1">
              <a:lnSpc>
                <a:spcPct val="1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اراده انسان و خواست درونی او به سمت تکنولوژی متمایل است</a:t>
            </a:r>
          </a:p>
          <a:p>
            <a:pPr algn="just" rtl="1">
              <a:lnSpc>
                <a:spcPct val="1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تكنولوژیست‌ها علاوه بر کارخانجات، در همه بخش‌های تجاری، ارتباطی، مدیریتی، اجتماعی و دولتی مشغول به کار هستند. این توسعه مشاغل تکنیکی، نتیجه رشد اقتصادی جوامع مدرن است</a:t>
            </a:r>
          </a:p>
          <a:p>
            <a:pPr marL="0" indent="0" algn="just" rtl="1">
              <a:lnSpc>
                <a:spcPct val="100000"/>
              </a:lnSpc>
              <a:buNone/>
            </a:pPr>
            <a:endParaRPr lang="fa-IR" sz="2400" b="1" dirty="0">
              <a:cs typeface="B Nazanin" panose="00000400000000000000" pitchFamily="2" charset="-78"/>
            </a:endParaRPr>
          </a:p>
          <a:p>
            <a:pPr marL="0" indent="0" algn="just" rtl="1">
              <a:lnSpc>
                <a:spcPct val="100000"/>
              </a:lnSpc>
              <a:buNone/>
            </a:pPr>
            <a:r>
              <a:rPr lang="fa-IR" sz="2400" b="1" dirty="0">
                <a:cs typeface="B Nazanin" panose="00000400000000000000" pitchFamily="2" charset="-78"/>
              </a:rPr>
              <a:t>← </a:t>
            </a: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لزوم شناسایی تعاملات میان تکنولوژی و جامعه: </a:t>
            </a:r>
          </a:p>
          <a:p>
            <a:pPr lvl="1" algn="just" rtl="1">
              <a:lnSpc>
                <a:spcPct val="100000"/>
              </a:lnSpc>
            </a:pPr>
            <a:r>
              <a:rPr lang="fa-IR" b="1" dirty="0">
                <a:cs typeface="B Nazanin" panose="00000400000000000000" pitchFamily="2" charset="-78"/>
              </a:rPr>
              <a:t>تکنولوژی چه نوع چیزهایی عرضه می‌کند؟</a:t>
            </a:r>
          </a:p>
          <a:p>
            <a:pPr lvl="1" algn="just" rtl="1">
              <a:lnSpc>
                <a:spcPct val="100000"/>
              </a:lnSpc>
            </a:pPr>
            <a:r>
              <a:rPr lang="fa-IR" b="1" dirty="0">
                <a:cs typeface="B Nazanin" panose="00000400000000000000" pitchFamily="2" charset="-78"/>
              </a:rPr>
              <a:t>شاخه های مختلف آن چه اهدافی دارند؟</a:t>
            </a:r>
          </a:p>
          <a:p>
            <a:pPr lvl="1" algn="just" rtl="1">
              <a:lnSpc>
                <a:spcPct val="100000"/>
              </a:lnSpc>
            </a:pPr>
            <a:r>
              <a:rPr lang="fa-IR" b="1" dirty="0">
                <a:cs typeface="B Nazanin" panose="00000400000000000000" pitchFamily="2" charset="-78"/>
              </a:rPr>
              <a:t>چه نوع روش‌هایی را به کار می‌برند؟</a:t>
            </a:r>
          </a:p>
          <a:p>
            <a:pPr lvl="1" algn="just" rtl="1">
              <a:lnSpc>
                <a:spcPct val="100000"/>
              </a:lnSpc>
            </a:pPr>
            <a:r>
              <a:rPr lang="fa-IR" b="1" dirty="0">
                <a:cs typeface="B Nazanin" panose="00000400000000000000" pitchFamily="2" charset="-78"/>
              </a:rPr>
              <a:t>قلمرو آن کجا پایان می‌پذیرد؟</a:t>
            </a:r>
          </a:p>
          <a:p>
            <a:pPr lvl="1" algn="just" rtl="1">
              <a:lnSpc>
                <a:spcPct val="100000"/>
              </a:lnSpc>
            </a:pPr>
            <a:r>
              <a:rPr lang="fa-IR" b="1" dirty="0">
                <a:cs typeface="B Nazanin" panose="00000400000000000000" pitchFamily="2" charset="-78"/>
              </a:rPr>
              <a:t>کدام حوزه‌های فعالیت انسانی به تکنولوژی نزدیک هستند و آن را احاطه کرده‌اند؟</a:t>
            </a:r>
          </a:p>
          <a:p>
            <a:pPr lvl="1" algn="just" rtl="1">
              <a:lnSpc>
                <a:spcPct val="100000"/>
              </a:lnSpc>
            </a:pPr>
            <a:r>
              <a:rPr lang="fa-IR" b="1" dirty="0">
                <a:cs typeface="B Nazanin" panose="00000400000000000000" pitchFamily="2" charset="-78"/>
              </a:rPr>
              <a:t>ارتباط تکنولوژی با علم، اخلاق، هنر و... چیست؟</a:t>
            </a:r>
          </a:p>
          <a:p>
            <a:pPr marL="0" indent="0" algn="just" rtl="1">
              <a:lnSpc>
                <a:spcPct val="100000"/>
              </a:lnSpc>
              <a:buNone/>
            </a:pPr>
            <a:endParaRPr lang="fa-IR" sz="2400" b="1" dirty="0">
              <a:cs typeface="B Nazanin" panose="00000400000000000000" pitchFamily="2" charset="-78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90331C2-BEB7-8EC7-7900-51FED594805D}"/>
              </a:ext>
            </a:extLst>
          </p:cNvPr>
          <p:cNvSpPr/>
          <p:nvPr/>
        </p:nvSpPr>
        <p:spPr>
          <a:xfrm>
            <a:off x="10185400" y="0"/>
            <a:ext cx="2006599" cy="6858000"/>
          </a:xfrm>
          <a:prstGeom prst="rect">
            <a:avLst/>
          </a:prstGeom>
          <a:solidFill>
            <a:srgbClr val="20639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7C91E1C-3EDA-475F-351B-386CAED2AD45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04" r="14504"/>
          <a:stretch/>
        </p:blipFill>
        <p:spPr bwMode="auto">
          <a:xfrm>
            <a:off x="214604" y="255946"/>
            <a:ext cx="1090295" cy="12623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Rectangle: Rounded Corners 3">
            <a:hlinkClick r:id="rId3" action="ppaction://hlinksldjump"/>
            <a:extLst>
              <a:ext uri="{FF2B5EF4-FFF2-40B4-BE49-F238E27FC236}">
                <a16:creationId xmlns:a16="http://schemas.microsoft.com/office/drawing/2014/main" id="{57C7D947-0E63-2CE2-0F4F-D870F8D7FC83}"/>
              </a:ext>
            </a:extLst>
          </p:cNvPr>
          <p:cNvSpPr/>
          <p:nvPr/>
        </p:nvSpPr>
        <p:spPr>
          <a:xfrm>
            <a:off x="10375296" y="1176688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مفاهیم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5" name="Rectangle: Rounded Corners 4">
            <a:hlinkClick r:id="rId4" action="ppaction://hlinksldjump"/>
            <a:extLst>
              <a:ext uri="{FF2B5EF4-FFF2-40B4-BE49-F238E27FC236}">
                <a16:creationId xmlns:a16="http://schemas.microsoft.com/office/drawing/2014/main" id="{8F9663ED-F6F8-D776-B81F-EE881736D26C}"/>
              </a:ext>
            </a:extLst>
          </p:cNvPr>
          <p:cNvSpPr/>
          <p:nvPr/>
        </p:nvSpPr>
        <p:spPr>
          <a:xfrm>
            <a:off x="10375296" y="696625"/>
            <a:ext cx="2006600" cy="410945"/>
          </a:xfrm>
          <a:prstGeom prst="roundRect">
            <a:avLst/>
          </a:prstGeom>
          <a:solidFill>
            <a:srgbClr val="2981C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CA7DF57-C11D-4EFF-22C6-CC39F54A8B5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145359"/>
            <a:ext cx="273963" cy="41094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687625B-C76D-575B-A867-9F6613A420FE}"/>
              </a:ext>
            </a:extLst>
          </p:cNvPr>
          <p:cNvSpPr txBox="1"/>
          <p:nvPr/>
        </p:nvSpPr>
        <p:spPr>
          <a:xfrm>
            <a:off x="10303814" y="124882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8" name="Rectangle: Rounded Corners 7">
            <a:hlinkClick r:id="rId6" action="ppaction://hlinksldjump"/>
            <a:extLst>
              <a:ext uri="{FF2B5EF4-FFF2-40B4-BE49-F238E27FC236}">
                <a16:creationId xmlns:a16="http://schemas.microsoft.com/office/drawing/2014/main" id="{9671C3DF-3F78-56AD-2A5E-0CF5310FCFF0}"/>
              </a:ext>
            </a:extLst>
          </p:cNvPr>
          <p:cNvSpPr/>
          <p:nvPr/>
        </p:nvSpPr>
        <p:spPr>
          <a:xfrm>
            <a:off x="10375296" y="1656751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معرفت شناسی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ectangle: Rounded Corners 8">
            <a:hlinkClick r:id="rId7" action="ppaction://hlinksldjump"/>
            <a:extLst>
              <a:ext uri="{FF2B5EF4-FFF2-40B4-BE49-F238E27FC236}">
                <a16:creationId xmlns:a16="http://schemas.microsoft.com/office/drawing/2014/main" id="{EA851F34-E721-0B0A-6EEC-2BFA4BF8D89D}"/>
              </a:ext>
            </a:extLst>
          </p:cNvPr>
          <p:cNvSpPr/>
          <p:nvPr/>
        </p:nvSpPr>
        <p:spPr>
          <a:xfrm>
            <a:off x="10375296" y="2136814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اهمیت فلسفه تکنولوژی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Rectangle: Rounded Corners 9">
            <a:hlinkClick r:id="rId8" action="ppaction://hlinksldjump"/>
            <a:extLst>
              <a:ext uri="{FF2B5EF4-FFF2-40B4-BE49-F238E27FC236}">
                <a16:creationId xmlns:a16="http://schemas.microsoft.com/office/drawing/2014/main" id="{BFA3DE99-E8A7-7EF7-D85E-0395FBA4AEE6}"/>
              </a:ext>
            </a:extLst>
          </p:cNvPr>
          <p:cNvSpPr/>
          <p:nvPr/>
        </p:nvSpPr>
        <p:spPr>
          <a:xfrm>
            <a:off x="10375296" y="2616877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cs typeface="B Nazanin" panose="00000400000000000000" pitchFamily="2" charset="-78"/>
              </a:rPr>
              <a:t>سنت‌های فلسفه تکنولوژی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Rectangle: Rounded Corners 10">
            <a:hlinkClick r:id="rId9" action="ppaction://hlinksldjump"/>
            <a:extLst>
              <a:ext uri="{FF2B5EF4-FFF2-40B4-BE49-F238E27FC236}">
                <a16:creationId xmlns:a16="http://schemas.microsoft.com/office/drawing/2014/main" id="{5799E798-EC07-B7EB-F287-EB9976375AE7}"/>
              </a:ext>
            </a:extLst>
          </p:cNvPr>
          <p:cNvSpPr/>
          <p:nvPr/>
        </p:nvSpPr>
        <p:spPr>
          <a:xfrm>
            <a:off x="10375617" y="3091776"/>
            <a:ext cx="2006600" cy="410945"/>
          </a:xfrm>
          <a:prstGeom prst="roundRect">
            <a:avLst/>
          </a:prstGeom>
          <a:solidFill>
            <a:schemeClr val="bg1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tx1"/>
                </a:solidFill>
                <a:cs typeface="B Nazanin" panose="00000400000000000000" pitchFamily="2" charset="-78"/>
              </a:rPr>
              <a:t>فلسفه تکنولوژی مهندسی</a:t>
            </a:r>
            <a:endParaRPr lang="en-US" sz="14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Rectangle: Rounded Corners 11">
            <a:hlinkClick r:id="rId10" action="ppaction://hlinksldjump"/>
            <a:extLst>
              <a:ext uri="{FF2B5EF4-FFF2-40B4-BE49-F238E27FC236}">
                <a16:creationId xmlns:a16="http://schemas.microsoft.com/office/drawing/2014/main" id="{C1DC22BC-DEAA-0D4B-C80E-ABD306906F37}"/>
              </a:ext>
            </a:extLst>
          </p:cNvPr>
          <p:cNvSpPr/>
          <p:nvPr/>
        </p:nvSpPr>
        <p:spPr>
          <a:xfrm>
            <a:off x="10369660" y="3571839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cs typeface="B Nazanin" panose="00000400000000000000" pitchFamily="2" charset="-78"/>
              </a:rPr>
              <a:t>تحلیل تاریخی-اقتصادی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093786014"/>
      </p:ext>
    </p:extLst>
  </p:cSld>
  <p:clrMapOvr>
    <a:masterClrMapping/>
  </p:clrMapOvr>
  <p:transition spd="med">
    <p:pull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C0B281-9E2E-198B-0073-CF26966540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825251A-0D08-F937-6078-2827769007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637" y="110066"/>
            <a:ext cx="10008815" cy="869820"/>
          </a:xfrm>
          <a:prstGeom prst="roundRect">
            <a:avLst/>
          </a:prstGeom>
          <a:solidFill>
            <a:srgbClr val="EDB1B2"/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فلسفه تکنولوژی مهندسی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DFF208AE-4920-01F1-F586-6BC4200A2EA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4604" y="1226220"/>
            <a:ext cx="9685176" cy="5487846"/>
          </a:xfrm>
        </p:spPr>
        <p:txBody>
          <a:bodyPr>
            <a:normAutofit/>
          </a:bodyPr>
          <a:lstStyle/>
          <a:p>
            <a:pPr marL="0" indent="0" algn="just" rtl="1">
              <a:lnSpc>
                <a:spcPct val="100000"/>
              </a:lnSpc>
              <a:buNone/>
            </a:pP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پیتر انگلمایر (1855-1942)</a:t>
            </a:r>
          </a:p>
          <a:p>
            <a:pPr marL="0" indent="0" algn="just" rtl="1">
              <a:lnSpc>
                <a:spcPct val="100000"/>
              </a:lnSpc>
              <a:buNone/>
            </a:pPr>
            <a:endParaRPr lang="fa-IR" sz="2400" b="1" dirty="0">
              <a:solidFill>
                <a:srgbClr val="00B050"/>
              </a:solidFill>
              <a:cs typeface="B Nazanin" panose="00000400000000000000" pitchFamily="2" charset="-78"/>
            </a:endParaRPr>
          </a:p>
          <a:p>
            <a:pPr marL="0" indent="0" algn="just" rtl="1">
              <a:lnSpc>
                <a:spcPct val="100000"/>
              </a:lnSpc>
              <a:buNone/>
            </a:pPr>
            <a:r>
              <a:rPr lang="fa-IR" sz="2400" b="1" dirty="0">
                <a:solidFill>
                  <a:srgbClr val="0070C0"/>
                </a:solidFill>
                <a:cs typeface="B Nazanin" panose="00000400000000000000" pitchFamily="2" charset="-78"/>
              </a:rPr>
              <a:t>عوامل زمینه‌ای:</a:t>
            </a:r>
          </a:p>
          <a:p>
            <a:pPr marL="0" indent="0" algn="just" rtl="1">
              <a:lnSpc>
                <a:spcPct val="100000"/>
              </a:lnSpc>
              <a:buNone/>
            </a:pPr>
            <a:r>
              <a:rPr lang="fa-IR" sz="2400" b="1" dirty="0">
                <a:cs typeface="B Nazanin" panose="00000400000000000000" pitchFamily="2" charset="-78"/>
              </a:rPr>
              <a:t>← </a:t>
            </a: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جَو حاکم در آمریکا: </a:t>
            </a: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تقابل تجارت و مهندسی</a:t>
            </a:r>
          </a:p>
          <a:p>
            <a:pPr algn="just" rtl="1">
              <a:lnSpc>
                <a:spcPct val="100000"/>
              </a:lnSpc>
            </a:pPr>
            <a:r>
              <a:rPr lang="fa-IR" sz="2400" b="1" dirty="0">
                <a:cs typeface="B Nazanin" panose="00000400000000000000" pitchFamily="2" charset="-78"/>
              </a:rPr>
              <a:t>جنبش تکنوکراسی (فن‌سالاری: شرکت‌های تجاری و جامعه باید طبق اصول تکنولوژیک، تغییر شکل داده و مدیریت شوند)</a:t>
            </a:r>
          </a:p>
          <a:p>
            <a:pPr marL="0" indent="0" algn="just" rtl="1">
              <a:lnSpc>
                <a:spcPct val="100000"/>
              </a:lnSpc>
              <a:buNone/>
            </a:pPr>
            <a:r>
              <a:rPr lang="fa-IR" sz="2400" b="1" dirty="0">
                <a:cs typeface="B Nazanin" panose="00000400000000000000" pitchFamily="2" charset="-78"/>
              </a:rPr>
              <a:t>← </a:t>
            </a: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جَو حاکم در شوروی: </a:t>
            </a: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تقابل بروکراسی کمونیست و مهندسان</a:t>
            </a:r>
          </a:p>
          <a:p>
            <a:pPr marL="0" indent="0" algn="just" rtl="1">
              <a:lnSpc>
                <a:spcPct val="100000"/>
              </a:lnSpc>
              <a:buNone/>
            </a:pPr>
            <a:endParaRPr lang="fa-IR" sz="2400" b="1" dirty="0">
              <a:solidFill>
                <a:srgbClr val="00B050"/>
              </a:solidFill>
              <a:cs typeface="B Nazanin" panose="00000400000000000000" pitchFamily="2" charset="-78"/>
            </a:endParaRPr>
          </a:p>
          <a:p>
            <a:pPr marL="0" indent="0" algn="just" rtl="1">
              <a:lnSpc>
                <a:spcPct val="100000"/>
              </a:lnSpc>
              <a:buNone/>
            </a:pPr>
            <a:r>
              <a:rPr lang="fa-IR" sz="2400" b="1" dirty="0">
                <a:cs typeface="B Nazanin" panose="00000400000000000000" pitchFamily="2" charset="-78"/>
              </a:rPr>
              <a:t>← </a:t>
            </a: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تاسیس مجمع بررسی مشکلات عمومی تکنولوژی (عقلانیت مهندسی): </a:t>
            </a:r>
            <a:r>
              <a:rPr lang="fa-IR" sz="2400" b="1" dirty="0">
                <a:cs typeface="B Nazanin" panose="00000400000000000000" pitchFamily="2" charset="-78"/>
              </a:rPr>
              <a:t>تعریف مفهوم تکنولوژی، اصول تکنولوژی معاصر، تکنولوژی به عنوان پدیده‌ای زیست شناختی و انسان شناختی (نقش تکنولوژی در تاریخ، فرهنگ، اقتصاد، هنر، اخلاق و دیگر عوامل اجتماعی)</a:t>
            </a:r>
          </a:p>
          <a:p>
            <a:pPr marL="0" indent="0" algn="just" rtl="1">
              <a:lnSpc>
                <a:spcPct val="100000"/>
              </a:lnSpc>
              <a:buNone/>
            </a:pPr>
            <a:endParaRPr lang="fa-IR" sz="2400" b="1" dirty="0">
              <a:cs typeface="B Nazanin" panose="00000400000000000000" pitchFamily="2" charset="-78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1EE3E7F6-EA86-BFC4-63D1-F1581BE151DD}"/>
              </a:ext>
            </a:extLst>
          </p:cNvPr>
          <p:cNvSpPr/>
          <p:nvPr/>
        </p:nvSpPr>
        <p:spPr>
          <a:xfrm>
            <a:off x="10185400" y="0"/>
            <a:ext cx="2006599" cy="6858000"/>
          </a:xfrm>
          <a:prstGeom prst="rect">
            <a:avLst/>
          </a:prstGeom>
          <a:solidFill>
            <a:srgbClr val="20639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C9B3785-915F-80CE-E17B-0D5766B722F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04" r="14504"/>
          <a:stretch/>
        </p:blipFill>
        <p:spPr bwMode="auto">
          <a:xfrm>
            <a:off x="214604" y="255946"/>
            <a:ext cx="1090295" cy="12623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Rectangle: Rounded Corners 3">
            <a:hlinkClick r:id="rId3" action="ppaction://hlinksldjump"/>
            <a:extLst>
              <a:ext uri="{FF2B5EF4-FFF2-40B4-BE49-F238E27FC236}">
                <a16:creationId xmlns:a16="http://schemas.microsoft.com/office/drawing/2014/main" id="{2BCAEDED-4D62-6786-86C7-850151DCECA2}"/>
              </a:ext>
            </a:extLst>
          </p:cNvPr>
          <p:cNvSpPr/>
          <p:nvPr/>
        </p:nvSpPr>
        <p:spPr>
          <a:xfrm>
            <a:off x="10375296" y="1176688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مفاهیم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5" name="Rectangle: Rounded Corners 4">
            <a:hlinkClick r:id="rId4" action="ppaction://hlinksldjump"/>
            <a:extLst>
              <a:ext uri="{FF2B5EF4-FFF2-40B4-BE49-F238E27FC236}">
                <a16:creationId xmlns:a16="http://schemas.microsoft.com/office/drawing/2014/main" id="{E3EDB73B-5C36-6671-A8AF-D938EB4D6F85}"/>
              </a:ext>
            </a:extLst>
          </p:cNvPr>
          <p:cNvSpPr/>
          <p:nvPr/>
        </p:nvSpPr>
        <p:spPr>
          <a:xfrm>
            <a:off x="10375296" y="696625"/>
            <a:ext cx="2006600" cy="410945"/>
          </a:xfrm>
          <a:prstGeom prst="roundRect">
            <a:avLst/>
          </a:prstGeom>
          <a:solidFill>
            <a:srgbClr val="2981C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02AD5D5E-623C-D642-84EE-F29081DAAAC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145359"/>
            <a:ext cx="273963" cy="41094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F8B1F15-7D35-A5DC-2D32-5FE55FB68D06}"/>
              </a:ext>
            </a:extLst>
          </p:cNvPr>
          <p:cNvSpPr txBox="1"/>
          <p:nvPr/>
        </p:nvSpPr>
        <p:spPr>
          <a:xfrm>
            <a:off x="10303814" y="124882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8" name="Rectangle: Rounded Corners 7">
            <a:hlinkClick r:id="rId6" action="ppaction://hlinksldjump"/>
            <a:extLst>
              <a:ext uri="{FF2B5EF4-FFF2-40B4-BE49-F238E27FC236}">
                <a16:creationId xmlns:a16="http://schemas.microsoft.com/office/drawing/2014/main" id="{5D6393AA-8AF9-1EF5-2A79-357A74998D92}"/>
              </a:ext>
            </a:extLst>
          </p:cNvPr>
          <p:cNvSpPr/>
          <p:nvPr/>
        </p:nvSpPr>
        <p:spPr>
          <a:xfrm>
            <a:off x="10375296" y="1656751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معرفت شناسی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ectangle: Rounded Corners 8">
            <a:hlinkClick r:id="rId7" action="ppaction://hlinksldjump"/>
            <a:extLst>
              <a:ext uri="{FF2B5EF4-FFF2-40B4-BE49-F238E27FC236}">
                <a16:creationId xmlns:a16="http://schemas.microsoft.com/office/drawing/2014/main" id="{88C6EBEC-97D8-761D-AA2D-5390ECCF7323}"/>
              </a:ext>
            </a:extLst>
          </p:cNvPr>
          <p:cNvSpPr/>
          <p:nvPr/>
        </p:nvSpPr>
        <p:spPr>
          <a:xfrm>
            <a:off x="10375296" y="2136814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اهمیت فلسفه تکنولوژی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Rectangle: Rounded Corners 9">
            <a:hlinkClick r:id="rId8" action="ppaction://hlinksldjump"/>
            <a:extLst>
              <a:ext uri="{FF2B5EF4-FFF2-40B4-BE49-F238E27FC236}">
                <a16:creationId xmlns:a16="http://schemas.microsoft.com/office/drawing/2014/main" id="{DBE1C4BE-B249-05E3-03D9-A1C67C4FDAFB}"/>
              </a:ext>
            </a:extLst>
          </p:cNvPr>
          <p:cNvSpPr/>
          <p:nvPr/>
        </p:nvSpPr>
        <p:spPr>
          <a:xfrm>
            <a:off x="10375296" y="2616877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cs typeface="B Nazanin" panose="00000400000000000000" pitchFamily="2" charset="-78"/>
              </a:rPr>
              <a:t>سنت‌های فلسفه تکنولوژی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Rectangle: Rounded Corners 10">
            <a:hlinkClick r:id="rId9" action="ppaction://hlinksldjump"/>
            <a:extLst>
              <a:ext uri="{FF2B5EF4-FFF2-40B4-BE49-F238E27FC236}">
                <a16:creationId xmlns:a16="http://schemas.microsoft.com/office/drawing/2014/main" id="{C1755D67-B297-48E7-F919-6BA4E6C0E9AD}"/>
              </a:ext>
            </a:extLst>
          </p:cNvPr>
          <p:cNvSpPr/>
          <p:nvPr/>
        </p:nvSpPr>
        <p:spPr>
          <a:xfrm>
            <a:off x="10375617" y="3091776"/>
            <a:ext cx="2006600" cy="410945"/>
          </a:xfrm>
          <a:prstGeom prst="roundRect">
            <a:avLst/>
          </a:prstGeom>
          <a:solidFill>
            <a:schemeClr val="bg1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tx1"/>
                </a:solidFill>
                <a:cs typeface="B Nazanin" panose="00000400000000000000" pitchFamily="2" charset="-78"/>
              </a:rPr>
              <a:t>فلسفه تکنولوژی مهندسی</a:t>
            </a:r>
            <a:endParaRPr lang="en-US" sz="14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Rectangle: Rounded Corners 11">
            <a:hlinkClick r:id="rId10" action="ppaction://hlinksldjump"/>
            <a:extLst>
              <a:ext uri="{FF2B5EF4-FFF2-40B4-BE49-F238E27FC236}">
                <a16:creationId xmlns:a16="http://schemas.microsoft.com/office/drawing/2014/main" id="{C755C2E5-4314-C517-7F9A-37A4C696F4AA}"/>
              </a:ext>
            </a:extLst>
          </p:cNvPr>
          <p:cNvSpPr/>
          <p:nvPr/>
        </p:nvSpPr>
        <p:spPr>
          <a:xfrm>
            <a:off x="10369660" y="3571839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cs typeface="B Nazanin" panose="00000400000000000000" pitchFamily="2" charset="-78"/>
              </a:rPr>
              <a:t>تحلیل تاریخی-اقتصادی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814229743"/>
      </p:ext>
    </p:extLst>
  </p:cSld>
  <p:clrMapOvr>
    <a:masterClrMapping/>
  </p:clrMapOvr>
  <p:transition spd="med">
    <p:pull/>
  </p:transition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634BB7F-61F7-E0D9-5785-599E96DA69D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F444985-47B0-9BE8-4B6C-D1B59BE3C5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637" y="110066"/>
            <a:ext cx="10008815" cy="869820"/>
          </a:xfrm>
          <a:prstGeom prst="roundRect">
            <a:avLst/>
          </a:prstGeom>
          <a:solidFill>
            <a:srgbClr val="EDB1B2"/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فلسفه تکنولوژی مهندسی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7D88FF90-97C7-272C-D1BC-8C30B0FFC8A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4604" y="1226220"/>
            <a:ext cx="9685176" cy="5487846"/>
          </a:xfrm>
        </p:spPr>
        <p:txBody>
          <a:bodyPr>
            <a:normAutofit/>
          </a:bodyPr>
          <a:lstStyle/>
          <a:p>
            <a:pPr marL="0" indent="0" algn="just" rtl="1">
              <a:lnSpc>
                <a:spcPct val="100000"/>
              </a:lnSpc>
              <a:buNone/>
            </a:pP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ماکس ایت، آلاردوبوا ريمون و ابرهارد تشیمر </a:t>
            </a:r>
          </a:p>
          <a:p>
            <a:pPr marL="0" indent="0" algn="just" rtl="1">
              <a:lnSpc>
                <a:spcPct val="100000"/>
              </a:lnSpc>
              <a:buNone/>
            </a:pP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(1818-1896)</a:t>
            </a:r>
          </a:p>
          <a:p>
            <a:pPr marL="0" indent="0" algn="just" rtl="1">
              <a:lnSpc>
                <a:spcPct val="100000"/>
              </a:lnSpc>
              <a:buNone/>
            </a:pPr>
            <a:endParaRPr lang="fa-IR" sz="2400" b="1" dirty="0">
              <a:solidFill>
                <a:srgbClr val="00B050"/>
              </a:solidFill>
              <a:cs typeface="B Nazanin" panose="00000400000000000000" pitchFamily="2" charset="-78"/>
            </a:endParaRPr>
          </a:p>
          <a:p>
            <a:pPr marL="0" indent="0" algn="just" rtl="1">
              <a:lnSpc>
                <a:spcPct val="100000"/>
              </a:lnSpc>
              <a:buNone/>
            </a:pPr>
            <a:r>
              <a:rPr lang="fa-IR" sz="2400" b="1" dirty="0">
                <a:cs typeface="B Nazanin" panose="00000400000000000000" pitchFamily="2" charset="-78"/>
              </a:rPr>
              <a:t>← </a:t>
            </a: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ایت: </a:t>
            </a:r>
            <a:r>
              <a:rPr lang="fa-IR" sz="2400" b="1" dirty="0">
                <a:cs typeface="B Nazanin" panose="00000400000000000000" pitchFamily="2" charset="-78"/>
              </a:rPr>
              <a:t>میان شکل گیری خلاقانه یک ایده‌ی توسعه و سپس به کارگیری آن، تمایز وجود دارد</a:t>
            </a:r>
          </a:p>
          <a:p>
            <a:pPr marL="0" indent="0" algn="just" rtl="1">
              <a:lnSpc>
                <a:spcPct val="100000"/>
              </a:lnSpc>
              <a:buNone/>
            </a:pPr>
            <a:endParaRPr lang="fa-IR" sz="2400" b="1" dirty="0">
              <a:cs typeface="B Nazanin" panose="00000400000000000000" pitchFamily="2" charset="-78"/>
            </a:endParaRPr>
          </a:p>
          <a:p>
            <a:pPr marL="0" indent="0" algn="just" rtl="1">
              <a:lnSpc>
                <a:spcPct val="100000"/>
              </a:lnSpc>
              <a:buNone/>
            </a:pPr>
            <a:r>
              <a:rPr lang="fa-IR" sz="2400" b="1" dirty="0">
                <a:cs typeface="B Nazanin" panose="00000400000000000000" pitchFamily="2" charset="-78"/>
              </a:rPr>
              <a:t>← </a:t>
            </a: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ريمون: </a:t>
            </a:r>
            <a:r>
              <a:rPr lang="fa-IR" sz="2400" b="1" dirty="0">
                <a:cs typeface="B Nazanin" panose="00000400000000000000" pitchFamily="2" charset="-78"/>
              </a:rPr>
              <a:t>اختراع، </a:t>
            </a:r>
            <a:r>
              <a:rPr lang="fa-IR" sz="2400" b="1" dirty="0">
                <a:solidFill>
                  <a:srgbClr val="0070C0"/>
                </a:solidFill>
                <a:cs typeface="B Nazanin" panose="00000400000000000000" pitchFamily="2" charset="-78"/>
              </a:rPr>
              <a:t>رخدادی روان شناختی </a:t>
            </a:r>
            <a:r>
              <a:rPr lang="fa-IR" sz="2400" b="1" dirty="0">
                <a:cs typeface="B Nazanin" panose="00000400000000000000" pitchFamily="2" charset="-78"/>
              </a:rPr>
              <a:t>و مصنوعات مادی، </a:t>
            </a:r>
            <a:r>
              <a:rPr lang="fa-IR" sz="2400" b="1" dirty="0">
                <a:solidFill>
                  <a:srgbClr val="0070C0"/>
                </a:solidFill>
                <a:cs typeface="B Nazanin" panose="00000400000000000000" pitchFamily="2" charset="-78"/>
              </a:rPr>
              <a:t>محصولات</a:t>
            </a:r>
            <a:r>
              <a:rPr lang="fa-IR" sz="2400" b="1" dirty="0">
                <a:cs typeface="B Nazanin" panose="00000400000000000000" pitchFamily="2" charset="-78"/>
              </a:rPr>
              <a:t> آن هستند</a:t>
            </a:r>
          </a:p>
          <a:p>
            <a:pPr marL="0" indent="0" algn="just" rtl="1">
              <a:lnSpc>
                <a:spcPct val="100000"/>
              </a:lnSpc>
              <a:buNone/>
            </a:pPr>
            <a:endParaRPr lang="fa-IR" sz="2400" b="1" dirty="0">
              <a:cs typeface="B Nazanin" panose="00000400000000000000" pitchFamily="2" charset="-78"/>
            </a:endParaRPr>
          </a:p>
          <a:p>
            <a:pPr marL="0" indent="0" algn="just" rtl="1">
              <a:lnSpc>
                <a:spcPct val="100000"/>
              </a:lnSpc>
              <a:buNone/>
            </a:pPr>
            <a:r>
              <a:rPr lang="fa-IR" sz="2400" b="1" dirty="0">
                <a:cs typeface="B Nazanin" panose="00000400000000000000" pitchFamily="2" charset="-78"/>
              </a:rPr>
              <a:t>← </a:t>
            </a: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وجه اشتراک دو نویسنده: </a:t>
            </a:r>
            <a:r>
              <a:rPr lang="fa-IR" sz="2400" b="1" dirty="0">
                <a:cs typeface="B Nazanin" panose="00000400000000000000" pitchFamily="2" charset="-78"/>
              </a:rPr>
              <a:t>وحدت خلاقیت مهندس و تخیل هنرمند</a:t>
            </a:r>
          </a:p>
          <a:p>
            <a:pPr marL="0" indent="0" algn="just" rtl="1">
              <a:lnSpc>
                <a:spcPct val="100000"/>
              </a:lnSpc>
              <a:buNone/>
            </a:pPr>
            <a:endParaRPr lang="fa-IR" sz="2400" b="1" dirty="0">
              <a:cs typeface="B Nazanin" panose="00000400000000000000" pitchFamily="2" charset="-78"/>
            </a:endParaRPr>
          </a:p>
          <a:p>
            <a:pPr marL="0" indent="0" algn="just" rtl="1">
              <a:lnSpc>
                <a:spcPct val="100000"/>
              </a:lnSpc>
              <a:buNone/>
            </a:pPr>
            <a:r>
              <a:rPr lang="fa-IR" sz="2400" b="1" dirty="0">
                <a:cs typeface="B Nazanin" panose="00000400000000000000" pitchFamily="2" charset="-78"/>
              </a:rPr>
              <a:t>← </a:t>
            </a: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تشیمر: </a:t>
            </a:r>
            <a:r>
              <a:rPr lang="fa-IR" sz="2400" b="1" dirty="0">
                <a:cs typeface="B Nazanin" panose="00000400000000000000" pitchFamily="2" charset="-78"/>
              </a:rPr>
              <a:t>هدف از تکنولوژی، دستیابی به آزادی بشری است و این آزادی از طریق سلطه مادی بر طبیعت و گریز از محدودیتهای آن کسب و فهم می‌شود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F020753-B80E-81AC-CD03-A40355A3F6B6}"/>
              </a:ext>
            </a:extLst>
          </p:cNvPr>
          <p:cNvSpPr/>
          <p:nvPr/>
        </p:nvSpPr>
        <p:spPr>
          <a:xfrm>
            <a:off x="10185400" y="0"/>
            <a:ext cx="2006599" cy="6858000"/>
          </a:xfrm>
          <a:prstGeom prst="rect">
            <a:avLst/>
          </a:prstGeom>
          <a:solidFill>
            <a:srgbClr val="20639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2E567D2-4250-4604-489C-2D8A076F66D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150" b="7150"/>
          <a:stretch/>
        </p:blipFill>
        <p:spPr bwMode="auto">
          <a:xfrm>
            <a:off x="214604" y="255946"/>
            <a:ext cx="1090295" cy="12623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2D277081-D3D6-6446-D238-427EE825704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593" r="14593"/>
          <a:stretch/>
        </p:blipFill>
        <p:spPr bwMode="auto">
          <a:xfrm>
            <a:off x="1494795" y="255945"/>
            <a:ext cx="1090295" cy="12623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5A941DE-BBEA-A180-690C-F6B5CCA007E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948" b="10948"/>
          <a:stretch/>
        </p:blipFill>
        <p:spPr bwMode="auto">
          <a:xfrm flipH="1">
            <a:off x="2774986" y="255945"/>
            <a:ext cx="1090295" cy="12623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6" name="Rectangle: Rounded Corners 5">
            <a:hlinkClick r:id="rId5" action="ppaction://hlinksldjump"/>
            <a:extLst>
              <a:ext uri="{FF2B5EF4-FFF2-40B4-BE49-F238E27FC236}">
                <a16:creationId xmlns:a16="http://schemas.microsoft.com/office/drawing/2014/main" id="{CF205DA2-96C8-15B9-76D2-E3E73E541559}"/>
              </a:ext>
            </a:extLst>
          </p:cNvPr>
          <p:cNvSpPr/>
          <p:nvPr/>
        </p:nvSpPr>
        <p:spPr>
          <a:xfrm>
            <a:off x="10375296" y="1176688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مفاهیم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7" name="Rectangle: Rounded Corners 6">
            <a:hlinkClick r:id="rId6" action="ppaction://hlinksldjump"/>
            <a:extLst>
              <a:ext uri="{FF2B5EF4-FFF2-40B4-BE49-F238E27FC236}">
                <a16:creationId xmlns:a16="http://schemas.microsoft.com/office/drawing/2014/main" id="{C1766251-90E2-B09D-AAF5-65C86C0BDA42}"/>
              </a:ext>
            </a:extLst>
          </p:cNvPr>
          <p:cNvSpPr/>
          <p:nvPr/>
        </p:nvSpPr>
        <p:spPr>
          <a:xfrm>
            <a:off x="10375296" y="696625"/>
            <a:ext cx="2006600" cy="410945"/>
          </a:xfrm>
          <a:prstGeom prst="roundRect">
            <a:avLst/>
          </a:prstGeom>
          <a:solidFill>
            <a:srgbClr val="2981C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1C33D74A-7DFB-A737-BCA7-9AF63FACFC2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145359"/>
            <a:ext cx="273963" cy="41094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72F73375-214D-20B8-859C-C3A04F6628FA}"/>
              </a:ext>
            </a:extLst>
          </p:cNvPr>
          <p:cNvSpPr txBox="1"/>
          <p:nvPr/>
        </p:nvSpPr>
        <p:spPr>
          <a:xfrm>
            <a:off x="10303814" y="124882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Rectangle: Rounded Corners 9">
            <a:hlinkClick r:id="rId8" action="ppaction://hlinksldjump"/>
            <a:extLst>
              <a:ext uri="{FF2B5EF4-FFF2-40B4-BE49-F238E27FC236}">
                <a16:creationId xmlns:a16="http://schemas.microsoft.com/office/drawing/2014/main" id="{20FE820C-A5E5-796E-FCF9-462DB1EEAC13}"/>
              </a:ext>
            </a:extLst>
          </p:cNvPr>
          <p:cNvSpPr/>
          <p:nvPr/>
        </p:nvSpPr>
        <p:spPr>
          <a:xfrm>
            <a:off x="10375296" y="1656751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معرفت شناسی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Rectangle: Rounded Corners 10">
            <a:hlinkClick r:id="rId9" action="ppaction://hlinksldjump"/>
            <a:extLst>
              <a:ext uri="{FF2B5EF4-FFF2-40B4-BE49-F238E27FC236}">
                <a16:creationId xmlns:a16="http://schemas.microsoft.com/office/drawing/2014/main" id="{7445970D-34E0-CA5F-49C0-2D05A1756F75}"/>
              </a:ext>
            </a:extLst>
          </p:cNvPr>
          <p:cNvSpPr/>
          <p:nvPr/>
        </p:nvSpPr>
        <p:spPr>
          <a:xfrm>
            <a:off x="10375296" y="2136814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اهمیت فلسفه تکنولوژی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Rectangle: Rounded Corners 11">
            <a:hlinkClick r:id="rId10" action="ppaction://hlinksldjump"/>
            <a:extLst>
              <a:ext uri="{FF2B5EF4-FFF2-40B4-BE49-F238E27FC236}">
                <a16:creationId xmlns:a16="http://schemas.microsoft.com/office/drawing/2014/main" id="{A689F053-0CF7-507A-C1BB-BAF4175E2C1D}"/>
              </a:ext>
            </a:extLst>
          </p:cNvPr>
          <p:cNvSpPr/>
          <p:nvPr/>
        </p:nvSpPr>
        <p:spPr>
          <a:xfrm>
            <a:off x="10375296" y="2616877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cs typeface="B Nazanin" panose="00000400000000000000" pitchFamily="2" charset="-78"/>
              </a:rPr>
              <a:t>سنت‌های فلسفه تکنولوژی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9" name="Rectangle: Rounded Corners 18">
            <a:hlinkClick r:id="rId11" action="ppaction://hlinksldjump"/>
            <a:extLst>
              <a:ext uri="{FF2B5EF4-FFF2-40B4-BE49-F238E27FC236}">
                <a16:creationId xmlns:a16="http://schemas.microsoft.com/office/drawing/2014/main" id="{FB00A249-1D88-C80F-6B4F-E5B74A135E03}"/>
              </a:ext>
            </a:extLst>
          </p:cNvPr>
          <p:cNvSpPr/>
          <p:nvPr/>
        </p:nvSpPr>
        <p:spPr>
          <a:xfrm>
            <a:off x="10375617" y="3091776"/>
            <a:ext cx="2006600" cy="410945"/>
          </a:xfrm>
          <a:prstGeom prst="roundRect">
            <a:avLst/>
          </a:prstGeom>
          <a:solidFill>
            <a:schemeClr val="bg1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tx1"/>
                </a:solidFill>
                <a:cs typeface="B Nazanin" panose="00000400000000000000" pitchFamily="2" charset="-78"/>
              </a:rPr>
              <a:t>فلسفه تکنولوژی مهندسی</a:t>
            </a:r>
            <a:endParaRPr lang="en-US" sz="14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Rectangle: Rounded Corners 13">
            <a:hlinkClick r:id="rId12" action="ppaction://hlinksldjump"/>
            <a:extLst>
              <a:ext uri="{FF2B5EF4-FFF2-40B4-BE49-F238E27FC236}">
                <a16:creationId xmlns:a16="http://schemas.microsoft.com/office/drawing/2014/main" id="{DE7DBFFB-8F55-DA6A-CD35-B45D308AAE38}"/>
              </a:ext>
            </a:extLst>
          </p:cNvPr>
          <p:cNvSpPr/>
          <p:nvPr/>
        </p:nvSpPr>
        <p:spPr>
          <a:xfrm>
            <a:off x="10369660" y="3571839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cs typeface="B Nazanin" panose="00000400000000000000" pitchFamily="2" charset="-78"/>
              </a:rPr>
              <a:t>تحلیل تاریخی-اقتصادی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312258347"/>
      </p:ext>
    </p:extLst>
  </p:cSld>
  <p:clrMapOvr>
    <a:masterClrMapping/>
  </p:clrMapOvr>
  <p:transition spd="med">
    <p:pull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9D3388-A46A-4952-AAC3-E2647240C43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560CA9-94FF-FD91-D755-FA303AFA1E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637" y="110066"/>
            <a:ext cx="10008815" cy="869820"/>
          </a:xfrm>
          <a:prstGeom prst="roundRect">
            <a:avLst/>
          </a:prstGeom>
          <a:solidFill>
            <a:srgbClr val="EDB1B2"/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فلسفه تکنولوژی مهندسی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64C9A58F-4068-6E28-0C27-4D1D266A951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4604" y="1226220"/>
            <a:ext cx="9685176" cy="5487846"/>
          </a:xfrm>
        </p:spPr>
        <p:txBody>
          <a:bodyPr>
            <a:normAutofit/>
          </a:bodyPr>
          <a:lstStyle/>
          <a:p>
            <a:pPr marL="0" indent="0" algn="just" rtl="1">
              <a:lnSpc>
                <a:spcPct val="100000"/>
              </a:lnSpc>
              <a:buNone/>
            </a:pP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انجمن مهندسان آلمانی (تاسیس1917)</a:t>
            </a:r>
          </a:p>
          <a:p>
            <a:pPr marL="0" indent="0" algn="just" rtl="1">
              <a:lnSpc>
                <a:spcPct val="100000"/>
              </a:lnSpc>
              <a:buNone/>
            </a:pPr>
            <a:r>
              <a:rPr lang="fa-IR" sz="2400" b="1" dirty="0">
                <a:solidFill>
                  <a:srgbClr val="0070C0"/>
                </a:solidFill>
                <a:cs typeface="B Nazanin" panose="00000400000000000000" pitchFamily="2" charset="-78"/>
              </a:rPr>
              <a:t>(زیمون موزر، هانس لنک، گونتر روپول، آلوا هونینگ، هانس زاکسه و فریدریش راپ)</a:t>
            </a:r>
          </a:p>
          <a:p>
            <a:pPr marL="0" indent="0" algn="just" rtl="1">
              <a:lnSpc>
                <a:spcPct val="100000"/>
              </a:lnSpc>
              <a:buNone/>
            </a:pPr>
            <a:endParaRPr lang="fa-IR" sz="2400" b="1" dirty="0">
              <a:solidFill>
                <a:srgbClr val="0070C0"/>
              </a:solidFill>
              <a:cs typeface="B Nazanin" panose="00000400000000000000" pitchFamily="2" charset="-78"/>
            </a:endParaRPr>
          </a:p>
          <a:p>
            <a:pPr marL="0" indent="0" algn="just" rtl="1">
              <a:lnSpc>
                <a:spcPct val="100000"/>
              </a:lnSpc>
              <a:buNone/>
            </a:pPr>
            <a:r>
              <a:rPr lang="fa-IR" sz="2400" b="1" dirty="0">
                <a:cs typeface="B Nazanin" panose="00000400000000000000" pitchFamily="2" charset="-78"/>
              </a:rPr>
              <a:t>← </a:t>
            </a: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ایجاد گروه مطالعاتی انسان و تکنیک: </a:t>
            </a:r>
            <a:r>
              <a:rPr lang="fa-IR" sz="2400" b="1" dirty="0">
                <a:cs typeface="B Nazanin" panose="00000400000000000000" pitchFamily="2" charset="-78"/>
              </a:rPr>
              <a:t>دارای کمیته‌های کاری با موضوعات آموزش، مذهب، زبان، جامعه شناسی و فلسفه</a:t>
            </a:r>
          </a:p>
          <a:p>
            <a:pPr marL="0" indent="0" algn="just" rtl="1">
              <a:lnSpc>
                <a:spcPct val="100000"/>
              </a:lnSpc>
              <a:buNone/>
            </a:pPr>
            <a:endParaRPr lang="fa-IR" sz="2400" b="1" dirty="0">
              <a:cs typeface="B Nazanin" panose="00000400000000000000" pitchFamily="2" charset="-78"/>
            </a:endParaRPr>
          </a:p>
          <a:p>
            <a:pPr marL="0" indent="0" algn="just" rtl="1">
              <a:lnSpc>
                <a:spcPct val="100000"/>
              </a:lnSpc>
              <a:buNone/>
            </a:pPr>
            <a:r>
              <a:rPr lang="fa-IR" sz="2400" b="1" dirty="0">
                <a:cs typeface="B Nazanin" panose="00000400000000000000" pitchFamily="2" charset="-78"/>
              </a:rPr>
              <a:t>← </a:t>
            </a: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انتشارات (مخاطب جامعه مهندسان):</a:t>
            </a:r>
            <a:r>
              <a:rPr lang="fa-IR" sz="2400" b="1" dirty="0">
                <a:cs typeface="B Nazanin" panose="00000400000000000000" pitchFamily="2" charset="-78"/>
              </a:rPr>
              <a:t> بررسی خلاقیت مهندسی (اثر هونینگ)، نظریه سیستم‌ها (اثر روپول)، انسان شناسی تکنولوژی (اثر زاکسه)</a:t>
            </a:r>
          </a:p>
          <a:p>
            <a:pPr marL="0" indent="0" algn="just" rtl="1">
              <a:lnSpc>
                <a:spcPct val="100000"/>
              </a:lnSpc>
              <a:buNone/>
            </a:pPr>
            <a:endParaRPr lang="fa-IR" sz="2400" b="1" dirty="0">
              <a:cs typeface="B Nazanin" panose="00000400000000000000" pitchFamily="2" charset="-78"/>
            </a:endParaRPr>
          </a:p>
          <a:p>
            <a:pPr marL="0" indent="0" algn="just" rtl="1">
              <a:lnSpc>
                <a:spcPct val="100000"/>
              </a:lnSpc>
              <a:buNone/>
            </a:pPr>
            <a:r>
              <a:rPr lang="fa-IR" sz="2400" b="1" dirty="0">
                <a:cs typeface="B Nazanin" panose="00000400000000000000" pitchFamily="2" charset="-78"/>
              </a:rPr>
              <a:t>← </a:t>
            </a: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انتشارات (مخاطب عمومی):</a:t>
            </a:r>
            <a:r>
              <a:rPr lang="fa-IR" sz="2400" b="1" dirty="0">
                <a:cs typeface="B Nazanin" panose="00000400000000000000" pitchFamily="2" charset="-78"/>
              </a:rPr>
              <a:t> تكنو فلسفه تحلیلی (اثر راپ) » ارائه نمای کلی و نظام‌مند توسعه تکنولوژی و همچنین مشکلات و راه حل‌های آن</a:t>
            </a:r>
          </a:p>
          <a:p>
            <a:pPr marL="0" indent="0" algn="just" rtl="1">
              <a:lnSpc>
                <a:spcPct val="100000"/>
              </a:lnSpc>
              <a:buNone/>
            </a:pPr>
            <a:endParaRPr lang="fa-IR" sz="2400" b="1" dirty="0">
              <a:cs typeface="B Nazanin" panose="00000400000000000000" pitchFamily="2" charset="-78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AC0BADD5-0FC6-C060-672D-5103D3DE467C}"/>
              </a:ext>
            </a:extLst>
          </p:cNvPr>
          <p:cNvSpPr/>
          <p:nvPr/>
        </p:nvSpPr>
        <p:spPr>
          <a:xfrm>
            <a:off x="10185400" y="0"/>
            <a:ext cx="2006599" cy="6858000"/>
          </a:xfrm>
          <a:prstGeom prst="rect">
            <a:avLst/>
          </a:prstGeom>
          <a:solidFill>
            <a:srgbClr val="20639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5882BACB-97AC-1A05-3B2E-14353127541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50473"/>
            <a:ext cx="273963" cy="410945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EC60F76A-00D5-FE4D-DA26-6437261EAEF2}"/>
              </a:ext>
            </a:extLst>
          </p:cNvPr>
          <p:cNvSpPr txBox="1"/>
          <p:nvPr/>
        </p:nvSpPr>
        <p:spPr>
          <a:xfrm>
            <a:off x="10303814" y="29996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57CF157-6FD9-2375-24A5-045F9B7D6E3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813" r="6813"/>
          <a:stretch/>
        </p:blipFill>
        <p:spPr bwMode="auto">
          <a:xfrm>
            <a:off x="214604" y="255946"/>
            <a:ext cx="1090295" cy="12623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Rectangle: Rounded Corners 3">
            <a:hlinkClick r:id="rId4" action="ppaction://hlinksldjump"/>
            <a:extLst>
              <a:ext uri="{FF2B5EF4-FFF2-40B4-BE49-F238E27FC236}">
                <a16:creationId xmlns:a16="http://schemas.microsoft.com/office/drawing/2014/main" id="{4748E3AE-255A-6085-B9C2-86189A78D88D}"/>
              </a:ext>
            </a:extLst>
          </p:cNvPr>
          <p:cNvSpPr/>
          <p:nvPr/>
        </p:nvSpPr>
        <p:spPr>
          <a:xfrm>
            <a:off x="10375296" y="1176688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مفاهیم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5" name="Rectangle: Rounded Corners 4">
            <a:hlinkClick r:id="rId5" action="ppaction://hlinksldjump"/>
            <a:extLst>
              <a:ext uri="{FF2B5EF4-FFF2-40B4-BE49-F238E27FC236}">
                <a16:creationId xmlns:a16="http://schemas.microsoft.com/office/drawing/2014/main" id="{0D8AD75A-F3B0-C983-C4A4-EEA4B1C1B69A}"/>
              </a:ext>
            </a:extLst>
          </p:cNvPr>
          <p:cNvSpPr/>
          <p:nvPr/>
        </p:nvSpPr>
        <p:spPr>
          <a:xfrm>
            <a:off x="10375296" y="696625"/>
            <a:ext cx="2006600" cy="410945"/>
          </a:xfrm>
          <a:prstGeom prst="roundRect">
            <a:avLst/>
          </a:prstGeom>
          <a:solidFill>
            <a:srgbClr val="2981C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9B8DC5C4-CD14-8197-C574-5D97339D2D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145359"/>
            <a:ext cx="273963" cy="41094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242F5CD2-D34F-1CF2-84EC-D8D6BDB0F0FE}"/>
              </a:ext>
            </a:extLst>
          </p:cNvPr>
          <p:cNvSpPr txBox="1"/>
          <p:nvPr/>
        </p:nvSpPr>
        <p:spPr>
          <a:xfrm>
            <a:off x="10303814" y="124882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8" name="Rectangle: Rounded Corners 7">
            <a:hlinkClick r:id="rId6" action="ppaction://hlinksldjump"/>
            <a:extLst>
              <a:ext uri="{FF2B5EF4-FFF2-40B4-BE49-F238E27FC236}">
                <a16:creationId xmlns:a16="http://schemas.microsoft.com/office/drawing/2014/main" id="{9632847A-649D-76BC-30C8-3C3A07CCCF16}"/>
              </a:ext>
            </a:extLst>
          </p:cNvPr>
          <p:cNvSpPr/>
          <p:nvPr/>
        </p:nvSpPr>
        <p:spPr>
          <a:xfrm>
            <a:off x="10375296" y="1656751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معرفت شناسی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ectangle: Rounded Corners 8">
            <a:hlinkClick r:id="rId7" action="ppaction://hlinksldjump"/>
            <a:extLst>
              <a:ext uri="{FF2B5EF4-FFF2-40B4-BE49-F238E27FC236}">
                <a16:creationId xmlns:a16="http://schemas.microsoft.com/office/drawing/2014/main" id="{F36C00D5-0E81-FD52-A1E7-CCDA016A60F0}"/>
              </a:ext>
            </a:extLst>
          </p:cNvPr>
          <p:cNvSpPr/>
          <p:nvPr/>
        </p:nvSpPr>
        <p:spPr>
          <a:xfrm>
            <a:off x="10375296" y="2136814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اهمیت فلسفه تکنولوژی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Rectangle: Rounded Corners 9">
            <a:hlinkClick r:id="rId8" action="ppaction://hlinksldjump"/>
            <a:extLst>
              <a:ext uri="{FF2B5EF4-FFF2-40B4-BE49-F238E27FC236}">
                <a16:creationId xmlns:a16="http://schemas.microsoft.com/office/drawing/2014/main" id="{DD8A539C-0C84-9FB7-67DA-4E05B0E485A8}"/>
              </a:ext>
            </a:extLst>
          </p:cNvPr>
          <p:cNvSpPr/>
          <p:nvPr/>
        </p:nvSpPr>
        <p:spPr>
          <a:xfrm>
            <a:off x="10375296" y="2616877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cs typeface="B Nazanin" panose="00000400000000000000" pitchFamily="2" charset="-78"/>
              </a:rPr>
              <a:t>سنت‌های فلسفه تکنولوژی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Rectangle: Rounded Corners 10">
            <a:hlinkClick r:id="rId9" action="ppaction://hlinksldjump"/>
            <a:extLst>
              <a:ext uri="{FF2B5EF4-FFF2-40B4-BE49-F238E27FC236}">
                <a16:creationId xmlns:a16="http://schemas.microsoft.com/office/drawing/2014/main" id="{12B17868-84D3-A041-E78E-EC4A8F89C3E1}"/>
              </a:ext>
            </a:extLst>
          </p:cNvPr>
          <p:cNvSpPr/>
          <p:nvPr/>
        </p:nvSpPr>
        <p:spPr>
          <a:xfrm>
            <a:off x="10375617" y="3091776"/>
            <a:ext cx="2006600" cy="410945"/>
          </a:xfrm>
          <a:prstGeom prst="roundRect">
            <a:avLst/>
          </a:prstGeom>
          <a:solidFill>
            <a:schemeClr val="bg1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tx1"/>
                </a:solidFill>
                <a:cs typeface="B Nazanin" panose="00000400000000000000" pitchFamily="2" charset="-78"/>
              </a:rPr>
              <a:t>فلسفه تکنولوژی مهندسی</a:t>
            </a:r>
            <a:endParaRPr lang="en-US" sz="14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Rectangle: Rounded Corners 11">
            <a:hlinkClick r:id="rId10" action="ppaction://hlinksldjump"/>
            <a:extLst>
              <a:ext uri="{FF2B5EF4-FFF2-40B4-BE49-F238E27FC236}">
                <a16:creationId xmlns:a16="http://schemas.microsoft.com/office/drawing/2014/main" id="{3D727023-9183-7058-76F8-D921F046A156}"/>
              </a:ext>
            </a:extLst>
          </p:cNvPr>
          <p:cNvSpPr/>
          <p:nvPr/>
        </p:nvSpPr>
        <p:spPr>
          <a:xfrm>
            <a:off x="10369660" y="3571839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cs typeface="B Nazanin" panose="00000400000000000000" pitchFamily="2" charset="-78"/>
              </a:rPr>
              <a:t>تحلیل تاریخی-اقتصادی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375879994"/>
      </p:ext>
    </p:extLst>
  </p:cSld>
  <p:clrMapOvr>
    <a:masterClrMapping/>
  </p:clrMapOvr>
  <p:transition spd="med">
    <p:pull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808C64-720C-8011-E423-1650241B0D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82F54E-83CD-796A-DD5C-2657D6DA77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637" y="110066"/>
            <a:ext cx="10008815" cy="869820"/>
          </a:xfrm>
          <a:prstGeom prst="roundRect">
            <a:avLst/>
          </a:prstGeom>
          <a:solidFill>
            <a:srgbClr val="EDB1B2"/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فلسفه تکنولوژی مهندسی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94D6FDA6-C759-09D2-AF79-60FFD0E0A3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4604" y="1226220"/>
            <a:ext cx="9685176" cy="5487846"/>
          </a:xfrm>
        </p:spPr>
        <p:txBody>
          <a:bodyPr>
            <a:normAutofit fontScale="92500" lnSpcReduction="10000"/>
          </a:bodyPr>
          <a:lstStyle/>
          <a:p>
            <a:pPr marL="0" indent="0" algn="just" rtl="1">
              <a:lnSpc>
                <a:spcPct val="100000"/>
              </a:lnSpc>
              <a:buNone/>
            </a:pP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آلفرد اسپیناس (1844-1922)</a:t>
            </a:r>
            <a:endParaRPr lang="fa-IR" sz="2400" b="1" dirty="0">
              <a:solidFill>
                <a:srgbClr val="0070C0"/>
              </a:solidFill>
              <a:cs typeface="B Nazanin" panose="00000400000000000000" pitchFamily="2" charset="-78"/>
            </a:endParaRPr>
          </a:p>
          <a:p>
            <a:pPr marL="0" indent="0" algn="just" rtl="1">
              <a:lnSpc>
                <a:spcPct val="100000"/>
              </a:lnSpc>
              <a:buNone/>
            </a:pPr>
            <a:endParaRPr lang="fa-IR" sz="2400" b="1" dirty="0">
              <a:solidFill>
                <a:srgbClr val="0070C0"/>
              </a:solidFill>
              <a:cs typeface="B Nazanin" panose="00000400000000000000" pitchFamily="2" charset="-78"/>
            </a:endParaRPr>
          </a:p>
          <a:p>
            <a:pPr marL="0" indent="0" algn="just" rtl="1">
              <a:lnSpc>
                <a:spcPct val="100000"/>
              </a:lnSpc>
              <a:buNone/>
            </a:pPr>
            <a:r>
              <a:rPr lang="fa-IR" sz="2400" b="1" dirty="0">
                <a:cs typeface="B Nazanin" panose="00000400000000000000" pitchFamily="2" charset="-78"/>
              </a:rPr>
              <a:t>← </a:t>
            </a: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کتاب مبدأ تکنولوژی: </a:t>
            </a:r>
            <a:r>
              <a:rPr lang="fa-IR" sz="2400" b="1" dirty="0">
                <a:cs typeface="B Nazanin" panose="00000400000000000000" pitchFamily="2" charset="-78"/>
              </a:rPr>
              <a:t>تاکید بر ایده کاپ </a:t>
            </a:r>
            <a:r>
              <a:rPr lang="fa-IR" sz="2400" b="1" dirty="0">
                <a:solidFill>
                  <a:schemeClr val="accent2"/>
                </a:solidFill>
                <a:cs typeface="B Nazanin" panose="00000400000000000000" pitchFamily="2" charset="-78"/>
              </a:rPr>
              <a:t>(تکنولوژی به عنوان فرافکنی اندام) </a:t>
            </a:r>
            <a:r>
              <a:rPr lang="fa-IR" sz="2400" b="1" dirty="0">
                <a:cs typeface="B Nazanin" panose="00000400000000000000" pitchFamily="2" charset="-78"/>
              </a:rPr>
              <a:t>و تمایز میان سه واژه:</a:t>
            </a:r>
          </a:p>
          <a:p>
            <a:pPr lvl="1" algn="just" rtl="1">
              <a:lnSpc>
                <a:spcPct val="100000"/>
              </a:lnSpc>
            </a:pPr>
            <a:r>
              <a:rPr lang="fa-IR" b="1" dirty="0">
                <a:solidFill>
                  <a:srgbClr val="0070C0"/>
                </a:solidFill>
                <a:cs typeface="B Nazanin" panose="00000400000000000000" pitchFamily="2" charset="-78"/>
              </a:rPr>
              <a:t>"تکنیک" </a:t>
            </a:r>
            <a:r>
              <a:rPr lang="fa-IR" b="1" dirty="0">
                <a:cs typeface="B Nazanin" panose="00000400000000000000" pitchFamily="2" charset="-78"/>
              </a:rPr>
              <a:t>(مهارت‌های انجام فعالیت‌های تکنولوژیک)، </a:t>
            </a:r>
          </a:p>
          <a:p>
            <a:pPr lvl="1" algn="just" rtl="1">
              <a:lnSpc>
                <a:spcPct val="100000"/>
              </a:lnSpc>
            </a:pPr>
            <a:r>
              <a:rPr lang="fa-IR" b="1" dirty="0">
                <a:solidFill>
                  <a:srgbClr val="0070C0"/>
                </a:solidFill>
                <a:cs typeface="B Nazanin" panose="00000400000000000000" pitchFamily="2" charset="-78"/>
              </a:rPr>
              <a:t>"تکنولوژی </a:t>
            </a:r>
            <a:r>
              <a:rPr lang="en-US" b="1" dirty="0">
                <a:solidFill>
                  <a:srgbClr val="0070C0"/>
                </a:solidFill>
                <a:cs typeface="B Nazanin" panose="00000400000000000000" pitchFamily="2" charset="-78"/>
              </a:rPr>
              <a:t>technology</a:t>
            </a:r>
            <a:r>
              <a:rPr lang="fa-IR" b="1" dirty="0">
                <a:solidFill>
                  <a:srgbClr val="0070C0"/>
                </a:solidFill>
                <a:cs typeface="B Nazanin" panose="00000400000000000000" pitchFamily="2" charset="-78"/>
              </a:rPr>
              <a:t>" </a:t>
            </a:r>
            <a:r>
              <a:rPr lang="fa-IR" b="1" dirty="0">
                <a:cs typeface="B Nazanin" panose="00000400000000000000" pitchFamily="2" charset="-78"/>
              </a:rPr>
              <a:t>(سازماندهی نظام‌مند تکنیک‌ها) و </a:t>
            </a:r>
          </a:p>
          <a:p>
            <a:pPr lvl="1" algn="just" rtl="1">
              <a:lnSpc>
                <a:spcPct val="100000"/>
              </a:lnSpc>
            </a:pPr>
            <a:r>
              <a:rPr lang="fa-IR" b="1" dirty="0">
                <a:solidFill>
                  <a:srgbClr val="0070C0"/>
                </a:solidFill>
                <a:cs typeface="B Nazanin" panose="00000400000000000000" pitchFamily="2" charset="-78"/>
              </a:rPr>
              <a:t>"تکنولوژی </a:t>
            </a:r>
            <a:r>
              <a:rPr lang="en-US" sz="2800" b="1" dirty="0">
                <a:solidFill>
                  <a:srgbClr val="0070C0"/>
                </a:solidFill>
                <a:cs typeface="B Nazanin" panose="00000400000000000000" pitchFamily="2" charset="-78"/>
              </a:rPr>
              <a:t>T</a:t>
            </a:r>
            <a:r>
              <a:rPr lang="en-US" b="1" dirty="0">
                <a:solidFill>
                  <a:srgbClr val="0070C0"/>
                </a:solidFill>
                <a:cs typeface="B Nazanin" panose="00000400000000000000" pitchFamily="2" charset="-78"/>
              </a:rPr>
              <a:t>echnology</a:t>
            </a:r>
            <a:r>
              <a:rPr lang="fa-IR" b="1" dirty="0">
                <a:solidFill>
                  <a:srgbClr val="0070C0"/>
                </a:solidFill>
                <a:cs typeface="B Nazanin" panose="00000400000000000000" pitchFamily="2" charset="-78"/>
              </a:rPr>
              <a:t>" </a:t>
            </a:r>
            <a:r>
              <a:rPr lang="fa-IR" b="1" dirty="0">
                <a:cs typeface="B Nazanin" panose="00000400000000000000" pitchFamily="2" charset="-78"/>
              </a:rPr>
              <a:t>(اصول کاربردی تکنولوژی‌ها)</a:t>
            </a:r>
          </a:p>
          <a:p>
            <a:pPr lvl="1" algn="just" rtl="1">
              <a:lnSpc>
                <a:spcPct val="100000"/>
              </a:lnSpc>
            </a:pPr>
            <a:endParaRPr lang="fa-IR" sz="2000" b="1" dirty="0">
              <a:cs typeface="B Nazanin" panose="00000400000000000000" pitchFamily="2" charset="-78"/>
            </a:endParaRPr>
          </a:p>
          <a:p>
            <a:pPr marL="0" indent="0" algn="just" rtl="1">
              <a:lnSpc>
                <a:spcPct val="100000"/>
              </a:lnSpc>
              <a:buNone/>
            </a:pPr>
            <a:r>
              <a:rPr lang="fa-IR" b="1" dirty="0">
                <a:cs typeface="B Nazanin" panose="00000400000000000000" pitchFamily="2" charset="-78"/>
              </a:rPr>
              <a:t>← </a:t>
            </a:r>
            <a:r>
              <a:rPr lang="fa-IR" b="1" dirty="0">
                <a:solidFill>
                  <a:srgbClr val="C00000"/>
                </a:solidFill>
                <a:cs typeface="B Nazanin" panose="00000400000000000000" pitchFamily="2" charset="-78"/>
              </a:rPr>
              <a:t>ارائه اصطلاح تخصصی "عمل شناسی": </a:t>
            </a:r>
            <a:r>
              <a:rPr lang="fa-IR" b="1" dirty="0">
                <a:cs typeface="B Nazanin" panose="00000400000000000000" pitchFamily="2" charset="-78"/>
              </a:rPr>
              <a:t>(در مورد ساخت بشری) این اصطلاح امروزه شامل تحقیق در زمینه‌هایی چون: </a:t>
            </a:r>
          </a:p>
          <a:p>
            <a:pPr lvl="1" algn="just" rtl="1">
              <a:lnSpc>
                <a:spcPct val="100000"/>
              </a:lnSpc>
            </a:pPr>
            <a:r>
              <a:rPr lang="fa-IR" sz="2600" b="1" dirty="0">
                <a:cs typeface="B Nazanin" panose="00000400000000000000" pitchFamily="2" charset="-78"/>
              </a:rPr>
              <a:t>نظریه سیستم‌ها </a:t>
            </a:r>
          </a:p>
          <a:p>
            <a:pPr lvl="1" algn="just" rtl="1">
              <a:lnSpc>
                <a:spcPct val="100000"/>
              </a:lnSpc>
            </a:pPr>
            <a:r>
              <a:rPr lang="fa-IR" sz="2600" b="1" dirty="0">
                <a:cs typeface="B Nazanin" panose="00000400000000000000" pitchFamily="2" charset="-78"/>
              </a:rPr>
              <a:t>نظریه بازی </a:t>
            </a:r>
            <a:r>
              <a:rPr lang="fa-IR" sz="2600" b="1" dirty="0">
                <a:solidFill>
                  <a:srgbClr val="0070C0"/>
                </a:solidFill>
                <a:cs typeface="B Nazanin" panose="00000400000000000000" pitchFamily="2" charset="-78"/>
              </a:rPr>
              <a:t>(تحلیل روش‌های همکاری یا رقابت موجودات منطقی و هوشمند با استفاده از مدل‌های ریاضی)</a:t>
            </a:r>
          </a:p>
          <a:p>
            <a:pPr lvl="1" algn="just" rtl="1">
              <a:lnSpc>
                <a:spcPct val="100000"/>
              </a:lnSpc>
            </a:pPr>
            <a:r>
              <a:rPr lang="fa-IR" sz="2600" b="1" dirty="0">
                <a:cs typeface="B Nazanin" panose="00000400000000000000" pitchFamily="2" charset="-78"/>
              </a:rPr>
              <a:t>سایبرنتیک </a:t>
            </a:r>
            <a:r>
              <a:rPr lang="fa-IR" sz="2600" b="1" dirty="0">
                <a:solidFill>
                  <a:srgbClr val="0070C0"/>
                </a:solidFill>
                <a:cs typeface="B Nazanin" panose="00000400000000000000" pitchFamily="2" charset="-78"/>
              </a:rPr>
              <a:t>(مناسبات انسان و ماشین، و مناسبات ماشین‌ها با یکدیگر)</a:t>
            </a:r>
          </a:p>
          <a:p>
            <a:pPr lvl="1" algn="just" rtl="1">
              <a:lnSpc>
                <a:spcPct val="100000"/>
              </a:lnSpc>
            </a:pPr>
            <a:r>
              <a:rPr lang="fa-IR" sz="2600" b="1" dirty="0">
                <a:cs typeface="B Nazanin" panose="00000400000000000000" pitchFamily="2" charset="-78"/>
              </a:rPr>
              <a:t>تحقیق در عملیات </a:t>
            </a:r>
          </a:p>
          <a:p>
            <a:pPr marL="0" indent="0" algn="just" rtl="1">
              <a:lnSpc>
                <a:spcPct val="100000"/>
              </a:lnSpc>
              <a:buNone/>
            </a:pPr>
            <a:endParaRPr lang="fa-IR" sz="2400" b="1" dirty="0">
              <a:cs typeface="B Nazanin" panose="00000400000000000000" pitchFamily="2" charset="-78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EF1E444-523D-78BC-C6E6-FCFAC0D8626E}"/>
              </a:ext>
            </a:extLst>
          </p:cNvPr>
          <p:cNvSpPr/>
          <p:nvPr/>
        </p:nvSpPr>
        <p:spPr>
          <a:xfrm>
            <a:off x="10185400" y="0"/>
            <a:ext cx="2006599" cy="6858000"/>
          </a:xfrm>
          <a:prstGeom prst="rect">
            <a:avLst/>
          </a:prstGeom>
          <a:solidFill>
            <a:srgbClr val="20639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06CE4E6-794C-01DE-90B1-8E425EB7FD7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84" b="6584"/>
          <a:stretch/>
        </p:blipFill>
        <p:spPr bwMode="auto">
          <a:xfrm>
            <a:off x="214604" y="255946"/>
            <a:ext cx="1090295" cy="12623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Rectangle: Rounded Corners 3">
            <a:hlinkClick r:id="rId3" action="ppaction://hlinksldjump"/>
            <a:extLst>
              <a:ext uri="{FF2B5EF4-FFF2-40B4-BE49-F238E27FC236}">
                <a16:creationId xmlns:a16="http://schemas.microsoft.com/office/drawing/2014/main" id="{E84654CC-8CBA-1ECD-7F01-AC466B7F0D70}"/>
              </a:ext>
            </a:extLst>
          </p:cNvPr>
          <p:cNvSpPr/>
          <p:nvPr/>
        </p:nvSpPr>
        <p:spPr>
          <a:xfrm>
            <a:off x="10375296" y="1176688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مفاهیم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5" name="Rectangle: Rounded Corners 4">
            <a:hlinkClick r:id="rId4" action="ppaction://hlinksldjump"/>
            <a:extLst>
              <a:ext uri="{FF2B5EF4-FFF2-40B4-BE49-F238E27FC236}">
                <a16:creationId xmlns:a16="http://schemas.microsoft.com/office/drawing/2014/main" id="{7D101934-2897-90F4-86AC-3A7C83526A49}"/>
              </a:ext>
            </a:extLst>
          </p:cNvPr>
          <p:cNvSpPr/>
          <p:nvPr/>
        </p:nvSpPr>
        <p:spPr>
          <a:xfrm>
            <a:off x="10375296" y="696625"/>
            <a:ext cx="2006600" cy="410945"/>
          </a:xfrm>
          <a:prstGeom prst="roundRect">
            <a:avLst/>
          </a:prstGeom>
          <a:solidFill>
            <a:srgbClr val="2981C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4A3695B-32F4-31AD-5A37-C3CB2AE5417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145359"/>
            <a:ext cx="273963" cy="41094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DB81FC47-FB85-A0F1-CC63-F2037A1D0216}"/>
              </a:ext>
            </a:extLst>
          </p:cNvPr>
          <p:cNvSpPr txBox="1"/>
          <p:nvPr/>
        </p:nvSpPr>
        <p:spPr>
          <a:xfrm>
            <a:off x="10303814" y="124882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8" name="Rectangle: Rounded Corners 7">
            <a:hlinkClick r:id="rId6" action="ppaction://hlinksldjump"/>
            <a:extLst>
              <a:ext uri="{FF2B5EF4-FFF2-40B4-BE49-F238E27FC236}">
                <a16:creationId xmlns:a16="http://schemas.microsoft.com/office/drawing/2014/main" id="{CDB45F55-FCB7-AEE8-5C01-5DB249625E08}"/>
              </a:ext>
            </a:extLst>
          </p:cNvPr>
          <p:cNvSpPr/>
          <p:nvPr/>
        </p:nvSpPr>
        <p:spPr>
          <a:xfrm>
            <a:off x="10375296" y="1656751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معرفت شناسی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ectangle: Rounded Corners 8">
            <a:hlinkClick r:id="rId7" action="ppaction://hlinksldjump"/>
            <a:extLst>
              <a:ext uri="{FF2B5EF4-FFF2-40B4-BE49-F238E27FC236}">
                <a16:creationId xmlns:a16="http://schemas.microsoft.com/office/drawing/2014/main" id="{538D6CB9-94D2-C7FF-F19D-9060D679121A}"/>
              </a:ext>
            </a:extLst>
          </p:cNvPr>
          <p:cNvSpPr/>
          <p:nvPr/>
        </p:nvSpPr>
        <p:spPr>
          <a:xfrm>
            <a:off x="10375296" y="2136814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اهمیت فلسفه تکنولوژی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Rectangle: Rounded Corners 9">
            <a:hlinkClick r:id="rId8" action="ppaction://hlinksldjump"/>
            <a:extLst>
              <a:ext uri="{FF2B5EF4-FFF2-40B4-BE49-F238E27FC236}">
                <a16:creationId xmlns:a16="http://schemas.microsoft.com/office/drawing/2014/main" id="{EEA43335-800C-867B-866E-E35AF08B37B0}"/>
              </a:ext>
            </a:extLst>
          </p:cNvPr>
          <p:cNvSpPr/>
          <p:nvPr/>
        </p:nvSpPr>
        <p:spPr>
          <a:xfrm>
            <a:off x="10375296" y="2616877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cs typeface="B Nazanin" panose="00000400000000000000" pitchFamily="2" charset="-78"/>
              </a:rPr>
              <a:t>سنت‌های فلسفه تکنولوژی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Rectangle: Rounded Corners 10">
            <a:hlinkClick r:id="rId9" action="ppaction://hlinksldjump"/>
            <a:extLst>
              <a:ext uri="{FF2B5EF4-FFF2-40B4-BE49-F238E27FC236}">
                <a16:creationId xmlns:a16="http://schemas.microsoft.com/office/drawing/2014/main" id="{DEBAF4C9-BF35-79AD-1501-37EA11CDA4B9}"/>
              </a:ext>
            </a:extLst>
          </p:cNvPr>
          <p:cNvSpPr/>
          <p:nvPr/>
        </p:nvSpPr>
        <p:spPr>
          <a:xfrm>
            <a:off x="10375617" y="3091776"/>
            <a:ext cx="2006600" cy="410945"/>
          </a:xfrm>
          <a:prstGeom prst="roundRect">
            <a:avLst/>
          </a:prstGeom>
          <a:solidFill>
            <a:schemeClr val="bg1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tx1"/>
                </a:solidFill>
                <a:cs typeface="B Nazanin" panose="00000400000000000000" pitchFamily="2" charset="-78"/>
              </a:rPr>
              <a:t>فلسفه تکنولوژی مهندسی</a:t>
            </a:r>
            <a:endParaRPr lang="en-US" sz="14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Rectangle: Rounded Corners 11">
            <a:hlinkClick r:id="rId10" action="ppaction://hlinksldjump"/>
            <a:extLst>
              <a:ext uri="{FF2B5EF4-FFF2-40B4-BE49-F238E27FC236}">
                <a16:creationId xmlns:a16="http://schemas.microsoft.com/office/drawing/2014/main" id="{073986D5-7AE3-E1A4-F813-4648BFB6EFB1}"/>
              </a:ext>
            </a:extLst>
          </p:cNvPr>
          <p:cNvSpPr/>
          <p:nvPr/>
        </p:nvSpPr>
        <p:spPr>
          <a:xfrm>
            <a:off x="10369660" y="3571839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cs typeface="B Nazanin" panose="00000400000000000000" pitchFamily="2" charset="-78"/>
              </a:rPr>
              <a:t>تحلیل تاریخی-اقتصادی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952706235"/>
      </p:ext>
    </p:extLst>
  </p:cSld>
  <p:clrMapOvr>
    <a:masterClrMapping/>
  </p:clrMapOvr>
  <p:transition spd="med">
    <p:pull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31ECED-F382-4404-2AA7-AA50377194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637" y="110066"/>
            <a:ext cx="10008815" cy="869820"/>
          </a:xfrm>
          <a:prstGeom prst="roundRect">
            <a:avLst/>
          </a:prstGeom>
          <a:solidFill>
            <a:srgbClr val="EDB1B2"/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مقدمه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168E09BE-5C6B-1FBB-2BFF-AC850B8824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4604" y="1226220"/>
            <a:ext cx="9685176" cy="5487846"/>
          </a:xfrm>
        </p:spPr>
        <p:txBody>
          <a:bodyPr>
            <a:normAutofit/>
          </a:bodyPr>
          <a:lstStyle/>
          <a:p>
            <a:pPr marL="0" indent="0" algn="just" rtl="1">
              <a:buNone/>
            </a:pPr>
            <a:r>
              <a:rPr lang="fa-IR" sz="2400" b="1" dirty="0">
                <a:cs typeface="B Nazanin" panose="00000400000000000000" pitchFamily="2" charset="-78"/>
              </a:rPr>
              <a:t>← </a:t>
            </a: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هدف علم:</a:t>
            </a:r>
            <a:r>
              <a:rPr lang="fa-IR" sz="2400" b="1" dirty="0">
                <a:cs typeface="B Nazanin" panose="00000400000000000000" pitchFamily="2" charset="-78"/>
              </a:rPr>
              <a:t> درک طبیعت</a:t>
            </a:r>
          </a:p>
          <a:p>
            <a:pPr marL="0" indent="0" algn="just" rtl="1">
              <a:buNone/>
            </a:pPr>
            <a:endParaRPr lang="en-US" sz="2400" b="1" dirty="0">
              <a:cs typeface="B Nazanin" panose="00000400000000000000" pitchFamily="2" charset="-78"/>
            </a:endParaRPr>
          </a:p>
          <a:p>
            <a:pPr marL="0" indent="0" algn="just" rtl="1">
              <a:buNone/>
            </a:pPr>
            <a:r>
              <a:rPr lang="fa-IR" sz="2400" b="1" dirty="0">
                <a:cs typeface="B Nazanin" panose="00000400000000000000" pitchFamily="2" charset="-78"/>
              </a:rPr>
              <a:t>← </a:t>
            </a: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معرفت:</a:t>
            </a:r>
            <a:r>
              <a:rPr lang="fa-IR" sz="2400" b="1" dirty="0">
                <a:cs typeface="B Nazanin" panose="00000400000000000000" pitchFamily="2" charset="-78"/>
              </a:rPr>
              <a:t> </a:t>
            </a:r>
            <a:r>
              <a:rPr lang="fa-I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(تعریف افلاطون) </a:t>
            </a:r>
            <a:r>
              <a:rPr lang="fa-IR" sz="2400" b="1" dirty="0">
                <a:cs typeface="B Nazanin" panose="00000400000000000000" pitchFamily="2" charset="-78"/>
              </a:rPr>
              <a:t>باور صادق موجه (</a:t>
            </a:r>
            <a:r>
              <a:rPr lang="en-US" sz="2000" b="1" dirty="0">
                <a:cs typeface="B Nazanin" panose="00000400000000000000" pitchFamily="2" charset="-78"/>
              </a:rPr>
              <a:t>Justified True Belief</a:t>
            </a:r>
            <a:r>
              <a:rPr lang="fa-IR" sz="2400" b="1" dirty="0">
                <a:cs typeface="B Nazanin" panose="00000400000000000000" pitchFamily="2" charset="-78"/>
              </a:rPr>
              <a:t>)</a:t>
            </a:r>
          </a:p>
          <a:p>
            <a:pPr marL="0" indent="0" algn="just" rtl="1">
              <a:buNone/>
            </a:pPr>
            <a:r>
              <a:rPr lang="fa-IR" sz="2400" b="1" dirty="0">
                <a:solidFill>
                  <a:schemeClr val="accent6">
                    <a:lumMod val="75000"/>
                  </a:schemeClr>
                </a:solidFill>
                <a:cs typeface="B Nazanin" panose="00000400000000000000" pitchFamily="2" charset="-78"/>
              </a:rPr>
              <a:t>     به عنوان معیار سنجش دانش و دستاوردهای علمی بشر </a:t>
            </a:r>
          </a:p>
          <a:p>
            <a:pPr marL="0" indent="0" algn="just" rtl="1">
              <a:buNone/>
            </a:pPr>
            <a:endParaRPr lang="fa-IR" sz="2400" b="1" dirty="0">
              <a:cs typeface="B Nazanin" panose="00000400000000000000" pitchFamily="2" charset="-78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8F0BE08-DEA0-CBE2-D8AD-74C8C0B1388C}"/>
              </a:ext>
            </a:extLst>
          </p:cNvPr>
          <p:cNvSpPr/>
          <p:nvPr/>
        </p:nvSpPr>
        <p:spPr>
          <a:xfrm>
            <a:off x="10185400" y="0"/>
            <a:ext cx="2006599" cy="6858000"/>
          </a:xfrm>
          <a:prstGeom prst="rect">
            <a:avLst/>
          </a:prstGeom>
          <a:solidFill>
            <a:srgbClr val="20639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hlinkClick r:id="rId2" action="ppaction://hlinksldjump"/>
            <a:extLst>
              <a:ext uri="{FF2B5EF4-FFF2-40B4-BE49-F238E27FC236}">
                <a16:creationId xmlns:a16="http://schemas.microsoft.com/office/drawing/2014/main" id="{A7DF4CD7-87B9-4712-F776-37830F736668}"/>
              </a:ext>
            </a:extLst>
          </p:cNvPr>
          <p:cNvSpPr/>
          <p:nvPr/>
        </p:nvSpPr>
        <p:spPr>
          <a:xfrm>
            <a:off x="10375296" y="1176688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مفاهیم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8" name="Rectangle: Rounded Corners 7">
            <a:hlinkClick r:id="rId3" action="ppaction://hlinksldjump"/>
            <a:extLst>
              <a:ext uri="{FF2B5EF4-FFF2-40B4-BE49-F238E27FC236}">
                <a16:creationId xmlns:a16="http://schemas.microsoft.com/office/drawing/2014/main" id="{59E3543B-B4BC-A537-A2F4-CE035C49049C}"/>
              </a:ext>
            </a:extLst>
          </p:cNvPr>
          <p:cNvSpPr/>
          <p:nvPr/>
        </p:nvSpPr>
        <p:spPr>
          <a:xfrm>
            <a:off x="10375296" y="696625"/>
            <a:ext cx="2006600" cy="410945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400" b="1" dirty="0">
                <a:solidFill>
                  <a:schemeClr val="tx1"/>
                </a:solidFill>
                <a:cs typeface="B Nazanin" panose="00000400000000000000" pitchFamily="2" charset="-78"/>
              </a:rPr>
              <a:t>مقدمه</a:t>
            </a:r>
            <a:endParaRPr lang="en-US" sz="14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83BB2C28-7B6E-BBEC-D52D-5B7C20CCA1D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145359"/>
            <a:ext cx="273963" cy="410945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1ADC7681-8187-1C5F-7C04-FC8A34E03367}"/>
              </a:ext>
            </a:extLst>
          </p:cNvPr>
          <p:cNvSpPr txBox="1"/>
          <p:nvPr/>
        </p:nvSpPr>
        <p:spPr>
          <a:xfrm>
            <a:off x="10303814" y="124882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4915028-7361-1A03-368C-CC13CD8A1DD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35171" y="2816699"/>
            <a:ext cx="4210949" cy="3897367"/>
          </a:xfrm>
          <a:prstGeom prst="rect">
            <a:avLst/>
          </a:prstGeom>
        </p:spPr>
      </p:pic>
      <p:sp>
        <p:nvSpPr>
          <p:cNvPr id="4" name="Rectangle: Rounded Corners 3">
            <a:hlinkClick r:id="rId6" action="ppaction://hlinksldjump"/>
            <a:extLst>
              <a:ext uri="{FF2B5EF4-FFF2-40B4-BE49-F238E27FC236}">
                <a16:creationId xmlns:a16="http://schemas.microsoft.com/office/drawing/2014/main" id="{3F67B15B-9A38-A3C2-0A82-DF3CC0C698C1}"/>
              </a:ext>
            </a:extLst>
          </p:cNvPr>
          <p:cNvSpPr/>
          <p:nvPr/>
        </p:nvSpPr>
        <p:spPr>
          <a:xfrm>
            <a:off x="10375296" y="1656751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معرفت شناسی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5" name="Rectangle: Rounded Corners 4">
            <a:hlinkClick r:id="rId7" action="ppaction://hlinksldjump"/>
            <a:extLst>
              <a:ext uri="{FF2B5EF4-FFF2-40B4-BE49-F238E27FC236}">
                <a16:creationId xmlns:a16="http://schemas.microsoft.com/office/drawing/2014/main" id="{DBF59321-D310-D7B3-4416-F2F678DB30C5}"/>
              </a:ext>
            </a:extLst>
          </p:cNvPr>
          <p:cNvSpPr/>
          <p:nvPr/>
        </p:nvSpPr>
        <p:spPr>
          <a:xfrm>
            <a:off x="10375296" y="2136814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اهمیت فلسفه تکنولوژی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ectangle: Rounded Corners 5">
            <a:hlinkClick r:id="rId8" action="ppaction://hlinksldjump"/>
            <a:extLst>
              <a:ext uri="{FF2B5EF4-FFF2-40B4-BE49-F238E27FC236}">
                <a16:creationId xmlns:a16="http://schemas.microsoft.com/office/drawing/2014/main" id="{4130F0F5-9091-D934-601D-CC0E7D7B22E1}"/>
              </a:ext>
            </a:extLst>
          </p:cNvPr>
          <p:cNvSpPr/>
          <p:nvPr/>
        </p:nvSpPr>
        <p:spPr>
          <a:xfrm>
            <a:off x="10375296" y="2616877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cs typeface="B Nazanin" panose="00000400000000000000" pitchFamily="2" charset="-78"/>
              </a:rPr>
              <a:t>سنت‌های فلسفه تکنولوژی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ectangle: Rounded Corners 8">
            <a:hlinkClick r:id="rId9" action="ppaction://hlinksldjump"/>
            <a:extLst>
              <a:ext uri="{FF2B5EF4-FFF2-40B4-BE49-F238E27FC236}">
                <a16:creationId xmlns:a16="http://schemas.microsoft.com/office/drawing/2014/main" id="{567C6ABA-6B48-8E02-D3EF-C6EB09528BEC}"/>
              </a:ext>
            </a:extLst>
          </p:cNvPr>
          <p:cNvSpPr/>
          <p:nvPr/>
        </p:nvSpPr>
        <p:spPr>
          <a:xfrm>
            <a:off x="10375617" y="3091776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cs typeface="B Nazanin" panose="00000400000000000000" pitchFamily="2" charset="-78"/>
              </a:rPr>
              <a:t>فلسفه تکنولوژی مهندسی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Rectangle: Rounded Corners 9">
            <a:hlinkClick r:id="rId10" action="ppaction://hlinksldjump"/>
            <a:extLst>
              <a:ext uri="{FF2B5EF4-FFF2-40B4-BE49-F238E27FC236}">
                <a16:creationId xmlns:a16="http://schemas.microsoft.com/office/drawing/2014/main" id="{944F241C-605B-BFE8-A2C5-3DA18DBBA478}"/>
              </a:ext>
            </a:extLst>
          </p:cNvPr>
          <p:cNvSpPr/>
          <p:nvPr/>
        </p:nvSpPr>
        <p:spPr>
          <a:xfrm>
            <a:off x="10369660" y="3571839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cs typeface="B Nazanin" panose="00000400000000000000" pitchFamily="2" charset="-78"/>
              </a:rPr>
              <a:t>تحلیل تاریخی-اقتصادی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88817472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49E91A0-7D52-AE3A-D5B6-A4811C61D7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C717A74-A799-9799-58E5-630B844D65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637" y="110066"/>
            <a:ext cx="10008815" cy="869820"/>
          </a:xfrm>
          <a:prstGeom prst="roundRect">
            <a:avLst/>
          </a:prstGeom>
          <a:solidFill>
            <a:srgbClr val="EDB1B2"/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فلسفه تکنولوژی مهندسی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05B6FDB5-FF21-32FA-5AE9-529A1B7C406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4604" y="1226220"/>
            <a:ext cx="9685176" cy="5487846"/>
          </a:xfrm>
        </p:spPr>
        <p:txBody>
          <a:bodyPr>
            <a:normAutofit/>
          </a:bodyPr>
          <a:lstStyle/>
          <a:p>
            <a:pPr marL="0" indent="0" algn="just" rtl="1">
              <a:lnSpc>
                <a:spcPct val="100000"/>
              </a:lnSpc>
              <a:buNone/>
            </a:pP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ژاک لافیت (1943)</a:t>
            </a:r>
          </a:p>
          <a:p>
            <a:pPr marL="0" indent="0" algn="just" rtl="1">
              <a:lnSpc>
                <a:spcPct val="100000"/>
              </a:lnSpc>
              <a:buNone/>
            </a:pPr>
            <a:endParaRPr lang="fa-IR" sz="2400" b="1" dirty="0">
              <a:solidFill>
                <a:srgbClr val="0070C0"/>
              </a:solidFill>
              <a:cs typeface="B Nazanin" panose="00000400000000000000" pitchFamily="2" charset="-78"/>
            </a:endParaRPr>
          </a:p>
          <a:p>
            <a:pPr marL="0" indent="0" algn="just" rtl="1">
              <a:lnSpc>
                <a:spcPct val="100000"/>
              </a:lnSpc>
              <a:buNone/>
            </a:pPr>
            <a:r>
              <a:rPr lang="fa-IR" sz="2400" b="1" dirty="0">
                <a:cs typeface="B Nazanin" panose="00000400000000000000" pitchFamily="2" charset="-78"/>
              </a:rPr>
              <a:t>← </a:t>
            </a: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کتاب تفکراتی دربارۀ علم ماشین‌ها </a:t>
            </a:r>
            <a:r>
              <a:rPr lang="fa-IR" sz="2400" b="1" dirty="0">
                <a:solidFill>
                  <a:srgbClr val="0070C0"/>
                </a:solidFill>
                <a:cs typeface="B Nazanin" panose="00000400000000000000" pitchFamily="2" charset="-78"/>
              </a:rPr>
              <a:t>» ارائه اصطلاح "سازوکار شناسی": </a:t>
            </a:r>
            <a:r>
              <a:rPr lang="fa-IR" sz="2400" b="1" dirty="0">
                <a:cs typeface="B Nazanin" panose="00000400000000000000" pitchFamily="2" charset="-78"/>
              </a:rPr>
              <a:t>تحلیل همه جانبه تکامل تکنیکی، از </a:t>
            </a: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ماشین‌های منفعل </a:t>
            </a:r>
            <a:r>
              <a:rPr lang="fa-IR" sz="2400" b="1" dirty="0">
                <a:cs typeface="B Nazanin" panose="00000400000000000000" pitchFamily="2" charset="-78"/>
              </a:rPr>
              <a:t>(مانند کاسه، لباس، خانه) تا </a:t>
            </a: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ماشین‌های فعال و واکنشگر </a:t>
            </a:r>
            <a:r>
              <a:rPr lang="fa-IR" sz="2400" b="1" dirty="0">
                <a:cs typeface="B Nazanin" panose="00000400000000000000" pitchFamily="2" charset="-78"/>
              </a:rPr>
              <a:t>(مانند ماشین‌های تبدیل انرژی و وسائل خودران)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8B11D3C-4D48-DA9E-FEE0-0CAFAE89BDEA}"/>
              </a:ext>
            </a:extLst>
          </p:cNvPr>
          <p:cNvSpPr/>
          <p:nvPr/>
        </p:nvSpPr>
        <p:spPr>
          <a:xfrm>
            <a:off x="10185400" y="0"/>
            <a:ext cx="2006599" cy="6858000"/>
          </a:xfrm>
          <a:prstGeom prst="rect">
            <a:avLst/>
          </a:prstGeom>
          <a:solidFill>
            <a:srgbClr val="20639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D5C5CBF-CAC6-3DF3-6467-F00D53B0847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04" b="3304"/>
          <a:stretch/>
        </p:blipFill>
        <p:spPr bwMode="auto">
          <a:xfrm>
            <a:off x="214604" y="255946"/>
            <a:ext cx="1090295" cy="12623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Rectangle: Rounded Corners 3">
            <a:hlinkClick r:id="rId3" action="ppaction://hlinksldjump"/>
            <a:extLst>
              <a:ext uri="{FF2B5EF4-FFF2-40B4-BE49-F238E27FC236}">
                <a16:creationId xmlns:a16="http://schemas.microsoft.com/office/drawing/2014/main" id="{07C1A327-A2B4-B08F-AA92-0B244CF8DFFF}"/>
              </a:ext>
            </a:extLst>
          </p:cNvPr>
          <p:cNvSpPr/>
          <p:nvPr/>
        </p:nvSpPr>
        <p:spPr>
          <a:xfrm>
            <a:off x="10375296" y="1176688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مفاهیم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5" name="Rectangle: Rounded Corners 4">
            <a:hlinkClick r:id="rId4" action="ppaction://hlinksldjump"/>
            <a:extLst>
              <a:ext uri="{FF2B5EF4-FFF2-40B4-BE49-F238E27FC236}">
                <a16:creationId xmlns:a16="http://schemas.microsoft.com/office/drawing/2014/main" id="{9AA42404-A275-AD7F-BC02-FB8AB2BC7FED}"/>
              </a:ext>
            </a:extLst>
          </p:cNvPr>
          <p:cNvSpPr/>
          <p:nvPr/>
        </p:nvSpPr>
        <p:spPr>
          <a:xfrm>
            <a:off x="10375296" y="696625"/>
            <a:ext cx="2006600" cy="410945"/>
          </a:xfrm>
          <a:prstGeom prst="roundRect">
            <a:avLst/>
          </a:prstGeom>
          <a:solidFill>
            <a:srgbClr val="2981C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6FF6D401-91BA-C150-1905-439164EE937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145359"/>
            <a:ext cx="273963" cy="41094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5364F943-BB40-8E98-9D88-D65154701404}"/>
              </a:ext>
            </a:extLst>
          </p:cNvPr>
          <p:cNvSpPr txBox="1"/>
          <p:nvPr/>
        </p:nvSpPr>
        <p:spPr>
          <a:xfrm>
            <a:off x="10303814" y="124882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8" name="Rectangle: Rounded Corners 7">
            <a:hlinkClick r:id="rId6" action="ppaction://hlinksldjump"/>
            <a:extLst>
              <a:ext uri="{FF2B5EF4-FFF2-40B4-BE49-F238E27FC236}">
                <a16:creationId xmlns:a16="http://schemas.microsoft.com/office/drawing/2014/main" id="{B0EA2742-8CAA-B36B-A440-463B614D8297}"/>
              </a:ext>
            </a:extLst>
          </p:cNvPr>
          <p:cNvSpPr/>
          <p:nvPr/>
        </p:nvSpPr>
        <p:spPr>
          <a:xfrm>
            <a:off x="10375296" y="1656751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معرفت شناسی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ectangle: Rounded Corners 8">
            <a:hlinkClick r:id="rId7" action="ppaction://hlinksldjump"/>
            <a:extLst>
              <a:ext uri="{FF2B5EF4-FFF2-40B4-BE49-F238E27FC236}">
                <a16:creationId xmlns:a16="http://schemas.microsoft.com/office/drawing/2014/main" id="{2F3DF226-79A3-591A-E037-7717C2870FC1}"/>
              </a:ext>
            </a:extLst>
          </p:cNvPr>
          <p:cNvSpPr/>
          <p:nvPr/>
        </p:nvSpPr>
        <p:spPr>
          <a:xfrm>
            <a:off x="10375296" y="2136814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اهمیت فلسفه تکنولوژی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Rectangle: Rounded Corners 9">
            <a:hlinkClick r:id="rId8" action="ppaction://hlinksldjump"/>
            <a:extLst>
              <a:ext uri="{FF2B5EF4-FFF2-40B4-BE49-F238E27FC236}">
                <a16:creationId xmlns:a16="http://schemas.microsoft.com/office/drawing/2014/main" id="{B0F60FAF-EADE-1F76-CFB6-F7752F516A63}"/>
              </a:ext>
            </a:extLst>
          </p:cNvPr>
          <p:cNvSpPr/>
          <p:nvPr/>
        </p:nvSpPr>
        <p:spPr>
          <a:xfrm>
            <a:off x="10375296" y="2616877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cs typeface="B Nazanin" panose="00000400000000000000" pitchFamily="2" charset="-78"/>
              </a:rPr>
              <a:t>سنت‌های فلسفه تکنولوژی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Rectangle: Rounded Corners 10">
            <a:hlinkClick r:id="rId9" action="ppaction://hlinksldjump"/>
            <a:extLst>
              <a:ext uri="{FF2B5EF4-FFF2-40B4-BE49-F238E27FC236}">
                <a16:creationId xmlns:a16="http://schemas.microsoft.com/office/drawing/2014/main" id="{7FF47C22-46F3-DA78-B27C-25937FCE9CAE}"/>
              </a:ext>
            </a:extLst>
          </p:cNvPr>
          <p:cNvSpPr/>
          <p:nvPr/>
        </p:nvSpPr>
        <p:spPr>
          <a:xfrm>
            <a:off x="10375617" y="3091776"/>
            <a:ext cx="2006600" cy="410945"/>
          </a:xfrm>
          <a:prstGeom prst="roundRect">
            <a:avLst/>
          </a:prstGeom>
          <a:solidFill>
            <a:schemeClr val="bg1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tx1"/>
                </a:solidFill>
                <a:cs typeface="B Nazanin" panose="00000400000000000000" pitchFamily="2" charset="-78"/>
              </a:rPr>
              <a:t>فلسفه تکنولوژی مهندسی</a:t>
            </a:r>
            <a:endParaRPr lang="en-US" sz="14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Rectangle: Rounded Corners 11">
            <a:hlinkClick r:id="rId10" action="ppaction://hlinksldjump"/>
            <a:extLst>
              <a:ext uri="{FF2B5EF4-FFF2-40B4-BE49-F238E27FC236}">
                <a16:creationId xmlns:a16="http://schemas.microsoft.com/office/drawing/2014/main" id="{CBD75910-1480-26EB-D242-DAD6B0C2A2FE}"/>
              </a:ext>
            </a:extLst>
          </p:cNvPr>
          <p:cNvSpPr/>
          <p:nvPr/>
        </p:nvSpPr>
        <p:spPr>
          <a:xfrm>
            <a:off x="10369660" y="3571839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cs typeface="B Nazanin" panose="00000400000000000000" pitchFamily="2" charset="-78"/>
              </a:rPr>
              <a:t>تحلیل تاریخی-اقتصادی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017714210"/>
      </p:ext>
    </p:extLst>
  </p:cSld>
  <p:clrMapOvr>
    <a:masterClrMapping/>
  </p:clrMapOvr>
  <p:transition spd="med">
    <p:pull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E0F2D8A-4E74-47E4-9E23-5B3929034E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0D562A-6CEA-A839-25CF-BC639AC8E6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637" y="110066"/>
            <a:ext cx="10008815" cy="869820"/>
          </a:xfrm>
          <a:prstGeom prst="roundRect">
            <a:avLst/>
          </a:prstGeom>
          <a:solidFill>
            <a:srgbClr val="EDB1B2"/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فلسفه تکنولوژی مهندسی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5AF77DA5-3A57-0DAE-F283-CDABDAE8911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4604" y="1226220"/>
            <a:ext cx="9685176" cy="5487846"/>
          </a:xfrm>
        </p:spPr>
        <p:txBody>
          <a:bodyPr>
            <a:normAutofit/>
          </a:bodyPr>
          <a:lstStyle/>
          <a:p>
            <a:pPr marL="0" indent="0" algn="just" rtl="1">
              <a:lnSpc>
                <a:spcPct val="100000"/>
              </a:lnSpc>
              <a:buNone/>
            </a:pP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ژیلبر سیموندون (1924-1989)</a:t>
            </a:r>
          </a:p>
          <a:p>
            <a:pPr marL="0" indent="0" algn="just" rtl="1">
              <a:lnSpc>
                <a:spcPct val="100000"/>
              </a:lnSpc>
              <a:buNone/>
            </a:pPr>
            <a:endParaRPr lang="fa-IR" sz="2400" b="1" dirty="0">
              <a:solidFill>
                <a:srgbClr val="0070C0"/>
              </a:solidFill>
              <a:cs typeface="B Nazanin" panose="00000400000000000000" pitchFamily="2" charset="-78"/>
            </a:endParaRPr>
          </a:p>
          <a:p>
            <a:pPr marL="0" indent="0" algn="just" rtl="1">
              <a:lnSpc>
                <a:spcPct val="150000"/>
              </a:lnSpc>
              <a:buNone/>
            </a:pPr>
            <a:r>
              <a:rPr lang="fa-IR" sz="2400" b="1" dirty="0">
                <a:cs typeface="B Nazanin" panose="00000400000000000000" pitchFamily="2" charset="-78"/>
              </a:rPr>
              <a:t>← </a:t>
            </a: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کتاب انواع وجود اشیاء تکنیکی: </a:t>
            </a:r>
          </a:p>
          <a:p>
            <a:pPr algn="just" rtl="1">
              <a:lnSpc>
                <a:spcPct val="150000"/>
              </a:lnSpc>
            </a:pPr>
            <a:r>
              <a:rPr lang="fa-IR" sz="2400" b="1" dirty="0">
                <a:solidFill>
                  <a:srgbClr val="2B87D3"/>
                </a:solidFill>
                <a:cs typeface="B Nazanin" panose="00000400000000000000" pitchFamily="2" charset="-78"/>
              </a:rPr>
              <a:t>پدیدارشناسی ماشین‌ها: </a:t>
            </a:r>
            <a:r>
              <a:rPr lang="fa-IR" sz="2400" b="1" dirty="0">
                <a:cs typeface="B Nazanin" panose="00000400000000000000" pitchFamily="2" charset="-78"/>
              </a:rPr>
              <a:t>تمایز انواع ماهیت تکنولوژیک میان عناصر (اجزا)، افراد (دستگاه‌ها) و مجموعه‌ها (سیستم‌ها) </a:t>
            </a:r>
          </a:p>
          <a:p>
            <a:pPr algn="just" rtl="1">
              <a:lnSpc>
                <a:spcPct val="150000"/>
              </a:lnSpc>
            </a:pPr>
            <a:r>
              <a:rPr lang="fa-IR" sz="2400" b="1" dirty="0">
                <a:solidFill>
                  <a:srgbClr val="0070C0"/>
                </a:solidFill>
                <a:cs typeface="B Nazanin" panose="00000400000000000000" pitchFamily="2" charset="-78"/>
              </a:rPr>
              <a:t>نظریه تکامل تکنولوژیک: </a:t>
            </a:r>
            <a:r>
              <a:rPr lang="fa-IR" sz="2400" b="1" dirty="0">
                <a:cs typeface="B Nazanin" panose="00000400000000000000" pitchFamily="2" charset="-78"/>
              </a:rPr>
              <a:t>بر مبنای موتور احتراق داخلی، تلفن و لامپ‌خلا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3CA0DA51-D18B-99D9-8F24-FF8070DD654C}"/>
              </a:ext>
            </a:extLst>
          </p:cNvPr>
          <p:cNvSpPr/>
          <p:nvPr/>
        </p:nvSpPr>
        <p:spPr>
          <a:xfrm>
            <a:off x="10185400" y="0"/>
            <a:ext cx="2006599" cy="6858000"/>
          </a:xfrm>
          <a:prstGeom prst="rect">
            <a:avLst/>
          </a:prstGeom>
          <a:solidFill>
            <a:srgbClr val="20639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62BAB14-60E4-73ED-A7E3-67776FFC206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3325"/>
          <a:stretch/>
        </p:blipFill>
        <p:spPr bwMode="auto">
          <a:xfrm>
            <a:off x="214604" y="255946"/>
            <a:ext cx="1090295" cy="12623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Rectangle: Rounded Corners 3">
            <a:hlinkClick r:id="rId3" action="ppaction://hlinksldjump"/>
            <a:extLst>
              <a:ext uri="{FF2B5EF4-FFF2-40B4-BE49-F238E27FC236}">
                <a16:creationId xmlns:a16="http://schemas.microsoft.com/office/drawing/2014/main" id="{113F631F-CEB5-4647-417B-DB7AD5089451}"/>
              </a:ext>
            </a:extLst>
          </p:cNvPr>
          <p:cNvSpPr/>
          <p:nvPr/>
        </p:nvSpPr>
        <p:spPr>
          <a:xfrm>
            <a:off x="10375296" y="1176688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مفاهیم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5" name="Rectangle: Rounded Corners 4">
            <a:hlinkClick r:id="rId4" action="ppaction://hlinksldjump"/>
            <a:extLst>
              <a:ext uri="{FF2B5EF4-FFF2-40B4-BE49-F238E27FC236}">
                <a16:creationId xmlns:a16="http://schemas.microsoft.com/office/drawing/2014/main" id="{0C23D48E-3CAC-07A5-EE62-B39BFC2C0079}"/>
              </a:ext>
            </a:extLst>
          </p:cNvPr>
          <p:cNvSpPr/>
          <p:nvPr/>
        </p:nvSpPr>
        <p:spPr>
          <a:xfrm>
            <a:off x="10375296" y="696625"/>
            <a:ext cx="2006600" cy="410945"/>
          </a:xfrm>
          <a:prstGeom prst="roundRect">
            <a:avLst/>
          </a:prstGeom>
          <a:solidFill>
            <a:srgbClr val="2981C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969C166-79CA-AB77-9EC1-6AFE8ED34B2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145359"/>
            <a:ext cx="273963" cy="41094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8F857A3-1AE9-4A4D-3963-8180DE4978B8}"/>
              </a:ext>
            </a:extLst>
          </p:cNvPr>
          <p:cNvSpPr txBox="1"/>
          <p:nvPr/>
        </p:nvSpPr>
        <p:spPr>
          <a:xfrm>
            <a:off x="10303814" y="124882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8" name="Rectangle: Rounded Corners 7">
            <a:hlinkClick r:id="rId6" action="ppaction://hlinksldjump"/>
            <a:extLst>
              <a:ext uri="{FF2B5EF4-FFF2-40B4-BE49-F238E27FC236}">
                <a16:creationId xmlns:a16="http://schemas.microsoft.com/office/drawing/2014/main" id="{43CDDB9A-F5F3-2015-1734-86021A368AB4}"/>
              </a:ext>
            </a:extLst>
          </p:cNvPr>
          <p:cNvSpPr/>
          <p:nvPr/>
        </p:nvSpPr>
        <p:spPr>
          <a:xfrm>
            <a:off x="10375296" y="1656751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معرفت شناسی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ectangle: Rounded Corners 8">
            <a:hlinkClick r:id="rId7" action="ppaction://hlinksldjump"/>
            <a:extLst>
              <a:ext uri="{FF2B5EF4-FFF2-40B4-BE49-F238E27FC236}">
                <a16:creationId xmlns:a16="http://schemas.microsoft.com/office/drawing/2014/main" id="{5F0BE35E-E297-5C33-EFCC-A57905FFE130}"/>
              </a:ext>
            </a:extLst>
          </p:cNvPr>
          <p:cNvSpPr/>
          <p:nvPr/>
        </p:nvSpPr>
        <p:spPr>
          <a:xfrm>
            <a:off x="10375296" y="2136814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اهمیت فلسفه تکنولوژی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Rectangle: Rounded Corners 9">
            <a:hlinkClick r:id="rId8" action="ppaction://hlinksldjump"/>
            <a:extLst>
              <a:ext uri="{FF2B5EF4-FFF2-40B4-BE49-F238E27FC236}">
                <a16:creationId xmlns:a16="http://schemas.microsoft.com/office/drawing/2014/main" id="{89DBA8B9-A893-9E17-A688-22F85B9BF2A3}"/>
              </a:ext>
            </a:extLst>
          </p:cNvPr>
          <p:cNvSpPr/>
          <p:nvPr/>
        </p:nvSpPr>
        <p:spPr>
          <a:xfrm>
            <a:off x="10375296" y="2616877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cs typeface="B Nazanin" panose="00000400000000000000" pitchFamily="2" charset="-78"/>
              </a:rPr>
              <a:t>سنت‌های فلسفه تکنولوژی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Rectangle: Rounded Corners 10">
            <a:hlinkClick r:id="rId9" action="ppaction://hlinksldjump"/>
            <a:extLst>
              <a:ext uri="{FF2B5EF4-FFF2-40B4-BE49-F238E27FC236}">
                <a16:creationId xmlns:a16="http://schemas.microsoft.com/office/drawing/2014/main" id="{51B498D7-3485-4956-6188-4B3F48FD424C}"/>
              </a:ext>
            </a:extLst>
          </p:cNvPr>
          <p:cNvSpPr/>
          <p:nvPr/>
        </p:nvSpPr>
        <p:spPr>
          <a:xfrm>
            <a:off x="10375617" y="3091776"/>
            <a:ext cx="2006600" cy="410945"/>
          </a:xfrm>
          <a:prstGeom prst="roundRect">
            <a:avLst/>
          </a:prstGeom>
          <a:solidFill>
            <a:schemeClr val="bg1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tx1"/>
                </a:solidFill>
                <a:cs typeface="B Nazanin" panose="00000400000000000000" pitchFamily="2" charset="-78"/>
              </a:rPr>
              <a:t>فلسفه تکنولوژی مهندسی</a:t>
            </a:r>
            <a:endParaRPr lang="en-US" sz="14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Rectangle: Rounded Corners 11">
            <a:hlinkClick r:id="rId10" action="ppaction://hlinksldjump"/>
            <a:extLst>
              <a:ext uri="{FF2B5EF4-FFF2-40B4-BE49-F238E27FC236}">
                <a16:creationId xmlns:a16="http://schemas.microsoft.com/office/drawing/2014/main" id="{B748032C-453B-412B-F84E-260D5B438C46}"/>
              </a:ext>
            </a:extLst>
          </p:cNvPr>
          <p:cNvSpPr/>
          <p:nvPr/>
        </p:nvSpPr>
        <p:spPr>
          <a:xfrm>
            <a:off x="10369660" y="3571839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cs typeface="B Nazanin" panose="00000400000000000000" pitchFamily="2" charset="-78"/>
              </a:rPr>
              <a:t>تحلیل تاریخی-اقتصادی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498662590"/>
      </p:ext>
    </p:extLst>
  </p:cSld>
  <p:clrMapOvr>
    <a:masterClrMapping/>
  </p:clrMapOvr>
  <p:transition spd="med">
    <p:pull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7BB824-4EC4-A961-7D62-E2EC3D9CB0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BB228E-7DDB-4EA2-0DC7-59A38671465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637" y="110066"/>
            <a:ext cx="10008815" cy="869820"/>
          </a:xfrm>
          <a:prstGeom prst="roundRect">
            <a:avLst/>
          </a:prstGeom>
          <a:solidFill>
            <a:srgbClr val="EDB1B2"/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فلسفه تکنولوژی مهندسی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61B2EFEC-8D22-FD3C-2135-BD903647B82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4604" y="1226220"/>
            <a:ext cx="9685176" cy="5487846"/>
          </a:xfrm>
        </p:spPr>
        <p:txBody>
          <a:bodyPr>
            <a:normAutofit/>
          </a:bodyPr>
          <a:lstStyle/>
          <a:p>
            <a:pPr marL="0" indent="0" algn="just" rtl="1">
              <a:lnSpc>
                <a:spcPct val="100000"/>
              </a:lnSpc>
              <a:buNone/>
            </a:pPr>
            <a:r>
              <a:rPr lang="fa-IR" sz="2400" b="1">
                <a:solidFill>
                  <a:srgbClr val="00B050"/>
                </a:solidFill>
                <a:cs typeface="B Nazanin" panose="00000400000000000000" pitchFamily="2" charset="-78"/>
              </a:rPr>
              <a:t>ماریو بونخه (1919-2020)</a:t>
            </a:r>
            <a:endParaRPr lang="fa-IR" sz="2400" b="1" dirty="0">
              <a:solidFill>
                <a:srgbClr val="00B050"/>
              </a:solidFill>
              <a:cs typeface="B Nazanin" panose="00000400000000000000" pitchFamily="2" charset="-78"/>
            </a:endParaRPr>
          </a:p>
          <a:p>
            <a:pPr marL="0" indent="0" algn="just" rtl="1">
              <a:lnSpc>
                <a:spcPct val="100000"/>
              </a:lnSpc>
              <a:buNone/>
            </a:pPr>
            <a:endParaRPr lang="fa-IR" sz="2400" b="1" dirty="0">
              <a:solidFill>
                <a:srgbClr val="0070C0"/>
              </a:solidFill>
              <a:cs typeface="B Nazanin" panose="00000400000000000000" pitchFamily="2" charset="-78"/>
            </a:endParaRPr>
          </a:p>
          <a:p>
            <a:pPr marL="0" indent="0" algn="just" rtl="1">
              <a:lnSpc>
                <a:spcPct val="150000"/>
              </a:lnSpc>
              <a:buNone/>
            </a:pPr>
            <a:r>
              <a:rPr lang="fa-IR" sz="2400" b="1" dirty="0">
                <a:cs typeface="B Nazanin" panose="00000400000000000000" pitchFamily="2" charset="-78"/>
              </a:rPr>
              <a:t>← </a:t>
            </a: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مفهوم بازسازی درونی: </a:t>
            </a:r>
            <a:r>
              <a:rPr lang="fa-IR" sz="2400" b="1" dirty="0">
                <a:cs typeface="B Nazanin" panose="00000400000000000000" pitchFamily="2" charset="-78"/>
              </a:rPr>
              <a:t>قدرت اختراع، در عالم پدیدارها یافت نمی‌شود بلکه در عالم واقع و با کارکرد آن اختراع مشاهده می‌شود. </a:t>
            </a:r>
          </a:p>
          <a:p>
            <a:pPr marL="0" indent="0" algn="just" rtl="1">
              <a:lnSpc>
                <a:spcPct val="150000"/>
              </a:lnSpc>
              <a:buNone/>
            </a:pPr>
            <a:r>
              <a:rPr lang="fa-IR" sz="2400" b="1" dirty="0">
                <a:cs typeface="B Nazanin" panose="00000400000000000000" pitchFamily="2" charset="-78"/>
              </a:rPr>
              <a:t>← </a:t>
            </a: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تکنولوژی مدرن:</a:t>
            </a:r>
            <a:r>
              <a:rPr lang="fa-IR" sz="2400" b="1" dirty="0">
                <a:cs typeface="B Nazanin" panose="00000400000000000000" pitchFamily="2" charset="-78"/>
              </a:rPr>
              <a:t> نباید ساده انگارانه صرفاً به صورت اسباب آسودگی بشر درک شود، بلکه تکنولوژی مدرن، مشارکت در آفرینش است.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5CC2E5FD-7832-231C-564E-63309D5D28B5}"/>
              </a:ext>
            </a:extLst>
          </p:cNvPr>
          <p:cNvSpPr/>
          <p:nvPr/>
        </p:nvSpPr>
        <p:spPr>
          <a:xfrm>
            <a:off x="10185400" y="0"/>
            <a:ext cx="2006599" cy="6858000"/>
          </a:xfrm>
          <a:prstGeom prst="rect">
            <a:avLst/>
          </a:prstGeom>
          <a:solidFill>
            <a:srgbClr val="20639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hlinkClick r:id="rId2" action="ppaction://hlinksldjump"/>
            <a:extLst>
              <a:ext uri="{FF2B5EF4-FFF2-40B4-BE49-F238E27FC236}">
                <a16:creationId xmlns:a16="http://schemas.microsoft.com/office/drawing/2014/main" id="{AFBA89F2-A9F9-97CB-4EBC-B820758604BA}"/>
              </a:ext>
            </a:extLst>
          </p:cNvPr>
          <p:cNvSpPr/>
          <p:nvPr/>
        </p:nvSpPr>
        <p:spPr>
          <a:xfrm>
            <a:off x="10375296" y="1176688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مفاهیم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5" name="Rectangle: Rounded Corners 4">
            <a:hlinkClick r:id="rId3" action="ppaction://hlinksldjump"/>
            <a:extLst>
              <a:ext uri="{FF2B5EF4-FFF2-40B4-BE49-F238E27FC236}">
                <a16:creationId xmlns:a16="http://schemas.microsoft.com/office/drawing/2014/main" id="{885FB741-7F74-CE2C-2AC4-032669558390}"/>
              </a:ext>
            </a:extLst>
          </p:cNvPr>
          <p:cNvSpPr/>
          <p:nvPr/>
        </p:nvSpPr>
        <p:spPr>
          <a:xfrm>
            <a:off x="10375296" y="696625"/>
            <a:ext cx="2006600" cy="410945"/>
          </a:xfrm>
          <a:prstGeom prst="roundRect">
            <a:avLst/>
          </a:prstGeom>
          <a:solidFill>
            <a:srgbClr val="2981C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1ECFE22-7EB4-E55F-21F7-50F4359E0E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145359"/>
            <a:ext cx="273963" cy="41094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1A3D06B5-2A38-AFFD-A13F-3FCB45F5ACC7}"/>
              </a:ext>
            </a:extLst>
          </p:cNvPr>
          <p:cNvSpPr txBox="1"/>
          <p:nvPr/>
        </p:nvSpPr>
        <p:spPr>
          <a:xfrm>
            <a:off x="10303814" y="124882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8" name="Rectangle: Rounded Corners 7">
            <a:hlinkClick r:id="rId5" action="ppaction://hlinksldjump"/>
            <a:extLst>
              <a:ext uri="{FF2B5EF4-FFF2-40B4-BE49-F238E27FC236}">
                <a16:creationId xmlns:a16="http://schemas.microsoft.com/office/drawing/2014/main" id="{60466D92-EB4C-28D9-6512-D44DF7CFEA34}"/>
              </a:ext>
            </a:extLst>
          </p:cNvPr>
          <p:cNvSpPr/>
          <p:nvPr/>
        </p:nvSpPr>
        <p:spPr>
          <a:xfrm>
            <a:off x="10375296" y="1656751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معرفت شناسی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ectangle: Rounded Corners 8">
            <a:hlinkClick r:id="rId6" action="ppaction://hlinksldjump"/>
            <a:extLst>
              <a:ext uri="{FF2B5EF4-FFF2-40B4-BE49-F238E27FC236}">
                <a16:creationId xmlns:a16="http://schemas.microsoft.com/office/drawing/2014/main" id="{CD36675F-6DA2-A225-042D-2C30F68861A2}"/>
              </a:ext>
            </a:extLst>
          </p:cNvPr>
          <p:cNvSpPr/>
          <p:nvPr/>
        </p:nvSpPr>
        <p:spPr>
          <a:xfrm>
            <a:off x="10375296" y="2136814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اهمیت فلسفه تکنولوژی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Rectangle: Rounded Corners 9">
            <a:hlinkClick r:id="rId7" action="ppaction://hlinksldjump"/>
            <a:extLst>
              <a:ext uri="{FF2B5EF4-FFF2-40B4-BE49-F238E27FC236}">
                <a16:creationId xmlns:a16="http://schemas.microsoft.com/office/drawing/2014/main" id="{56ACE10F-B391-A305-4546-62FA18D8899A}"/>
              </a:ext>
            </a:extLst>
          </p:cNvPr>
          <p:cNvSpPr/>
          <p:nvPr/>
        </p:nvSpPr>
        <p:spPr>
          <a:xfrm>
            <a:off x="10375296" y="2616877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cs typeface="B Nazanin" panose="00000400000000000000" pitchFamily="2" charset="-78"/>
              </a:rPr>
              <a:t>سنت‌های فلسفه تکنولوژی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Rectangle: Rounded Corners 10">
            <a:hlinkClick r:id="rId8" action="ppaction://hlinksldjump"/>
            <a:extLst>
              <a:ext uri="{FF2B5EF4-FFF2-40B4-BE49-F238E27FC236}">
                <a16:creationId xmlns:a16="http://schemas.microsoft.com/office/drawing/2014/main" id="{C80A255F-1FFF-5321-AA06-8D8E0F177A49}"/>
              </a:ext>
            </a:extLst>
          </p:cNvPr>
          <p:cNvSpPr/>
          <p:nvPr/>
        </p:nvSpPr>
        <p:spPr>
          <a:xfrm>
            <a:off x="10375617" y="3091776"/>
            <a:ext cx="2006600" cy="410945"/>
          </a:xfrm>
          <a:prstGeom prst="roundRect">
            <a:avLst/>
          </a:prstGeom>
          <a:solidFill>
            <a:schemeClr val="bg1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tx1"/>
                </a:solidFill>
                <a:cs typeface="B Nazanin" panose="00000400000000000000" pitchFamily="2" charset="-78"/>
              </a:rPr>
              <a:t>فلسفه تکنولوژی مهندسی</a:t>
            </a:r>
            <a:endParaRPr lang="en-US" sz="14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Rectangle: Rounded Corners 11">
            <a:hlinkClick r:id="rId8" action="ppaction://hlinksldjump"/>
            <a:extLst>
              <a:ext uri="{FF2B5EF4-FFF2-40B4-BE49-F238E27FC236}">
                <a16:creationId xmlns:a16="http://schemas.microsoft.com/office/drawing/2014/main" id="{BF8D0C25-EF2B-C0F4-4B78-681174426B8C}"/>
              </a:ext>
            </a:extLst>
          </p:cNvPr>
          <p:cNvSpPr/>
          <p:nvPr/>
        </p:nvSpPr>
        <p:spPr>
          <a:xfrm>
            <a:off x="10369660" y="3571839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cs typeface="B Nazanin" panose="00000400000000000000" pitchFamily="2" charset="-78"/>
              </a:rPr>
              <a:t>تحلیل تاریخی-اقتصادی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478A60BD-AC6F-DDB2-822C-30FFC81EF7E9}"/>
              </a:ext>
            </a:extLst>
          </p:cNvPr>
          <p:cNvPicPr>
            <a:picLocks noChangeAspect="1"/>
          </p:cNvPicPr>
          <p:nvPr/>
        </p:nvPicPr>
        <p:blipFill rotWithShape="1"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94" b="2694"/>
          <a:stretch/>
        </p:blipFill>
        <p:spPr bwMode="auto">
          <a:xfrm>
            <a:off x="214604" y="255946"/>
            <a:ext cx="1090295" cy="126230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377333015"/>
      </p:ext>
    </p:extLst>
  </p:cSld>
  <p:clrMapOvr>
    <a:masterClrMapping/>
  </p:clrMapOvr>
  <p:transition spd="med">
    <p:pull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4135339-1865-65ED-BD31-959F69B158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98BC47-DAC5-1DAB-4338-A673ED298D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637" y="110066"/>
            <a:ext cx="10008815" cy="869820"/>
          </a:xfrm>
          <a:prstGeom prst="roundRect">
            <a:avLst/>
          </a:prstGeom>
          <a:solidFill>
            <a:srgbClr val="EDB1B2"/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تحلیل نوع شناسی تاریخی-اقتصادی فلسفه تکنولوژی مهندسی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D431E122-241D-41FB-C8C9-F0ECEAC7734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4604" y="1226220"/>
            <a:ext cx="9685176" cy="5487846"/>
          </a:xfrm>
        </p:spPr>
        <p:txBody>
          <a:bodyPr>
            <a:normAutofit/>
          </a:bodyPr>
          <a:lstStyle/>
          <a:p>
            <a:pPr marL="0" indent="0" algn="just" rtl="1">
              <a:lnSpc>
                <a:spcPct val="100000"/>
              </a:lnSpc>
              <a:buNone/>
            </a:pPr>
            <a:r>
              <a:rPr lang="fa-IR" sz="2400" b="1" dirty="0">
                <a:cs typeface="B Nazanin" panose="00000400000000000000" pitchFamily="2" charset="-78"/>
              </a:rPr>
              <a:t> </a:t>
            </a:r>
            <a:endParaRPr lang="fa-IR" sz="2400" b="1" dirty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pPr marL="0" indent="0" algn="just" rtl="1">
              <a:lnSpc>
                <a:spcPct val="100000"/>
              </a:lnSpc>
              <a:buNone/>
            </a:pPr>
            <a:endParaRPr lang="fa-IR" sz="2400" b="1" dirty="0">
              <a:solidFill>
                <a:srgbClr val="0070C0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2634C42-5E98-90E7-78F7-2F70CCB8EDC5}"/>
              </a:ext>
            </a:extLst>
          </p:cNvPr>
          <p:cNvSpPr/>
          <p:nvPr/>
        </p:nvSpPr>
        <p:spPr>
          <a:xfrm>
            <a:off x="10185400" y="0"/>
            <a:ext cx="2006599" cy="6858000"/>
          </a:xfrm>
          <a:prstGeom prst="rect">
            <a:avLst/>
          </a:prstGeom>
          <a:solidFill>
            <a:srgbClr val="20639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hlinkClick r:id="rId2" action="ppaction://hlinksldjump"/>
            <a:extLst>
              <a:ext uri="{FF2B5EF4-FFF2-40B4-BE49-F238E27FC236}">
                <a16:creationId xmlns:a16="http://schemas.microsoft.com/office/drawing/2014/main" id="{72F26E13-8E4A-6142-0526-88E960AF824F}"/>
              </a:ext>
            </a:extLst>
          </p:cNvPr>
          <p:cNvSpPr/>
          <p:nvPr/>
        </p:nvSpPr>
        <p:spPr>
          <a:xfrm>
            <a:off x="10375296" y="1176688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مفاهیم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5" name="Rectangle: Rounded Corners 4">
            <a:hlinkClick r:id="rId3" action="ppaction://hlinksldjump"/>
            <a:extLst>
              <a:ext uri="{FF2B5EF4-FFF2-40B4-BE49-F238E27FC236}">
                <a16:creationId xmlns:a16="http://schemas.microsoft.com/office/drawing/2014/main" id="{A1D77AC1-77B6-CAD7-6E07-73EF4346B4F3}"/>
              </a:ext>
            </a:extLst>
          </p:cNvPr>
          <p:cNvSpPr/>
          <p:nvPr/>
        </p:nvSpPr>
        <p:spPr>
          <a:xfrm>
            <a:off x="10375296" y="696625"/>
            <a:ext cx="2006600" cy="410945"/>
          </a:xfrm>
          <a:prstGeom prst="roundRect">
            <a:avLst/>
          </a:prstGeom>
          <a:solidFill>
            <a:srgbClr val="2981C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C7138132-E27F-7B78-DC74-530F571831E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145359"/>
            <a:ext cx="273963" cy="410945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C85A7351-6F3A-B7EE-FE07-053EB5AEF98C}"/>
              </a:ext>
            </a:extLst>
          </p:cNvPr>
          <p:cNvSpPr txBox="1"/>
          <p:nvPr/>
        </p:nvSpPr>
        <p:spPr>
          <a:xfrm>
            <a:off x="10303814" y="124882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8" name="Rectangle: Rounded Corners 7">
            <a:hlinkClick r:id="rId5" action="ppaction://hlinksldjump"/>
            <a:extLst>
              <a:ext uri="{FF2B5EF4-FFF2-40B4-BE49-F238E27FC236}">
                <a16:creationId xmlns:a16="http://schemas.microsoft.com/office/drawing/2014/main" id="{8F24A49D-FCEA-7CDF-ED76-83135149E558}"/>
              </a:ext>
            </a:extLst>
          </p:cNvPr>
          <p:cNvSpPr/>
          <p:nvPr/>
        </p:nvSpPr>
        <p:spPr>
          <a:xfrm>
            <a:off x="10375296" y="1656751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معرفت شناسی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ectangle: Rounded Corners 8">
            <a:hlinkClick r:id="rId6" action="ppaction://hlinksldjump"/>
            <a:extLst>
              <a:ext uri="{FF2B5EF4-FFF2-40B4-BE49-F238E27FC236}">
                <a16:creationId xmlns:a16="http://schemas.microsoft.com/office/drawing/2014/main" id="{907F4D4F-78EE-F82B-A0CC-39FF9FB7978C}"/>
              </a:ext>
            </a:extLst>
          </p:cNvPr>
          <p:cNvSpPr/>
          <p:nvPr/>
        </p:nvSpPr>
        <p:spPr>
          <a:xfrm>
            <a:off x="10375296" y="2136814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اهمیت فلسفه تکنولوژی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Rectangle: Rounded Corners 9">
            <a:hlinkClick r:id="rId7" action="ppaction://hlinksldjump"/>
            <a:extLst>
              <a:ext uri="{FF2B5EF4-FFF2-40B4-BE49-F238E27FC236}">
                <a16:creationId xmlns:a16="http://schemas.microsoft.com/office/drawing/2014/main" id="{B01AB30E-D474-937E-D7B6-086384E81F22}"/>
              </a:ext>
            </a:extLst>
          </p:cNvPr>
          <p:cNvSpPr/>
          <p:nvPr/>
        </p:nvSpPr>
        <p:spPr>
          <a:xfrm>
            <a:off x="10375296" y="2616877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cs typeface="B Nazanin" panose="00000400000000000000" pitchFamily="2" charset="-78"/>
              </a:rPr>
              <a:t>سنت‌های فلسفه تکنولوژی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Rectangle: Rounded Corners 10">
            <a:hlinkClick r:id="rId8" action="ppaction://hlinksldjump"/>
            <a:extLst>
              <a:ext uri="{FF2B5EF4-FFF2-40B4-BE49-F238E27FC236}">
                <a16:creationId xmlns:a16="http://schemas.microsoft.com/office/drawing/2014/main" id="{40845657-85C5-22C9-4AAB-4E6364E3DAD5}"/>
              </a:ext>
            </a:extLst>
          </p:cNvPr>
          <p:cNvSpPr/>
          <p:nvPr/>
        </p:nvSpPr>
        <p:spPr>
          <a:xfrm>
            <a:off x="10375296" y="3566675"/>
            <a:ext cx="2006600" cy="410945"/>
          </a:xfrm>
          <a:prstGeom prst="roundRect">
            <a:avLst/>
          </a:prstGeom>
          <a:solidFill>
            <a:schemeClr val="bg1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tx1"/>
                </a:solidFill>
                <a:cs typeface="B Nazanin" panose="00000400000000000000" pitchFamily="2" charset="-78"/>
              </a:rPr>
              <a:t>تحلیل تاریخی-اقتصادی</a:t>
            </a:r>
            <a:endParaRPr lang="en-US" sz="14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Rectangle: Rounded Corners 11">
            <a:hlinkClick r:id="rId8" action="ppaction://hlinksldjump"/>
            <a:extLst>
              <a:ext uri="{FF2B5EF4-FFF2-40B4-BE49-F238E27FC236}">
                <a16:creationId xmlns:a16="http://schemas.microsoft.com/office/drawing/2014/main" id="{6D299CA7-40BC-1159-1DB8-34E3C42CD585}"/>
              </a:ext>
            </a:extLst>
          </p:cNvPr>
          <p:cNvSpPr/>
          <p:nvPr/>
        </p:nvSpPr>
        <p:spPr>
          <a:xfrm>
            <a:off x="10375617" y="3091776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cs typeface="B Nazanin" panose="00000400000000000000" pitchFamily="2" charset="-78"/>
              </a:rPr>
              <a:t>فلسفه تکنولوژی مهندسی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843286D1-7060-4ADD-9224-6F255D85F645}"/>
              </a:ext>
            </a:extLst>
          </p:cNvPr>
          <p:cNvCxnSpPr/>
          <p:nvPr/>
        </p:nvCxnSpPr>
        <p:spPr>
          <a:xfrm>
            <a:off x="2208362" y="4045788"/>
            <a:ext cx="6254151" cy="0"/>
          </a:xfrm>
          <a:prstGeom prst="straightConnector1">
            <a:avLst/>
          </a:prstGeom>
          <a:ln w="57150">
            <a:headEnd type="triangle"/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16" name="Straight Arrow Connector 15">
            <a:extLst>
              <a:ext uri="{FF2B5EF4-FFF2-40B4-BE49-F238E27FC236}">
                <a16:creationId xmlns:a16="http://schemas.microsoft.com/office/drawing/2014/main" id="{3477CE79-5107-0283-C492-C62007D7B67D}"/>
              </a:ext>
            </a:extLst>
          </p:cNvPr>
          <p:cNvCxnSpPr>
            <a:cxnSpLocks/>
          </p:cNvCxnSpPr>
          <p:nvPr/>
        </p:nvCxnSpPr>
        <p:spPr>
          <a:xfrm>
            <a:off x="5129841" y="1846053"/>
            <a:ext cx="0" cy="4589253"/>
          </a:xfrm>
          <a:prstGeom prst="straightConnector1">
            <a:avLst/>
          </a:prstGeom>
          <a:ln w="57150">
            <a:headEnd type="triangle"/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1" name="TextBox 20">
            <a:extLst>
              <a:ext uri="{FF2B5EF4-FFF2-40B4-BE49-F238E27FC236}">
                <a16:creationId xmlns:a16="http://schemas.microsoft.com/office/drawing/2014/main" id="{3558F05A-7A8D-9B90-B2D9-B4479A8E5126}"/>
              </a:ext>
            </a:extLst>
          </p:cNvPr>
          <p:cNvSpPr txBox="1"/>
          <p:nvPr/>
        </p:nvSpPr>
        <p:spPr>
          <a:xfrm>
            <a:off x="477170" y="3772147"/>
            <a:ext cx="166103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a-IR" b="1" dirty="0">
                <a:cs typeface="B Nazanin" panose="00000400000000000000" pitchFamily="2" charset="-78"/>
              </a:rPr>
              <a:t>تکنولوژی به عنوان</a:t>
            </a:r>
          </a:p>
          <a:p>
            <a:pPr algn="ctr"/>
            <a:r>
              <a:rPr lang="fa-IR" b="1" dirty="0">
                <a:cs typeface="B Nazanin" panose="00000400000000000000" pitchFamily="2" charset="-78"/>
              </a:rPr>
              <a:t>فرافکنی اندام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04BB02A-ECA0-4948-6960-88DF29D36AE4}"/>
              </a:ext>
            </a:extLst>
          </p:cNvPr>
          <p:cNvSpPr txBox="1"/>
          <p:nvPr/>
        </p:nvSpPr>
        <p:spPr>
          <a:xfrm>
            <a:off x="8517821" y="3722622"/>
            <a:ext cx="15504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a-IR" b="1" dirty="0">
                <a:cs typeface="B Nazanin" panose="00000400000000000000" pitchFamily="2" charset="-78"/>
              </a:rPr>
              <a:t>میل تکنولوژی به</a:t>
            </a:r>
          </a:p>
          <a:p>
            <a:pPr algn="ctr"/>
            <a:r>
              <a:rPr lang="fa-IR" b="1" dirty="0">
                <a:cs typeface="B Nazanin" panose="00000400000000000000" pitchFamily="2" charset="-78"/>
              </a:rPr>
              <a:t>سروری بر چیزها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205A6239-DEEE-9C0F-A9F9-3E17816FF65A}"/>
              </a:ext>
            </a:extLst>
          </p:cNvPr>
          <p:cNvSpPr txBox="1"/>
          <p:nvPr/>
        </p:nvSpPr>
        <p:spPr>
          <a:xfrm>
            <a:off x="4260853" y="1351471"/>
            <a:ext cx="173797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a-IR" b="1" dirty="0">
                <a:cs typeface="B Nazanin" panose="00000400000000000000" pitchFamily="2" charset="-78"/>
              </a:rPr>
              <a:t>بهره برداری از منابع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00B2B13-10C1-B25F-3378-01EFE21AF41E}"/>
              </a:ext>
            </a:extLst>
          </p:cNvPr>
          <p:cNvSpPr txBox="1"/>
          <p:nvPr/>
        </p:nvSpPr>
        <p:spPr>
          <a:xfrm>
            <a:off x="4204752" y="6407359"/>
            <a:ext cx="18501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a-IR" b="1" dirty="0">
                <a:cs typeface="B Nazanin" panose="00000400000000000000" pitchFamily="2" charset="-78"/>
              </a:rPr>
              <a:t>شناخت محیط زیست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25" name="Rectangle: Rounded Corners 24">
            <a:extLst>
              <a:ext uri="{FF2B5EF4-FFF2-40B4-BE49-F238E27FC236}">
                <a16:creationId xmlns:a16="http://schemas.microsoft.com/office/drawing/2014/main" id="{71F3BEEC-4E52-2DFD-18F9-0EC10925FDCA}"/>
              </a:ext>
            </a:extLst>
          </p:cNvPr>
          <p:cNvSpPr/>
          <p:nvPr/>
        </p:nvSpPr>
        <p:spPr>
          <a:xfrm>
            <a:off x="2423822" y="1967137"/>
            <a:ext cx="2562246" cy="1923376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cs typeface="B Nazanin" panose="00000400000000000000" pitchFamily="2" charset="-78"/>
              </a:rPr>
              <a:t>ابزار کسب ثروت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26" name="Rectangle: Rounded Corners 25">
            <a:extLst>
              <a:ext uri="{FF2B5EF4-FFF2-40B4-BE49-F238E27FC236}">
                <a16:creationId xmlns:a16="http://schemas.microsoft.com/office/drawing/2014/main" id="{E5FA6015-AE08-C03E-CC8B-AAD6A5913814}"/>
              </a:ext>
            </a:extLst>
          </p:cNvPr>
          <p:cNvSpPr/>
          <p:nvPr/>
        </p:nvSpPr>
        <p:spPr>
          <a:xfrm>
            <a:off x="2432591" y="4207459"/>
            <a:ext cx="2562246" cy="1923376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cs typeface="B Nazanin" panose="00000400000000000000" pitchFamily="2" charset="-78"/>
              </a:rPr>
              <a:t>ابزار کسب علم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27" name="Rectangle: Rounded Corners 26">
            <a:extLst>
              <a:ext uri="{FF2B5EF4-FFF2-40B4-BE49-F238E27FC236}">
                <a16:creationId xmlns:a16="http://schemas.microsoft.com/office/drawing/2014/main" id="{47280AD8-21BD-A012-5E1F-68F0A99D6DDD}"/>
              </a:ext>
            </a:extLst>
          </p:cNvPr>
          <p:cNvSpPr/>
          <p:nvPr/>
        </p:nvSpPr>
        <p:spPr>
          <a:xfrm>
            <a:off x="5292629" y="1967137"/>
            <a:ext cx="2562246" cy="1923376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cs typeface="B Nazanin" panose="00000400000000000000" pitchFamily="2" charset="-78"/>
              </a:rPr>
              <a:t>ابزار کنترل و سلطه جویی بر جهان</a:t>
            </a:r>
            <a:endParaRPr lang="en-US" b="1" dirty="0">
              <a:cs typeface="B Nazanin" panose="00000400000000000000" pitchFamily="2" charset="-78"/>
            </a:endParaRPr>
          </a:p>
        </p:txBody>
      </p:sp>
      <p:sp>
        <p:nvSpPr>
          <p:cNvPr id="28" name="Rectangle: Rounded Corners 27">
            <a:extLst>
              <a:ext uri="{FF2B5EF4-FFF2-40B4-BE49-F238E27FC236}">
                <a16:creationId xmlns:a16="http://schemas.microsoft.com/office/drawing/2014/main" id="{738193F4-F3FD-48EC-0053-6F54B6DD7B25}"/>
              </a:ext>
            </a:extLst>
          </p:cNvPr>
          <p:cNvSpPr/>
          <p:nvPr/>
        </p:nvSpPr>
        <p:spPr>
          <a:xfrm>
            <a:off x="5301398" y="4207459"/>
            <a:ext cx="2562246" cy="1923376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b="1" dirty="0">
                <a:cs typeface="B Nazanin" panose="00000400000000000000" pitchFamily="2" charset="-78"/>
              </a:rPr>
              <a:t>ابزار توسعه علمی همه جانبه</a:t>
            </a:r>
            <a:endParaRPr lang="en-US" b="1" dirty="0">
              <a:cs typeface="B Nazanin" panose="00000400000000000000" pitchFamily="2" charset="-78"/>
            </a:endParaRPr>
          </a:p>
        </p:txBody>
      </p: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3446BD95-87B7-BEB3-D47F-31CC48664615}"/>
              </a:ext>
            </a:extLst>
          </p:cNvPr>
          <p:cNvCxnSpPr/>
          <p:nvPr/>
        </p:nvCxnSpPr>
        <p:spPr>
          <a:xfrm flipV="1">
            <a:off x="2208362" y="1846053"/>
            <a:ext cx="5788325" cy="4356339"/>
          </a:xfrm>
          <a:prstGeom prst="straightConnector1">
            <a:avLst/>
          </a:prstGeom>
          <a:ln w="57150" cap="flat" cmpd="sng" algn="ctr">
            <a:solidFill>
              <a:srgbClr val="DAA600">
                <a:alpha val="50196"/>
              </a:srgbClr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31" name="Isosceles Triangle 30">
            <a:extLst>
              <a:ext uri="{FF2B5EF4-FFF2-40B4-BE49-F238E27FC236}">
                <a16:creationId xmlns:a16="http://schemas.microsoft.com/office/drawing/2014/main" id="{2FA7BE46-8BE8-D8C2-301B-153013432E40}"/>
              </a:ext>
            </a:extLst>
          </p:cNvPr>
          <p:cNvSpPr/>
          <p:nvPr/>
        </p:nvSpPr>
        <p:spPr>
          <a:xfrm rot="2965762">
            <a:off x="7892493" y="1737297"/>
            <a:ext cx="189344" cy="249852"/>
          </a:xfrm>
          <a:prstGeom prst="triangle">
            <a:avLst/>
          </a:prstGeom>
          <a:solidFill>
            <a:srgbClr val="ECD27F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9FB00906-3D58-55C9-3131-3CC521C014CF}"/>
              </a:ext>
            </a:extLst>
          </p:cNvPr>
          <p:cNvSpPr txBox="1"/>
          <p:nvPr/>
        </p:nvSpPr>
        <p:spPr>
          <a:xfrm>
            <a:off x="970236" y="6067735"/>
            <a:ext cx="123944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fa-IR" b="1" dirty="0">
                <a:solidFill>
                  <a:srgbClr val="00B050"/>
                </a:solidFill>
                <a:cs typeface="B Nazanin" panose="00000400000000000000" pitchFamily="2" charset="-78"/>
              </a:rPr>
              <a:t>مسیر تاریخی</a:t>
            </a:r>
          </a:p>
          <a:p>
            <a:pPr algn="ctr"/>
            <a:r>
              <a:rPr lang="fa-IR" b="1" dirty="0">
                <a:solidFill>
                  <a:srgbClr val="00B050"/>
                </a:solidFill>
                <a:cs typeface="B Nazanin" panose="00000400000000000000" pitchFamily="2" charset="-78"/>
              </a:rPr>
              <a:t>طی شده</a:t>
            </a:r>
            <a:endParaRPr lang="en-US" b="1" dirty="0">
              <a:solidFill>
                <a:srgbClr val="00B050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698998256"/>
      </p:ext>
    </p:extLst>
  </p:cSld>
  <p:clrMapOvr>
    <a:masterClrMapping/>
  </p:clrMapOvr>
  <p:transition spd="med">
    <p:pull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263211E8-A6BA-366A-3E75-6E4B72289DFF}"/>
              </a:ext>
            </a:extLst>
          </p:cNvPr>
          <p:cNvSpPr txBox="1"/>
          <p:nvPr/>
        </p:nvSpPr>
        <p:spPr>
          <a:xfrm>
            <a:off x="2974379" y="2782669"/>
            <a:ext cx="5902577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fa-IR" sz="3200" b="1" dirty="0">
                <a:cs typeface="B Nazanin" panose="00000400000000000000" pitchFamily="2" charset="-78"/>
              </a:rPr>
              <a:t>تقدیم سپاس و قدردانی از استاد گران‌قدر</a:t>
            </a:r>
          </a:p>
          <a:p>
            <a:pPr algn="ctr">
              <a:lnSpc>
                <a:spcPct val="150000"/>
              </a:lnSpc>
            </a:pPr>
            <a:r>
              <a:rPr lang="fa-IR" sz="3200" b="1" dirty="0">
                <a:cs typeface="B Nazanin" panose="00000400000000000000" pitchFamily="2" charset="-78"/>
              </a:rPr>
              <a:t>سرکار خانم دکتر موسوی جهرمی</a:t>
            </a:r>
            <a:endParaRPr lang="en-US" sz="3200" b="1" dirty="0"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617391101"/>
      </p:ext>
    </p:extLst>
  </p:cSld>
  <p:clrMapOvr>
    <a:masterClrMapping/>
  </p:clrMapOvr>
  <p:transition spd="med">
    <p:pull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C3E2423-0E72-4E7E-4B9B-A3F62469DC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F5236E-151E-D56C-CD41-79DB46EBAB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637" y="110066"/>
            <a:ext cx="10008815" cy="869820"/>
          </a:xfrm>
          <a:prstGeom prst="roundRect">
            <a:avLst/>
          </a:prstGeom>
          <a:solidFill>
            <a:srgbClr val="EDB1B2"/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علم شناسی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46F7BCDA-526D-7126-7C18-ECDD620D24B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4604" y="1226220"/>
            <a:ext cx="9685176" cy="5487846"/>
          </a:xfrm>
        </p:spPr>
        <p:txBody>
          <a:bodyPr>
            <a:normAutofit/>
          </a:bodyPr>
          <a:lstStyle/>
          <a:p>
            <a:pPr marL="0" indent="0" algn="just" rtl="1">
              <a:lnSpc>
                <a:spcPct val="100000"/>
              </a:lnSpc>
              <a:buNone/>
            </a:pPr>
            <a:r>
              <a:rPr lang="fa-IR" sz="2400" b="1" dirty="0">
                <a:cs typeface="B Nazanin" panose="00000400000000000000" pitchFamily="2" charset="-78"/>
              </a:rPr>
              <a:t>← </a:t>
            </a: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علم شناسی اثبات گرایانه (</a:t>
            </a:r>
            <a:r>
              <a:rPr lang="en-US" sz="2000" b="1" dirty="0">
                <a:solidFill>
                  <a:srgbClr val="C00000"/>
                </a:solidFill>
                <a:cs typeface="B Nazanin" panose="00000400000000000000" pitchFamily="2" charset="-78"/>
              </a:rPr>
              <a:t>Positivism</a:t>
            </a: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): </a:t>
            </a:r>
            <a:r>
              <a:rPr lang="fa-IR" sz="2400" b="1" dirty="0">
                <a:cs typeface="B Nazanin" panose="00000400000000000000" pitchFamily="2" charset="-78"/>
              </a:rPr>
              <a:t>(مشهور به حلقه وین </a:t>
            </a:r>
            <a:r>
              <a:rPr lang="en-US" sz="2000" b="1" dirty="0">
                <a:cs typeface="B Nazanin" panose="00000400000000000000" pitchFamily="2" charset="-78"/>
              </a:rPr>
              <a:t>Vienna Circle</a:t>
            </a:r>
            <a:r>
              <a:rPr lang="fa-IR" sz="2400" b="1" dirty="0">
                <a:cs typeface="B Nazanin" panose="00000400000000000000" pitchFamily="2" charset="-78"/>
              </a:rPr>
              <a:t>)</a:t>
            </a:r>
          </a:p>
          <a:p>
            <a:pPr marL="0" indent="0" algn="just" rtl="1">
              <a:buNone/>
            </a:pPr>
            <a:r>
              <a:rPr lang="fa-IR" sz="2400" b="1" dirty="0">
                <a:cs typeface="B Nazanin" panose="00000400000000000000" pitchFamily="2" charset="-78"/>
              </a:rPr>
              <a:t>علم منحصر به گزاره‌های اثبات پذیر تجربی است: </a:t>
            </a:r>
            <a:r>
              <a:rPr lang="fa-IR" sz="2400" b="1" dirty="0">
                <a:solidFill>
                  <a:srgbClr val="0070C0"/>
                </a:solidFill>
                <a:cs typeface="B Nazanin" panose="00000400000000000000" pitchFamily="2" charset="-78"/>
              </a:rPr>
              <a:t>معرفت غیرتجربی، غیر علمی است</a:t>
            </a:r>
          </a:p>
          <a:p>
            <a:pPr marL="0" indent="0" algn="just" rtl="1">
              <a:buNone/>
            </a:pPr>
            <a:endParaRPr lang="fa-IR" sz="2400" b="1" dirty="0">
              <a:cs typeface="B Nazanin" panose="00000400000000000000" pitchFamily="2" charset="-78"/>
            </a:endParaRPr>
          </a:p>
          <a:p>
            <a:pPr marL="0" indent="0" algn="just" rtl="1">
              <a:lnSpc>
                <a:spcPct val="100000"/>
              </a:lnSpc>
              <a:buNone/>
            </a:pPr>
            <a:r>
              <a:rPr lang="fa-IR" sz="2400" b="1" dirty="0">
                <a:cs typeface="B Nazanin" panose="00000400000000000000" pitchFamily="2" charset="-78"/>
              </a:rPr>
              <a:t>← </a:t>
            </a: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علم شناسی واقع گرایانه (</a:t>
            </a:r>
            <a:r>
              <a:rPr lang="en-US" sz="2000" b="1" dirty="0">
                <a:solidFill>
                  <a:srgbClr val="C00000"/>
                </a:solidFill>
                <a:cs typeface="B Nazanin" panose="00000400000000000000" pitchFamily="2" charset="-78"/>
              </a:rPr>
              <a:t>Pragmatism</a:t>
            </a: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): </a:t>
            </a:r>
            <a:r>
              <a:rPr lang="fa-IR" sz="2400" b="1" dirty="0">
                <a:cs typeface="B Nazanin" panose="00000400000000000000" pitchFamily="2" charset="-78"/>
              </a:rPr>
              <a:t>معیار حقیقت، عبارت است از سودمندی، فایده و نتیجه و </a:t>
            </a:r>
            <a:r>
              <a:rPr lang="fa-IR" sz="2400" b="1" dirty="0">
                <a:solidFill>
                  <a:srgbClr val="0070C0"/>
                </a:solidFill>
                <a:cs typeface="B Nazanin" panose="00000400000000000000" pitchFamily="2" charset="-78"/>
              </a:rPr>
              <a:t>نه انطباق با واقعیت عینی</a:t>
            </a:r>
            <a:r>
              <a:rPr lang="fa-IR" sz="2400" b="1" dirty="0">
                <a:cs typeface="B Nazanin" panose="00000400000000000000" pitchFamily="2" charset="-78"/>
              </a:rPr>
              <a:t>. حقیقتِ هر چیزی به واسطه نتیجه نهایی آن اثبات می‌شود</a:t>
            </a:r>
          </a:p>
          <a:p>
            <a:pPr marL="0" indent="0" algn="just" rtl="1">
              <a:lnSpc>
                <a:spcPct val="100000"/>
              </a:lnSpc>
              <a:buNone/>
            </a:pPr>
            <a:endParaRPr lang="fa-IR" sz="2400" b="1" dirty="0">
              <a:cs typeface="B Nazanin" panose="00000400000000000000" pitchFamily="2" charset="-78"/>
            </a:endParaRPr>
          </a:p>
          <a:p>
            <a:pPr marL="0" indent="0" algn="just" rtl="1">
              <a:lnSpc>
                <a:spcPct val="100000"/>
              </a:lnSpc>
              <a:buNone/>
            </a:pPr>
            <a:r>
              <a:rPr lang="fa-IR" sz="2400" b="1" dirty="0">
                <a:cs typeface="B Nazanin" panose="00000400000000000000" pitchFamily="2" charset="-78"/>
              </a:rPr>
              <a:t>← </a:t>
            </a: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عقل گرایی انتقادی (پوپر): </a:t>
            </a:r>
            <a:r>
              <a:rPr lang="fa-IR" sz="2400" b="1" dirty="0">
                <a:cs typeface="B Nazanin" panose="00000400000000000000" pitchFamily="2" charset="-78"/>
              </a:rPr>
              <a:t>نظریه‌های علمی، فرضیات آزمون پذیری هستند که از طریق آزمون علمی، قابل ابطال هستند، </a:t>
            </a:r>
            <a:r>
              <a:rPr lang="fa-IR" sz="2400" b="1" dirty="0">
                <a:solidFill>
                  <a:srgbClr val="0070C0"/>
                </a:solidFill>
                <a:cs typeface="B Nazanin" panose="00000400000000000000" pitchFamily="2" charset="-78"/>
              </a:rPr>
              <a:t>نه اثبات</a:t>
            </a:r>
          </a:p>
          <a:p>
            <a:pPr marL="0" indent="0" algn="just" rtl="1">
              <a:lnSpc>
                <a:spcPct val="100000"/>
              </a:lnSpc>
              <a:buNone/>
            </a:pPr>
            <a:endParaRPr lang="fa-IR" sz="2400" b="1" dirty="0">
              <a:cs typeface="B Nazanin" panose="00000400000000000000" pitchFamily="2" charset="-78"/>
            </a:endParaRPr>
          </a:p>
          <a:p>
            <a:pPr marL="0" indent="0" algn="just" rtl="1">
              <a:lnSpc>
                <a:spcPct val="100000"/>
              </a:lnSpc>
              <a:buNone/>
            </a:pPr>
            <a:r>
              <a:rPr lang="fa-IR" sz="2400" b="1" dirty="0">
                <a:cs typeface="B Nazanin" panose="00000400000000000000" pitchFamily="2" charset="-78"/>
              </a:rPr>
              <a:t>← </a:t>
            </a: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برنامه پژوهشی لاکاتوش: </a:t>
            </a:r>
            <a:r>
              <a:rPr lang="fa-IR" sz="2400" b="1" dirty="0">
                <a:cs typeface="B Nazanin" panose="00000400000000000000" pitchFamily="2" charset="-78"/>
              </a:rPr>
              <a:t>نظریه علمی، </a:t>
            </a:r>
            <a:r>
              <a:rPr lang="fa-IR" sz="2400" b="1" dirty="0">
                <a:solidFill>
                  <a:srgbClr val="0070C0"/>
                </a:solidFill>
                <a:cs typeface="B Nazanin" panose="00000400000000000000" pitchFamily="2" charset="-78"/>
              </a:rPr>
              <a:t>واحد نیست </a:t>
            </a:r>
            <a:r>
              <a:rPr lang="fa-IR" sz="2400" b="1" dirty="0">
                <a:cs typeface="B Nazanin" panose="00000400000000000000" pitchFamily="2" charset="-78"/>
              </a:rPr>
              <a:t>و در قالب یک برنامه پژوهشی از واحدها و فرضیه‌های کمکی تشکیل شده است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8EC57160-8E1F-600C-37F6-3513208E01EA}"/>
              </a:ext>
            </a:extLst>
          </p:cNvPr>
          <p:cNvSpPr/>
          <p:nvPr/>
        </p:nvSpPr>
        <p:spPr>
          <a:xfrm>
            <a:off x="10185400" y="0"/>
            <a:ext cx="2006599" cy="6858000"/>
          </a:xfrm>
          <a:prstGeom prst="rect">
            <a:avLst/>
          </a:prstGeom>
          <a:solidFill>
            <a:srgbClr val="20639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hlinkClick r:id="rId2" action="ppaction://hlinksldjump"/>
            <a:extLst>
              <a:ext uri="{FF2B5EF4-FFF2-40B4-BE49-F238E27FC236}">
                <a16:creationId xmlns:a16="http://schemas.microsoft.com/office/drawing/2014/main" id="{A5A35EBE-1AD7-0E42-D785-86ED0E31D8F5}"/>
              </a:ext>
            </a:extLst>
          </p:cNvPr>
          <p:cNvSpPr/>
          <p:nvPr/>
        </p:nvSpPr>
        <p:spPr>
          <a:xfrm>
            <a:off x="10375296" y="1176688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مفاهیم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8" name="Rectangle: Rounded Corners 7">
            <a:hlinkClick r:id="rId3" action="ppaction://hlinksldjump"/>
            <a:extLst>
              <a:ext uri="{FF2B5EF4-FFF2-40B4-BE49-F238E27FC236}">
                <a16:creationId xmlns:a16="http://schemas.microsoft.com/office/drawing/2014/main" id="{F9244705-C96B-F9E2-0AB3-AB86254F64C8}"/>
              </a:ext>
            </a:extLst>
          </p:cNvPr>
          <p:cNvSpPr/>
          <p:nvPr/>
        </p:nvSpPr>
        <p:spPr>
          <a:xfrm>
            <a:off x="10375296" y="696625"/>
            <a:ext cx="2006600" cy="410945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400" b="1" dirty="0">
                <a:solidFill>
                  <a:schemeClr val="tx1"/>
                </a:solidFill>
                <a:cs typeface="B Nazanin" panose="00000400000000000000" pitchFamily="2" charset="-78"/>
              </a:rPr>
              <a:t>مقدمه</a:t>
            </a:r>
            <a:endParaRPr lang="en-US" sz="14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768CEABC-FF78-5574-BC12-C93D5546FAFB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145359"/>
            <a:ext cx="273963" cy="410945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EBC2CE97-7C86-8B26-3A43-052E9357D29F}"/>
              </a:ext>
            </a:extLst>
          </p:cNvPr>
          <p:cNvSpPr txBox="1"/>
          <p:nvPr/>
        </p:nvSpPr>
        <p:spPr>
          <a:xfrm>
            <a:off x="10303814" y="124882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" name="Rectangle: Rounded Corners 3">
            <a:hlinkClick r:id="rId5" action="ppaction://hlinksldjump"/>
            <a:extLst>
              <a:ext uri="{FF2B5EF4-FFF2-40B4-BE49-F238E27FC236}">
                <a16:creationId xmlns:a16="http://schemas.microsoft.com/office/drawing/2014/main" id="{04EDAA23-95A1-328D-2A31-5C0FDDC1AADC}"/>
              </a:ext>
            </a:extLst>
          </p:cNvPr>
          <p:cNvSpPr/>
          <p:nvPr/>
        </p:nvSpPr>
        <p:spPr>
          <a:xfrm>
            <a:off x="10375296" y="1656751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معرفت شناسی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5" name="Rectangle: Rounded Corners 4">
            <a:hlinkClick r:id="rId6" action="ppaction://hlinksldjump"/>
            <a:extLst>
              <a:ext uri="{FF2B5EF4-FFF2-40B4-BE49-F238E27FC236}">
                <a16:creationId xmlns:a16="http://schemas.microsoft.com/office/drawing/2014/main" id="{02650B63-892C-0261-92ED-E4AD648201A3}"/>
              </a:ext>
            </a:extLst>
          </p:cNvPr>
          <p:cNvSpPr/>
          <p:nvPr/>
        </p:nvSpPr>
        <p:spPr>
          <a:xfrm>
            <a:off x="10375296" y="2136814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اهمیت فلسفه تکنولوژی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ectangle: Rounded Corners 5">
            <a:hlinkClick r:id="rId7" action="ppaction://hlinksldjump"/>
            <a:extLst>
              <a:ext uri="{FF2B5EF4-FFF2-40B4-BE49-F238E27FC236}">
                <a16:creationId xmlns:a16="http://schemas.microsoft.com/office/drawing/2014/main" id="{4B078751-53C1-ED28-B06E-1A39C9B3C2C3}"/>
              </a:ext>
            </a:extLst>
          </p:cNvPr>
          <p:cNvSpPr/>
          <p:nvPr/>
        </p:nvSpPr>
        <p:spPr>
          <a:xfrm>
            <a:off x="10375296" y="2616877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cs typeface="B Nazanin" panose="00000400000000000000" pitchFamily="2" charset="-78"/>
              </a:rPr>
              <a:t>سنت‌های فلسفه تکنولوژی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ectangle: Rounded Corners 8">
            <a:hlinkClick r:id="rId8" action="ppaction://hlinksldjump"/>
            <a:extLst>
              <a:ext uri="{FF2B5EF4-FFF2-40B4-BE49-F238E27FC236}">
                <a16:creationId xmlns:a16="http://schemas.microsoft.com/office/drawing/2014/main" id="{85E9042E-7ECB-B6AD-8D1E-DEDFB458F075}"/>
              </a:ext>
            </a:extLst>
          </p:cNvPr>
          <p:cNvSpPr/>
          <p:nvPr/>
        </p:nvSpPr>
        <p:spPr>
          <a:xfrm>
            <a:off x="10375617" y="3091776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cs typeface="B Nazanin" panose="00000400000000000000" pitchFamily="2" charset="-78"/>
              </a:rPr>
              <a:t>فلسفه تکنولوژی مهندسی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Rectangle: Rounded Corners 9">
            <a:hlinkClick r:id="rId9" action="ppaction://hlinksldjump"/>
            <a:extLst>
              <a:ext uri="{FF2B5EF4-FFF2-40B4-BE49-F238E27FC236}">
                <a16:creationId xmlns:a16="http://schemas.microsoft.com/office/drawing/2014/main" id="{D7588445-4F34-7A30-855C-2E7F98E7CB4D}"/>
              </a:ext>
            </a:extLst>
          </p:cNvPr>
          <p:cNvSpPr/>
          <p:nvPr/>
        </p:nvSpPr>
        <p:spPr>
          <a:xfrm>
            <a:off x="10369660" y="3571839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cs typeface="B Nazanin" panose="00000400000000000000" pitchFamily="2" charset="-78"/>
              </a:rPr>
              <a:t>تحلیل تاریخی-اقتصادی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471447952"/>
      </p:ext>
    </p:extLst>
  </p:cSld>
  <p:clrMapOvr>
    <a:masterClrMapping/>
  </p:clrMapOvr>
  <p:transition spd="med">
    <p:pull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295F688-74B9-627D-313F-4175F1F2A1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D47548-8CBF-124B-7449-0E306CACD7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637" y="110066"/>
            <a:ext cx="10008815" cy="869820"/>
          </a:xfrm>
          <a:prstGeom prst="roundRect">
            <a:avLst/>
          </a:prstGeom>
          <a:solidFill>
            <a:srgbClr val="EDB1B2"/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مکاتب فلسفی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37C601E5-F1CB-7ED4-1D84-E9A2EBFCCB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4604" y="1226220"/>
            <a:ext cx="9685176" cy="5487846"/>
          </a:xfrm>
        </p:spPr>
        <p:txBody>
          <a:bodyPr>
            <a:normAutofit/>
          </a:bodyPr>
          <a:lstStyle/>
          <a:p>
            <a:pPr marL="0" indent="0" algn="just" rtl="1">
              <a:lnSpc>
                <a:spcPct val="100000"/>
              </a:lnSpc>
              <a:buNone/>
            </a:pPr>
            <a:r>
              <a:rPr lang="fa-IR" sz="2400" b="1" dirty="0">
                <a:cs typeface="B Nazanin" panose="00000400000000000000" pitchFamily="2" charset="-78"/>
              </a:rPr>
              <a:t>← </a:t>
            </a: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مکتب تفهمی (هرمونوتیک): </a:t>
            </a:r>
            <a:r>
              <a:rPr lang="fa-IR" sz="2400" b="1" dirty="0">
                <a:cs typeface="B Nazanin" panose="00000400000000000000" pitchFamily="2" charset="-78"/>
              </a:rPr>
              <a:t>نقد یگانگی روش شناسی علوم (گفتار، رفتار، نوشتار و آثار هنری، توسط افراد گوناگون به شیوه‌های گوناگونی تفسیر می‌شوند)</a:t>
            </a:r>
          </a:p>
          <a:p>
            <a:pPr marL="0" indent="0" algn="just" rtl="1">
              <a:lnSpc>
                <a:spcPct val="100000"/>
              </a:lnSpc>
              <a:buNone/>
            </a:pPr>
            <a:endParaRPr lang="fa-IR" sz="2400" b="1" dirty="0">
              <a:cs typeface="B Nazanin" panose="00000400000000000000" pitchFamily="2" charset="-78"/>
            </a:endParaRPr>
          </a:p>
          <a:p>
            <a:pPr marL="0" indent="0" algn="just" rtl="1">
              <a:buNone/>
            </a:pPr>
            <a:r>
              <a:rPr lang="fa-IR" sz="2400" b="1" dirty="0">
                <a:cs typeface="B Nazanin" panose="00000400000000000000" pitchFamily="2" charset="-78"/>
              </a:rPr>
              <a:t>← </a:t>
            </a: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مکتب نقدی فرانکفورت: </a:t>
            </a:r>
            <a:r>
              <a:rPr lang="fa-IR" sz="2400" b="1" dirty="0">
                <a:cs typeface="B Nazanin" panose="00000400000000000000" pitchFamily="2" charset="-78"/>
              </a:rPr>
              <a:t>نقد متوجه نظریه علمی نست، بلکه متوجه جامعه مربوط به آن نظریه است، پس جامعه را تغییر می‌دهیم تا با نظریه سازگار شود</a:t>
            </a:r>
          </a:p>
          <a:p>
            <a:pPr marL="0" indent="0" algn="just" rtl="1">
              <a:buNone/>
            </a:pPr>
            <a:endParaRPr lang="fa-IR" sz="2400" b="1" dirty="0">
              <a:cs typeface="B Nazanin" panose="00000400000000000000" pitchFamily="2" charset="-78"/>
            </a:endParaRPr>
          </a:p>
          <a:p>
            <a:pPr marL="0" indent="0" algn="just" rtl="1">
              <a:buNone/>
            </a:pPr>
            <a:r>
              <a:rPr lang="fa-IR" sz="2400" b="1" dirty="0">
                <a:cs typeface="B Nazanin" panose="00000400000000000000" pitchFamily="2" charset="-78"/>
              </a:rPr>
              <a:t>← </a:t>
            </a: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هرج و مرج فایرابند (نسبی گرایی فلسفه علم): </a:t>
            </a:r>
            <a:r>
              <a:rPr lang="fa-IR" sz="2400" b="1" dirty="0">
                <a:cs typeface="B Nazanin" panose="00000400000000000000" pitchFamily="2" charset="-78"/>
              </a:rPr>
              <a:t>اقتدار علم نوین، با سرکوب مخالفان حاصل شده و دموکراتیک یا کثرت گرایانه نیست (علم، اسطوره شده) در نتیجه جلوی خلاقیت گرفته شده است » کشف رموز طبیعت، مستلزم طرد هرگونه معیار جهان شمول و جزمی است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64356726-AEA8-2275-61D6-0B7F33DF90A7}"/>
              </a:ext>
            </a:extLst>
          </p:cNvPr>
          <p:cNvSpPr/>
          <p:nvPr/>
        </p:nvSpPr>
        <p:spPr>
          <a:xfrm>
            <a:off x="10185400" y="0"/>
            <a:ext cx="2006599" cy="6858000"/>
          </a:xfrm>
          <a:prstGeom prst="rect">
            <a:avLst/>
          </a:prstGeom>
          <a:solidFill>
            <a:srgbClr val="20639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: Rounded Corners 6">
            <a:hlinkClick r:id="rId2" action="ppaction://hlinksldjump"/>
            <a:extLst>
              <a:ext uri="{FF2B5EF4-FFF2-40B4-BE49-F238E27FC236}">
                <a16:creationId xmlns:a16="http://schemas.microsoft.com/office/drawing/2014/main" id="{8686ECD6-BB40-4935-C484-16627E7C41D3}"/>
              </a:ext>
            </a:extLst>
          </p:cNvPr>
          <p:cNvSpPr/>
          <p:nvPr/>
        </p:nvSpPr>
        <p:spPr>
          <a:xfrm>
            <a:off x="10375296" y="1176688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مفاهیم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8" name="Rectangle: Rounded Corners 7">
            <a:hlinkClick r:id="rId3" action="ppaction://hlinksldjump"/>
            <a:extLst>
              <a:ext uri="{FF2B5EF4-FFF2-40B4-BE49-F238E27FC236}">
                <a16:creationId xmlns:a16="http://schemas.microsoft.com/office/drawing/2014/main" id="{96EA3F36-462C-9ED6-9682-C7EBA91C3595}"/>
              </a:ext>
            </a:extLst>
          </p:cNvPr>
          <p:cNvSpPr/>
          <p:nvPr/>
        </p:nvSpPr>
        <p:spPr>
          <a:xfrm>
            <a:off x="10375296" y="696625"/>
            <a:ext cx="2006600" cy="410945"/>
          </a:xfrm>
          <a:prstGeom prst="roundRect">
            <a:avLst/>
          </a:prstGeom>
          <a:solidFill>
            <a:schemeClr val="bg1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400" b="1" dirty="0">
                <a:solidFill>
                  <a:schemeClr val="tx1"/>
                </a:solidFill>
                <a:cs typeface="B Nazanin" panose="00000400000000000000" pitchFamily="2" charset="-78"/>
              </a:rPr>
              <a:t>مقدمه</a:t>
            </a:r>
            <a:endParaRPr lang="en-US" sz="14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D035D289-C870-ED2E-E22D-7F4FC2EF46A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145359"/>
            <a:ext cx="273963" cy="410945"/>
          </a:xfrm>
          <a:prstGeom prst="rect">
            <a:avLst/>
          </a:prstGeom>
        </p:spPr>
      </p:pic>
      <p:sp>
        <p:nvSpPr>
          <p:cNvPr id="25" name="TextBox 24">
            <a:extLst>
              <a:ext uri="{FF2B5EF4-FFF2-40B4-BE49-F238E27FC236}">
                <a16:creationId xmlns:a16="http://schemas.microsoft.com/office/drawing/2014/main" id="{B130A337-C633-CFF2-4683-15F8305A1AA0}"/>
              </a:ext>
            </a:extLst>
          </p:cNvPr>
          <p:cNvSpPr txBox="1"/>
          <p:nvPr/>
        </p:nvSpPr>
        <p:spPr>
          <a:xfrm>
            <a:off x="10303814" y="124882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" name="Rectangle: Rounded Corners 3">
            <a:hlinkClick r:id="rId5" action="ppaction://hlinksldjump"/>
            <a:extLst>
              <a:ext uri="{FF2B5EF4-FFF2-40B4-BE49-F238E27FC236}">
                <a16:creationId xmlns:a16="http://schemas.microsoft.com/office/drawing/2014/main" id="{15866490-B815-9103-4C3D-E073FC8A1C2B}"/>
              </a:ext>
            </a:extLst>
          </p:cNvPr>
          <p:cNvSpPr/>
          <p:nvPr/>
        </p:nvSpPr>
        <p:spPr>
          <a:xfrm>
            <a:off x="10375296" y="1656751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معرفت شناسی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5" name="Rectangle: Rounded Corners 4">
            <a:hlinkClick r:id="rId6" action="ppaction://hlinksldjump"/>
            <a:extLst>
              <a:ext uri="{FF2B5EF4-FFF2-40B4-BE49-F238E27FC236}">
                <a16:creationId xmlns:a16="http://schemas.microsoft.com/office/drawing/2014/main" id="{3D5782D4-0FEA-E9C7-99AB-5B3EEF0E3DF0}"/>
              </a:ext>
            </a:extLst>
          </p:cNvPr>
          <p:cNvSpPr/>
          <p:nvPr/>
        </p:nvSpPr>
        <p:spPr>
          <a:xfrm>
            <a:off x="10375296" y="2136814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اهمیت فلسفه تکنولوژی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ectangle: Rounded Corners 5">
            <a:hlinkClick r:id="rId7" action="ppaction://hlinksldjump"/>
            <a:extLst>
              <a:ext uri="{FF2B5EF4-FFF2-40B4-BE49-F238E27FC236}">
                <a16:creationId xmlns:a16="http://schemas.microsoft.com/office/drawing/2014/main" id="{0B4F8AE5-9894-E826-1A5E-9A174305F1BE}"/>
              </a:ext>
            </a:extLst>
          </p:cNvPr>
          <p:cNvSpPr/>
          <p:nvPr/>
        </p:nvSpPr>
        <p:spPr>
          <a:xfrm>
            <a:off x="10375296" y="2616877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cs typeface="B Nazanin" panose="00000400000000000000" pitchFamily="2" charset="-78"/>
              </a:rPr>
              <a:t>سنت‌های فلسفه تکنولوژی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ectangle: Rounded Corners 8">
            <a:hlinkClick r:id="rId8" action="ppaction://hlinksldjump"/>
            <a:extLst>
              <a:ext uri="{FF2B5EF4-FFF2-40B4-BE49-F238E27FC236}">
                <a16:creationId xmlns:a16="http://schemas.microsoft.com/office/drawing/2014/main" id="{AABDE5BC-88DE-EB67-7F8C-D95AECB0C1CA}"/>
              </a:ext>
            </a:extLst>
          </p:cNvPr>
          <p:cNvSpPr/>
          <p:nvPr/>
        </p:nvSpPr>
        <p:spPr>
          <a:xfrm>
            <a:off x="10375617" y="3091776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cs typeface="B Nazanin" panose="00000400000000000000" pitchFamily="2" charset="-78"/>
              </a:rPr>
              <a:t>فلسفه تکنولوژی مهندسی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Rectangle: Rounded Corners 9">
            <a:hlinkClick r:id="rId9" action="ppaction://hlinksldjump"/>
            <a:extLst>
              <a:ext uri="{FF2B5EF4-FFF2-40B4-BE49-F238E27FC236}">
                <a16:creationId xmlns:a16="http://schemas.microsoft.com/office/drawing/2014/main" id="{EDAA25BC-A392-99D8-D29B-F2710EF7E2D0}"/>
              </a:ext>
            </a:extLst>
          </p:cNvPr>
          <p:cNvSpPr/>
          <p:nvPr/>
        </p:nvSpPr>
        <p:spPr>
          <a:xfrm>
            <a:off x="10369660" y="3571839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cs typeface="B Nazanin" panose="00000400000000000000" pitchFamily="2" charset="-78"/>
              </a:rPr>
              <a:t>تحلیل تاریخی-اقتصادی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3232056039"/>
      </p:ext>
    </p:extLst>
  </p:cSld>
  <p:clrMapOvr>
    <a:masterClrMapping/>
  </p:clrMapOvr>
  <p:transition spd="med">
    <p:pull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DFE37E-9A4A-ADCC-92DD-4B706D3235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3F5B904-37AF-BA3D-5954-7F3D325DA6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637" y="110066"/>
            <a:ext cx="10008815" cy="869820"/>
          </a:xfrm>
          <a:prstGeom prst="roundRect">
            <a:avLst/>
          </a:prstGeom>
          <a:solidFill>
            <a:srgbClr val="EDB1B2"/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مفاهیم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0221EBBA-36B6-8825-0BC9-1EA2838F290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4604" y="1226220"/>
            <a:ext cx="9685176" cy="5487846"/>
          </a:xfrm>
        </p:spPr>
        <p:txBody>
          <a:bodyPr>
            <a:normAutofit lnSpcReduction="10000"/>
          </a:bodyPr>
          <a:lstStyle/>
          <a:p>
            <a:pPr marL="0" indent="0" algn="just" rtl="1">
              <a:lnSpc>
                <a:spcPct val="110000"/>
              </a:lnSpc>
              <a:buNone/>
            </a:pPr>
            <a:r>
              <a:rPr lang="fa-IR" sz="2400" b="1" dirty="0">
                <a:cs typeface="B Nazanin" panose="00000400000000000000" pitchFamily="2" charset="-78"/>
              </a:rPr>
              <a:t>← </a:t>
            </a: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فلسفه:</a:t>
            </a:r>
            <a:r>
              <a:rPr lang="fa-IR" sz="2400" b="1" dirty="0">
                <a:cs typeface="B Nazanin" panose="00000400000000000000" pitchFamily="2" charset="-78"/>
              </a:rPr>
              <a:t> </a:t>
            </a:r>
            <a:r>
              <a:rPr lang="fa-IR" sz="2400" b="1" dirty="0">
                <a:solidFill>
                  <a:schemeClr val="accent1"/>
                </a:solidFill>
                <a:cs typeface="B Nazanin" panose="00000400000000000000" pitchFamily="2" charset="-78"/>
              </a:rPr>
              <a:t>(ملاصدرا) </a:t>
            </a:r>
            <a:r>
              <a:rPr lang="fa-IR" sz="2400" b="1" dirty="0">
                <a:cs typeface="B Nazanin" panose="00000400000000000000" pitchFamily="2" charset="-78"/>
              </a:rPr>
              <a:t>کامل شدن نفس انسان، از طریق درک حقایق موجودات، همان‌گونه که در خارج هستند و حکم حقیقی به وجود آن‌ها با برهان و نه با ظن و گمان و تقلید</a:t>
            </a:r>
            <a:endParaRPr lang="fa-IR" sz="2400" b="1" dirty="0">
              <a:solidFill>
                <a:schemeClr val="accent1"/>
              </a:solidFill>
              <a:cs typeface="B Nazanin" panose="00000400000000000000" pitchFamily="2" charset="-78"/>
            </a:endParaRPr>
          </a:p>
          <a:p>
            <a:pPr marL="0" indent="0" algn="just" rtl="1">
              <a:lnSpc>
                <a:spcPct val="110000"/>
              </a:lnSpc>
              <a:buNone/>
            </a:pPr>
            <a:endParaRPr lang="fa-IR" sz="2400" b="1" dirty="0">
              <a:solidFill>
                <a:schemeClr val="accent1"/>
              </a:solidFill>
              <a:cs typeface="B Nazanin" panose="00000400000000000000" pitchFamily="2" charset="-78"/>
            </a:endParaRPr>
          </a:p>
          <a:p>
            <a:pPr marL="0" indent="0" algn="just" rtl="1">
              <a:lnSpc>
                <a:spcPct val="110000"/>
              </a:lnSpc>
              <a:buNone/>
            </a:pPr>
            <a:r>
              <a:rPr lang="fa-IR" sz="2400" b="1" dirty="0">
                <a:cs typeface="B Nazanin" panose="00000400000000000000" pitchFamily="2" charset="-78"/>
              </a:rPr>
              <a:t>← </a:t>
            </a: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مهندسی:</a:t>
            </a:r>
            <a:r>
              <a:rPr lang="fa-IR" sz="2400" b="1" dirty="0">
                <a:cs typeface="B Nazanin" panose="00000400000000000000" pitchFamily="2" charset="-78"/>
              </a:rPr>
              <a:t> حرفه‌ای با </a:t>
            </a:r>
            <a:r>
              <a:rPr lang="fa-IR" sz="2400" b="1" dirty="0">
                <a:solidFill>
                  <a:schemeClr val="accent4">
                    <a:lumMod val="75000"/>
                  </a:schemeClr>
                </a:solidFill>
                <a:cs typeface="B Nazanin" panose="00000400000000000000" pitchFamily="2" charset="-78"/>
              </a:rPr>
              <a:t>هدف اصلاح محیط طبیعی </a:t>
            </a:r>
            <a:r>
              <a:rPr lang="fa-IR" sz="2400" b="1" dirty="0">
                <a:cs typeface="B Nazanin" panose="00000400000000000000" pitchFamily="2" charset="-78"/>
              </a:rPr>
              <a:t>از طریق </a:t>
            </a:r>
            <a:r>
              <a:rPr lang="fa-IR" sz="2400" b="1" dirty="0">
                <a:solidFill>
                  <a:schemeClr val="accent4">
                    <a:lumMod val="75000"/>
                  </a:schemeClr>
                </a:solidFill>
                <a:cs typeface="B Nazanin" panose="00000400000000000000" pitchFamily="2" charset="-78"/>
              </a:rPr>
              <a:t>طراحی، ساخت و نگهداری </a:t>
            </a:r>
            <a:r>
              <a:rPr lang="fa-IR" sz="2400" b="1" dirty="0">
                <a:cs typeface="B Nazanin" panose="00000400000000000000" pitchFamily="2" charset="-78"/>
              </a:rPr>
              <a:t>مصنوعات و سیستم‌های تکنولوژیک</a:t>
            </a:r>
            <a:r>
              <a:rPr lang="fa-IR" sz="2400" b="1" dirty="0">
                <a:solidFill>
                  <a:schemeClr val="accent2">
                    <a:lumMod val="75000"/>
                  </a:schemeClr>
                </a:solidFill>
                <a:cs typeface="B Nazanin" panose="00000400000000000000" pitchFamily="2" charset="-78"/>
              </a:rPr>
              <a:t> </a:t>
            </a:r>
            <a:r>
              <a:rPr lang="fa-IR" sz="2400" b="1" dirty="0">
                <a:solidFill>
                  <a:srgbClr val="0070C0"/>
                </a:solidFill>
                <a:cs typeface="B Nazanin" panose="00000400000000000000" pitchFamily="2" charset="-78"/>
              </a:rPr>
              <a:t>(متمرکز بر ایجاد تغییر است) </a:t>
            </a:r>
          </a:p>
          <a:p>
            <a:pPr marL="0" indent="0" algn="just" rtl="1">
              <a:lnSpc>
                <a:spcPct val="110000"/>
              </a:lnSpc>
              <a:buNone/>
            </a:pPr>
            <a:endParaRPr lang="fa-IR" sz="2400" b="1" dirty="0">
              <a:solidFill>
                <a:srgbClr val="0070C0"/>
              </a:solidFill>
              <a:cs typeface="B Nazanin" panose="00000400000000000000" pitchFamily="2" charset="-78"/>
            </a:endParaRPr>
          </a:p>
          <a:p>
            <a:pPr marL="0" indent="0" algn="just" rtl="1">
              <a:buNone/>
            </a:pPr>
            <a:r>
              <a:rPr lang="fa-IR" sz="2400" b="1" dirty="0">
                <a:cs typeface="B Nazanin" panose="00000400000000000000" pitchFamily="2" charset="-78"/>
              </a:rPr>
              <a:t>← </a:t>
            </a: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فلسفه مهندسی:</a:t>
            </a:r>
            <a:r>
              <a:rPr lang="fa-IR" sz="2400" b="1" dirty="0">
                <a:cs typeface="B Nazanin" panose="00000400000000000000" pitchFamily="2" charset="-78"/>
              </a:rPr>
              <a:t> درک مسائل فلسفی که در مهندسی کاربرد دارند </a:t>
            </a:r>
            <a:r>
              <a:rPr lang="fa-IR" sz="2400" b="1" dirty="0">
                <a:solidFill>
                  <a:schemeClr val="accent4">
                    <a:lumMod val="75000"/>
                  </a:schemeClr>
                </a:solidFill>
                <a:cs typeface="B Nazanin" panose="00000400000000000000" pitchFamily="2" charset="-78"/>
              </a:rPr>
              <a:t>(مانند عینی بودن آزمایش‌ها، اخلاق مهندسی در محیط کار و جامعه، زیبایی شناسی مصنوعات مهندسی شده و... )</a:t>
            </a:r>
          </a:p>
          <a:p>
            <a:pPr marL="0" indent="0" algn="just" rtl="1">
              <a:buNone/>
            </a:pPr>
            <a:endParaRPr lang="fa-IR" sz="2400" b="1" dirty="0">
              <a:cs typeface="B Nazanin" panose="00000400000000000000" pitchFamily="2" charset="-78"/>
            </a:endParaRPr>
          </a:p>
          <a:p>
            <a:pPr marL="0" indent="0" algn="just" rtl="1">
              <a:buNone/>
            </a:pPr>
            <a:r>
              <a:rPr lang="fa-IR" sz="2400" b="1" dirty="0">
                <a:cs typeface="B Nazanin" panose="00000400000000000000" pitchFamily="2" charset="-78"/>
              </a:rPr>
              <a:t>» فلسفه مهندسی</a:t>
            </a:r>
          </a:p>
          <a:p>
            <a:pPr marL="0" indent="0" algn="just" rtl="1">
              <a:buNone/>
            </a:pPr>
            <a:endParaRPr lang="fa-IR" sz="2400" b="1" dirty="0">
              <a:cs typeface="B Nazanin" panose="00000400000000000000" pitchFamily="2" charset="-78"/>
            </a:endParaRPr>
          </a:p>
          <a:p>
            <a:pPr marL="0" indent="0" algn="just" rtl="1">
              <a:buNone/>
            </a:pPr>
            <a:r>
              <a:rPr lang="fa-IR" sz="2400" b="1" dirty="0">
                <a:solidFill>
                  <a:schemeClr val="accent6">
                    <a:lumMod val="75000"/>
                  </a:schemeClr>
                </a:solidFill>
                <a:cs typeface="B Nazanin" panose="00000400000000000000" pitchFamily="2" charset="-78"/>
              </a:rPr>
              <a:t>در نتیجه، شامل جنبه‌های اخلاقی، زیبایی‌شناسی، هستی‌شناسی، معرفت‌شناسی و... می‌شود</a:t>
            </a:r>
          </a:p>
          <a:p>
            <a:pPr marL="0" indent="0" algn="just" rtl="1">
              <a:lnSpc>
                <a:spcPct val="110000"/>
              </a:lnSpc>
              <a:buNone/>
            </a:pPr>
            <a:endParaRPr lang="fa-IR" sz="2400" b="1" dirty="0">
              <a:cs typeface="B Nazanin" panose="00000400000000000000" pitchFamily="2" charset="-78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18E4997B-13B8-40F5-28B4-9FCAA13009C6}"/>
              </a:ext>
            </a:extLst>
          </p:cNvPr>
          <p:cNvSpPr/>
          <p:nvPr/>
        </p:nvSpPr>
        <p:spPr>
          <a:xfrm>
            <a:off x="10185400" y="0"/>
            <a:ext cx="2006599" cy="6858000"/>
          </a:xfrm>
          <a:prstGeom prst="rect">
            <a:avLst/>
          </a:prstGeom>
          <a:solidFill>
            <a:srgbClr val="20639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ight Brace 5">
            <a:extLst>
              <a:ext uri="{FF2B5EF4-FFF2-40B4-BE49-F238E27FC236}">
                <a16:creationId xmlns:a16="http://schemas.microsoft.com/office/drawing/2014/main" id="{0FC3FE21-5113-01F9-CC36-3FCDB697866C}"/>
              </a:ext>
            </a:extLst>
          </p:cNvPr>
          <p:cNvSpPr/>
          <p:nvPr/>
        </p:nvSpPr>
        <p:spPr>
          <a:xfrm>
            <a:off x="7402636" y="4902405"/>
            <a:ext cx="491706" cy="1200329"/>
          </a:xfrm>
          <a:prstGeom prst="rightBrace">
            <a:avLst/>
          </a:prstGeom>
          <a:ln w="38100"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5EF938D-3870-37D5-1FAE-5FE8770D6DA8}"/>
              </a:ext>
            </a:extLst>
          </p:cNvPr>
          <p:cNvSpPr txBox="1"/>
          <p:nvPr/>
        </p:nvSpPr>
        <p:spPr>
          <a:xfrm>
            <a:off x="483081" y="4859276"/>
            <a:ext cx="6970258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fa-IR" sz="2400" b="1" dirty="0">
                <a:cs typeface="B Nazanin" panose="00000400000000000000" pitchFamily="2" charset="-78"/>
              </a:rPr>
              <a:t>مهندسی چیست؟ </a:t>
            </a:r>
          </a:p>
          <a:p>
            <a:pPr algn="r"/>
            <a:r>
              <a:rPr lang="fa-IR" sz="2400" b="1" dirty="0">
                <a:cs typeface="B Nazanin" panose="00000400000000000000" pitchFamily="2" charset="-78"/>
              </a:rPr>
              <a:t>مهندسان چه کار می‌کنند؟ </a:t>
            </a:r>
          </a:p>
          <a:p>
            <a:pPr algn="r"/>
            <a:r>
              <a:rPr lang="fa-IR" sz="2400" b="1" dirty="0">
                <a:cs typeface="B Nazanin" panose="00000400000000000000" pitchFamily="2" charset="-78"/>
              </a:rPr>
              <a:t>فعالیت مهندسان چگونه بر جامعه تأثیر می‌گذارد؟</a:t>
            </a:r>
            <a:endParaRPr lang="en-US" sz="2400" dirty="0"/>
          </a:p>
        </p:txBody>
      </p:sp>
      <p:sp>
        <p:nvSpPr>
          <p:cNvPr id="16" name="Rectangle: Rounded Corners 15">
            <a:hlinkClick r:id="rId2" action="ppaction://hlinksldjump"/>
            <a:extLst>
              <a:ext uri="{FF2B5EF4-FFF2-40B4-BE49-F238E27FC236}">
                <a16:creationId xmlns:a16="http://schemas.microsoft.com/office/drawing/2014/main" id="{F8ACC29E-40CF-DD35-8654-4A920E82740C}"/>
              </a:ext>
            </a:extLst>
          </p:cNvPr>
          <p:cNvSpPr/>
          <p:nvPr/>
        </p:nvSpPr>
        <p:spPr>
          <a:xfrm>
            <a:off x="10375296" y="1176688"/>
            <a:ext cx="2006600" cy="410945"/>
          </a:xfrm>
          <a:prstGeom prst="roundRect">
            <a:avLst/>
          </a:prstGeom>
          <a:solidFill>
            <a:schemeClr val="bg1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tx1"/>
                </a:solidFill>
                <a:cs typeface="B Nazanin" panose="00000400000000000000" pitchFamily="2" charset="-78"/>
              </a:rPr>
              <a:t>مفاهیم</a:t>
            </a:r>
            <a:endParaRPr lang="en-US" sz="14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8" name="Rectangle: Rounded Corners 17">
            <a:hlinkClick r:id="rId3" action="ppaction://hlinksldjump"/>
            <a:extLst>
              <a:ext uri="{FF2B5EF4-FFF2-40B4-BE49-F238E27FC236}">
                <a16:creationId xmlns:a16="http://schemas.microsoft.com/office/drawing/2014/main" id="{DD2DB163-0744-569C-F969-25D6534F024A}"/>
              </a:ext>
            </a:extLst>
          </p:cNvPr>
          <p:cNvSpPr/>
          <p:nvPr/>
        </p:nvSpPr>
        <p:spPr>
          <a:xfrm>
            <a:off x="10375296" y="696625"/>
            <a:ext cx="2006600" cy="410945"/>
          </a:xfrm>
          <a:prstGeom prst="roundRect">
            <a:avLst/>
          </a:prstGeom>
          <a:solidFill>
            <a:srgbClr val="2981C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DC35DF04-2263-363D-DA82-B17DCF1AB60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145359"/>
            <a:ext cx="273963" cy="410945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3DC5072A-4DEC-312A-967E-A6BF485B0862}"/>
              </a:ext>
            </a:extLst>
          </p:cNvPr>
          <p:cNvSpPr txBox="1"/>
          <p:nvPr/>
        </p:nvSpPr>
        <p:spPr>
          <a:xfrm>
            <a:off x="10303814" y="124882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1" name="Rectangle: Rounded Corners 20">
            <a:hlinkClick r:id="rId5" action="ppaction://hlinksldjump"/>
            <a:extLst>
              <a:ext uri="{FF2B5EF4-FFF2-40B4-BE49-F238E27FC236}">
                <a16:creationId xmlns:a16="http://schemas.microsoft.com/office/drawing/2014/main" id="{C7792180-C456-6C31-F925-0B101EB6A8B6}"/>
              </a:ext>
            </a:extLst>
          </p:cNvPr>
          <p:cNvSpPr/>
          <p:nvPr/>
        </p:nvSpPr>
        <p:spPr>
          <a:xfrm>
            <a:off x="10375296" y="1656751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معرفت شناسی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2" name="Rectangle: Rounded Corners 21">
            <a:hlinkClick r:id="rId6" action="ppaction://hlinksldjump"/>
            <a:extLst>
              <a:ext uri="{FF2B5EF4-FFF2-40B4-BE49-F238E27FC236}">
                <a16:creationId xmlns:a16="http://schemas.microsoft.com/office/drawing/2014/main" id="{9BAE676E-9EA4-6755-B10B-DA17D5604F54}"/>
              </a:ext>
            </a:extLst>
          </p:cNvPr>
          <p:cNvSpPr/>
          <p:nvPr/>
        </p:nvSpPr>
        <p:spPr>
          <a:xfrm>
            <a:off x="10375296" y="2136814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اهمیت فلسفه تکنولوژی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3" name="Rectangle: Rounded Corners 22">
            <a:hlinkClick r:id="rId7" action="ppaction://hlinksldjump"/>
            <a:extLst>
              <a:ext uri="{FF2B5EF4-FFF2-40B4-BE49-F238E27FC236}">
                <a16:creationId xmlns:a16="http://schemas.microsoft.com/office/drawing/2014/main" id="{C0C6BF11-B76A-78F4-A490-F8CA2B78CFC4}"/>
              </a:ext>
            </a:extLst>
          </p:cNvPr>
          <p:cNvSpPr/>
          <p:nvPr/>
        </p:nvSpPr>
        <p:spPr>
          <a:xfrm>
            <a:off x="10375296" y="2616877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cs typeface="B Nazanin" panose="00000400000000000000" pitchFamily="2" charset="-78"/>
              </a:rPr>
              <a:t>سنت‌های فلسفه تکنولوژی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6" name="Rectangle: Rounded Corners 25">
            <a:hlinkClick r:id="rId8" action="ppaction://hlinksldjump"/>
            <a:extLst>
              <a:ext uri="{FF2B5EF4-FFF2-40B4-BE49-F238E27FC236}">
                <a16:creationId xmlns:a16="http://schemas.microsoft.com/office/drawing/2014/main" id="{42AD0C62-9A13-8B49-6291-1B9CF4284EE2}"/>
              </a:ext>
            </a:extLst>
          </p:cNvPr>
          <p:cNvSpPr/>
          <p:nvPr/>
        </p:nvSpPr>
        <p:spPr>
          <a:xfrm>
            <a:off x="10375617" y="3091776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cs typeface="B Nazanin" panose="00000400000000000000" pitchFamily="2" charset="-78"/>
              </a:rPr>
              <a:t>فلسفه تکنولوژی مهندسی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" name="Rectangle: Rounded Corners 3">
            <a:hlinkClick r:id="rId9" action="ppaction://hlinksldjump"/>
            <a:extLst>
              <a:ext uri="{FF2B5EF4-FFF2-40B4-BE49-F238E27FC236}">
                <a16:creationId xmlns:a16="http://schemas.microsoft.com/office/drawing/2014/main" id="{EA48022F-F1FD-3D77-0B2D-4B867E6CFA71}"/>
              </a:ext>
            </a:extLst>
          </p:cNvPr>
          <p:cNvSpPr/>
          <p:nvPr/>
        </p:nvSpPr>
        <p:spPr>
          <a:xfrm>
            <a:off x="10369660" y="3571839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cs typeface="B Nazanin" panose="00000400000000000000" pitchFamily="2" charset="-78"/>
              </a:rPr>
              <a:t>تحلیل تاریخی-اقتصادی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8663902"/>
      </p:ext>
    </p:extLst>
  </p:cSld>
  <p:clrMapOvr>
    <a:masterClrMapping/>
  </p:clrMapOvr>
  <p:transition spd="med">
    <p:pull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431ECED-F382-4404-2AA7-AA50377194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637" y="110066"/>
            <a:ext cx="10008815" cy="869820"/>
          </a:xfrm>
          <a:prstGeom prst="roundRect">
            <a:avLst/>
          </a:prstGeom>
          <a:solidFill>
            <a:srgbClr val="EDB1B2"/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مفاهیم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168E09BE-5C6B-1FBB-2BFF-AC850B8824F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4604" y="1226220"/>
            <a:ext cx="9685176" cy="5487846"/>
          </a:xfrm>
        </p:spPr>
        <p:txBody>
          <a:bodyPr>
            <a:normAutofit/>
          </a:bodyPr>
          <a:lstStyle/>
          <a:p>
            <a:pPr marL="0" indent="0" algn="just" rtl="1">
              <a:buNone/>
            </a:pPr>
            <a:r>
              <a:rPr lang="fa-IR" sz="2400" b="1" dirty="0">
                <a:solidFill>
                  <a:schemeClr val="accent2">
                    <a:lumMod val="75000"/>
                  </a:schemeClr>
                </a:solidFill>
                <a:cs typeface="B Nazanin" panose="00000400000000000000" pitchFamily="2" charset="-78"/>
              </a:rPr>
              <a:t>نظر فیلسوفان </a:t>
            </a:r>
            <a:r>
              <a:rPr lang="fa-IR" sz="2400" b="1" dirty="0">
                <a:cs typeface="B Nazanin" panose="00000400000000000000" pitchFamily="2" charset="-78"/>
              </a:rPr>
              <a:t>در مورد ابعاد معرفت شناختی، جامعه شناختی، اخلاقی و دینی تکنولوژی، بستگی به </a:t>
            </a:r>
            <a:r>
              <a:rPr lang="fa-IR" sz="2400" b="1" dirty="0">
                <a:solidFill>
                  <a:srgbClr val="0070C0"/>
                </a:solidFill>
                <a:cs typeface="B Nazanin" panose="00000400000000000000" pitchFamily="2" charset="-78"/>
              </a:rPr>
              <a:t>چیستی تکنولوژی </a:t>
            </a:r>
            <a:r>
              <a:rPr lang="fa-IR" sz="2400" b="1" dirty="0">
                <a:cs typeface="B Nazanin" panose="00000400000000000000" pitchFamily="2" charset="-78"/>
              </a:rPr>
              <a:t>دارد.</a:t>
            </a:r>
          </a:p>
          <a:p>
            <a:pPr marL="0" indent="0" algn="just" rtl="1">
              <a:buNone/>
            </a:pPr>
            <a:endParaRPr lang="fa-IR" sz="2400" b="1" dirty="0">
              <a:cs typeface="B Nazanin" panose="00000400000000000000" pitchFamily="2" charset="-78"/>
            </a:endParaRPr>
          </a:p>
          <a:p>
            <a:pPr marL="0" indent="0" algn="just" rtl="1">
              <a:buNone/>
            </a:pPr>
            <a:r>
              <a:rPr lang="fa-IR" sz="2400" b="1" dirty="0">
                <a:cs typeface="B Nazanin" panose="00000400000000000000" pitchFamily="2" charset="-78"/>
              </a:rPr>
              <a:t>← </a:t>
            </a: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تکنولوژی:</a:t>
            </a:r>
            <a:r>
              <a:rPr lang="fa-IR" sz="2400" b="1" dirty="0">
                <a:cs typeface="B Nazanin" panose="00000400000000000000" pitchFamily="2" charset="-78"/>
              </a:rPr>
              <a:t> </a:t>
            </a:r>
          </a:p>
          <a:p>
            <a:pPr algn="just" rtl="1"/>
            <a:r>
              <a:rPr lang="ar-SA" sz="2400" b="1" dirty="0">
                <a:cs typeface="B Nazanin" panose="00000400000000000000" pitchFamily="2" charset="-78"/>
              </a:rPr>
              <a:t>کاربرد دانش مفهومی برای دستیابی به </a:t>
            </a:r>
            <a:r>
              <a:rPr lang="ar-SA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اهداف عملی</a:t>
            </a:r>
            <a:r>
              <a:rPr lang="ar-SA" sz="2400" b="1" dirty="0">
                <a:cs typeface="B Nazanin" panose="00000400000000000000" pitchFamily="2" charset="-78"/>
              </a:rPr>
              <a:t>، به ویژه به روشی </a:t>
            </a:r>
            <a:r>
              <a:rPr lang="ar-SA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تکرارپذیر</a:t>
            </a:r>
            <a:r>
              <a:rPr lang="fa-IR" sz="2400" b="1" dirty="0">
                <a:cs typeface="B Nazanin" panose="00000400000000000000" pitchFamily="2" charset="-78"/>
              </a:rPr>
              <a:t> </a:t>
            </a:r>
          </a:p>
          <a:p>
            <a:pPr marL="0" indent="0" algn="just" rtl="1">
              <a:buNone/>
            </a:pPr>
            <a:r>
              <a:rPr lang="fa-IR" sz="2400" b="1" dirty="0">
                <a:solidFill>
                  <a:srgbClr val="00B0F0"/>
                </a:solidFill>
                <a:cs typeface="B Nazanin" panose="00000400000000000000" pitchFamily="2" charset="-78"/>
              </a:rPr>
              <a:t>    </a:t>
            </a:r>
            <a:r>
              <a:rPr lang="fa-IR" sz="2000" b="1" dirty="0">
                <a:solidFill>
                  <a:srgbClr val="00B0F0"/>
                </a:solidFill>
                <a:cs typeface="B Nazanin" panose="00000400000000000000" pitchFamily="2" charset="-78"/>
              </a:rPr>
              <a:t>(اسکولنیکوف، یوجین بی، 1993)</a:t>
            </a:r>
            <a:endParaRPr lang="fa-IR" sz="2400" b="1" dirty="0">
              <a:cs typeface="B Nazanin" panose="00000400000000000000" pitchFamily="2" charset="-78"/>
            </a:endParaRPr>
          </a:p>
          <a:p>
            <a:pPr algn="just" rtl="1"/>
            <a:r>
              <a:rPr lang="ar-SA" sz="2400" b="1" dirty="0">
                <a:cs typeface="B Nazanin" panose="00000400000000000000" pitchFamily="2" charset="-78"/>
              </a:rPr>
              <a:t>همچنین می‌تواند به معنای محصولات حاصل از چنین تلاش‌هایی باشد</a:t>
            </a:r>
            <a:r>
              <a:rPr lang="fa-IR" sz="2400" b="1" dirty="0">
                <a:cs typeface="B Nazanin" panose="00000400000000000000" pitchFamily="2" charset="-78"/>
              </a:rPr>
              <a:t> </a:t>
            </a:r>
          </a:p>
          <a:p>
            <a:pPr marL="0" indent="0" algn="just" rtl="1">
              <a:buNone/>
            </a:pPr>
            <a:r>
              <a:rPr lang="fa-IR" sz="2400" b="1" dirty="0">
                <a:solidFill>
                  <a:srgbClr val="00B0F0"/>
                </a:solidFill>
                <a:cs typeface="B Nazanin" panose="00000400000000000000" pitchFamily="2" charset="-78"/>
              </a:rPr>
              <a:t>    </a:t>
            </a:r>
            <a:r>
              <a:rPr lang="fa-IR" sz="2000" b="1" dirty="0">
                <a:solidFill>
                  <a:srgbClr val="00B0F0"/>
                </a:solidFill>
                <a:cs typeface="B Nazanin" panose="00000400000000000000" pitchFamily="2" charset="-78"/>
              </a:rPr>
              <a:t>(سالومون، 1984؛ میچام و کارل، 1994)</a:t>
            </a:r>
          </a:p>
          <a:p>
            <a:pPr algn="just" rtl="1"/>
            <a:r>
              <a:rPr lang="fa-IR" sz="2400" b="1" dirty="0">
                <a:cs typeface="B Nazanin" panose="00000400000000000000" pitchFamily="2" charset="-78"/>
              </a:rPr>
              <a:t>تکنولوژی می‌تواند </a:t>
            </a:r>
            <a:r>
              <a:rPr lang="ar-SA" sz="2400" b="1" dirty="0">
                <a:cs typeface="B Nazanin" panose="00000400000000000000" pitchFamily="2" charset="-78"/>
              </a:rPr>
              <a:t>ملموس</a:t>
            </a:r>
            <a:r>
              <a:rPr lang="fa-IR" sz="2400" b="1" dirty="0">
                <a:cs typeface="B Nazanin" panose="00000400000000000000" pitchFamily="2" charset="-78"/>
              </a:rPr>
              <a:t> باشد</a:t>
            </a:r>
            <a:r>
              <a:rPr lang="ar-SA" sz="2400" b="1" dirty="0">
                <a:cs typeface="B Nazanin" panose="00000400000000000000" pitchFamily="2" charset="-78"/>
              </a:rPr>
              <a:t> مانند ظروف یا ماشین‌ها </a:t>
            </a:r>
            <a:r>
              <a:rPr lang="fa-IR" sz="2400" b="1" dirty="0">
                <a:cs typeface="B Nazanin" panose="00000400000000000000" pitchFamily="2" charset="-78"/>
              </a:rPr>
              <a:t>یا</a:t>
            </a:r>
            <a:r>
              <a:rPr lang="ar-SA" sz="2400" b="1" dirty="0">
                <a:cs typeface="B Nazanin" panose="00000400000000000000" pitchFamily="2" charset="-78"/>
              </a:rPr>
              <a:t> نامشهود مانند نرم‌افزار</a:t>
            </a:r>
            <a:endParaRPr lang="fa-IR" sz="2400" b="1" dirty="0">
              <a:cs typeface="B Nazanin" panose="00000400000000000000" pitchFamily="2" charset="-78"/>
            </a:endParaRPr>
          </a:p>
          <a:p>
            <a:pPr algn="just" rtl="1"/>
            <a:r>
              <a:rPr lang="fa-IR" sz="2400" b="1" dirty="0">
                <a:cs typeface="B Nazanin" panose="00000400000000000000" pitchFamily="2" charset="-78"/>
              </a:rPr>
              <a:t>تکنولوژی،</a:t>
            </a:r>
            <a:r>
              <a:rPr lang="ar-SA" sz="2400" b="1" dirty="0">
                <a:cs typeface="B Nazanin" panose="00000400000000000000" pitchFamily="2" charset="-78"/>
              </a:rPr>
              <a:t> نقش مهمی در علم، مهندسی و زندگی روزمره دارد</a:t>
            </a:r>
            <a:endParaRPr lang="fa-IR" sz="2400" b="1" dirty="0">
              <a:cs typeface="B Nazanin" panose="00000400000000000000" pitchFamily="2" charset="-78"/>
            </a:endParaRPr>
          </a:p>
          <a:p>
            <a:pPr algn="just" rtl="1"/>
            <a:endParaRPr lang="fa-IR" sz="2400" b="1" dirty="0">
              <a:cs typeface="B Nazanin" panose="00000400000000000000" pitchFamily="2" charset="-78"/>
            </a:endParaRPr>
          </a:p>
          <a:p>
            <a:pPr marL="0" indent="0" algn="just" rtl="1">
              <a:buNone/>
            </a:pPr>
            <a:r>
              <a:rPr lang="fa-IR" sz="2400" b="1" dirty="0">
                <a:solidFill>
                  <a:schemeClr val="accent2">
                    <a:lumMod val="75000"/>
                  </a:schemeClr>
                </a:solidFill>
                <a:cs typeface="B Nazanin" panose="00000400000000000000" pitchFamily="2" charset="-78"/>
              </a:rPr>
              <a:t>» فلسفه تکنولوژی، دانشی بین رشته‌ای است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6A4A8B8-50A5-78D6-B486-AF1359AEE833}"/>
              </a:ext>
            </a:extLst>
          </p:cNvPr>
          <p:cNvSpPr/>
          <p:nvPr/>
        </p:nvSpPr>
        <p:spPr>
          <a:xfrm>
            <a:off x="10185400" y="0"/>
            <a:ext cx="2006599" cy="6858000"/>
          </a:xfrm>
          <a:prstGeom prst="rect">
            <a:avLst/>
          </a:prstGeom>
          <a:solidFill>
            <a:srgbClr val="20639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: Rounded Corners 10">
            <a:hlinkClick r:id="rId2" action="ppaction://hlinksldjump"/>
            <a:extLst>
              <a:ext uri="{FF2B5EF4-FFF2-40B4-BE49-F238E27FC236}">
                <a16:creationId xmlns:a16="http://schemas.microsoft.com/office/drawing/2014/main" id="{E466445A-5C31-434D-6C0A-A36FC4053D05}"/>
              </a:ext>
            </a:extLst>
          </p:cNvPr>
          <p:cNvSpPr/>
          <p:nvPr/>
        </p:nvSpPr>
        <p:spPr>
          <a:xfrm>
            <a:off x="10375296" y="1176688"/>
            <a:ext cx="2006600" cy="410945"/>
          </a:xfrm>
          <a:prstGeom prst="roundRect">
            <a:avLst/>
          </a:prstGeom>
          <a:solidFill>
            <a:schemeClr val="bg1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tx1"/>
                </a:solidFill>
                <a:cs typeface="B Nazanin" panose="00000400000000000000" pitchFamily="2" charset="-78"/>
              </a:rPr>
              <a:t>مفاهیم</a:t>
            </a:r>
            <a:endParaRPr lang="en-US" sz="14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Rectangle: Rounded Corners 11">
            <a:hlinkClick r:id="rId3" action="ppaction://hlinksldjump"/>
            <a:extLst>
              <a:ext uri="{FF2B5EF4-FFF2-40B4-BE49-F238E27FC236}">
                <a16:creationId xmlns:a16="http://schemas.microsoft.com/office/drawing/2014/main" id="{121BDAC4-3367-8675-75CD-0288ED35C586}"/>
              </a:ext>
            </a:extLst>
          </p:cNvPr>
          <p:cNvSpPr/>
          <p:nvPr/>
        </p:nvSpPr>
        <p:spPr>
          <a:xfrm>
            <a:off x="10375296" y="696625"/>
            <a:ext cx="2006600" cy="410945"/>
          </a:xfrm>
          <a:prstGeom prst="roundRect">
            <a:avLst/>
          </a:prstGeom>
          <a:solidFill>
            <a:srgbClr val="2981C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19" name="Picture 18">
            <a:extLst>
              <a:ext uri="{FF2B5EF4-FFF2-40B4-BE49-F238E27FC236}">
                <a16:creationId xmlns:a16="http://schemas.microsoft.com/office/drawing/2014/main" id="{0B8A8854-C979-5042-D751-5A89F6CC88A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145359"/>
            <a:ext cx="273963" cy="410945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2B1560EC-5B47-2B98-0867-8E8B2D07462A}"/>
              </a:ext>
            </a:extLst>
          </p:cNvPr>
          <p:cNvSpPr txBox="1"/>
          <p:nvPr/>
        </p:nvSpPr>
        <p:spPr>
          <a:xfrm>
            <a:off x="10303814" y="124882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1" name="Rectangle: Rounded Corners 20">
            <a:hlinkClick r:id="rId5" action="ppaction://hlinksldjump"/>
            <a:extLst>
              <a:ext uri="{FF2B5EF4-FFF2-40B4-BE49-F238E27FC236}">
                <a16:creationId xmlns:a16="http://schemas.microsoft.com/office/drawing/2014/main" id="{CCBBB84E-2FEB-486F-F44E-A86E7394EFD5}"/>
              </a:ext>
            </a:extLst>
          </p:cNvPr>
          <p:cNvSpPr/>
          <p:nvPr/>
        </p:nvSpPr>
        <p:spPr>
          <a:xfrm>
            <a:off x="10375296" y="1656751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معرفت شناسی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2" name="Rectangle: Rounded Corners 21">
            <a:hlinkClick r:id="rId6" action="ppaction://hlinksldjump"/>
            <a:extLst>
              <a:ext uri="{FF2B5EF4-FFF2-40B4-BE49-F238E27FC236}">
                <a16:creationId xmlns:a16="http://schemas.microsoft.com/office/drawing/2014/main" id="{5253F76B-C406-464A-16BB-E990B276A3F4}"/>
              </a:ext>
            </a:extLst>
          </p:cNvPr>
          <p:cNvSpPr/>
          <p:nvPr/>
        </p:nvSpPr>
        <p:spPr>
          <a:xfrm>
            <a:off x="10375296" y="2136814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اهمیت فلسفه تکنولوژی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3" name="Rectangle: Rounded Corners 22">
            <a:hlinkClick r:id="rId7" action="ppaction://hlinksldjump"/>
            <a:extLst>
              <a:ext uri="{FF2B5EF4-FFF2-40B4-BE49-F238E27FC236}">
                <a16:creationId xmlns:a16="http://schemas.microsoft.com/office/drawing/2014/main" id="{3B1D71FD-476E-3E4E-D770-0FC03E3590E7}"/>
              </a:ext>
            </a:extLst>
          </p:cNvPr>
          <p:cNvSpPr/>
          <p:nvPr/>
        </p:nvSpPr>
        <p:spPr>
          <a:xfrm>
            <a:off x="10375296" y="2616877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cs typeface="B Nazanin" panose="00000400000000000000" pitchFamily="2" charset="-78"/>
              </a:rPr>
              <a:t>سنت‌های فلسفه تکنولوژی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4" name="Rectangle: Rounded Corners 23">
            <a:hlinkClick r:id="rId8" action="ppaction://hlinksldjump"/>
            <a:extLst>
              <a:ext uri="{FF2B5EF4-FFF2-40B4-BE49-F238E27FC236}">
                <a16:creationId xmlns:a16="http://schemas.microsoft.com/office/drawing/2014/main" id="{BD92775F-CF6F-23C2-39B9-266CEE99761B}"/>
              </a:ext>
            </a:extLst>
          </p:cNvPr>
          <p:cNvSpPr/>
          <p:nvPr/>
        </p:nvSpPr>
        <p:spPr>
          <a:xfrm>
            <a:off x="10375617" y="3091776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cs typeface="B Nazanin" panose="00000400000000000000" pitchFamily="2" charset="-78"/>
              </a:rPr>
              <a:t>فلسفه تکنولوژی مهندسی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3" name="Rectangle: Rounded Corners 2">
            <a:hlinkClick r:id="rId9" action="ppaction://hlinksldjump"/>
            <a:extLst>
              <a:ext uri="{FF2B5EF4-FFF2-40B4-BE49-F238E27FC236}">
                <a16:creationId xmlns:a16="http://schemas.microsoft.com/office/drawing/2014/main" id="{5CED17F9-509B-5D3E-DE32-7EEA83FE3140}"/>
              </a:ext>
            </a:extLst>
          </p:cNvPr>
          <p:cNvSpPr/>
          <p:nvPr/>
        </p:nvSpPr>
        <p:spPr>
          <a:xfrm>
            <a:off x="10369660" y="3571839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cs typeface="B Nazanin" panose="00000400000000000000" pitchFamily="2" charset="-78"/>
              </a:rPr>
              <a:t>تحلیل تاریخی-اقتصادی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819790357"/>
      </p:ext>
    </p:extLst>
  </p:cSld>
  <p:clrMapOvr>
    <a:masterClrMapping/>
  </p:clrMapOvr>
  <p:transition spd="med">
    <p:pull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E73D50-AEC3-6536-ADA3-6EAD594338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BC2B23-CECA-8F31-D0C7-E6FD190DB14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637" y="110066"/>
            <a:ext cx="10008815" cy="869820"/>
          </a:xfrm>
          <a:prstGeom prst="roundRect">
            <a:avLst/>
          </a:prstGeom>
          <a:solidFill>
            <a:srgbClr val="EDB1B2"/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مفاهیم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35D7C075-D82C-74C4-7084-ACDFBEC528E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4604" y="1226220"/>
            <a:ext cx="9685176" cy="5487846"/>
          </a:xfrm>
        </p:spPr>
        <p:txBody>
          <a:bodyPr>
            <a:normAutofit/>
          </a:bodyPr>
          <a:lstStyle/>
          <a:p>
            <a:pPr marL="0" indent="0" algn="just" rtl="1">
              <a:lnSpc>
                <a:spcPct val="100000"/>
              </a:lnSpc>
              <a:buNone/>
            </a:pPr>
            <a:r>
              <a:rPr lang="fa-IR" sz="2400" b="1" dirty="0">
                <a:solidFill>
                  <a:srgbClr val="00B050"/>
                </a:solidFill>
                <a:cs typeface="B Nazanin" panose="00000400000000000000" pitchFamily="2" charset="-78"/>
              </a:rPr>
              <a:t>تفاوت «تکنیک» و «تکنولوژی» </a:t>
            </a:r>
            <a:endParaRPr lang="en-US" sz="2400" b="1" dirty="0">
              <a:solidFill>
                <a:srgbClr val="00B050"/>
              </a:solidFill>
              <a:cs typeface="B Nazanin" panose="00000400000000000000" pitchFamily="2" charset="-78"/>
            </a:endParaRPr>
          </a:p>
          <a:p>
            <a:pPr marL="0" indent="0" algn="just" rtl="1">
              <a:lnSpc>
                <a:spcPct val="100000"/>
              </a:lnSpc>
              <a:buNone/>
            </a:pPr>
            <a:endParaRPr lang="fa-IR" sz="2400" b="1" dirty="0">
              <a:cs typeface="B Nazanin" panose="00000400000000000000" pitchFamily="2" charset="-78"/>
            </a:endParaRPr>
          </a:p>
          <a:p>
            <a:pPr marL="0" indent="0" algn="just" rtl="1">
              <a:lnSpc>
                <a:spcPct val="100000"/>
              </a:lnSpc>
              <a:buNone/>
            </a:pPr>
            <a:r>
              <a:rPr lang="fa-IR" sz="2400" b="1" dirty="0">
                <a:cs typeface="B Nazanin" panose="00000400000000000000" pitchFamily="2" charset="-78"/>
              </a:rPr>
              <a:t>← </a:t>
            </a: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تکنیک: </a:t>
            </a:r>
            <a:r>
              <a:rPr lang="fa-IR" sz="2400" b="1" dirty="0">
                <a:cs typeface="B Nazanin" panose="00000400000000000000" pitchFamily="2" charset="-78"/>
              </a:rPr>
              <a:t>مجموعه شیوه‌های دستیابی به هدف یا نتیجه‌ای خاص</a:t>
            </a:r>
          </a:p>
          <a:p>
            <a:pPr marL="0" indent="0" algn="just" rtl="1">
              <a:lnSpc>
                <a:spcPct val="100000"/>
              </a:lnSpc>
              <a:buNone/>
            </a:pPr>
            <a:r>
              <a:rPr lang="fa-IR" sz="2400" b="1" dirty="0">
                <a:cs typeface="B Nazanin" panose="00000400000000000000" pitchFamily="2" charset="-78"/>
              </a:rPr>
              <a:t>مانند تکنیک‌های شکار، کشاورزی، آشپزی، خیاطی، قصه‌گویی و... همچنین ابزار و سخت افزارهای این فعالیت‌ها مانند تیروکمان، دوربین، ظروفِ آشپزی و.... </a:t>
            </a:r>
          </a:p>
          <a:p>
            <a:pPr marL="0" indent="0" algn="just" rtl="1">
              <a:lnSpc>
                <a:spcPct val="100000"/>
              </a:lnSpc>
              <a:buNone/>
            </a:pPr>
            <a:endParaRPr lang="fa-IR" sz="2400" b="1" dirty="0">
              <a:cs typeface="B Nazanin" panose="00000400000000000000" pitchFamily="2" charset="-78"/>
            </a:endParaRPr>
          </a:p>
          <a:p>
            <a:pPr marL="0" indent="0" algn="just" rtl="1">
              <a:lnSpc>
                <a:spcPct val="100000"/>
              </a:lnSpc>
              <a:buNone/>
            </a:pPr>
            <a:r>
              <a:rPr lang="fa-IR" sz="2400" b="1" dirty="0">
                <a:cs typeface="B Nazanin" panose="00000400000000000000" pitchFamily="2" charset="-78"/>
              </a:rPr>
              <a:t>← </a:t>
            </a: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تکنولوژی: </a:t>
            </a:r>
            <a:r>
              <a:rPr lang="fa-IR" sz="2400" b="1" dirty="0">
                <a:cs typeface="B Nazanin" panose="00000400000000000000" pitchFamily="2" charset="-78"/>
              </a:rPr>
              <a:t>ابداع و کاربرد مدرن و علمی مصنوعات</a:t>
            </a:r>
          </a:p>
          <a:p>
            <a:pPr marL="0" indent="0" algn="just" rtl="1">
              <a:lnSpc>
                <a:spcPct val="100000"/>
              </a:lnSpc>
              <a:buNone/>
            </a:pPr>
            <a:endParaRPr lang="fa-IR" sz="2400" b="1" dirty="0">
              <a:cs typeface="B Nazanin" panose="00000400000000000000" pitchFamily="2" charset="-78"/>
            </a:endParaRPr>
          </a:p>
          <a:p>
            <a:pPr marL="0" indent="0" algn="just" rtl="1">
              <a:lnSpc>
                <a:spcPct val="100000"/>
              </a:lnSpc>
              <a:buNone/>
            </a:pPr>
            <a:r>
              <a:rPr lang="fa-IR" sz="2400" b="1" dirty="0">
                <a:cs typeface="B Nazanin" panose="00000400000000000000" pitchFamily="2" charset="-78"/>
              </a:rPr>
              <a:t>» همانگونه که </a:t>
            </a:r>
            <a:r>
              <a:rPr lang="fa-IR" sz="2400" b="1" dirty="0">
                <a:solidFill>
                  <a:srgbClr val="0070C0"/>
                </a:solidFill>
                <a:cs typeface="B Nazanin" panose="00000400000000000000" pitchFamily="2" charset="-78"/>
              </a:rPr>
              <a:t>معرفت شناسی عمومی</a:t>
            </a:r>
            <a:r>
              <a:rPr lang="fa-IR" sz="2400" b="1" dirty="0">
                <a:cs typeface="B Nazanin" panose="00000400000000000000" pitchFamily="2" charset="-78"/>
              </a:rPr>
              <a:t>، درون </a:t>
            </a:r>
            <a:r>
              <a:rPr lang="fa-IR" sz="2400" b="1" dirty="0">
                <a:solidFill>
                  <a:srgbClr val="0070C0"/>
                </a:solidFill>
                <a:cs typeface="B Nazanin" panose="00000400000000000000" pitchFamily="2" charset="-78"/>
              </a:rPr>
              <a:t>فلسفه علم </a:t>
            </a:r>
            <a:r>
              <a:rPr lang="fa-IR" sz="2400" b="1" dirty="0">
                <a:cs typeface="B Nazanin" panose="00000400000000000000" pitchFamily="2" charset="-78"/>
              </a:rPr>
              <a:t>قرار دارد؛ </a:t>
            </a:r>
            <a:r>
              <a:rPr lang="fa-IR" sz="2400" b="1" dirty="0">
                <a:solidFill>
                  <a:schemeClr val="accent2"/>
                </a:solidFill>
                <a:cs typeface="B Nazanin" panose="00000400000000000000" pitchFamily="2" charset="-78"/>
              </a:rPr>
              <a:t>فلسفه تکنیک </a:t>
            </a:r>
            <a:r>
              <a:rPr lang="fa-IR" sz="2400" b="1" dirty="0">
                <a:cs typeface="B Nazanin" panose="00000400000000000000" pitchFamily="2" charset="-78"/>
              </a:rPr>
              <a:t>نیز درون </a:t>
            </a:r>
            <a:r>
              <a:rPr lang="fa-IR" sz="2400" b="1" dirty="0">
                <a:solidFill>
                  <a:schemeClr val="accent2"/>
                </a:solidFill>
                <a:cs typeface="B Nazanin" panose="00000400000000000000" pitchFamily="2" charset="-78"/>
              </a:rPr>
              <a:t>فلسفه تکنولوژی </a:t>
            </a:r>
            <a:r>
              <a:rPr lang="fa-IR" sz="2400" b="1" dirty="0">
                <a:cs typeface="B Nazanin" panose="00000400000000000000" pitchFamily="2" charset="-78"/>
              </a:rPr>
              <a:t>قرار دارد.</a:t>
            </a:r>
          </a:p>
          <a:p>
            <a:pPr marL="0" indent="0" algn="just" rtl="1">
              <a:lnSpc>
                <a:spcPct val="100000"/>
              </a:lnSpc>
              <a:buNone/>
            </a:pPr>
            <a:endParaRPr lang="fa-IR" sz="2400" b="1" dirty="0">
              <a:solidFill>
                <a:srgbClr val="C00000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7FE91B3-C59F-6815-1105-63FDFE939C44}"/>
              </a:ext>
            </a:extLst>
          </p:cNvPr>
          <p:cNvSpPr/>
          <p:nvPr/>
        </p:nvSpPr>
        <p:spPr>
          <a:xfrm>
            <a:off x="10185400" y="0"/>
            <a:ext cx="2006599" cy="6858000"/>
          </a:xfrm>
          <a:prstGeom prst="rect">
            <a:avLst/>
          </a:prstGeom>
          <a:solidFill>
            <a:srgbClr val="20639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2">
            <a:extLst>
              <a:ext uri="{FF2B5EF4-FFF2-40B4-BE49-F238E27FC236}">
                <a16:creationId xmlns:a16="http://schemas.microsoft.com/office/drawing/2014/main" id="{C1133213-39E9-C91B-8F74-93B552DDC039}"/>
              </a:ext>
            </a:extLst>
          </p:cNvPr>
          <p:cNvSpPr/>
          <p:nvPr/>
        </p:nvSpPr>
        <p:spPr>
          <a:xfrm>
            <a:off x="483079" y="5658928"/>
            <a:ext cx="5400136" cy="1089006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2400" b="1" dirty="0">
                <a:cs typeface="B Nazanin" panose="00000400000000000000" pitchFamily="2" charset="-78"/>
              </a:rPr>
              <a:t>فلسفه تکنولوژی   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p:sp>
        <p:nvSpPr>
          <p:cNvPr id="4" name="Rectangle: Rounded Corners 3">
            <a:extLst>
              <a:ext uri="{FF2B5EF4-FFF2-40B4-BE49-F238E27FC236}">
                <a16:creationId xmlns:a16="http://schemas.microsoft.com/office/drawing/2014/main" id="{EB6EFC5C-F575-9459-2259-46C41FBDC3F3}"/>
              </a:ext>
            </a:extLst>
          </p:cNvPr>
          <p:cNvSpPr/>
          <p:nvPr/>
        </p:nvSpPr>
        <p:spPr>
          <a:xfrm>
            <a:off x="2863970" y="5814204"/>
            <a:ext cx="2406770" cy="750498"/>
          </a:xfrm>
          <a:prstGeom prst="round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400" b="1" dirty="0">
                <a:cs typeface="B Nazanin" panose="00000400000000000000" pitchFamily="2" charset="-78"/>
              </a:rPr>
              <a:t>فلسفه تکنیک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p:sp>
        <p:nvSpPr>
          <p:cNvPr id="5" name="Rectangle: Rounded Corners 4">
            <a:hlinkClick r:id="rId2" action="ppaction://hlinksldjump"/>
            <a:extLst>
              <a:ext uri="{FF2B5EF4-FFF2-40B4-BE49-F238E27FC236}">
                <a16:creationId xmlns:a16="http://schemas.microsoft.com/office/drawing/2014/main" id="{A8C9B8D6-0B1F-2EF6-7779-A8D54009AA40}"/>
              </a:ext>
            </a:extLst>
          </p:cNvPr>
          <p:cNvSpPr/>
          <p:nvPr/>
        </p:nvSpPr>
        <p:spPr>
          <a:xfrm>
            <a:off x="10375296" y="1176688"/>
            <a:ext cx="2006600" cy="410945"/>
          </a:xfrm>
          <a:prstGeom prst="roundRect">
            <a:avLst/>
          </a:prstGeom>
          <a:solidFill>
            <a:schemeClr val="bg1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tx1"/>
                </a:solidFill>
                <a:cs typeface="B Nazanin" panose="00000400000000000000" pitchFamily="2" charset="-78"/>
              </a:rPr>
              <a:t>مفاهیم</a:t>
            </a:r>
            <a:endParaRPr lang="en-US" sz="14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6" name="Rectangle: Rounded Corners 5">
            <a:hlinkClick r:id="rId3" action="ppaction://hlinksldjump"/>
            <a:extLst>
              <a:ext uri="{FF2B5EF4-FFF2-40B4-BE49-F238E27FC236}">
                <a16:creationId xmlns:a16="http://schemas.microsoft.com/office/drawing/2014/main" id="{DA383C0B-6A52-C915-969B-D0691373D901}"/>
              </a:ext>
            </a:extLst>
          </p:cNvPr>
          <p:cNvSpPr/>
          <p:nvPr/>
        </p:nvSpPr>
        <p:spPr>
          <a:xfrm>
            <a:off x="10375296" y="696625"/>
            <a:ext cx="2006600" cy="410945"/>
          </a:xfrm>
          <a:prstGeom prst="roundRect">
            <a:avLst/>
          </a:prstGeom>
          <a:solidFill>
            <a:srgbClr val="2981C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86E27C84-6DA7-0C3D-2F61-879470D87A8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145359"/>
            <a:ext cx="273963" cy="41094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6C39AE3-E727-42C7-B29A-A6CE5489A1CE}"/>
              </a:ext>
            </a:extLst>
          </p:cNvPr>
          <p:cNvSpPr txBox="1"/>
          <p:nvPr/>
        </p:nvSpPr>
        <p:spPr>
          <a:xfrm>
            <a:off x="10303814" y="124882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9" name="Rectangle: Rounded Corners 8">
            <a:hlinkClick r:id="rId5" action="ppaction://hlinksldjump"/>
            <a:extLst>
              <a:ext uri="{FF2B5EF4-FFF2-40B4-BE49-F238E27FC236}">
                <a16:creationId xmlns:a16="http://schemas.microsoft.com/office/drawing/2014/main" id="{E6FD5378-8736-1F6A-5AAB-920412D88694}"/>
              </a:ext>
            </a:extLst>
          </p:cNvPr>
          <p:cNvSpPr/>
          <p:nvPr/>
        </p:nvSpPr>
        <p:spPr>
          <a:xfrm>
            <a:off x="10375296" y="1656751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معرفت شناسی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Rectangle: Rounded Corners 9">
            <a:hlinkClick r:id="rId6" action="ppaction://hlinksldjump"/>
            <a:extLst>
              <a:ext uri="{FF2B5EF4-FFF2-40B4-BE49-F238E27FC236}">
                <a16:creationId xmlns:a16="http://schemas.microsoft.com/office/drawing/2014/main" id="{48999620-E365-994B-995B-7520EED48EEE}"/>
              </a:ext>
            </a:extLst>
          </p:cNvPr>
          <p:cNvSpPr/>
          <p:nvPr/>
        </p:nvSpPr>
        <p:spPr>
          <a:xfrm>
            <a:off x="10375296" y="2136814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اهمیت فلسفه تکنولوژی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1" name="Rectangle: Rounded Corners 10">
            <a:hlinkClick r:id="rId7" action="ppaction://hlinksldjump"/>
            <a:extLst>
              <a:ext uri="{FF2B5EF4-FFF2-40B4-BE49-F238E27FC236}">
                <a16:creationId xmlns:a16="http://schemas.microsoft.com/office/drawing/2014/main" id="{33042C8E-6815-431B-811F-88CCA4B86032}"/>
              </a:ext>
            </a:extLst>
          </p:cNvPr>
          <p:cNvSpPr/>
          <p:nvPr/>
        </p:nvSpPr>
        <p:spPr>
          <a:xfrm>
            <a:off x="10375296" y="2616877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cs typeface="B Nazanin" panose="00000400000000000000" pitchFamily="2" charset="-78"/>
              </a:rPr>
              <a:t>سنت‌های فلسفه تکنولوژی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Rectangle: Rounded Corners 11">
            <a:hlinkClick r:id="rId8" action="ppaction://hlinksldjump"/>
            <a:extLst>
              <a:ext uri="{FF2B5EF4-FFF2-40B4-BE49-F238E27FC236}">
                <a16:creationId xmlns:a16="http://schemas.microsoft.com/office/drawing/2014/main" id="{65623759-85A1-42CF-8944-533FFFC63115}"/>
              </a:ext>
            </a:extLst>
          </p:cNvPr>
          <p:cNvSpPr/>
          <p:nvPr/>
        </p:nvSpPr>
        <p:spPr>
          <a:xfrm>
            <a:off x="10375617" y="3091776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cs typeface="B Nazanin" panose="00000400000000000000" pitchFamily="2" charset="-78"/>
              </a:rPr>
              <a:t>فلسفه تکنولوژی مهندسی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Rectangle: Rounded Corners 13">
            <a:hlinkClick r:id="rId9" action="ppaction://hlinksldjump"/>
            <a:extLst>
              <a:ext uri="{FF2B5EF4-FFF2-40B4-BE49-F238E27FC236}">
                <a16:creationId xmlns:a16="http://schemas.microsoft.com/office/drawing/2014/main" id="{1D1AE24A-544D-C182-BB11-8A333A7CAD63}"/>
              </a:ext>
            </a:extLst>
          </p:cNvPr>
          <p:cNvSpPr/>
          <p:nvPr/>
        </p:nvSpPr>
        <p:spPr>
          <a:xfrm>
            <a:off x="10369660" y="3571839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cs typeface="B Nazanin" panose="00000400000000000000" pitchFamily="2" charset="-78"/>
              </a:rPr>
              <a:t>تحلیل تاریخی-اقتصادی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2211996333"/>
      </p:ext>
    </p:extLst>
  </p:cSld>
  <p:clrMapOvr>
    <a:masterClrMapping/>
  </p:clrMapOvr>
  <p:transition spd="med">
    <p:pull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9B5B08D-B0A0-2441-9088-B5D9C0689E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>
            <a:extLst>
              <a:ext uri="{FF2B5EF4-FFF2-40B4-BE49-F238E27FC236}">
                <a16:creationId xmlns:a16="http://schemas.microsoft.com/office/drawing/2014/main" id="{4A697F97-2B72-1DDE-41DE-3EFFAF1BF93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14604" y="1300971"/>
            <a:ext cx="5477657" cy="5039444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75DECCBD-660D-69BE-2D14-2334EBDFD44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637" y="110066"/>
            <a:ext cx="10008815" cy="869820"/>
          </a:xfrm>
          <a:prstGeom prst="roundRect">
            <a:avLst/>
          </a:prstGeom>
          <a:solidFill>
            <a:srgbClr val="EDB1B2"/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معرفت شناسی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52FFF67B-72B9-D82A-14EF-6BC7F1456F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4604" y="1226220"/>
            <a:ext cx="9685176" cy="5487846"/>
          </a:xfrm>
        </p:spPr>
        <p:txBody>
          <a:bodyPr>
            <a:normAutofit/>
          </a:bodyPr>
          <a:lstStyle/>
          <a:p>
            <a:pPr marL="0" indent="0" algn="just" rtl="1">
              <a:buNone/>
            </a:pPr>
            <a:r>
              <a:rPr lang="fa-IR" sz="2400" b="1" dirty="0">
                <a:cs typeface="B Nazanin" panose="00000400000000000000" pitchFamily="2" charset="-78"/>
              </a:rPr>
              <a:t>← </a:t>
            </a:r>
            <a:r>
              <a:rPr lang="fa-IR" sz="2400" b="1" dirty="0">
                <a:solidFill>
                  <a:srgbClr val="C00000"/>
                </a:solidFill>
                <a:cs typeface="B Nazanin" panose="00000400000000000000" pitchFamily="2" charset="-78"/>
              </a:rPr>
              <a:t>معرفت شناسی:</a:t>
            </a:r>
            <a:endParaRPr lang="fa-IR" sz="2400" b="1" dirty="0">
              <a:cs typeface="B Nazanin" panose="00000400000000000000" pitchFamily="2" charset="-78"/>
            </a:endParaRPr>
          </a:p>
          <a:p>
            <a:pPr lvl="1" algn="just" rtl="1"/>
            <a:r>
              <a:rPr lang="fa-IR" sz="2000" b="1" dirty="0">
                <a:cs typeface="B Nazanin" panose="00000400000000000000" pitchFamily="2" charset="-78"/>
              </a:rPr>
              <a:t>تا اواخر قرن نوزدهم </a:t>
            </a:r>
          </a:p>
          <a:p>
            <a:pPr marL="457200" lvl="1" indent="0" algn="just" rtl="1">
              <a:buNone/>
            </a:pPr>
            <a:r>
              <a:rPr lang="fa-IR" sz="2000" b="1" dirty="0">
                <a:solidFill>
                  <a:schemeClr val="accent6">
                    <a:lumMod val="75000"/>
                  </a:schemeClr>
                </a:solidFill>
                <a:cs typeface="B Nazanin" panose="00000400000000000000" pitchFamily="2" charset="-78"/>
              </a:rPr>
              <a:t>(گنوسیولوژی) (</a:t>
            </a:r>
            <a:r>
              <a:rPr lang="en-US" sz="1800" b="1" dirty="0">
                <a:solidFill>
                  <a:schemeClr val="accent6">
                    <a:lumMod val="75000"/>
                  </a:schemeClr>
                </a:solidFill>
                <a:cs typeface="B Nazanin" panose="00000400000000000000" pitchFamily="2" charset="-78"/>
              </a:rPr>
              <a:t>Gnoseology</a:t>
            </a:r>
            <a:r>
              <a:rPr lang="fa-IR" sz="2000" b="1" dirty="0">
                <a:solidFill>
                  <a:schemeClr val="accent6">
                    <a:lumMod val="75000"/>
                  </a:schemeClr>
                </a:solidFill>
                <a:cs typeface="B Nazanin" panose="00000400000000000000" pitchFamily="2" charset="-78"/>
              </a:rPr>
              <a:t>)</a:t>
            </a:r>
          </a:p>
          <a:p>
            <a:pPr lvl="1" algn="just" rtl="1"/>
            <a:r>
              <a:rPr lang="fa-IR" sz="2000" b="1" dirty="0">
                <a:cs typeface="B Nazanin" panose="00000400000000000000" pitchFamily="2" charset="-78"/>
              </a:rPr>
              <a:t>اوایل قرن بیستم </a:t>
            </a:r>
          </a:p>
          <a:p>
            <a:pPr marL="457200" lvl="1" indent="0" algn="just" rtl="1">
              <a:buNone/>
            </a:pPr>
            <a:r>
              <a:rPr lang="fa-IR" sz="2000" b="1" dirty="0">
                <a:solidFill>
                  <a:schemeClr val="accent6">
                    <a:lumMod val="75000"/>
                  </a:schemeClr>
                </a:solidFill>
                <a:cs typeface="B Nazanin" panose="00000400000000000000" pitchFamily="2" charset="-78"/>
              </a:rPr>
              <a:t>(اپیستمولوژی) (</a:t>
            </a:r>
            <a:r>
              <a:rPr lang="en-US" sz="1800" b="1" dirty="0">
                <a:solidFill>
                  <a:schemeClr val="accent6">
                    <a:lumMod val="75000"/>
                  </a:schemeClr>
                </a:solidFill>
                <a:cs typeface="B Nazanin" panose="00000400000000000000" pitchFamily="2" charset="-78"/>
              </a:rPr>
              <a:t>Epistemology</a:t>
            </a:r>
            <a:r>
              <a:rPr lang="fa-IR" sz="2000" b="1" dirty="0">
                <a:solidFill>
                  <a:schemeClr val="accent6">
                    <a:lumMod val="75000"/>
                  </a:schemeClr>
                </a:solidFill>
                <a:cs typeface="B Nazanin" panose="00000400000000000000" pitchFamily="2" charset="-78"/>
              </a:rPr>
              <a:t>)</a:t>
            </a:r>
          </a:p>
          <a:p>
            <a:pPr lvl="1" algn="just" rtl="1"/>
            <a:r>
              <a:rPr lang="fa-IR" sz="2000" b="1" dirty="0">
                <a:cs typeface="B Nazanin" panose="00000400000000000000" pitchFamily="2" charset="-78"/>
              </a:rPr>
              <a:t>امروزه</a:t>
            </a:r>
          </a:p>
          <a:p>
            <a:pPr marL="457200" lvl="1" indent="0" algn="just" rtl="1">
              <a:buNone/>
            </a:pPr>
            <a:r>
              <a:rPr lang="fa-IR" sz="2000" b="1" dirty="0">
                <a:solidFill>
                  <a:schemeClr val="accent6">
                    <a:lumMod val="75000"/>
                  </a:schemeClr>
                </a:solidFill>
                <a:cs typeface="B Nazanin" panose="00000400000000000000" pitchFamily="2" charset="-78"/>
              </a:rPr>
              <a:t>(نظریه شناخت یا نظریه معرفت)</a:t>
            </a:r>
          </a:p>
          <a:p>
            <a:pPr marL="457200" lvl="1" indent="0" algn="just" rtl="1">
              <a:buNone/>
            </a:pPr>
            <a:r>
              <a:rPr lang="fa-IR" sz="2000" b="1" dirty="0">
                <a:solidFill>
                  <a:schemeClr val="accent6">
                    <a:lumMod val="75000"/>
                  </a:schemeClr>
                </a:solidFill>
                <a:cs typeface="B Nazanin" panose="00000400000000000000" pitchFamily="2" charset="-78"/>
              </a:rPr>
              <a:t>(</a:t>
            </a:r>
            <a:r>
              <a:rPr lang="en-US" sz="1800" b="1" dirty="0">
                <a:solidFill>
                  <a:schemeClr val="accent6">
                    <a:lumMod val="75000"/>
                  </a:schemeClr>
                </a:solidFill>
                <a:cs typeface="B Nazanin" panose="00000400000000000000" pitchFamily="2" charset="-78"/>
              </a:rPr>
              <a:t>Theory of Cognition or Knowledge</a:t>
            </a:r>
            <a:r>
              <a:rPr lang="fa-IR" sz="2000" b="1" dirty="0">
                <a:solidFill>
                  <a:schemeClr val="accent6">
                    <a:lumMod val="75000"/>
                  </a:schemeClr>
                </a:solidFill>
                <a:cs typeface="B Nazanin" panose="00000400000000000000" pitchFamily="2" charset="-78"/>
              </a:rPr>
              <a:t>) </a:t>
            </a:r>
          </a:p>
          <a:p>
            <a:pPr marL="457200" lvl="1" indent="0" algn="just" rtl="1">
              <a:buNone/>
            </a:pPr>
            <a:endParaRPr lang="fa-IR" sz="2400" b="1" dirty="0">
              <a:solidFill>
                <a:schemeClr val="accent2">
                  <a:lumMod val="75000"/>
                </a:schemeClr>
              </a:solidFill>
              <a:cs typeface="B Nazanin" panose="00000400000000000000" pitchFamily="2" charset="-78"/>
            </a:endParaRPr>
          </a:p>
          <a:p>
            <a:pPr marL="0" indent="0" algn="just" rtl="1">
              <a:buNone/>
            </a:pPr>
            <a:r>
              <a:rPr lang="fa-IR" sz="2500" b="1" dirty="0">
                <a:solidFill>
                  <a:schemeClr val="accent2">
                    <a:lumMod val="75000"/>
                  </a:schemeClr>
                </a:solidFill>
                <a:cs typeface="B Nazanin" panose="00000400000000000000" pitchFamily="2" charset="-78"/>
              </a:rPr>
              <a:t>         معرفت شناسی، شامل </a:t>
            </a:r>
          </a:p>
          <a:p>
            <a:pPr marL="0" indent="0" algn="just" rtl="1">
              <a:buNone/>
            </a:pPr>
            <a:r>
              <a:rPr lang="fa-IR" sz="2500" b="1" dirty="0">
                <a:solidFill>
                  <a:schemeClr val="accent2">
                    <a:lumMod val="75000"/>
                  </a:schemeClr>
                </a:solidFill>
                <a:cs typeface="B Nazanin" panose="00000400000000000000" pitchFamily="2" charset="-78"/>
              </a:rPr>
              <a:t>طیف گسترده‌ای از علوم عقلی است</a:t>
            </a:r>
            <a:endParaRPr lang="en-US" sz="2500" b="1" dirty="0">
              <a:solidFill>
                <a:schemeClr val="accent2">
                  <a:lumMod val="75000"/>
                </a:schemeClr>
              </a:solidFill>
              <a:cs typeface="B Nazanin" panose="00000400000000000000" pitchFamily="2" charset="-78"/>
            </a:endParaRPr>
          </a:p>
          <a:p>
            <a:pPr marL="0" indent="0" algn="just" rtl="1">
              <a:buNone/>
            </a:pPr>
            <a:r>
              <a:rPr lang="fa-IR" sz="2000" b="1" dirty="0">
                <a:solidFill>
                  <a:schemeClr val="accent1"/>
                </a:solidFill>
                <a:cs typeface="B Nazanin" panose="00000400000000000000" pitchFamily="2" charset="-78"/>
              </a:rPr>
              <a:t>علم شناسی، فلسفه علم و تکنولوژی شناسی 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EEF9BDD5-A8CA-20BE-4C22-A3478F7326B8}"/>
              </a:ext>
            </a:extLst>
          </p:cNvPr>
          <p:cNvSpPr/>
          <p:nvPr/>
        </p:nvSpPr>
        <p:spPr>
          <a:xfrm>
            <a:off x="10185400" y="0"/>
            <a:ext cx="2006599" cy="6858000"/>
          </a:xfrm>
          <a:prstGeom prst="rect">
            <a:avLst/>
          </a:prstGeom>
          <a:solidFill>
            <a:srgbClr val="20639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le: Rounded Corners 3">
            <a:hlinkClick r:id="rId3" action="ppaction://hlinksldjump"/>
            <a:extLst>
              <a:ext uri="{FF2B5EF4-FFF2-40B4-BE49-F238E27FC236}">
                <a16:creationId xmlns:a16="http://schemas.microsoft.com/office/drawing/2014/main" id="{AE4A3A05-D7FF-8247-16BB-18FC77059DA8}"/>
              </a:ext>
            </a:extLst>
          </p:cNvPr>
          <p:cNvSpPr/>
          <p:nvPr/>
        </p:nvSpPr>
        <p:spPr>
          <a:xfrm>
            <a:off x="10375296" y="1176688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مفاهیم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5" name="Rectangle: Rounded Corners 4">
            <a:hlinkClick r:id="rId4" action="ppaction://hlinksldjump"/>
            <a:extLst>
              <a:ext uri="{FF2B5EF4-FFF2-40B4-BE49-F238E27FC236}">
                <a16:creationId xmlns:a16="http://schemas.microsoft.com/office/drawing/2014/main" id="{12DF316A-4143-4F35-D1E6-1B58D541EB15}"/>
              </a:ext>
            </a:extLst>
          </p:cNvPr>
          <p:cNvSpPr/>
          <p:nvPr/>
        </p:nvSpPr>
        <p:spPr>
          <a:xfrm>
            <a:off x="10375296" y="696625"/>
            <a:ext cx="2006600" cy="410945"/>
          </a:xfrm>
          <a:prstGeom prst="roundRect">
            <a:avLst/>
          </a:prstGeom>
          <a:solidFill>
            <a:srgbClr val="2981C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DDC9BACE-95F7-6501-6757-3439695FB38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145359"/>
            <a:ext cx="273963" cy="41094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FC8831EB-81BD-9238-704A-7EBF9BDC8E1F}"/>
              </a:ext>
            </a:extLst>
          </p:cNvPr>
          <p:cNvSpPr txBox="1"/>
          <p:nvPr/>
        </p:nvSpPr>
        <p:spPr>
          <a:xfrm>
            <a:off x="10303814" y="124882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0" name="Rectangle: Rounded Corners 9">
            <a:hlinkClick r:id="rId6" action="ppaction://hlinksldjump"/>
            <a:extLst>
              <a:ext uri="{FF2B5EF4-FFF2-40B4-BE49-F238E27FC236}">
                <a16:creationId xmlns:a16="http://schemas.microsoft.com/office/drawing/2014/main" id="{5943E2DC-CE92-6631-3DAC-378930EB9CE3}"/>
              </a:ext>
            </a:extLst>
          </p:cNvPr>
          <p:cNvSpPr/>
          <p:nvPr/>
        </p:nvSpPr>
        <p:spPr>
          <a:xfrm>
            <a:off x="10375296" y="1656751"/>
            <a:ext cx="2006600" cy="410945"/>
          </a:xfrm>
          <a:prstGeom prst="roundRect">
            <a:avLst/>
          </a:prstGeom>
          <a:solidFill>
            <a:schemeClr val="bg1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tx1"/>
                </a:solidFill>
                <a:cs typeface="B Nazanin" panose="00000400000000000000" pitchFamily="2" charset="-78"/>
              </a:rPr>
              <a:t>معرفت شناسی</a:t>
            </a:r>
            <a:endParaRPr lang="en-US" sz="14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Rectangle: Rounded Corners 11">
            <a:hlinkClick r:id="rId7" action="ppaction://hlinksldjump"/>
            <a:extLst>
              <a:ext uri="{FF2B5EF4-FFF2-40B4-BE49-F238E27FC236}">
                <a16:creationId xmlns:a16="http://schemas.microsoft.com/office/drawing/2014/main" id="{DCD2394A-8026-4FC6-DB08-49353B0EC4CF}"/>
              </a:ext>
            </a:extLst>
          </p:cNvPr>
          <p:cNvSpPr/>
          <p:nvPr/>
        </p:nvSpPr>
        <p:spPr>
          <a:xfrm>
            <a:off x="10375296" y="2136814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اهمیت فلسفه تکنولوژی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Rectangle: Rounded Corners 12">
            <a:hlinkClick r:id="rId8" action="ppaction://hlinksldjump"/>
            <a:extLst>
              <a:ext uri="{FF2B5EF4-FFF2-40B4-BE49-F238E27FC236}">
                <a16:creationId xmlns:a16="http://schemas.microsoft.com/office/drawing/2014/main" id="{67AE4ECB-2E52-7027-6D43-14A7AF39667F}"/>
              </a:ext>
            </a:extLst>
          </p:cNvPr>
          <p:cNvSpPr/>
          <p:nvPr/>
        </p:nvSpPr>
        <p:spPr>
          <a:xfrm>
            <a:off x="10375296" y="2616877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cs typeface="B Nazanin" panose="00000400000000000000" pitchFamily="2" charset="-78"/>
              </a:rPr>
              <a:t>سنت‌های فلسفه تکنولوژی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Rectangle: Rounded Corners 13">
            <a:hlinkClick r:id="rId9" action="ppaction://hlinksldjump"/>
            <a:extLst>
              <a:ext uri="{FF2B5EF4-FFF2-40B4-BE49-F238E27FC236}">
                <a16:creationId xmlns:a16="http://schemas.microsoft.com/office/drawing/2014/main" id="{D01E509C-EE57-470B-08BF-86CFC1EFC222}"/>
              </a:ext>
            </a:extLst>
          </p:cNvPr>
          <p:cNvSpPr/>
          <p:nvPr/>
        </p:nvSpPr>
        <p:spPr>
          <a:xfrm>
            <a:off x="10375617" y="3091776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cs typeface="B Nazanin" panose="00000400000000000000" pitchFamily="2" charset="-78"/>
              </a:rPr>
              <a:t>فلسفه تکنولوژی مهندسی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7" name="Rectangle: Rounded Corners 6">
            <a:hlinkClick r:id="rId10" action="ppaction://hlinksldjump"/>
            <a:extLst>
              <a:ext uri="{FF2B5EF4-FFF2-40B4-BE49-F238E27FC236}">
                <a16:creationId xmlns:a16="http://schemas.microsoft.com/office/drawing/2014/main" id="{06E66D27-FB7E-A1FD-2D8A-BED800CC23FD}"/>
              </a:ext>
            </a:extLst>
          </p:cNvPr>
          <p:cNvSpPr/>
          <p:nvPr/>
        </p:nvSpPr>
        <p:spPr>
          <a:xfrm>
            <a:off x="10369660" y="3571839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cs typeface="B Nazanin" panose="00000400000000000000" pitchFamily="2" charset="-78"/>
              </a:rPr>
              <a:t>تحلیل تاریخی-اقتصادی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177185372"/>
      </p:ext>
    </p:extLst>
  </p:cSld>
  <p:clrMapOvr>
    <a:masterClrMapping/>
  </p:clrMapOvr>
  <p:transition spd="med">
    <p:pull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DB7FAB-8A04-D2D9-FC9A-CFED3737981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CA1ADD-83A9-E50C-3F5A-BCB9AA0169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1637" y="110066"/>
            <a:ext cx="10008815" cy="869820"/>
          </a:xfrm>
          <a:prstGeom prst="roundRect">
            <a:avLst/>
          </a:prstGeom>
          <a:solidFill>
            <a:srgbClr val="EDB1B2"/>
          </a:solidFill>
        </p:spPr>
        <p:txBody>
          <a:bodyPr>
            <a:noAutofit/>
          </a:bodyPr>
          <a:lstStyle/>
          <a:p>
            <a:pPr algn="r" rtl="1"/>
            <a:r>
              <a:rPr lang="fa-IR" sz="3200" b="1" dirty="0">
                <a:cs typeface="B Nazanin" panose="00000400000000000000" pitchFamily="2" charset="-78"/>
              </a:rPr>
              <a:t>اهمیت بررسی تاریخ فلسفه تکنولوژی</a:t>
            </a:r>
            <a:endParaRPr lang="en-US" sz="3200" b="1" dirty="0">
              <a:cs typeface="B Nazanin" panose="00000400000000000000" pitchFamily="2" charset="-78"/>
            </a:endParaRPr>
          </a:p>
        </p:txBody>
      </p:sp>
      <p:sp>
        <p:nvSpPr>
          <p:cNvPr id="17" name="Content Placeholder 2">
            <a:extLst>
              <a:ext uri="{FF2B5EF4-FFF2-40B4-BE49-F238E27FC236}">
                <a16:creationId xmlns:a16="http://schemas.microsoft.com/office/drawing/2014/main" id="{9C5619AB-713E-EE10-B580-775A500C122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14604" y="1226220"/>
            <a:ext cx="9685176" cy="5487846"/>
          </a:xfrm>
        </p:spPr>
        <p:txBody>
          <a:bodyPr>
            <a:normAutofit/>
          </a:bodyPr>
          <a:lstStyle/>
          <a:p>
            <a:pPr marL="0" indent="0" algn="just" rtl="1">
              <a:buNone/>
            </a:pPr>
            <a:r>
              <a:rPr lang="fa-IR" sz="2400" b="1" dirty="0">
                <a:cs typeface="B Nazanin" panose="00000400000000000000" pitchFamily="2" charset="-78"/>
              </a:rPr>
              <a:t> </a:t>
            </a:r>
            <a:endParaRPr lang="fa-IR" sz="2400" b="1" dirty="0">
              <a:solidFill>
                <a:srgbClr val="C00000"/>
              </a:solidFill>
              <a:cs typeface="B Nazanin" panose="00000400000000000000" pitchFamily="2" charset="-78"/>
            </a:endParaRPr>
          </a:p>
          <a:p>
            <a:pPr marL="0" indent="0" algn="just" rtl="1">
              <a:buNone/>
            </a:pPr>
            <a:endParaRPr lang="fa-IR" sz="2400" b="1" dirty="0">
              <a:solidFill>
                <a:srgbClr val="C00000"/>
              </a:solidFill>
              <a:cs typeface="B Nazanin" panose="00000400000000000000" pitchFamily="2" charset="-78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7AF0ABB-8BB3-D0B8-99EF-08B7CEA0FB4B}"/>
              </a:ext>
            </a:extLst>
          </p:cNvPr>
          <p:cNvSpPr/>
          <p:nvPr/>
        </p:nvSpPr>
        <p:spPr>
          <a:xfrm>
            <a:off x="10185400" y="0"/>
            <a:ext cx="2006599" cy="6858000"/>
          </a:xfrm>
          <a:prstGeom prst="rect">
            <a:avLst/>
          </a:prstGeom>
          <a:solidFill>
            <a:srgbClr val="20639B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: Rounded Corners 4">
            <a:extLst>
              <a:ext uri="{FF2B5EF4-FFF2-40B4-BE49-F238E27FC236}">
                <a16:creationId xmlns:a16="http://schemas.microsoft.com/office/drawing/2014/main" id="{1F73D077-A3D9-40EC-BC95-825B358EACEF}"/>
              </a:ext>
            </a:extLst>
          </p:cNvPr>
          <p:cNvSpPr/>
          <p:nvPr/>
        </p:nvSpPr>
        <p:spPr>
          <a:xfrm>
            <a:off x="5353659" y="2114678"/>
            <a:ext cx="4546121" cy="1595887"/>
          </a:xfrm>
          <a:prstGeom prst="roundRect">
            <a:avLst/>
          </a:prstGeom>
        </p:spPr>
        <p:style>
          <a:lnRef idx="2">
            <a:schemeClr val="accent6">
              <a:shade val="15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2400" b="1" dirty="0">
                <a:cs typeface="B Nazanin" panose="00000400000000000000" pitchFamily="2" charset="-78"/>
              </a:rPr>
              <a:t>تاثیر تکنولوژی بر عملکرد و باورهای بشر</a:t>
            </a:r>
            <a:endParaRPr lang="fa-IR" sz="2400" b="1" dirty="0">
              <a:cs typeface="B Nazanin" panose="00000400000000000000" pitchFamily="2" charset="-78"/>
            </a:endParaRPr>
          </a:p>
          <a:p>
            <a:pPr algn="ctr"/>
            <a:r>
              <a:rPr lang="fa-IR" sz="2400" b="1" dirty="0">
                <a:cs typeface="B Nazanin" panose="00000400000000000000" pitchFamily="2" charset="-78"/>
              </a:rPr>
              <a:t>(</a:t>
            </a:r>
            <a:r>
              <a:rPr lang="ar-SA" sz="2400" b="1" dirty="0">
                <a:cs typeface="B Nazanin" panose="00000400000000000000" pitchFamily="2" charset="-78"/>
              </a:rPr>
              <a:t>در طول تاریخ</a:t>
            </a:r>
            <a:r>
              <a:rPr lang="fa-IR" sz="2400" b="1" dirty="0">
                <a:cs typeface="B Nazanin" panose="00000400000000000000" pitchFamily="2" charset="-78"/>
              </a:rPr>
              <a:t>)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0F43439D-6BC2-7ADE-43AF-4EFAD711EBD5}"/>
              </a:ext>
            </a:extLst>
          </p:cNvPr>
          <p:cNvSpPr/>
          <p:nvPr/>
        </p:nvSpPr>
        <p:spPr>
          <a:xfrm>
            <a:off x="396700" y="2114678"/>
            <a:ext cx="4546121" cy="1595887"/>
          </a:xfrm>
          <a:prstGeom prst="roundRect">
            <a:avLst/>
          </a:prstGeom>
        </p:spPr>
        <p:style>
          <a:lnRef idx="2">
            <a:schemeClr val="accent2">
              <a:shade val="15000"/>
            </a:schemeClr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ar-SA" sz="2400" b="1" dirty="0">
                <a:cs typeface="B Nazanin" panose="00000400000000000000" pitchFamily="2" charset="-78"/>
              </a:rPr>
              <a:t>تاثیرپذیری تکنولوژی</a:t>
            </a:r>
            <a:r>
              <a:rPr lang="fa-IR" sz="2400" b="1" dirty="0">
                <a:cs typeface="B Nazanin" panose="00000400000000000000" pitchFamily="2" charset="-78"/>
              </a:rPr>
              <a:t> </a:t>
            </a:r>
            <a:r>
              <a:rPr lang="ar-SA" sz="2400" b="1" dirty="0">
                <a:cs typeface="B Nazanin" panose="00000400000000000000" pitchFamily="2" charset="-78"/>
              </a:rPr>
              <a:t>از شرایط اجتماعی، اقتصادی و سیاسی</a:t>
            </a:r>
            <a:endParaRPr lang="fa-IR" sz="2400" b="1" dirty="0">
              <a:cs typeface="B Nazanin" panose="00000400000000000000" pitchFamily="2" charset="-78"/>
            </a:endParaRPr>
          </a:p>
          <a:p>
            <a:pPr algn="ctr"/>
            <a:r>
              <a:rPr lang="fa-IR" sz="2400" b="1" dirty="0">
                <a:cs typeface="B Nazanin" panose="00000400000000000000" pitchFamily="2" charset="-78"/>
              </a:rPr>
              <a:t>(</a:t>
            </a:r>
            <a:r>
              <a:rPr lang="ar-SA" sz="2400" b="1" dirty="0">
                <a:cs typeface="B Nazanin" panose="00000400000000000000" pitchFamily="2" charset="-78"/>
              </a:rPr>
              <a:t>در طول تاریخ</a:t>
            </a:r>
            <a:r>
              <a:rPr lang="fa-IR" sz="2400" b="1" dirty="0">
                <a:cs typeface="B Nazanin" panose="00000400000000000000" pitchFamily="2" charset="-78"/>
              </a:rPr>
              <a:t>)</a:t>
            </a:r>
            <a:endParaRPr lang="en-US" sz="2400" b="1" dirty="0">
              <a:cs typeface="B Nazanin" panose="00000400000000000000" pitchFamily="2" charset="-78"/>
            </a:endParaRPr>
          </a:p>
        </p:txBody>
      </p:sp>
      <p:sp>
        <p:nvSpPr>
          <p:cNvPr id="8" name="Rectangle: Rounded Corners 7">
            <a:extLst>
              <a:ext uri="{FF2B5EF4-FFF2-40B4-BE49-F238E27FC236}">
                <a16:creationId xmlns:a16="http://schemas.microsoft.com/office/drawing/2014/main" id="{1B923A74-85B7-C218-7A9D-B72C337E417C}"/>
              </a:ext>
            </a:extLst>
          </p:cNvPr>
          <p:cNvSpPr/>
          <p:nvPr/>
        </p:nvSpPr>
        <p:spPr>
          <a:xfrm>
            <a:off x="2669760" y="4693913"/>
            <a:ext cx="4546121" cy="1595887"/>
          </a:xfrm>
          <a:prstGeom prst="round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a-IR" sz="2800" b="1" dirty="0">
                <a:cs typeface="B Nazanin" panose="00000400000000000000" pitchFamily="2" charset="-78"/>
              </a:rPr>
              <a:t>ایجاد </a:t>
            </a:r>
            <a:r>
              <a:rPr lang="ar-SA" sz="2800" b="1" dirty="0">
                <a:cs typeface="B Nazanin" panose="00000400000000000000" pitchFamily="2" charset="-78"/>
              </a:rPr>
              <a:t>پرسش‌های عمیق فلسفی</a:t>
            </a:r>
            <a:endParaRPr lang="en-US" sz="2800" b="1" dirty="0">
              <a:cs typeface="B Nazanin" panose="00000400000000000000" pitchFamily="2" charset="-78"/>
            </a:endParaRPr>
          </a:p>
        </p:txBody>
      </p:sp>
      <p:sp>
        <p:nvSpPr>
          <p:cNvPr id="9" name="Arrow: Down 8">
            <a:extLst>
              <a:ext uri="{FF2B5EF4-FFF2-40B4-BE49-F238E27FC236}">
                <a16:creationId xmlns:a16="http://schemas.microsoft.com/office/drawing/2014/main" id="{3535F792-28EC-920C-21E0-B50B4552298F}"/>
              </a:ext>
            </a:extLst>
          </p:cNvPr>
          <p:cNvSpPr/>
          <p:nvPr/>
        </p:nvSpPr>
        <p:spPr>
          <a:xfrm rot="20038005">
            <a:off x="3947741" y="3821503"/>
            <a:ext cx="534838" cy="777521"/>
          </a:xfrm>
          <a:prstGeom prst="downArrow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Arrow: Down 9">
            <a:extLst>
              <a:ext uri="{FF2B5EF4-FFF2-40B4-BE49-F238E27FC236}">
                <a16:creationId xmlns:a16="http://schemas.microsoft.com/office/drawing/2014/main" id="{A7E668DF-C923-10F2-8BFA-0208EF399964}"/>
              </a:ext>
            </a:extLst>
          </p:cNvPr>
          <p:cNvSpPr/>
          <p:nvPr/>
        </p:nvSpPr>
        <p:spPr>
          <a:xfrm rot="2203369">
            <a:off x="5583886" y="3805454"/>
            <a:ext cx="534838" cy="777521"/>
          </a:xfrm>
          <a:prstGeom prst="downArrow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: Rounded Corners 2">
            <a:hlinkClick r:id="rId2" action="ppaction://hlinksldjump"/>
            <a:extLst>
              <a:ext uri="{FF2B5EF4-FFF2-40B4-BE49-F238E27FC236}">
                <a16:creationId xmlns:a16="http://schemas.microsoft.com/office/drawing/2014/main" id="{529FBE90-90D8-00F6-B57A-7CADEF0654C0}"/>
              </a:ext>
            </a:extLst>
          </p:cNvPr>
          <p:cNvSpPr/>
          <p:nvPr/>
        </p:nvSpPr>
        <p:spPr>
          <a:xfrm>
            <a:off x="10375296" y="1176688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مفاهیم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4" name="Rectangle: Rounded Corners 3">
            <a:hlinkClick r:id="rId3" action="ppaction://hlinksldjump"/>
            <a:extLst>
              <a:ext uri="{FF2B5EF4-FFF2-40B4-BE49-F238E27FC236}">
                <a16:creationId xmlns:a16="http://schemas.microsoft.com/office/drawing/2014/main" id="{E6FA2F71-5DFA-D895-2534-C3133FCEFDE0}"/>
              </a:ext>
            </a:extLst>
          </p:cNvPr>
          <p:cNvSpPr/>
          <p:nvPr/>
        </p:nvSpPr>
        <p:spPr>
          <a:xfrm>
            <a:off x="10375296" y="696625"/>
            <a:ext cx="2006600" cy="410945"/>
          </a:xfrm>
          <a:prstGeom prst="roundRect">
            <a:avLst/>
          </a:prstGeom>
          <a:solidFill>
            <a:srgbClr val="2981C9"/>
          </a:solidFill>
          <a:ln>
            <a:noFill/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مقدمه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EA85584-B5D7-B830-AB3F-806F50DA4B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36400" y="145359"/>
            <a:ext cx="273963" cy="41094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4AF68B83-EC44-5401-710A-5DE20BAAF792}"/>
              </a:ext>
            </a:extLst>
          </p:cNvPr>
          <p:cNvSpPr txBox="1"/>
          <p:nvPr/>
        </p:nvSpPr>
        <p:spPr>
          <a:xfrm>
            <a:off x="10303814" y="124882"/>
            <a:ext cx="1566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واحد علوم و تحقیقات</a:t>
            </a:r>
          </a:p>
          <a:p>
            <a:pPr algn="r"/>
            <a:r>
              <a:rPr lang="fa-IR" sz="1200" b="1" dirty="0">
                <a:solidFill>
                  <a:schemeClr val="bg1"/>
                </a:solidFill>
                <a:cs typeface="B Nazanin" panose="00000400000000000000" pitchFamily="2" charset="-78"/>
              </a:rPr>
              <a:t>دانشکده مدیریت و اقتصاد</a:t>
            </a:r>
            <a:endParaRPr lang="en-US" sz="12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2" name="Rectangle: Rounded Corners 11">
            <a:hlinkClick r:id="rId5" action="ppaction://hlinksldjump"/>
            <a:extLst>
              <a:ext uri="{FF2B5EF4-FFF2-40B4-BE49-F238E27FC236}">
                <a16:creationId xmlns:a16="http://schemas.microsoft.com/office/drawing/2014/main" id="{B8736112-9FE5-4D0F-F61E-9D1D274ED356}"/>
              </a:ext>
            </a:extLst>
          </p:cNvPr>
          <p:cNvSpPr/>
          <p:nvPr/>
        </p:nvSpPr>
        <p:spPr>
          <a:xfrm>
            <a:off x="10375296" y="1656751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bg1"/>
                </a:solidFill>
                <a:cs typeface="B Nazanin" panose="00000400000000000000" pitchFamily="2" charset="-78"/>
              </a:rPr>
              <a:t>معرفت شناسی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9" name="Rectangle: Rounded Corners 18">
            <a:hlinkClick r:id="rId6" action="ppaction://hlinksldjump"/>
            <a:extLst>
              <a:ext uri="{FF2B5EF4-FFF2-40B4-BE49-F238E27FC236}">
                <a16:creationId xmlns:a16="http://schemas.microsoft.com/office/drawing/2014/main" id="{ABB2DD03-B89E-8EEA-47E9-D50A09CE99AF}"/>
              </a:ext>
            </a:extLst>
          </p:cNvPr>
          <p:cNvSpPr/>
          <p:nvPr/>
        </p:nvSpPr>
        <p:spPr>
          <a:xfrm>
            <a:off x="10375296" y="2136814"/>
            <a:ext cx="2006600" cy="410945"/>
          </a:xfrm>
          <a:prstGeom prst="roundRect">
            <a:avLst/>
          </a:prstGeom>
          <a:solidFill>
            <a:schemeClr val="bg1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solidFill>
                  <a:schemeClr val="tx1"/>
                </a:solidFill>
                <a:cs typeface="B Nazanin" panose="00000400000000000000" pitchFamily="2" charset="-78"/>
              </a:rPr>
              <a:t>اهمیت فلسفه تکنولوژی</a:t>
            </a:r>
            <a:endParaRPr lang="en-US" sz="1400" b="1" dirty="0">
              <a:solidFill>
                <a:schemeClr val="tx1"/>
              </a:solidFill>
              <a:cs typeface="B Nazanin" panose="00000400000000000000" pitchFamily="2" charset="-78"/>
            </a:endParaRPr>
          </a:p>
        </p:txBody>
      </p:sp>
      <p:sp>
        <p:nvSpPr>
          <p:cNvPr id="20" name="Rectangle: Rounded Corners 19">
            <a:hlinkClick r:id="rId7" action="ppaction://hlinksldjump"/>
            <a:extLst>
              <a:ext uri="{FF2B5EF4-FFF2-40B4-BE49-F238E27FC236}">
                <a16:creationId xmlns:a16="http://schemas.microsoft.com/office/drawing/2014/main" id="{298CFD5C-2FE1-0EEA-9F2B-AD04671D34FC}"/>
              </a:ext>
            </a:extLst>
          </p:cNvPr>
          <p:cNvSpPr/>
          <p:nvPr/>
        </p:nvSpPr>
        <p:spPr>
          <a:xfrm>
            <a:off x="10375296" y="2616877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cs typeface="B Nazanin" panose="00000400000000000000" pitchFamily="2" charset="-78"/>
              </a:rPr>
              <a:t>سنت‌های فلسفه تکنولوژی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21" name="Rectangle: Rounded Corners 20">
            <a:hlinkClick r:id="rId8" action="ppaction://hlinksldjump"/>
            <a:extLst>
              <a:ext uri="{FF2B5EF4-FFF2-40B4-BE49-F238E27FC236}">
                <a16:creationId xmlns:a16="http://schemas.microsoft.com/office/drawing/2014/main" id="{93BBB8D0-FD54-22A1-0BDD-4BB700BC879C}"/>
              </a:ext>
            </a:extLst>
          </p:cNvPr>
          <p:cNvSpPr/>
          <p:nvPr/>
        </p:nvSpPr>
        <p:spPr>
          <a:xfrm>
            <a:off x="10375617" y="3091776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cs typeface="B Nazanin" panose="00000400000000000000" pitchFamily="2" charset="-78"/>
              </a:rPr>
              <a:t>فلسفه تکنولوژی مهندسی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  <p:sp>
        <p:nvSpPr>
          <p:cNvPr id="14" name="Rectangle: Rounded Corners 13">
            <a:hlinkClick r:id="rId9" action="ppaction://hlinksldjump"/>
            <a:extLst>
              <a:ext uri="{FF2B5EF4-FFF2-40B4-BE49-F238E27FC236}">
                <a16:creationId xmlns:a16="http://schemas.microsoft.com/office/drawing/2014/main" id="{EB3A4892-3818-E867-BCA2-A901E886F308}"/>
              </a:ext>
            </a:extLst>
          </p:cNvPr>
          <p:cNvSpPr/>
          <p:nvPr/>
        </p:nvSpPr>
        <p:spPr>
          <a:xfrm>
            <a:off x="10369660" y="3571839"/>
            <a:ext cx="2006600" cy="410945"/>
          </a:xfrm>
          <a:prstGeom prst="roundRect">
            <a:avLst/>
          </a:prstGeom>
          <a:solidFill>
            <a:srgbClr val="2981C9"/>
          </a:solidFill>
          <a:ln>
            <a:solidFill>
              <a:srgbClr val="20639B"/>
            </a:solidFill>
          </a:ln>
          <a:effectLst>
            <a:outerShdw blurRad="76200" dir="13500000" sy="23000" kx="1200000" algn="br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rtl="1"/>
            <a:r>
              <a:rPr lang="fa-IR" sz="1400" b="1" dirty="0">
                <a:cs typeface="B Nazanin" panose="00000400000000000000" pitchFamily="2" charset="-78"/>
              </a:rPr>
              <a:t>تحلیل تاریخی-اقتصادی</a:t>
            </a:r>
            <a:endParaRPr lang="en-US" sz="1400" b="1" dirty="0">
              <a:solidFill>
                <a:schemeClr val="bg1"/>
              </a:solidFill>
              <a:cs typeface="B Nazanin" panose="00000400000000000000" pitchFamily="2" charset="-78"/>
            </a:endParaRPr>
          </a:p>
        </p:txBody>
      </p:sp>
    </p:spTree>
    <p:extLst>
      <p:ext uri="{BB962C8B-B14F-4D97-AF65-F5344CB8AC3E}">
        <p14:creationId xmlns:p14="http://schemas.microsoft.com/office/powerpoint/2010/main" val="412538430"/>
      </p:ext>
    </p:extLst>
  </p:cSld>
  <p:clrMapOvr>
    <a:masterClrMapping/>
  </p:clrMapOvr>
  <p:transition spd="med">
    <p:pull/>
  </p:transition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10727</TotalTime>
  <Words>2306</Words>
  <Application>Microsoft Office PowerPoint</Application>
  <PresentationFormat>Widescreen</PresentationFormat>
  <Paragraphs>405</Paragraphs>
  <Slides>24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24</vt:i4>
      </vt:variant>
    </vt:vector>
  </HeadingPairs>
  <TitlesOfParts>
    <vt:vector size="29" baseType="lpstr">
      <vt:lpstr>Arial</vt:lpstr>
      <vt:lpstr>Calibri Light</vt:lpstr>
      <vt:lpstr>B Nazanin</vt:lpstr>
      <vt:lpstr>Calibri</vt:lpstr>
      <vt:lpstr>Office Theme</vt:lpstr>
      <vt:lpstr>PowerPoint Presentation</vt:lpstr>
      <vt:lpstr>مقدمه</vt:lpstr>
      <vt:lpstr>علم شناسی</vt:lpstr>
      <vt:lpstr>مکاتب فلسفی</vt:lpstr>
      <vt:lpstr>مفاهیم</vt:lpstr>
      <vt:lpstr>مفاهیم</vt:lpstr>
      <vt:lpstr>مفاهیم</vt:lpstr>
      <vt:lpstr>معرفت شناسی</vt:lpstr>
      <vt:lpstr>اهمیت بررسی تاریخ فلسفه تکنولوژی</vt:lpstr>
      <vt:lpstr>اهمیت فلسفه تکنولوژی</vt:lpstr>
      <vt:lpstr>سنت‌های فلسفه تکنولوژی</vt:lpstr>
      <vt:lpstr>فلسفه تکنولوژی مهندسی</vt:lpstr>
      <vt:lpstr>فلسفه تکنولوژی مهندسی</vt:lpstr>
      <vt:lpstr>فلسفه تکنولوژی مهندسی</vt:lpstr>
      <vt:lpstr>فلسفه تکنولوژی مهندسی</vt:lpstr>
      <vt:lpstr>فلسفه تکنولوژی مهندسی</vt:lpstr>
      <vt:lpstr>فلسفه تکنولوژی مهندسی</vt:lpstr>
      <vt:lpstr>فلسفه تکنولوژی مهندسی</vt:lpstr>
      <vt:lpstr>فلسفه تکنولوژی مهندسی</vt:lpstr>
      <vt:lpstr>فلسفه تکنولوژی مهندسی</vt:lpstr>
      <vt:lpstr>فلسفه تکنولوژی مهندسی</vt:lpstr>
      <vt:lpstr>فلسفه تکنولوژی مهندسی</vt:lpstr>
      <vt:lpstr>تحلیل نوع شناسی تاریخی-اقتصادی فلسفه تکنولوژی مهندسی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</dc:creator>
  <cp:lastModifiedBy>User</cp:lastModifiedBy>
  <cp:revision>680</cp:revision>
  <dcterms:created xsi:type="dcterms:W3CDTF">2023-05-12T11:02:10Z</dcterms:created>
  <dcterms:modified xsi:type="dcterms:W3CDTF">2024-05-04T13:20:59Z</dcterms:modified>
</cp:coreProperties>
</file>