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303" r:id="rId3"/>
    <p:sldId id="299" r:id="rId4"/>
    <p:sldId id="298" r:id="rId5"/>
    <p:sldId id="283" r:id="rId6"/>
    <p:sldId id="300" r:id="rId7"/>
    <p:sldId id="285" r:id="rId8"/>
    <p:sldId id="284" r:id="rId9"/>
    <p:sldId id="301" r:id="rId10"/>
    <p:sldId id="295" r:id="rId11"/>
    <p:sldId id="302" r:id="rId12"/>
    <p:sldId id="296" r:id="rId13"/>
    <p:sldId id="297" r:id="rId14"/>
    <p:sldId id="322" r:id="rId15"/>
    <p:sldId id="259" r:id="rId16"/>
    <p:sldId id="323" r:id="rId17"/>
    <p:sldId id="326" r:id="rId18"/>
    <p:sldId id="327" r:id="rId19"/>
    <p:sldId id="328" r:id="rId20"/>
    <p:sldId id="325" r:id="rId21"/>
    <p:sldId id="333" r:id="rId22"/>
    <p:sldId id="265" r:id="rId23"/>
    <p:sldId id="332" r:id="rId24"/>
    <p:sldId id="324" r:id="rId25"/>
    <p:sldId id="276" r:id="rId26"/>
    <p:sldId id="292" r:id="rId27"/>
    <p:sldId id="320" r:id="rId28"/>
    <p:sldId id="293" r:id="rId29"/>
    <p:sldId id="319" r:id="rId30"/>
    <p:sldId id="287" r:id="rId31"/>
    <p:sldId id="288" r:id="rId32"/>
    <p:sldId id="289" r:id="rId33"/>
    <p:sldId id="294" r:id="rId34"/>
    <p:sldId id="345" r:id="rId35"/>
    <p:sldId id="360" r:id="rId36"/>
    <p:sldId id="346" r:id="rId37"/>
    <p:sldId id="347" r:id="rId38"/>
    <p:sldId id="348" r:id="rId39"/>
    <p:sldId id="349" r:id="rId40"/>
    <p:sldId id="350" r:id="rId41"/>
    <p:sldId id="351" r:id="rId42"/>
    <p:sldId id="352" r:id="rId43"/>
    <p:sldId id="353" r:id="rId44"/>
    <p:sldId id="354" r:id="rId45"/>
    <p:sldId id="355" r:id="rId46"/>
    <p:sldId id="356" r:id="rId47"/>
    <p:sldId id="357" r:id="rId48"/>
    <p:sldId id="358" r:id="rId49"/>
    <p:sldId id="359" r:id="rId50"/>
    <p:sldId id="286" r:id="rId51"/>
    <p:sldId id="281" r:id="rId52"/>
    <p:sldId id="280" r:id="rId53"/>
    <p:sldId id="278" r:id="rId54"/>
    <p:sldId id="279" r:id="rId55"/>
    <p:sldId id="321" r:id="rId56"/>
    <p:sldId id="290" r:id="rId57"/>
    <p:sldId id="291" r:id="rId58"/>
    <p:sldId id="282" r:id="rId59"/>
    <p:sldId id="309" r:id="rId60"/>
    <p:sldId id="311" r:id="rId61"/>
    <p:sldId id="313" r:id="rId62"/>
    <p:sldId id="314" r:id="rId63"/>
    <p:sldId id="310" r:id="rId64"/>
    <p:sldId id="315" r:id="rId65"/>
    <p:sldId id="312" r:id="rId66"/>
    <p:sldId id="334" r:id="rId67"/>
    <p:sldId id="338" r:id="rId68"/>
    <p:sldId id="339" r:id="rId69"/>
    <p:sldId id="340" r:id="rId70"/>
    <p:sldId id="341" r:id="rId71"/>
    <p:sldId id="342" r:id="rId72"/>
    <p:sldId id="343" r:id="rId73"/>
    <p:sldId id="337" r:id="rId74"/>
    <p:sldId id="335" r:id="rId75"/>
    <p:sldId id="336" r:id="rId76"/>
    <p:sldId id="344" r:id="rId77"/>
    <p:sldId id="308" r:id="rId78"/>
    <p:sldId id="305" r:id="rId79"/>
    <p:sldId id="329" r:id="rId80"/>
    <p:sldId id="306" r:id="rId81"/>
    <p:sldId id="304" r:id="rId82"/>
    <p:sldId id="277" r:id="rId83"/>
    <p:sldId id="331" r:id="rId84"/>
    <p:sldId id="330" r:id="rId85"/>
    <p:sldId id="258" r:id="rId86"/>
    <p:sldId id="267" r:id="rId87"/>
    <p:sldId id="266" r:id="rId88"/>
    <p:sldId id="268" r:id="rId89"/>
    <p:sldId id="262" r:id="rId90"/>
    <p:sldId id="270" r:id="rId91"/>
    <p:sldId id="271" r:id="rId92"/>
    <p:sldId id="272" r:id="rId93"/>
    <p:sldId id="273" r:id="rId94"/>
    <p:sldId id="275" r:id="rId95"/>
    <p:sldId id="274" r:id="rId96"/>
    <p:sldId id="264" r:id="rId97"/>
    <p:sldId id="368" r:id="rId98"/>
    <p:sldId id="373" r:id="rId99"/>
    <p:sldId id="374" r:id="rId100"/>
    <p:sldId id="375" r:id="rId101"/>
    <p:sldId id="376" r:id="rId102"/>
    <p:sldId id="377" r:id="rId103"/>
    <p:sldId id="378" r:id="rId104"/>
    <p:sldId id="379" r:id="rId105"/>
    <p:sldId id="380" r:id="rId106"/>
    <p:sldId id="381" r:id="rId107"/>
    <p:sldId id="382" r:id="rId108"/>
    <p:sldId id="383" r:id="rId109"/>
    <p:sldId id="361" r:id="rId110"/>
    <p:sldId id="362" r:id="rId111"/>
    <p:sldId id="363" r:id="rId112"/>
    <p:sldId id="365" r:id="rId113"/>
    <p:sldId id="366" r:id="rId114"/>
    <p:sldId id="367" r:id="rId115"/>
    <p:sldId id="397" r:id="rId116"/>
    <p:sldId id="369" r:id="rId117"/>
    <p:sldId id="370" r:id="rId118"/>
    <p:sldId id="371" r:id="rId119"/>
    <p:sldId id="372" r:id="rId120"/>
    <p:sldId id="384" r:id="rId121"/>
    <p:sldId id="385" r:id="rId122"/>
    <p:sldId id="386" r:id="rId123"/>
    <p:sldId id="387" r:id="rId124"/>
    <p:sldId id="388" r:id="rId125"/>
    <p:sldId id="389" r:id="rId126"/>
    <p:sldId id="390" r:id="rId127"/>
    <p:sldId id="391" r:id="rId128"/>
    <p:sldId id="393" r:id="rId129"/>
    <p:sldId id="392" r:id="rId130"/>
    <p:sldId id="394" r:id="rId131"/>
    <p:sldId id="395" r:id="rId132"/>
    <p:sldId id="396" r:id="rId1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 initials="H" lastIdx="1" clrIdx="0">
    <p:extLst>
      <p:ext uri="{19B8F6BF-5375-455C-9EA6-DF929625EA0E}">
        <p15:presenceInfo xmlns:p15="http://schemas.microsoft.com/office/powerpoint/2012/main" userId="H"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05659"/>
    <a:srgbClr val="E58F91"/>
    <a:srgbClr val="624507"/>
    <a:srgbClr val="D05053"/>
    <a:srgbClr val="FFFFFF"/>
    <a:srgbClr val="E2E2E2"/>
    <a:srgbClr val="E46E71"/>
    <a:srgbClr val="EB929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3" d="100"/>
          <a:sy n="113" d="100"/>
        </p:scale>
        <p:origin x="456" y="1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tableStyles" Target="tableStyle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commentAuthors" Target="commentAuthors.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presProps" Target="presProps.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viewProps" Target="viewProp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2C287D-0F11-1C8A-FD5F-73041D463B5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29F708F-327D-D293-3A07-C10B4E0BE5D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30EF018-8D97-1F7C-3688-80A02E997F4A}"/>
              </a:ext>
            </a:extLst>
          </p:cNvPr>
          <p:cNvSpPr>
            <a:spLocks noGrp="1"/>
          </p:cNvSpPr>
          <p:nvPr>
            <p:ph type="dt" sz="half" idx="10"/>
          </p:nvPr>
        </p:nvSpPr>
        <p:spPr/>
        <p:txBody>
          <a:bodyPr/>
          <a:lstStyle/>
          <a:p>
            <a:fld id="{D6A2615F-5D92-49C7-94C5-3BDA1D56AB21}" type="datetimeFigureOut">
              <a:rPr lang="en-US" smtClean="0"/>
              <a:t>12/28/2023</a:t>
            </a:fld>
            <a:endParaRPr lang="en-US"/>
          </a:p>
        </p:txBody>
      </p:sp>
      <p:sp>
        <p:nvSpPr>
          <p:cNvPr id="5" name="Footer Placeholder 4">
            <a:extLst>
              <a:ext uri="{FF2B5EF4-FFF2-40B4-BE49-F238E27FC236}">
                <a16:creationId xmlns:a16="http://schemas.microsoft.com/office/drawing/2014/main" id="{DBE02748-4998-1D1C-474E-7C1B7219D08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F9CC42F-DC0C-5E03-7AC2-6341D1D69E5E}"/>
              </a:ext>
            </a:extLst>
          </p:cNvPr>
          <p:cNvSpPr>
            <a:spLocks noGrp="1"/>
          </p:cNvSpPr>
          <p:nvPr>
            <p:ph type="sldNum" sz="quarter" idx="12"/>
          </p:nvPr>
        </p:nvSpPr>
        <p:spPr/>
        <p:txBody>
          <a:bodyPr/>
          <a:lstStyle/>
          <a:p>
            <a:fld id="{E653F85E-6620-4510-8F12-B779CB0A75E6}" type="slidenum">
              <a:rPr lang="en-US" smtClean="0"/>
              <a:t>‹#›</a:t>
            </a:fld>
            <a:endParaRPr lang="en-US"/>
          </a:p>
        </p:txBody>
      </p:sp>
    </p:spTree>
    <p:extLst>
      <p:ext uri="{BB962C8B-B14F-4D97-AF65-F5344CB8AC3E}">
        <p14:creationId xmlns:p14="http://schemas.microsoft.com/office/powerpoint/2010/main" val="21514256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7F89D5-AAAA-0690-AD70-D6A70BE2BD0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FC76D66-8E5A-1C0C-DA6F-474D1E44D3B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919C04C-A56A-CC30-8786-7DE326DE0287}"/>
              </a:ext>
            </a:extLst>
          </p:cNvPr>
          <p:cNvSpPr>
            <a:spLocks noGrp="1"/>
          </p:cNvSpPr>
          <p:nvPr>
            <p:ph type="dt" sz="half" idx="10"/>
          </p:nvPr>
        </p:nvSpPr>
        <p:spPr/>
        <p:txBody>
          <a:bodyPr/>
          <a:lstStyle/>
          <a:p>
            <a:fld id="{D6A2615F-5D92-49C7-94C5-3BDA1D56AB21}" type="datetimeFigureOut">
              <a:rPr lang="en-US" smtClean="0"/>
              <a:t>12/28/2023</a:t>
            </a:fld>
            <a:endParaRPr lang="en-US"/>
          </a:p>
        </p:txBody>
      </p:sp>
      <p:sp>
        <p:nvSpPr>
          <p:cNvPr id="5" name="Footer Placeholder 4">
            <a:extLst>
              <a:ext uri="{FF2B5EF4-FFF2-40B4-BE49-F238E27FC236}">
                <a16:creationId xmlns:a16="http://schemas.microsoft.com/office/drawing/2014/main" id="{09EEC389-695D-8DE6-C895-F2931D2A4EF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58EBF3D-EAA2-D3CF-A12A-D8DE4AFFDAEC}"/>
              </a:ext>
            </a:extLst>
          </p:cNvPr>
          <p:cNvSpPr>
            <a:spLocks noGrp="1"/>
          </p:cNvSpPr>
          <p:nvPr>
            <p:ph type="sldNum" sz="quarter" idx="12"/>
          </p:nvPr>
        </p:nvSpPr>
        <p:spPr/>
        <p:txBody>
          <a:bodyPr/>
          <a:lstStyle/>
          <a:p>
            <a:fld id="{E653F85E-6620-4510-8F12-B779CB0A75E6}" type="slidenum">
              <a:rPr lang="en-US" smtClean="0"/>
              <a:t>‹#›</a:t>
            </a:fld>
            <a:endParaRPr lang="en-US"/>
          </a:p>
        </p:txBody>
      </p:sp>
    </p:spTree>
    <p:extLst>
      <p:ext uri="{BB962C8B-B14F-4D97-AF65-F5344CB8AC3E}">
        <p14:creationId xmlns:p14="http://schemas.microsoft.com/office/powerpoint/2010/main" val="777110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2211C50-E5F2-5701-A307-8828456EE386}"/>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099C64D-FB95-7D0D-2CF9-5186E9F2059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DC597B8-B7F1-9749-B838-AA1F9FEDC0F6}"/>
              </a:ext>
            </a:extLst>
          </p:cNvPr>
          <p:cNvSpPr>
            <a:spLocks noGrp="1"/>
          </p:cNvSpPr>
          <p:nvPr>
            <p:ph type="dt" sz="half" idx="10"/>
          </p:nvPr>
        </p:nvSpPr>
        <p:spPr/>
        <p:txBody>
          <a:bodyPr/>
          <a:lstStyle/>
          <a:p>
            <a:fld id="{D6A2615F-5D92-49C7-94C5-3BDA1D56AB21}" type="datetimeFigureOut">
              <a:rPr lang="en-US" smtClean="0"/>
              <a:t>12/28/2023</a:t>
            </a:fld>
            <a:endParaRPr lang="en-US"/>
          </a:p>
        </p:txBody>
      </p:sp>
      <p:sp>
        <p:nvSpPr>
          <p:cNvPr id="5" name="Footer Placeholder 4">
            <a:extLst>
              <a:ext uri="{FF2B5EF4-FFF2-40B4-BE49-F238E27FC236}">
                <a16:creationId xmlns:a16="http://schemas.microsoft.com/office/drawing/2014/main" id="{A8E2CC37-9CD1-E4B4-0FDB-A4FC6849302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4454168-EBE3-ECB8-2E43-5C87F65F4C5E}"/>
              </a:ext>
            </a:extLst>
          </p:cNvPr>
          <p:cNvSpPr>
            <a:spLocks noGrp="1"/>
          </p:cNvSpPr>
          <p:nvPr>
            <p:ph type="sldNum" sz="quarter" idx="12"/>
          </p:nvPr>
        </p:nvSpPr>
        <p:spPr/>
        <p:txBody>
          <a:bodyPr/>
          <a:lstStyle/>
          <a:p>
            <a:fld id="{E653F85E-6620-4510-8F12-B779CB0A75E6}" type="slidenum">
              <a:rPr lang="en-US" smtClean="0"/>
              <a:t>‹#›</a:t>
            </a:fld>
            <a:endParaRPr lang="en-US"/>
          </a:p>
        </p:txBody>
      </p:sp>
    </p:spTree>
    <p:extLst>
      <p:ext uri="{BB962C8B-B14F-4D97-AF65-F5344CB8AC3E}">
        <p14:creationId xmlns:p14="http://schemas.microsoft.com/office/powerpoint/2010/main" val="21826498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8C5D6F-29A2-3AA9-BADE-F51B8F8840F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7933A75-D833-D258-2420-AC615402716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8049120-1969-878C-ECC8-62B7BC9A0D8B}"/>
              </a:ext>
            </a:extLst>
          </p:cNvPr>
          <p:cNvSpPr>
            <a:spLocks noGrp="1"/>
          </p:cNvSpPr>
          <p:nvPr>
            <p:ph type="dt" sz="half" idx="10"/>
          </p:nvPr>
        </p:nvSpPr>
        <p:spPr/>
        <p:txBody>
          <a:bodyPr/>
          <a:lstStyle/>
          <a:p>
            <a:fld id="{D6A2615F-5D92-49C7-94C5-3BDA1D56AB21}" type="datetimeFigureOut">
              <a:rPr lang="en-US" smtClean="0"/>
              <a:t>12/28/2023</a:t>
            </a:fld>
            <a:endParaRPr lang="en-US"/>
          </a:p>
        </p:txBody>
      </p:sp>
      <p:sp>
        <p:nvSpPr>
          <p:cNvPr id="5" name="Footer Placeholder 4">
            <a:extLst>
              <a:ext uri="{FF2B5EF4-FFF2-40B4-BE49-F238E27FC236}">
                <a16:creationId xmlns:a16="http://schemas.microsoft.com/office/drawing/2014/main" id="{D0A85F99-7D4A-577B-38DF-11440B428E8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A48B8C8-7176-996F-40E3-8F58BE239F4A}"/>
              </a:ext>
            </a:extLst>
          </p:cNvPr>
          <p:cNvSpPr>
            <a:spLocks noGrp="1"/>
          </p:cNvSpPr>
          <p:nvPr>
            <p:ph type="sldNum" sz="quarter" idx="12"/>
          </p:nvPr>
        </p:nvSpPr>
        <p:spPr/>
        <p:txBody>
          <a:bodyPr/>
          <a:lstStyle/>
          <a:p>
            <a:fld id="{E653F85E-6620-4510-8F12-B779CB0A75E6}" type="slidenum">
              <a:rPr lang="en-US" smtClean="0"/>
              <a:t>‹#›</a:t>
            </a:fld>
            <a:endParaRPr lang="en-US"/>
          </a:p>
        </p:txBody>
      </p:sp>
    </p:spTree>
    <p:extLst>
      <p:ext uri="{BB962C8B-B14F-4D97-AF65-F5344CB8AC3E}">
        <p14:creationId xmlns:p14="http://schemas.microsoft.com/office/powerpoint/2010/main" val="6856579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CE9D7C-D0A1-F419-866E-261445358AA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D0E359A4-B1A7-A9E5-BEE2-D7670BD4E41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C5941AF-3468-6430-2CB3-DEDCE250D919}"/>
              </a:ext>
            </a:extLst>
          </p:cNvPr>
          <p:cNvSpPr>
            <a:spLocks noGrp="1"/>
          </p:cNvSpPr>
          <p:nvPr>
            <p:ph type="dt" sz="half" idx="10"/>
          </p:nvPr>
        </p:nvSpPr>
        <p:spPr/>
        <p:txBody>
          <a:bodyPr/>
          <a:lstStyle/>
          <a:p>
            <a:fld id="{D6A2615F-5D92-49C7-94C5-3BDA1D56AB21}" type="datetimeFigureOut">
              <a:rPr lang="en-US" smtClean="0"/>
              <a:t>12/28/2023</a:t>
            </a:fld>
            <a:endParaRPr lang="en-US"/>
          </a:p>
        </p:txBody>
      </p:sp>
      <p:sp>
        <p:nvSpPr>
          <p:cNvPr id="5" name="Footer Placeholder 4">
            <a:extLst>
              <a:ext uri="{FF2B5EF4-FFF2-40B4-BE49-F238E27FC236}">
                <a16:creationId xmlns:a16="http://schemas.microsoft.com/office/drawing/2014/main" id="{D3FFC2FB-A6F5-4F30-F20D-E67C365D386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1EDC9C5-1C8E-9779-ECBD-32854A123D5F}"/>
              </a:ext>
            </a:extLst>
          </p:cNvPr>
          <p:cNvSpPr>
            <a:spLocks noGrp="1"/>
          </p:cNvSpPr>
          <p:nvPr>
            <p:ph type="sldNum" sz="quarter" idx="12"/>
          </p:nvPr>
        </p:nvSpPr>
        <p:spPr/>
        <p:txBody>
          <a:bodyPr/>
          <a:lstStyle/>
          <a:p>
            <a:fld id="{E653F85E-6620-4510-8F12-B779CB0A75E6}" type="slidenum">
              <a:rPr lang="en-US" smtClean="0"/>
              <a:t>‹#›</a:t>
            </a:fld>
            <a:endParaRPr lang="en-US"/>
          </a:p>
        </p:txBody>
      </p:sp>
    </p:spTree>
    <p:extLst>
      <p:ext uri="{BB962C8B-B14F-4D97-AF65-F5344CB8AC3E}">
        <p14:creationId xmlns:p14="http://schemas.microsoft.com/office/powerpoint/2010/main" val="20438666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22EB2C-19EF-CC09-4222-3AD6EDF7DAC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7D08F2E-34EF-50B8-A8C9-FD59F443F7F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429B8FF-1B68-76A3-5803-40A0B32DF10C}"/>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79C31A6-C137-5093-3320-DC86FACE4DDA}"/>
              </a:ext>
            </a:extLst>
          </p:cNvPr>
          <p:cNvSpPr>
            <a:spLocks noGrp="1"/>
          </p:cNvSpPr>
          <p:nvPr>
            <p:ph type="dt" sz="half" idx="10"/>
          </p:nvPr>
        </p:nvSpPr>
        <p:spPr/>
        <p:txBody>
          <a:bodyPr/>
          <a:lstStyle/>
          <a:p>
            <a:fld id="{D6A2615F-5D92-49C7-94C5-3BDA1D56AB21}" type="datetimeFigureOut">
              <a:rPr lang="en-US" smtClean="0"/>
              <a:t>12/28/2023</a:t>
            </a:fld>
            <a:endParaRPr lang="en-US"/>
          </a:p>
        </p:txBody>
      </p:sp>
      <p:sp>
        <p:nvSpPr>
          <p:cNvPr id="6" name="Footer Placeholder 5">
            <a:extLst>
              <a:ext uri="{FF2B5EF4-FFF2-40B4-BE49-F238E27FC236}">
                <a16:creationId xmlns:a16="http://schemas.microsoft.com/office/drawing/2014/main" id="{7B0706DC-CDE9-CC5B-2AC5-63444014144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FA976C6-CD0A-B938-ADAA-7B15C2CBD1EC}"/>
              </a:ext>
            </a:extLst>
          </p:cNvPr>
          <p:cNvSpPr>
            <a:spLocks noGrp="1"/>
          </p:cNvSpPr>
          <p:nvPr>
            <p:ph type="sldNum" sz="quarter" idx="12"/>
          </p:nvPr>
        </p:nvSpPr>
        <p:spPr/>
        <p:txBody>
          <a:bodyPr/>
          <a:lstStyle/>
          <a:p>
            <a:fld id="{E653F85E-6620-4510-8F12-B779CB0A75E6}" type="slidenum">
              <a:rPr lang="en-US" smtClean="0"/>
              <a:t>‹#›</a:t>
            </a:fld>
            <a:endParaRPr lang="en-US"/>
          </a:p>
        </p:txBody>
      </p:sp>
    </p:spTree>
    <p:extLst>
      <p:ext uri="{BB962C8B-B14F-4D97-AF65-F5344CB8AC3E}">
        <p14:creationId xmlns:p14="http://schemas.microsoft.com/office/powerpoint/2010/main" val="34748527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07C948-636E-F397-B65F-3CFCBABB6A7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5775E1C-DD0F-42BD-7220-66D0E962F29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BE155A7-B7F1-2A98-62F6-4A110553452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A91CC78-FDCC-E9BB-91AB-9B4B072FE9C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D8B7DDE-1E2A-764F-2432-37668284C14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961609A-4F1A-85B9-84C5-D3220F243BB8}"/>
              </a:ext>
            </a:extLst>
          </p:cNvPr>
          <p:cNvSpPr>
            <a:spLocks noGrp="1"/>
          </p:cNvSpPr>
          <p:nvPr>
            <p:ph type="dt" sz="half" idx="10"/>
          </p:nvPr>
        </p:nvSpPr>
        <p:spPr/>
        <p:txBody>
          <a:bodyPr/>
          <a:lstStyle/>
          <a:p>
            <a:fld id="{D6A2615F-5D92-49C7-94C5-3BDA1D56AB21}" type="datetimeFigureOut">
              <a:rPr lang="en-US" smtClean="0"/>
              <a:t>12/28/2023</a:t>
            </a:fld>
            <a:endParaRPr lang="en-US"/>
          </a:p>
        </p:txBody>
      </p:sp>
      <p:sp>
        <p:nvSpPr>
          <p:cNvPr id="8" name="Footer Placeholder 7">
            <a:extLst>
              <a:ext uri="{FF2B5EF4-FFF2-40B4-BE49-F238E27FC236}">
                <a16:creationId xmlns:a16="http://schemas.microsoft.com/office/drawing/2014/main" id="{7FDF0C08-5CC0-2D3D-D8DC-D0E36968F79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46AB2243-3E6E-2D9F-3FD8-2D4A62CEC0CE}"/>
              </a:ext>
            </a:extLst>
          </p:cNvPr>
          <p:cNvSpPr>
            <a:spLocks noGrp="1"/>
          </p:cNvSpPr>
          <p:nvPr>
            <p:ph type="sldNum" sz="quarter" idx="12"/>
          </p:nvPr>
        </p:nvSpPr>
        <p:spPr/>
        <p:txBody>
          <a:bodyPr/>
          <a:lstStyle/>
          <a:p>
            <a:fld id="{E653F85E-6620-4510-8F12-B779CB0A75E6}" type="slidenum">
              <a:rPr lang="en-US" smtClean="0"/>
              <a:t>‹#›</a:t>
            </a:fld>
            <a:endParaRPr lang="en-US"/>
          </a:p>
        </p:txBody>
      </p:sp>
    </p:spTree>
    <p:extLst>
      <p:ext uri="{BB962C8B-B14F-4D97-AF65-F5344CB8AC3E}">
        <p14:creationId xmlns:p14="http://schemas.microsoft.com/office/powerpoint/2010/main" val="42763502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5B541E-27EE-E4E9-4480-32E7F65CC26F}"/>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38A6DEB-3D50-AFA7-6A28-D5EF43ED9323}"/>
              </a:ext>
            </a:extLst>
          </p:cNvPr>
          <p:cNvSpPr>
            <a:spLocks noGrp="1"/>
          </p:cNvSpPr>
          <p:nvPr>
            <p:ph type="dt" sz="half" idx="10"/>
          </p:nvPr>
        </p:nvSpPr>
        <p:spPr/>
        <p:txBody>
          <a:bodyPr/>
          <a:lstStyle/>
          <a:p>
            <a:fld id="{D6A2615F-5D92-49C7-94C5-3BDA1D56AB21}" type="datetimeFigureOut">
              <a:rPr lang="en-US" smtClean="0"/>
              <a:t>12/28/2023</a:t>
            </a:fld>
            <a:endParaRPr lang="en-US"/>
          </a:p>
        </p:txBody>
      </p:sp>
      <p:sp>
        <p:nvSpPr>
          <p:cNvPr id="4" name="Footer Placeholder 3">
            <a:extLst>
              <a:ext uri="{FF2B5EF4-FFF2-40B4-BE49-F238E27FC236}">
                <a16:creationId xmlns:a16="http://schemas.microsoft.com/office/drawing/2014/main" id="{99540119-3FBE-8F57-1DA9-7ED56CF4EA63}"/>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C9CD8EEF-AB83-EE78-0225-7EDFE9DE3B1B}"/>
              </a:ext>
            </a:extLst>
          </p:cNvPr>
          <p:cNvSpPr>
            <a:spLocks noGrp="1"/>
          </p:cNvSpPr>
          <p:nvPr>
            <p:ph type="sldNum" sz="quarter" idx="12"/>
          </p:nvPr>
        </p:nvSpPr>
        <p:spPr/>
        <p:txBody>
          <a:bodyPr/>
          <a:lstStyle/>
          <a:p>
            <a:fld id="{E653F85E-6620-4510-8F12-B779CB0A75E6}" type="slidenum">
              <a:rPr lang="en-US" smtClean="0"/>
              <a:t>‹#›</a:t>
            </a:fld>
            <a:endParaRPr lang="en-US"/>
          </a:p>
        </p:txBody>
      </p:sp>
    </p:spTree>
    <p:extLst>
      <p:ext uri="{BB962C8B-B14F-4D97-AF65-F5344CB8AC3E}">
        <p14:creationId xmlns:p14="http://schemas.microsoft.com/office/powerpoint/2010/main" val="15900116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0F76296-9BAB-97C4-7DC5-7E4B9A231B59}"/>
              </a:ext>
            </a:extLst>
          </p:cNvPr>
          <p:cNvSpPr>
            <a:spLocks noGrp="1"/>
          </p:cNvSpPr>
          <p:nvPr>
            <p:ph type="dt" sz="half" idx="10"/>
          </p:nvPr>
        </p:nvSpPr>
        <p:spPr/>
        <p:txBody>
          <a:bodyPr/>
          <a:lstStyle/>
          <a:p>
            <a:fld id="{D6A2615F-5D92-49C7-94C5-3BDA1D56AB21}" type="datetimeFigureOut">
              <a:rPr lang="en-US" smtClean="0"/>
              <a:t>12/28/2023</a:t>
            </a:fld>
            <a:endParaRPr lang="en-US"/>
          </a:p>
        </p:txBody>
      </p:sp>
      <p:sp>
        <p:nvSpPr>
          <p:cNvPr id="3" name="Footer Placeholder 2">
            <a:extLst>
              <a:ext uri="{FF2B5EF4-FFF2-40B4-BE49-F238E27FC236}">
                <a16:creationId xmlns:a16="http://schemas.microsoft.com/office/drawing/2014/main" id="{506B6BD1-1FF7-2C47-E224-F069CE02344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6334703B-FCAF-10FF-6745-555D9EE8EC00}"/>
              </a:ext>
            </a:extLst>
          </p:cNvPr>
          <p:cNvSpPr>
            <a:spLocks noGrp="1"/>
          </p:cNvSpPr>
          <p:nvPr>
            <p:ph type="sldNum" sz="quarter" idx="12"/>
          </p:nvPr>
        </p:nvSpPr>
        <p:spPr/>
        <p:txBody>
          <a:bodyPr/>
          <a:lstStyle/>
          <a:p>
            <a:fld id="{E653F85E-6620-4510-8F12-B779CB0A75E6}" type="slidenum">
              <a:rPr lang="en-US" smtClean="0"/>
              <a:t>‹#›</a:t>
            </a:fld>
            <a:endParaRPr lang="en-US"/>
          </a:p>
        </p:txBody>
      </p:sp>
    </p:spTree>
    <p:extLst>
      <p:ext uri="{BB962C8B-B14F-4D97-AF65-F5344CB8AC3E}">
        <p14:creationId xmlns:p14="http://schemas.microsoft.com/office/powerpoint/2010/main" val="38859802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5258AE-053B-644C-6181-B46C5BF335B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C1097F8B-C9F4-7D40-7BA2-59207562B71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3BA312D-8F42-535E-3679-6729547B247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ADC1EB4-5F4E-6321-682F-DABCEDF0DD56}"/>
              </a:ext>
            </a:extLst>
          </p:cNvPr>
          <p:cNvSpPr>
            <a:spLocks noGrp="1"/>
          </p:cNvSpPr>
          <p:nvPr>
            <p:ph type="dt" sz="half" idx="10"/>
          </p:nvPr>
        </p:nvSpPr>
        <p:spPr/>
        <p:txBody>
          <a:bodyPr/>
          <a:lstStyle/>
          <a:p>
            <a:fld id="{D6A2615F-5D92-49C7-94C5-3BDA1D56AB21}" type="datetimeFigureOut">
              <a:rPr lang="en-US" smtClean="0"/>
              <a:t>12/28/2023</a:t>
            </a:fld>
            <a:endParaRPr lang="en-US"/>
          </a:p>
        </p:txBody>
      </p:sp>
      <p:sp>
        <p:nvSpPr>
          <p:cNvPr id="6" name="Footer Placeholder 5">
            <a:extLst>
              <a:ext uri="{FF2B5EF4-FFF2-40B4-BE49-F238E27FC236}">
                <a16:creationId xmlns:a16="http://schemas.microsoft.com/office/drawing/2014/main" id="{86157D80-C303-C504-E160-3268E080094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8997656-12AB-5FD1-8119-F04574DD2AC5}"/>
              </a:ext>
            </a:extLst>
          </p:cNvPr>
          <p:cNvSpPr>
            <a:spLocks noGrp="1"/>
          </p:cNvSpPr>
          <p:nvPr>
            <p:ph type="sldNum" sz="quarter" idx="12"/>
          </p:nvPr>
        </p:nvSpPr>
        <p:spPr/>
        <p:txBody>
          <a:bodyPr/>
          <a:lstStyle/>
          <a:p>
            <a:fld id="{E653F85E-6620-4510-8F12-B779CB0A75E6}" type="slidenum">
              <a:rPr lang="en-US" smtClean="0"/>
              <a:t>‹#›</a:t>
            </a:fld>
            <a:endParaRPr lang="en-US"/>
          </a:p>
        </p:txBody>
      </p:sp>
    </p:spTree>
    <p:extLst>
      <p:ext uri="{BB962C8B-B14F-4D97-AF65-F5344CB8AC3E}">
        <p14:creationId xmlns:p14="http://schemas.microsoft.com/office/powerpoint/2010/main" val="22867261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EEB96-A7C6-FED6-8A1F-9C4C3D3F8D2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8D892C5-4528-B6BE-E465-B9667A05151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CB76BB6-E8C1-3203-843B-7293DFD893F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0639C55-8119-AF4D-26CC-7CA447F7FB56}"/>
              </a:ext>
            </a:extLst>
          </p:cNvPr>
          <p:cNvSpPr>
            <a:spLocks noGrp="1"/>
          </p:cNvSpPr>
          <p:nvPr>
            <p:ph type="dt" sz="half" idx="10"/>
          </p:nvPr>
        </p:nvSpPr>
        <p:spPr/>
        <p:txBody>
          <a:bodyPr/>
          <a:lstStyle/>
          <a:p>
            <a:fld id="{D6A2615F-5D92-49C7-94C5-3BDA1D56AB21}" type="datetimeFigureOut">
              <a:rPr lang="en-US" smtClean="0"/>
              <a:t>12/28/2023</a:t>
            </a:fld>
            <a:endParaRPr lang="en-US"/>
          </a:p>
        </p:txBody>
      </p:sp>
      <p:sp>
        <p:nvSpPr>
          <p:cNvPr id="6" name="Footer Placeholder 5">
            <a:extLst>
              <a:ext uri="{FF2B5EF4-FFF2-40B4-BE49-F238E27FC236}">
                <a16:creationId xmlns:a16="http://schemas.microsoft.com/office/drawing/2014/main" id="{53DF66C4-DA8A-32F7-DC60-F939CA8B8BF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9C5B069-044D-309C-A24F-B49346B8A4B3}"/>
              </a:ext>
            </a:extLst>
          </p:cNvPr>
          <p:cNvSpPr>
            <a:spLocks noGrp="1"/>
          </p:cNvSpPr>
          <p:nvPr>
            <p:ph type="sldNum" sz="quarter" idx="12"/>
          </p:nvPr>
        </p:nvSpPr>
        <p:spPr/>
        <p:txBody>
          <a:bodyPr/>
          <a:lstStyle/>
          <a:p>
            <a:fld id="{E653F85E-6620-4510-8F12-B779CB0A75E6}" type="slidenum">
              <a:rPr lang="en-US" smtClean="0"/>
              <a:t>‹#›</a:t>
            </a:fld>
            <a:endParaRPr lang="en-US"/>
          </a:p>
        </p:txBody>
      </p:sp>
    </p:spTree>
    <p:extLst>
      <p:ext uri="{BB962C8B-B14F-4D97-AF65-F5344CB8AC3E}">
        <p14:creationId xmlns:p14="http://schemas.microsoft.com/office/powerpoint/2010/main" val="2443758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B7E848F-3734-93DE-80D0-824EB835F7B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97E2302-97F1-AA06-5EDA-D89C202DA36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BF0DD3D-D094-D754-88A1-F8587AA219A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6A2615F-5D92-49C7-94C5-3BDA1D56AB21}" type="datetimeFigureOut">
              <a:rPr lang="en-US" smtClean="0"/>
              <a:t>12/28/2023</a:t>
            </a:fld>
            <a:endParaRPr lang="en-US"/>
          </a:p>
        </p:txBody>
      </p:sp>
      <p:sp>
        <p:nvSpPr>
          <p:cNvPr id="5" name="Footer Placeholder 4">
            <a:extLst>
              <a:ext uri="{FF2B5EF4-FFF2-40B4-BE49-F238E27FC236}">
                <a16:creationId xmlns:a16="http://schemas.microsoft.com/office/drawing/2014/main" id="{5AEBB77C-E77F-F5BC-5ACB-46E09EFD82A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F440B3EE-11BA-FC22-C16A-AF5842FDF27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653F85E-6620-4510-8F12-B779CB0A75E6}" type="slidenum">
              <a:rPr lang="en-US" smtClean="0"/>
              <a:t>‹#›</a:t>
            </a:fld>
            <a:endParaRPr lang="en-US"/>
          </a:p>
        </p:txBody>
      </p:sp>
    </p:spTree>
    <p:extLst>
      <p:ext uri="{BB962C8B-B14F-4D97-AF65-F5344CB8AC3E}">
        <p14:creationId xmlns:p14="http://schemas.microsoft.com/office/powerpoint/2010/main" val="119783119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slide" Target="slide50.xml"/><Relationship Id="rId13" Type="http://schemas.openxmlformats.org/officeDocument/2006/relationships/slide" Target="slide77.xml"/><Relationship Id="rId3" Type="http://schemas.openxmlformats.org/officeDocument/2006/relationships/slide" Target="slide14.xml"/><Relationship Id="rId7" Type="http://schemas.openxmlformats.org/officeDocument/2006/relationships/slide" Target="slide25.xml"/><Relationship Id="rId12" Type="http://schemas.openxmlformats.org/officeDocument/2006/relationships/slide" Target="slide59.xml"/><Relationship Id="rId17" Type="http://schemas.openxmlformats.org/officeDocument/2006/relationships/slide" Target="slide109.xml"/><Relationship Id="rId2" Type="http://schemas.openxmlformats.org/officeDocument/2006/relationships/image" Target="../media/image11.png"/><Relationship Id="rId16" Type="http://schemas.openxmlformats.org/officeDocument/2006/relationships/slide" Target="slide97.xml"/><Relationship Id="rId1" Type="http://schemas.openxmlformats.org/officeDocument/2006/relationships/slideLayout" Target="../slideLayouts/slideLayout2.xml"/><Relationship Id="rId6" Type="http://schemas.openxmlformats.org/officeDocument/2006/relationships/slide" Target="slide15.xml"/><Relationship Id="rId11" Type="http://schemas.openxmlformats.org/officeDocument/2006/relationships/slide" Target="slide58.xml"/><Relationship Id="rId5" Type="http://schemas.openxmlformats.org/officeDocument/2006/relationships/image" Target="../media/image3.png"/><Relationship Id="rId15" Type="http://schemas.openxmlformats.org/officeDocument/2006/relationships/slide" Target="slide84.xml"/><Relationship Id="rId10" Type="http://schemas.openxmlformats.org/officeDocument/2006/relationships/slide" Target="slide56.xml"/><Relationship Id="rId4" Type="http://schemas.openxmlformats.org/officeDocument/2006/relationships/slide" Target="slide2.xml"/><Relationship Id="rId9" Type="http://schemas.openxmlformats.org/officeDocument/2006/relationships/slide" Target="slide55.xml"/><Relationship Id="rId14" Type="http://schemas.openxmlformats.org/officeDocument/2006/relationships/slide" Target="slide82.xml"/></Relationships>
</file>

<file path=ppt/slides/_rels/slide100.xml.rels><?xml version="1.0" encoding="UTF-8" standalone="yes"?>
<Relationships xmlns="http://schemas.openxmlformats.org/package/2006/relationships"><Relationship Id="rId8" Type="http://schemas.openxmlformats.org/officeDocument/2006/relationships/slide" Target="slide50.xml"/><Relationship Id="rId13" Type="http://schemas.openxmlformats.org/officeDocument/2006/relationships/slide" Target="slide77.xml"/><Relationship Id="rId3" Type="http://schemas.openxmlformats.org/officeDocument/2006/relationships/slide" Target="slide14.xml"/><Relationship Id="rId7" Type="http://schemas.openxmlformats.org/officeDocument/2006/relationships/slide" Target="slide25.xml"/><Relationship Id="rId12" Type="http://schemas.openxmlformats.org/officeDocument/2006/relationships/slide" Target="slide59.xml"/><Relationship Id="rId17" Type="http://schemas.openxmlformats.org/officeDocument/2006/relationships/slide" Target="slide109.xml"/><Relationship Id="rId2" Type="http://schemas.openxmlformats.org/officeDocument/2006/relationships/image" Target="../media/image93.png"/><Relationship Id="rId16" Type="http://schemas.openxmlformats.org/officeDocument/2006/relationships/slide" Target="slide97.xml"/><Relationship Id="rId1" Type="http://schemas.openxmlformats.org/officeDocument/2006/relationships/slideLayout" Target="../slideLayouts/slideLayout2.xml"/><Relationship Id="rId6" Type="http://schemas.openxmlformats.org/officeDocument/2006/relationships/slide" Target="slide15.xml"/><Relationship Id="rId11" Type="http://schemas.openxmlformats.org/officeDocument/2006/relationships/slide" Target="slide58.xml"/><Relationship Id="rId5" Type="http://schemas.openxmlformats.org/officeDocument/2006/relationships/image" Target="../media/image3.png"/><Relationship Id="rId15" Type="http://schemas.openxmlformats.org/officeDocument/2006/relationships/slide" Target="slide84.xml"/><Relationship Id="rId10" Type="http://schemas.openxmlformats.org/officeDocument/2006/relationships/slide" Target="slide56.xml"/><Relationship Id="rId4" Type="http://schemas.openxmlformats.org/officeDocument/2006/relationships/slide" Target="slide2.xml"/><Relationship Id="rId9" Type="http://schemas.openxmlformats.org/officeDocument/2006/relationships/slide" Target="slide55.xml"/><Relationship Id="rId14" Type="http://schemas.openxmlformats.org/officeDocument/2006/relationships/slide" Target="slide82.xml"/></Relationships>
</file>

<file path=ppt/slides/_rels/slide101.xml.rels><?xml version="1.0" encoding="UTF-8" standalone="yes"?>
<Relationships xmlns="http://schemas.openxmlformats.org/package/2006/relationships"><Relationship Id="rId8" Type="http://schemas.openxmlformats.org/officeDocument/2006/relationships/slide" Target="slide50.xml"/><Relationship Id="rId13" Type="http://schemas.openxmlformats.org/officeDocument/2006/relationships/slide" Target="slide77.xml"/><Relationship Id="rId3" Type="http://schemas.openxmlformats.org/officeDocument/2006/relationships/slide" Target="slide14.xml"/><Relationship Id="rId7" Type="http://schemas.openxmlformats.org/officeDocument/2006/relationships/slide" Target="slide25.xml"/><Relationship Id="rId12" Type="http://schemas.openxmlformats.org/officeDocument/2006/relationships/slide" Target="slide59.xml"/><Relationship Id="rId17" Type="http://schemas.openxmlformats.org/officeDocument/2006/relationships/slide" Target="slide109.xml"/><Relationship Id="rId2" Type="http://schemas.openxmlformats.org/officeDocument/2006/relationships/image" Target="../media/image94.png"/><Relationship Id="rId16" Type="http://schemas.openxmlformats.org/officeDocument/2006/relationships/slide" Target="slide97.xml"/><Relationship Id="rId1" Type="http://schemas.openxmlformats.org/officeDocument/2006/relationships/slideLayout" Target="../slideLayouts/slideLayout2.xml"/><Relationship Id="rId6" Type="http://schemas.openxmlformats.org/officeDocument/2006/relationships/slide" Target="slide15.xml"/><Relationship Id="rId11" Type="http://schemas.openxmlformats.org/officeDocument/2006/relationships/slide" Target="slide58.xml"/><Relationship Id="rId5" Type="http://schemas.openxmlformats.org/officeDocument/2006/relationships/image" Target="../media/image3.png"/><Relationship Id="rId15" Type="http://schemas.openxmlformats.org/officeDocument/2006/relationships/slide" Target="slide84.xml"/><Relationship Id="rId10" Type="http://schemas.openxmlformats.org/officeDocument/2006/relationships/slide" Target="slide56.xml"/><Relationship Id="rId4" Type="http://schemas.openxmlformats.org/officeDocument/2006/relationships/slide" Target="slide2.xml"/><Relationship Id="rId9" Type="http://schemas.openxmlformats.org/officeDocument/2006/relationships/slide" Target="slide55.xml"/><Relationship Id="rId14" Type="http://schemas.openxmlformats.org/officeDocument/2006/relationships/slide" Target="slide82.xml"/></Relationships>
</file>

<file path=ppt/slides/_rels/slide102.xml.rels><?xml version="1.0" encoding="UTF-8" standalone="yes"?>
<Relationships xmlns="http://schemas.openxmlformats.org/package/2006/relationships"><Relationship Id="rId8" Type="http://schemas.openxmlformats.org/officeDocument/2006/relationships/slide" Target="slide50.xml"/><Relationship Id="rId13" Type="http://schemas.openxmlformats.org/officeDocument/2006/relationships/slide" Target="slide77.xml"/><Relationship Id="rId3" Type="http://schemas.openxmlformats.org/officeDocument/2006/relationships/slide" Target="slide14.xml"/><Relationship Id="rId7" Type="http://schemas.openxmlformats.org/officeDocument/2006/relationships/slide" Target="slide25.xml"/><Relationship Id="rId12" Type="http://schemas.openxmlformats.org/officeDocument/2006/relationships/slide" Target="slide59.xml"/><Relationship Id="rId17" Type="http://schemas.openxmlformats.org/officeDocument/2006/relationships/slide" Target="slide109.xml"/><Relationship Id="rId2" Type="http://schemas.openxmlformats.org/officeDocument/2006/relationships/image" Target="../media/image95.png"/><Relationship Id="rId16" Type="http://schemas.openxmlformats.org/officeDocument/2006/relationships/slide" Target="slide97.xml"/><Relationship Id="rId1" Type="http://schemas.openxmlformats.org/officeDocument/2006/relationships/slideLayout" Target="../slideLayouts/slideLayout2.xml"/><Relationship Id="rId6" Type="http://schemas.openxmlformats.org/officeDocument/2006/relationships/slide" Target="slide15.xml"/><Relationship Id="rId11" Type="http://schemas.openxmlformats.org/officeDocument/2006/relationships/slide" Target="slide58.xml"/><Relationship Id="rId5" Type="http://schemas.openxmlformats.org/officeDocument/2006/relationships/image" Target="../media/image3.png"/><Relationship Id="rId15" Type="http://schemas.openxmlformats.org/officeDocument/2006/relationships/slide" Target="slide84.xml"/><Relationship Id="rId10" Type="http://schemas.openxmlformats.org/officeDocument/2006/relationships/slide" Target="slide56.xml"/><Relationship Id="rId4" Type="http://schemas.openxmlformats.org/officeDocument/2006/relationships/slide" Target="slide2.xml"/><Relationship Id="rId9" Type="http://schemas.openxmlformats.org/officeDocument/2006/relationships/slide" Target="slide55.xml"/><Relationship Id="rId14" Type="http://schemas.openxmlformats.org/officeDocument/2006/relationships/slide" Target="slide82.xml"/></Relationships>
</file>

<file path=ppt/slides/_rels/slide103.xml.rels><?xml version="1.0" encoding="UTF-8" standalone="yes"?>
<Relationships xmlns="http://schemas.openxmlformats.org/package/2006/relationships"><Relationship Id="rId8" Type="http://schemas.openxmlformats.org/officeDocument/2006/relationships/slide" Target="slide50.xml"/><Relationship Id="rId13" Type="http://schemas.openxmlformats.org/officeDocument/2006/relationships/slide" Target="slide77.xml"/><Relationship Id="rId3" Type="http://schemas.openxmlformats.org/officeDocument/2006/relationships/slide" Target="slide14.xml"/><Relationship Id="rId7" Type="http://schemas.openxmlformats.org/officeDocument/2006/relationships/slide" Target="slide25.xml"/><Relationship Id="rId12" Type="http://schemas.openxmlformats.org/officeDocument/2006/relationships/slide" Target="slide59.xml"/><Relationship Id="rId17" Type="http://schemas.openxmlformats.org/officeDocument/2006/relationships/slide" Target="slide109.xml"/><Relationship Id="rId2" Type="http://schemas.openxmlformats.org/officeDocument/2006/relationships/image" Target="../media/image96.png"/><Relationship Id="rId16" Type="http://schemas.openxmlformats.org/officeDocument/2006/relationships/slide" Target="slide97.xml"/><Relationship Id="rId1" Type="http://schemas.openxmlformats.org/officeDocument/2006/relationships/slideLayout" Target="../slideLayouts/slideLayout2.xml"/><Relationship Id="rId6" Type="http://schemas.openxmlformats.org/officeDocument/2006/relationships/slide" Target="slide15.xml"/><Relationship Id="rId11" Type="http://schemas.openxmlformats.org/officeDocument/2006/relationships/slide" Target="slide58.xml"/><Relationship Id="rId5" Type="http://schemas.openxmlformats.org/officeDocument/2006/relationships/image" Target="../media/image3.png"/><Relationship Id="rId15" Type="http://schemas.openxmlformats.org/officeDocument/2006/relationships/slide" Target="slide84.xml"/><Relationship Id="rId10" Type="http://schemas.openxmlformats.org/officeDocument/2006/relationships/slide" Target="slide56.xml"/><Relationship Id="rId4" Type="http://schemas.openxmlformats.org/officeDocument/2006/relationships/slide" Target="slide2.xml"/><Relationship Id="rId9" Type="http://schemas.openxmlformats.org/officeDocument/2006/relationships/slide" Target="slide55.xml"/><Relationship Id="rId14" Type="http://schemas.openxmlformats.org/officeDocument/2006/relationships/slide" Target="slide82.xml"/></Relationships>
</file>

<file path=ppt/slides/_rels/slide104.xml.rels><?xml version="1.0" encoding="UTF-8" standalone="yes"?>
<Relationships xmlns="http://schemas.openxmlformats.org/package/2006/relationships"><Relationship Id="rId8" Type="http://schemas.openxmlformats.org/officeDocument/2006/relationships/slide" Target="slide50.xml"/><Relationship Id="rId13" Type="http://schemas.openxmlformats.org/officeDocument/2006/relationships/slide" Target="slide77.xml"/><Relationship Id="rId3" Type="http://schemas.openxmlformats.org/officeDocument/2006/relationships/slide" Target="slide14.xml"/><Relationship Id="rId7" Type="http://schemas.openxmlformats.org/officeDocument/2006/relationships/slide" Target="slide25.xml"/><Relationship Id="rId12" Type="http://schemas.openxmlformats.org/officeDocument/2006/relationships/slide" Target="slide59.xml"/><Relationship Id="rId17" Type="http://schemas.openxmlformats.org/officeDocument/2006/relationships/slide" Target="slide109.xml"/><Relationship Id="rId2" Type="http://schemas.openxmlformats.org/officeDocument/2006/relationships/image" Target="../media/image97.png"/><Relationship Id="rId16" Type="http://schemas.openxmlformats.org/officeDocument/2006/relationships/slide" Target="slide97.xml"/><Relationship Id="rId1" Type="http://schemas.openxmlformats.org/officeDocument/2006/relationships/slideLayout" Target="../slideLayouts/slideLayout2.xml"/><Relationship Id="rId6" Type="http://schemas.openxmlformats.org/officeDocument/2006/relationships/slide" Target="slide15.xml"/><Relationship Id="rId11" Type="http://schemas.openxmlformats.org/officeDocument/2006/relationships/slide" Target="slide58.xml"/><Relationship Id="rId5" Type="http://schemas.openxmlformats.org/officeDocument/2006/relationships/image" Target="../media/image3.png"/><Relationship Id="rId15" Type="http://schemas.openxmlformats.org/officeDocument/2006/relationships/slide" Target="slide84.xml"/><Relationship Id="rId10" Type="http://schemas.openxmlformats.org/officeDocument/2006/relationships/slide" Target="slide56.xml"/><Relationship Id="rId4" Type="http://schemas.openxmlformats.org/officeDocument/2006/relationships/slide" Target="slide2.xml"/><Relationship Id="rId9" Type="http://schemas.openxmlformats.org/officeDocument/2006/relationships/slide" Target="slide55.xml"/><Relationship Id="rId14" Type="http://schemas.openxmlformats.org/officeDocument/2006/relationships/slide" Target="slide82.xml"/></Relationships>
</file>

<file path=ppt/slides/_rels/slide105.xml.rels><?xml version="1.0" encoding="UTF-8" standalone="yes"?>
<Relationships xmlns="http://schemas.openxmlformats.org/package/2006/relationships"><Relationship Id="rId8" Type="http://schemas.openxmlformats.org/officeDocument/2006/relationships/slide" Target="slide50.xml"/><Relationship Id="rId13" Type="http://schemas.openxmlformats.org/officeDocument/2006/relationships/slide" Target="slide77.xml"/><Relationship Id="rId3" Type="http://schemas.openxmlformats.org/officeDocument/2006/relationships/slide" Target="slide14.xml"/><Relationship Id="rId7" Type="http://schemas.openxmlformats.org/officeDocument/2006/relationships/slide" Target="slide25.xml"/><Relationship Id="rId12" Type="http://schemas.openxmlformats.org/officeDocument/2006/relationships/slide" Target="slide59.xml"/><Relationship Id="rId17" Type="http://schemas.openxmlformats.org/officeDocument/2006/relationships/slide" Target="slide109.xml"/><Relationship Id="rId2" Type="http://schemas.openxmlformats.org/officeDocument/2006/relationships/image" Target="../media/image98.png"/><Relationship Id="rId16" Type="http://schemas.openxmlformats.org/officeDocument/2006/relationships/slide" Target="slide97.xml"/><Relationship Id="rId1" Type="http://schemas.openxmlformats.org/officeDocument/2006/relationships/slideLayout" Target="../slideLayouts/slideLayout2.xml"/><Relationship Id="rId6" Type="http://schemas.openxmlformats.org/officeDocument/2006/relationships/slide" Target="slide15.xml"/><Relationship Id="rId11" Type="http://schemas.openxmlformats.org/officeDocument/2006/relationships/slide" Target="slide58.xml"/><Relationship Id="rId5" Type="http://schemas.openxmlformats.org/officeDocument/2006/relationships/image" Target="../media/image3.png"/><Relationship Id="rId15" Type="http://schemas.openxmlformats.org/officeDocument/2006/relationships/slide" Target="slide84.xml"/><Relationship Id="rId10" Type="http://schemas.openxmlformats.org/officeDocument/2006/relationships/slide" Target="slide56.xml"/><Relationship Id="rId4" Type="http://schemas.openxmlformats.org/officeDocument/2006/relationships/slide" Target="slide2.xml"/><Relationship Id="rId9" Type="http://schemas.openxmlformats.org/officeDocument/2006/relationships/slide" Target="slide55.xml"/><Relationship Id="rId14" Type="http://schemas.openxmlformats.org/officeDocument/2006/relationships/slide" Target="slide82.xml"/></Relationships>
</file>

<file path=ppt/slides/_rels/slide106.xml.rels><?xml version="1.0" encoding="UTF-8" standalone="yes"?>
<Relationships xmlns="http://schemas.openxmlformats.org/package/2006/relationships"><Relationship Id="rId8" Type="http://schemas.openxmlformats.org/officeDocument/2006/relationships/slide" Target="slide50.xml"/><Relationship Id="rId13" Type="http://schemas.openxmlformats.org/officeDocument/2006/relationships/slide" Target="slide77.xml"/><Relationship Id="rId3" Type="http://schemas.openxmlformats.org/officeDocument/2006/relationships/slide" Target="slide14.xml"/><Relationship Id="rId7" Type="http://schemas.openxmlformats.org/officeDocument/2006/relationships/slide" Target="slide25.xml"/><Relationship Id="rId12" Type="http://schemas.openxmlformats.org/officeDocument/2006/relationships/slide" Target="slide59.xml"/><Relationship Id="rId17" Type="http://schemas.openxmlformats.org/officeDocument/2006/relationships/slide" Target="slide109.xml"/><Relationship Id="rId2" Type="http://schemas.openxmlformats.org/officeDocument/2006/relationships/image" Target="../media/image99.png"/><Relationship Id="rId16" Type="http://schemas.openxmlformats.org/officeDocument/2006/relationships/slide" Target="slide97.xml"/><Relationship Id="rId1" Type="http://schemas.openxmlformats.org/officeDocument/2006/relationships/slideLayout" Target="../slideLayouts/slideLayout2.xml"/><Relationship Id="rId6" Type="http://schemas.openxmlformats.org/officeDocument/2006/relationships/slide" Target="slide15.xml"/><Relationship Id="rId11" Type="http://schemas.openxmlformats.org/officeDocument/2006/relationships/slide" Target="slide58.xml"/><Relationship Id="rId5" Type="http://schemas.openxmlformats.org/officeDocument/2006/relationships/image" Target="../media/image3.png"/><Relationship Id="rId15" Type="http://schemas.openxmlformats.org/officeDocument/2006/relationships/slide" Target="slide84.xml"/><Relationship Id="rId10" Type="http://schemas.openxmlformats.org/officeDocument/2006/relationships/slide" Target="slide56.xml"/><Relationship Id="rId4" Type="http://schemas.openxmlformats.org/officeDocument/2006/relationships/slide" Target="slide2.xml"/><Relationship Id="rId9" Type="http://schemas.openxmlformats.org/officeDocument/2006/relationships/slide" Target="slide55.xml"/><Relationship Id="rId14" Type="http://schemas.openxmlformats.org/officeDocument/2006/relationships/slide" Target="slide82.xml"/></Relationships>
</file>

<file path=ppt/slides/_rels/slide107.xml.rels><?xml version="1.0" encoding="UTF-8" standalone="yes"?>
<Relationships xmlns="http://schemas.openxmlformats.org/package/2006/relationships"><Relationship Id="rId8" Type="http://schemas.openxmlformats.org/officeDocument/2006/relationships/slide" Target="slide50.xml"/><Relationship Id="rId13" Type="http://schemas.openxmlformats.org/officeDocument/2006/relationships/slide" Target="slide77.xml"/><Relationship Id="rId3" Type="http://schemas.openxmlformats.org/officeDocument/2006/relationships/slide" Target="slide14.xml"/><Relationship Id="rId7" Type="http://schemas.openxmlformats.org/officeDocument/2006/relationships/slide" Target="slide25.xml"/><Relationship Id="rId12" Type="http://schemas.openxmlformats.org/officeDocument/2006/relationships/slide" Target="slide59.xml"/><Relationship Id="rId17" Type="http://schemas.openxmlformats.org/officeDocument/2006/relationships/slide" Target="slide109.xml"/><Relationship Id="rId2" Type="http://schemas.openxmlformats.org/officeDocument/2006/relationships/image" Target="../media/image100.png"/><Relationship Id="rId16" Type="http://schemas.openxmlformats.org/officeDocument/2006/relationships/slide" Target="slide97.xml"/><Relationship Id="rId1" Type="http://schemas.openxmlformats.org/officeDocument/2006/relationships/slideLayout" Target="../slideLayouts/slideLayout2.xml"/><Relationship Id="rId6" Type="http://schemas.openxmlformats.org/officeDocument/2006/relationships/slide" Target="slide15.xml"/><Relationship Id="rId11" Type="http://schemas.openxmlformats.org/officeDocument/2006/relationships/slide" Target="slide58.xml"/><Relationship Id="rId5" Type="http://schemas.openxmlformats.org/officeDocument/2006/relationships/image" Target="../media/image3.png"/><Relationship Id="rId15" Type="http://schemas.openxmlformats.org/officeDocument/2006/relationships/slide" Target="slide84.xml"/><Relationship Id="rId10" Type="http://schemas.openxmlformats.org/officeDocument/2006/relationships/slide" Target="slide56.xml"/><Relationship Id="rId4" Type="http://schemas.openxmlformats.org/officeDocument/2006/relationships/slide" Target="slide2.xml"/><Relationship Id="rId9" Type="http://schemas.openxmlformats.org/officeDocument/2006/relationships/slide" Target="slide55.xml"/><Relationship Id="rId14" Type="http://schemas.openxmlformats.org/officeDocument/2006/relationships/slide" Target="slide82.xml"/></Relationships>
</file>

<file path=ppt/slides/_rels/slide108.xml.rels><?xml version="1.0" encoding="UTF-8" standalone="yes"?>
<Relationships xmlns="http://schemas.openxmlformats.org/package/2006/relationships"><Relationship Id="rId8" Type="http://schemas.openxmlformats.org/officeDocument/2006/relationships/slide" Target="slide50.xml"/><Relationship Id="rId13" Type="http://schemas.openxmlformats.org/officeDocument/2006/relationships/slide" Target="slide77.xml"/><Relationship Id="rId3" Type="http://schemas.openxmlformats.org/officeDocument/2006/relationships/slide" Target="slide14.xml"/><Relationship Id="rId7" Type="http://schemas.openxmlformats.org/officeDocument/2006/relationships/slide" Target="slide25.xml"/><Relationship Id="rId12" Type="http://schemas.openxmlformats.org/officeDocument/2006/relationships/slide" Target="slide59.xml"/><Relationship Id="rId17" Type="http://schemas.openxmlformats.org/officeDocument/2006/relationships/slide" Target="slide109.xml"/><Relationship Id="rId2" Type="http://schemas.openxmlformats.org/officeDocument/2006/relationships/image" Target="../media/image101.png"/><Relationship Id="rId16" Type="http://schemas.openxmlformats.org/officeDocument/2006/relationships/slide" Target="slide97.xml"/><Relationship Id="rId1" Type="http://schemas.openxmlformats.org/officeDocument/2006/relationships/slideLayout" Target="../slideLayouts/slideLayout2.xml"/><Relationship Id="rId6" Type="http://schemas.openxmlformats.org/officeDocument/2006/relationships/slide" Target="slide15.xml"/><Relationship Id="rId11" Type="http://schemas.openxmlformats.org/officeDocument/2006/relationships/slide" Target="slide58.xml"/><Relationship Id="rId5" Type="http://schemas.openxmlformats.org/officeDocument/2006/relationships/image" Target="../media/image3.png"/><Relationship Id="rId15" Type="http://schemas.openxmlformats.org/officeDocument/2006/relationships/slide" Target="slide84.xml"/><Relationship Id="rId10" Type="http://schemas.openxmlformats.org/officeDocument/2006/relationships/slide" Target="slide56.xml"/><Relationship Id="rId4" Type="http://schemas.openxmlformats.org/officeDocument/2006/relationships/slide" Target="slide2.xml"/><Relationship Id="rId9" Type="http://schemas.openxmlformats.org/officeDocument/2006/relationships/slide" Target="slide55.xml"/><Relationship Id="rId14" Type="http://schemas.openxmlformats.org/officeDocument/2006/relationships/slide" Target="slide82.xml"/></Relationships>
</file>

<file path=ppt/slides/_rels/slide109.xml.rels><?xml version="1.0" encoding="UTF-8" standalone="yes"?>
<Relationships xmlns="http://schemas.openxmlformats.org/package/2006/relationships"><Relationship Id="rId8" Type="http://schemas.openxmlformats.org/officeDocument/2006/relationships/slide" Target="slide55.xml"/><Relationship Id="rId13" Type="http://schemas.openxmlformats.org/officeDocument/2006/relationships/slide" Target="slide82.xml"/><Relationship Id="rId3" Type="http://schemas.openxmlformats.org/officeDocument/2006/relationships/slide" Target="slide2.xml"/><Relationship Id="rId7" Type="http://schemas.openxmlformats.org/officeDocument/2006/relationships/slide" Target="slide50.xml"/><Relationship Id="rId12" Type="http://schemas.openxmlformats.org/officeDocument/2006/relationships/slide" Target="slide77.xml"/><Relationship Id="rId2" Type="http://schemas.openxmlformats.org/officeDocument/2006/relationships/slide" Target="slide14.xml"/><Relationship Id="rId16" Type="http://schemas.openxmlformats.org/officeDocument/2006/relationships/slide" Target="slide109.xml"/><Relationship Id="rId1" Type="http://schemas.openxmlformats.org/officeDocument/2006/relationships/slideLayout" Target="../slideLayouts/slideLayout2.xml"/><Relationship Id="rId6" Type="http://schemas.openxmlformats.org/officeDocument/2006/relationships/slide" Target="slide25.xml"/><Relationship Id="rId11" Type="http://schemas.openxmlformats.org/officeDocument/2006/relationships/slide" Target="slide59.xml"/><Relationship Id="rId5" Type="http://schemas.openxmlformats.org/officeDocument/2006/relationships/slide" Target="slide15.xml"/><Relationship Id="rId15" Type="http://schemas.openxmlformats.org/officeDocument/2006/relationships/slide" Target="slide97.xml"/><Relationship Id="rId10" Type="http://schemas.openxmlformats.org/officeDocument/2006/relationships/slide" Target="slide58.xml"/><Relationship Id="rId4" Type="http://schemas.openxmlformats.org/officeDocument/2006/relationships/image" Target="../media/image3.png"/><Relationship Id="rId9" Type="http://schemas.openxmlformats.org/officeDocument/2006/relationships/slide" Target="slide56.xml"/><Relationship Id="rId14" Type="http://schemas.openxmlformats.org/officeDocument/2006/relationships/slide" Target="slide84.xml"/></Relationships>
</file>

<file path=ppt/slides/_rels/slide11.xml.rels><?xml version="1.0" encoding="UTF-8" standalone="yes"?>
<Relationships xmlns="http://schemas.openxmlformats.org/package/2006/relationships"><Relationship Id="rId8" Type="http://schemas.openxmlformats.org/officeDocument/2006/relationships/slide" Target="slide50.xml"/><Relationship Id="rId13" Type="http://schemas.openxmlformats.org/officeDocument/2006/relationships/slide" Target="slide77.xml"/><Relationship Id="rId3" Type="http://schemas.openxmlformats.org/officeDocument/2006/relationships/slide" Target="slide14.xml"/><Relationship Id="rId7" Type="http://schemas.openxmlformats.org/officeDocument/2006/relationships/slide" Target="slide25.xml"/><Relationship Id="rId12" Type="http://schemas.openxmlformats.org/officeDocument/2006/relationships/slide" Target="slide59.xml"/><Relationship Id="rId17" Type="http://schemas.openxmlformats.org/officeDocument/2006/relationships/slide" Target="slide109.xml"/><Relationship Id="rId2" Type="http://schemas.openxmlformats.org/officeDocument/2006/relationships/image" Target="../media/image12.png"/><Relationship Id="rId16" Type="http://schemas.openxmlformats.org/officeDocument/2006/relationships/slide" Target="slide97.xml"/><Relationship Id="rId1" Type="http://schemas.openxmlformats.org/officeDocument/2006/relationships/slideLayout" Target="../slideLayouts/slideLayout2.xml"/><Relationship Id="rId6" Type="http://schemas.openxmlformats.org/officeDocument/2006/relationships/slide" Target="slide15.xml"/><Relationship Id="rId11" Type="http://schemas.openxmlformats.org/officeDocument/2006/relationships/slide" Target="slide58.xml"/><Relationship Id="rId5" Type="http://schemas.openxmlformats.org/officeDocument/2006/relationships/image" Target="../media/image3.png"/><Relationship Id="rId15" Type="http://schemas.openxmlformats.org/officeDocument/2006/relationships/slide" Target="slide84.xml"/><Relationship Id="rId10" Type="http://schemas.openxmlformats.org/officeDocument/2006/relationships/slide" Target="slide56.xml"/><Relationship Id="rId4" Type="http://schemas.openxmlformats.org/officeDocument/2006/relationships/slide" Target="slide2.xml"/><Relationship Id="rId9" Type="http://schemas.openxmlformats.org/officeDocument/2006/relationships/slide" Target="slide55.xml"/><Relationship Id="rId14" Type="http://schemas.openxmlformats.org/officeDocument/2006/relationships/slide" Target="slide82.xml"/></Relationships>
</file>

<file path=ppt/slides/_rels/slide110.xml.rels><?xml version="1.0" encoding="UTF-8" standalone="yes"?>
<Relationships xmlns="http://schemas.openxmlformats.org/package/2006/relationships"><Relationship Id="rId8" Type="http://schemas.openxmlformats.org/officeDocument/2006/relationships/slide" Target="slide55.xml"/><Relationship Id="rId13" Type="http://schemas.openxmlformats.org/officeDocument/2006/relationships/slide" Target="slide82.xml"/><Relationship Id="rId3" Type="http://schemas.openxmlformats.org/officeDocument/2006/relationships/slide" Target="slide2.xml"/><Relationship Id="rId7" Type="http://schemas.openxmlformats.org/officeDocument/2006/relationships/slide" Target="slide50.xml"/><Relationship Id="rId12" Type="http://schemas.openxmlformats.org/officeDocument/2006/relationships/slide" Target="slide77.xml"/><Relationship Id="rId2" Type="http://schemas.openxmlformats.org/officeDocument/2006/relationships/slide" Target="slide14.xml"/><Relationship Id="rId16" Type="http://schemas.openxmlformats.org/officeDocument/2006/relationships/slide" Target="slide109.xml"/><Relationship Id="rId1" Type="http://schemas.openxmlformats.org/officeDocument/2006/relationships/slideLayout" Target="../slideLayouts/slideLayout2.xml"/><Relationship Id="rId6" Type="http://schemas.openxmlformats.org/officeDocument/2006/relationships/slide" Target="slide25.xml"/><Relationship Id="rId11" Type="http://schemas.openxmlformats.org/officeDocument/2006/relationships/slide" Target="slide59.xml"/><Relationship Id="rId5" Type="http://schemas.openxmlformats.org/officeDocument/2006/relationships/slide" Target="slide15.xml"/><Relationship Id="rId15" Type="http://schemas.openxmlformats.org/officeDocument/2006/relationships/slide" Target="slide97.xml"/><Relationship Id="rId10" Type="http://schemas.openxmlformats.org/officeDocument/2006/relationships/slide" Target="slide58.xml"/><Relationship Id="rId4" Type="http://schemas.openxmlformats.org/officeDocument/2006/relationships/image" Target="../media/image3.png"/><Relationship Id="rId9" Type="http://schemas.openxmlformats.org/officeDocument/2006/relationships/slide" Target="slide56.xml"/><Relationship Id="rId14" Type="http://schemas.openxmlformats.org/officeDocument/2006/relationships/slide" Target="slide84.xml"/></Relationships>
</file>

<file path=ppt/slides/_rels/slide111.xml.rels><?xml version="1.0" encoding="UTF-8" standalone="yes"?>
<Relationships xmlns="http://schemas.openxmlformats.org/package/2006/relationships"><Relationship Id="rId8" Type="http://schemas.openxmlformats.org/officeDocument/2006/relationships/slide" Target="slide50.xml"/><Relationship Id="rId13" Type="http://schemas.openxmlformats.org/officeDocument/2006/relationships/slide" Target="slide77.xml"/><Relationship Id="rId3" Type="http://schemas.openxmlformats.org/officeDocument/2006/relationships/slide" Target="slide14.xml"/><Relationship Id="rId7" Type="http://schemas.openxmlformats.org/officeDocument/2006/relationships/slide" Target="slide25.xml"/><Relationship Id="rId12" Type="http://schemas.openxmlformats.org/officeDocument/2006/relationships/slide" Target="slide59.xml"/><Relationship Id="rId17" Type="http://schemas.openxmlformats.org/officeDocument/2006/relationships/slide" Target="slide109.xml"/><Relationship Id="rId2" Type="http://schemas.openxmlformats.org/officeDocument/2006/relationships/image" Target="../media/image102.jpg"/><Relationship Id="rId16" Type="http://schemas.openxmlformats.org/officeDocument/2006/relationships/slide" Target="slide97.xml"/><Relationship Id="rId1" Type="http://schemas.openxmlformats.org/officeDocument/2006/relationships/slideLayout" Target="../slideLayouts/slideLayout2.xml"/><Relationship Id="rId6" Type="http://schemas.openxmlformats.org/officeDocument/2006/relationships/slide" Target="slide15.xml"/><Relationship Id="rId11" Type="http://schemas.openxmlformats.org/officeDocument/2006/relationships/slide" Target="slide58.xml"/><Relationship Id="rId5" Type="http://schemas.openxmlformats.org/officeDocument/2006/relationships/image" Target="../media/image3.png"/><Relationship Id="rId15" Type="http://schemas.openxmlformats.org/officeDocument/2006/relationships/slide" Target="slide84.xml"/><Relationship Id="rId10" Type="http://schemas.openxmlformats.org/officeDocument/2006/relationships/slide" Target="slide56.xml"/><Relationship Id="rId4" Type="http://schemas.openxmlformats.org/officeDocument/2006/relationships/slide" Target="slide2.xml"/><Relationship Id="rId9" Type="http://schemas.openxmlformats.org/officeDocument/2006/relationships/slide" Target="slide55.xml"/><Relationship Id="rId14" Type="http://schemas.openxmlformats.org/officeDocument/2006/relationships/slide" Target="slide82.xml"/></Relationships>
</file>

<file path=ppt/slides/_rels/slide112.xml.rels><?xml version="1.0" encoding="UTF-8" standalone="yes"?>
<Relationships xmlns="http://schemas.openxmlformats.org/package/2006/relationships"><Relationship Id="rId8" Type="http://schemas.openxmlformats.org/officeDocument/2006/relationships/slide" Target="slide50.xml"/><Relationship Id="rId13" Type="http://schemas.openxmlformats.org/officeDocument/2006/relationships/slide" Target="slide77.xml"/><Relationship Id="rId3" Type="http://schemas.openxmlformats.org/officeDocument/2006/relationships/slide" Target="slide14.xml"/><Relationship Id="rId7" Type="http://schemas.openxmlformats.org/officeDocument/2006/relationships/slide" Target="slide25.xml"/><Relationship Id="rId12" Type="http://schemas.openxmlformats.org/officeDocument/2006/relationships/slide" Target="slide59.xml"/><Relationship Id="rId17" Type="http://schemas.openxmlformats.org/officeDocument/2006/relationships/slide" Target="slide109.xml"/><Relationship Id="rId2" Type="http://schemas.openxmlformats.org/officeDocument/2006/relationships/image" Target="../media/image103.jpg"/><Relationship Id="rId16" Type="http://schemas.openxmlformats.org/officeDocument/2006/relationships/slide" Target="slide97.xml"/><Relationship Id="rId1" Type="http://schemas.openxmlformats.org/officeDocument/2006/relationships/slideLayout" Target="../slideLayouts/slideLayout2.xml"/><Relationship Id="rId6" Type="http://schemas.openxmlformats.org/officeDocument/2006/relationships/slide" Target="slide15.xml"/><Relationship Id="rId11" Type="http://schemas.openxmlformats.org/officeDocument/2006/relationships/slide" Target="slide58.xml"/><Relationship Id="rId5" Type="http://schemas.openxmlformats.org/officeDocument/2006/relationships/image" Target="../media/image3.png"/><Relationship Id="rId15" Type="http://schemas.openxmlformats.org/officeDocument/2006/relationships/slide" Target="slide84.xml"/><Relationship Id="rId10" Type="http://schemas.openxmlformats.org/officeDocument/2006/relationships/slide" Target="slide56.xml"/><Relationship Id="rId4" Type="http://schemas.openxmlformats.org/officeDocument/2006/relationships/slide" Target="slide2.xml"/><Relationship Id="rId9" Type="http://schemas.openxmlformats.org/officeDocument/2006/relationships/slide" Target="slide55.xml"/><Relationship Id="rId14" Type="http://schemas.openxmlformats.org/officeDocument/2006/relationships/slide" Target="slide82.xml"/></Relationships>
</file>

<file path=ppt/slides/_rels/slide113.xml.rels><?xml version="1.0" encoding="UTF-8" standalone="yes"?>
<Relationships xmlns="http://schemas.openxmlformats.org/package/2006/relationships"><Relationship Id="rId8" Type="http://schemas.openxmlformats.org/officeDocument/2006/relationships/slide" Target="slide50.xml"/><Relationship Id="rId13" Type="http://schemas.openxmlformats.org/officeDocument/2006/relationships/slide" Target="slide77.xml"/><Relationship Id="rId3" Type="http://schemas.openxmlformats.org/officeDocument/2006/relationships/slide" Target="slide14.xml"/><Relationship Id="rId7" Type="http://schemas.openxmlformats.org/officeDocument/2006/relationships/slide" Target="slide25.xml"/><Relationship Id="rId12" Type="http://schemas.openxmlformats.org/officeDocument/2006/relationships/slide" Target="slide59.xml"/><Relationship Id="rId17" Type="http://schemas.openxmlformats.org/officeDocument/2006/relationships/slide" Target="slide109.xml"/><Relationship Id="rId2" Type="http://schemas.openxmlformats.org/officeDocument/2006/relationships/image" Target="../media/image104.jpg"/><Relationship Id="rId16" Type="http://schemas.openxmlformats.org/officeDocument/2006/relationships/slide" Target="slide97.xml"/><Relationship Id="rId1" Type="http://schemas.openxmlformats.org/officeDocument/2006/relationships/slideLayout" Target="../slideLayouts/slideLayout2.xml"/><Relationship Id="rId6" Type="http://schemas.openxmlformats.org/officeDocument/2006/relationships/slide" Target="slide15.xml"/><Relationship Id="rId11" Type="http://schemas.openxmlformats.org/officeDocument/2006/relationships/slide" Target="slide58.xml"/><Relationship Id="rId5" Type="http://schemas.openxmlformats.org/officeDocument/2006/relationships/image" Target="../media/image3.png"/><Relationship Id="rId15" Type="http://schemas.openxmlformats.org/officeDocument/2006/relationships/slide" Target="slide84.xml"/><Relationship Id="rId10" Type="http://schemas.openxmlformats.org/officeDocument/2006/relationships/slide" Target="slide56.xml"/><Relationship Id="rId4" Type="http://schemas.openxmlformats.org/officeDocument/2006/relationships/slide" Target="slide2.xml"/><Relationship Id="rId9" Type="http://schemas.openxmlformats.org/officeDocument/2006/relationships/slide" Target="slide55.xml"/><Relationship Id="rId14" Type="http://schemas.openxmlformats.org/officeDocument/2006/relationships/slide" Target="slide82.xml"/></Relationships>
</file>

<file path=ppt/slides/_rels/slide114.xml.rels><?xml version="1.0" encoding="UTF-8" standalone="yes"?>
<Relationships xmlns="http://schemas.openxmlformats.org/package/2006/relationships"><Relationship Id="rId8" Type="http://schemas.openxmlformats.org/officeDocument/2006/relationships/slide" Target="slide50.xml"/><Relationship Id="rId13" Type="http://schemas.openxmlformats.org/officeDocument/2006/relationships/slide" Target="slide77.xml"/><Relationship Id="rId3" Type="http://schemas.openxmlformats.org/officeDocument/2006/relationships/slide" Target="slide14.xml"/><Relationship Id="rId7" Type="http://schemas.openxmlformats.org/officeDocument/2006/relationships/slide" Target="slide25.xml"/><Relationship Id="rId12" Type="http://schemas.openxmlformats.org/officeDocument/2006/relationships/slide" Target="slide59.xml"/><Relationship Id="rId17" Type="http://schemas.openxmlformats.org/officeDocument/2006/relationships/slide" Target="slide109.xml"/><Relationship Id="rId2" Type="http://schemas.openxmlformats.org/officeDocument/2006/relationships/image" Target="../media/image105.jpg"/><Relationship Id="rId16" Type="http://schemas.openxmlformats.org/officeDocument/2006/relationships/slide" Target="slide97.xml"/><Relationship Id="rId1" Type="http://schemas.openxmlformats.org/officeDocument/2006/relationships/slideLayout" Target="../slideLayouts/slideLayout2.xml"/><Relationship Id="rId6" Type="http://schemas.openxmlformats.org/officeDocument/2006/relationships/slide" Target="slide15.xml"/><Relationship Id="rId11" Type="http://schemas.openxmlformats.org/officeDocument/2006/relationships/slide" Target="slide58.xml"/><Relationship Id="rId5" Type="http://schemas.openxmlformats.org/officeDocument/2006/relationships/image" Target="../media/image3.png"/><Relationship Id="rId15" Type="http://schemas.openxmlformats.org/officeDocument/2006/relationships/slide" Target="slide84.xml"/><Relationship Id="rId10" Type="http://schemas.openxmlformats.org/officeDocument/2006/relationships/slide" Target="slide56.xml"/><Relationship Id="rId4" Type="http://schemas.openxmlformats.org/officeDocument/2006/relationships/slide" Target="slide2.xml"/><Relationship Id="rId9" Type="http://schemas.openxmlformats.org/officeDocument/2006/relationships/slide" Target="slide55.xml"/><Relationship Id="rId14" Type="http://schemas.openxmlformats.org/officeDocument/2006/relationships/slide" Target="slide82.xml"/></Relationships>
</file>

<file path=ppt/slides/_rels/slide115.xml.rels><?xml version="1.0" encoding="UTF-8" standalone="yes"?>
<Relationships xmlns="http://schemas.openxmlformats.org/package/2006/relationships"><Relationship Id="rId8" Type="http://schemas.openxmlformats.org/officeDocument/2006/relationships/slide" Target="slide50.xml"/><Relationship Id="rId13" Type="http://schemas.openxmlformats.org/officeDocument/2006/relationships/slide" Target="slide77.xml"/><Relationship Id="rId3" Type="http://schemas.openxmlformats.org/officeDocument/2006/relationships/slide" Target="slide14.xml"/><Relationship Id="rId7" Type="http://schemas.openxmlformats.org/officeDocument/2006/relationships/slide" Target="slide25.xml"/><Relationship Id="rId12" Type="http://schemas.openxmlformats.org/officeDocument/2006/relationships/slide" Target="slide59.xml"/><Relationship Id="rId17" Type="http://schemas.openxmlformats.org/officeDocument/2006/relationships/slide" Target="slide109.xml"/><Relationship Id="rId2" Type="http://schemas.openxmlformats.org/officeDocument/2006/relationships/image" Target="../media/image106.jpg"/><Relationship Id="rId16" Type="http://schemas.openxmlformats.org/officeDocument/2006/relationships/slide" Target="slide97.xml"/><Relationship Id="rId1" Type="http://schemas.openxmlformats.org/officeDocument/2006/relationships/slideLayout" Target="../slideLayouts/slideLayout2.xml"/><Relationship Id="rId6" Type="http://schemas.openxmlformats.org/officeDocument/2006/relationships/slide" Target="slide15.xml"/><Relationship Id="rId11" Type="http://schemas.openxmlformats.org/officeDocument/2006/relationships/slide" Target="slide58.xml"/><Relationship Id="rId5" Type="http://schemas.openxmlformats.org/officeDocument/2006/relationships/image" Target="../media/image3.png"/><Relationship Id="rId15" Type="http://schemas.openxmlformats.org/officeDocument/2006/relationships/slide" Target="slide84.xml"/><Relationship Id="rId10" Type="http://schemas.openxmlformats.org/officeDocument/2006/relationships/slide" Target="slide56.xml"/><Relationship Id="rId4" Type="http://schemas.openxmlformats.org/officeDocument/2006/relationships/slide" Target="slide2.xml"/><Relationship Id="rId9" Type="http://schemas.openxmlformats.org/officeDocument/2006/relationships/slide" Target="slide55.xml"/><Relationship Id="rId14" Type="http://schemas.openxmlformats.org/officeDocument/2006/relationships/slide" Target="slide82.xml"/></Relationships>
</file>

<file path=ppt/slides/_rels/slide116.xml.rels><?xml version="1.0" encoding="UTF-8" standalone="yes"?>
<Relationships xmlns="http://schemas.openxmlformats.org/package/2006/relationships"><Relationship Id="rId8" Type="http://schemas.openxmlformats.org/officeDocument/2006/relationships/slide" Target="slide55.xml"/><Relationship Id="rId13" Type="http://schemas.openxmlformats.org/officeDocument/2006/relationships/slide" Target="slide82.xml"/><Relationship Id="rId3" Type="http://schemas.openxmlformats.org/officeDocument/2006/relationships/slide" Target="slide2.xml"/><Relationship Id="rId7" Type="http://schemas.openxmlformats.org/officeDocument/2006/relationships/slide" Target="slide50.xml"/><Relationship Id="rId12" Type="http://schemas.openxmlformats.org/officeDocument/2006/relationships/slide" Target="slide77.xml"/><Relationship Id="rId2" Type="http://schemas.openxmlformats.org/officeDocument/2006/relationships/slide" Target="slide14.xml"/><Relationship Id="rId16" Type="http://schemas.openxmlformats.org/officeDocument/2006/relationships/slide" Target="slide109.xml"/><Relationship Id="rId1" Type="http://schemas.openxmlformats.org/officeDocument/2006/relationships/slideLayout" Target="../slideLayouts/slideLayout2.xml"/><Relationship Id="rId6" Type="http://schemas.openxmlformats.org/officeDocument/2006/relationships/slide" Target="slide25.xml"/><Relationship Id="rId11" Type="http://schemas.openxmlformats.org/officeDocument/2006/relationships/slide" Target="slide59.xml"/><Relationship Id="rId5" Type="http://schemas.openxmlformats.org/officeDocument/2006/relationships/slide" Target="slide15.xml"/><Relationship Id="rId15" Type="http://schemas.openxmlformats.org/officeDocument/2006/relationships/slide" Target="slide97.xml"/><Relationship Id="rId10" Type="http://schemas.openxmlformats.org/officeDocument/2006/relationships/slide" Target="slide58.xml"/><Relationship Id="rId4" Type="http://schemas.openxmlformats.org/officeDocument/2006/relationships/image" Target="../media/image3.png"/><Relationship Id="rId9" Type="http://schemas.openxmlformats.org/officeDocument/2006/relationships/slide" Target="slide56.xml"/><Relationship Id="rId14" Type="http://schemas.openxmlformats.org/officeDocument/2006/relationships/slide" Target="slide84.xml"/></Relationships>
</file>

<file path=ppt/slides/_rels/slide117.xml.rels><?xml version="1.0" encoding="UTF-8" standalone="yes"?>
<Relationships xmlns="http://schemas.openxmlformats.org/package/2006/relationships"><Relationship Id="rId8" Type="http://schemas.openxmlformats.org/officeDocument/2006/relationships/slide" Target="slide55.xml"/><Relationship Id="rId13" Type="http://schemas.openxmlformats.org/officeDocument/2006/relationships/slide" Target="slide82.xml"/><Relationship Id="rId3" Type="http://schemas.openxmlformats.org/officeDocument/2006/relationships/slide" Target="slide2.xml"/><Relationship Id="rId7" Type="http://schemas.openxmlformats.org/officeDocument/2006/relationships/slide" Target="slide50.xml"/><Relationship Id="rId12" Type="http://schemas.openxmlformats.org/officeDocument/2006/relationships/slide" Target="slide77.xml"/><Relationship Id="rId2" Type="http://schemas.openxmlformats.org/officeDocument/2006/relationships/slide" Target="slide14.xml"/><Relationship Id="rId16" Type="http://schemas.openxmlformats.org/officeDocument/2006/relationships/slide" Target="slide109.xml"/><Relationship Id="rId1" Type="http://schemas.openxmlformats.org/officeDocument/2006/relationships/slideLayout" Target="../slideLayouts/slideLayout2.xml"/><Relationship Id="rId6" Type="http://schemas.openxmlformats.org/officeDocument/2006/relationships/slide" Target="slide25.xml"/><Relationship Id="rId11" Type="http://schemas.openxmlformats.org/officeDocument/2006/relationships/slide" Target="slide59.xml"/><Relationship Id="rId5" Type="http://schemas.openxmlformats.org/officeDocument/2006/relationships/slide" Target="slide15.xml"/><Relationship Id="rId15" Type="http://schemas.openxmlformats.org/officeDocument/2006/relationships/slide" Target="slide97.xml"/><Relationship Id="rId10" Type="http://schemas.openxmlformats.org/officeDocument/2006/relationships/slide" Target="slide58.xml"/><Relationship Id="rId4" Type="http://schemas.openxmlformats.org/officeDocument/2006/relationships/image" Target="../media/image3.png"/><Relationship Id="rId9" Type="http://schemas.openxmlformats.org/officeDocument/2006/relationships/slide" Target="slide56.xml"/><Relationship Id="rId14" Type="http://schemas.openxmlformats.org/officeDocument/2006/relationships/slide" Target="slide84.xml"/></Relationships>
</file>

<file path=ppt/slides/_rels/slide118.xml.rels><?xml version="1.0" encoding="UTF-8" standalone="yes"?>
<Relationships xmlns="http://schemas.openxmlformats.org/package/2006/relationships"><Relationship Id="rId8" Type="http://schemas.openxmlformats.org/officeDocument/2006/relationships/slide" Target="slide55.xml"/><Relationship Id="rId13" Type="http://schemas.openxmlformats.org/officeDocument/2006/relationships/slide" Target="slide82.xml"/><Relationship Id="rId3" Type="http://schemas.openxmlformats.org/officeDocument/2006/relationships/slide" Target="slide2.xml"/><Relationship Id="rId7" Type="http://schemas.openxmlformats.org/officeDocument/2006/relationships/slide" Target="slide50.xml"/><Relationship Id="rId12" Type="http://schemas.openxmlformats.org/officeDocument/2006/relationships/slide" Target="slide77.xml"/><Relationship Id="rId2" Type="http://schemas.openxmlformats.org/officeDocument/2006/relationships/slide" Target="slide14.xml"/><Relationship Id="rId16" Type="http://schemas.openxmlformats.org/officeDocument/2006/relationships/slide" Target="slide109.xml"/><Relationship Id="rId1" Type="http://schemas.openxmlformats.org/officeDocument/2006/relationships/slideLayout" Target="../slideLayouts/slideLayout2.xml"/><Relationship Id="rId6" Type="http://schemas.openxmlformats.org/officeDocument/2006/relationships/slide" Target="slide25.xml"/><Relationship Id="rId11" Type="http://schemas.openxmlformats.org/officeDocument/2006/relationships/slide" Target="slide59.xml"/><Relationship Id="rId5" Type="http://schemas.openxmlformats.org/officeDocument/2006/relationships/slide" Target="slide15.xml"/><Relationship Id="rId15" Type="http://schemas.openxmlformats.org/officeDocument/2006/relationships/slide" Target="slide97.xml"/><Relationship Id="rId10" Type="http://schemas.openxmlformats.org/officeDocument/2006/relationships/slide" Target="slide58.xml"/><Relationship Id="rId4" Type="http://schemas.openxmlformats.org/officeDocument/2006/relationships/image" Target="../media/image3.png"/><Relationship Id="rId9" Type="http://schemas.openxmlformats.org/officeDocument/2006/relationships/slide" Target="slide56.xml"/><Relationship Id="rId14" Type="http://schemas.openxmlformats.org/officeDocument/2006/relationships/slide" Target="slide84.xml"/></Relationships>
</file>

<file path=ppt/slides/_rels/slide119.xml.rels><?xml version="1.0" encoding="UTF-8" standalone="yes"?>
<Relationships xmlns="http://schemas.openxmlformats.org/package/2006/relationships"><Relationship Id="rId8" Type="http://schemas.openxmlformats.org/officeDocument/2006/relationships/slide" Target="slide50.xml"/><Relationship Id="rId13" Type="http://schemas.openxmlformats.org/officeDocument/2006/relationships/slide" Target="slide77.xml"/><Relationship Id="rId3" Type="http://schemas.openxmlformats.org/officeDocument/2006/relationships/slide" Target="slide14.xml"/><Relationship Id="rId7" Type="http://schemas.openxmlformats.org/officeDocument/2006/relationships/slide" Target="slide25.xml"/><Relationship Id="rId12" Type="http://schemas.openxmlformats.org/officeDocument/2006/relationships/slide" Target="slide59.xml"/><Relationship Id="rId17" Type="http://schemas.openxmlformats.org/officeDocument/2006/relationships/slide" Target="slide109.xml"/><Relationship Id="rId2" Type="http://schemas.openxmlformats.org/officeDocument/2006/relationships/image" Target="../media/image107.jpg"/><Relationship Id="rId16" Type="http://schemas.openxmlformats.org/officeDocument/2006/relationships/slide" Target="slide97.xml"/><Relationship Id="rId1" Type="http://schemas.openxmlformats.org/officeDocument/2006/relationships/slideLayout" Target="../slideLayouts/slideLayout2.xml"/><Relationship Id="rId6" Type="http://schemas.openxmlformats.org/officeDocument/2006/relationships/slide" Target="slide15.xml"/><Relationship Id="rId11" Type="http://schemas.openxmlformats.org/officeDocument/2006/relationships/slide" Target="slide58.xml"/><Relationship Id="rId5" Type="http://schemas.openxmlformats.org/officeDocument/2006/relationships/image" Target="../media/image3.png"/><Relationship Id="rId15" Type="http://schemas.openxmlformats.org/officeDocument/2006/relationships/slide" Target="slide84.xml"/><Relationship Id="rId10" Type="http://schemas.openxmlformats.org/officeDocument/2006/relationships/slide" Target="slide56.xml"/><Relationship Id="rId4" Type="http://schemas.openxmlformats.org/officeDocument/2006/relationships/slide" Target="slide2.xml"/><Relationship Id="rId9" Type="http://schemas.openxmlformats.org/officeDocument/2006/relationships/slide" Target="slide55.xml"/><Relationship Id="rId14" Type="http://schemas.openxmlformats.org/officeDocument/2006/relationships/slide" Target="slide82.xml"/></Relationships>
</file>

<file path=ppt/slides/_rels/slide12.xml.rels><?xml version="1.0" encoding="UTF-8" standalone="yes"?>
<Relationships xmlns="http://schemas.openxmlformats.org/package/2006/relationships"><Relationship Id="rId8" Type="http://schemas.openxmlformats.org/officeDocument/2006/relationships/slide" Target="slide50.xml"/><Relationship Id="rId13" Type="http://schemas.openxmlformats.org/officeDocument/2006/relationships/slide" Target="slide77.xml"/><Relationship Id="rId3" Type="http://schemas.openxmlformats.org/officeDocument/2006/relationships/slide" Target="slide14.xml"/><Relationship Id="rId7" Type="http://schemas.openxmlformats.org/officeDocument/2006/relationships/slide" Target="slide25.xml"/><Relationship Id="rId12" Type="http://schemas.openxmlformats.org/officeDocument/2006/relationships/slide" Target="slide59.xml"/><Relationship Id="rId17" Type="http://schemas.openxmlformats.org/officeDocument/2006/relationships/slide" Target="slide109.xml"/><Relationship Id="rId2" Type="http://schemas.openxmlformats.org/officeDocument/2006/relationships/image" Target="../media/image13.png"/><Relationship Id="rId16" Type="http://schemas.openxmlformats.org/officeDocument/2006/relationships/slide" Target="slide97.xml"/><Relationship Id="rId1" Type="http://schemas.openxmlformats.org/officeDocument/2006/relationships/slideLayout" Target="../slideLayouts/slideLayout2.xml"/><Relationship Id="rId6" Type="http://schemas.openxmlformats.org/officeDocument/2006/relationships/slide" Target="slide15.xml"/><Relationship Id="rId11" Type="http://schemas.openxmlformats.org/officeDocument/2006/relationships/slide" Target="slide58.xml"/><Relationship Id="rId5" Type="http://schemas.openxmlformats.org/officeDocument/2006/relationships/image" Target="../media/image3.png"/><Relationship Id="rId15" Type="http://schemas.openxmlformats.org/officeDocument/2006/relationships/slide" Target="slide84.xml"/><Relationship Id="rId10" Type="http://schemas.openxmlformats.org/officeDocument/2006/relationships/slide" Target="slide56.xml"/><Relationship Id="rId4" Type="http://schemas.openxmlformats.org/officeDocument/2006/relationships/slide" Target="slide2.xml"/><Relationship Id="rId9" Type="http://schemas.openxmlformats.org/officeDocument/2006/relationships/slide" Target="slide55.xml"/><Relationship Id="rId14" Type="http://schemas.openxmlformats.org/officeDocument/2006/relationships/slide" Target="slide82.xml"/></Relationships>
</file>

<file path=ppt/slides/_rels/slide120.xml.rels><?xml version="1.0" encoding="UTF-8" standalone="yes"?>
<Relationships xmlns="http://schemas.openxmlformats.org/package/2006/relationships"><Relationship Id="rId8" Type="http://schemas.openxmlformats.org/officeDocument/2006/relationships/slide" Target="slide55.xml"/><Relationship Id="rId13" Type="http://schemas.openxmlformats.org/officeDocument/2006/relationships/slide" Target="slide82.xml"/><Relationship Id="rId3" Type="http://schemas.openxmlformats.org/officeDocument/2006/relationships/slide" Target="slide2.xml"/><Relationship Id="rId7" Type="http://schemas.openxmlformats.org/officeDocument/2006/relationships/slide" Target="slide50.xml"/><Relationship Id="rId12" Type="http://schemas.openxmlformats.org/officeDocument/2006/relationships/slide" Target="slide77.xml"/><Relationship Id="rId2" Type="http://schemas.openxmlformats.org/officeDocument/2006/relationships/slide" Target="slide14.xml"/><Relationship Id="rId16" Type="http://schemas.openxmlformats.org/officeDocument/2006/relationships/slide" Target="slide109.xml"/><Relationship Id="rId1" Type="http://schemas.openxmlformats.org/officeDocument/2006/relationships/slideLayout" Target="../slideLayouts/slideLayout2.xml"/><Relationship Id="rId6" Type="http://schemas.openxmlformats.org/officeDocument/2006/relationships/slide" Target="slide25.xml"/><Relationship Id="rId11" Type="http://schemas.openxmlformats.org/officeDocument/2006/relationships/slide" Target="slide59.xml"/><Relationship Id="rId5" Type="http://schemas.openxmlformats.org/officeDocument/2006/relationships/slide" Target="slide15.xml"/><Relationship Id="rId15" Type="http://schemas.openxmlformats.org/officeDocument/2006/relationships/slide" Target="slide97.xml"/><Relationship Id="rId10" Type="http://schemas.openxmlformats.org/officeDocument/2006/relationships/slide" Target="slide58.xml"/><Relationship Id="rId4" Type="http://schemas.openxmlformats.org/officeDocument/2006/relationships/image" Target="../media/image3.png"/><Relationship Id="rId9" Type="http://schemas.openxmlformats.org/officeDocument/2006/relationships/slide" Target="slide56.xml"/><Relationship Id="rId14" Type="http://schemas.openxmlformats.org/officeDocument/2006/relationships/slide" Target="slide84.xml"/></Relationships>
</file>

<file path=ppt/slides/_rels/slide121.xml.rels><?xml version="1.0" encoding="UTF-8" standalone="yes"?>
<Relationships xmlns="http://schemas.openxmlformats.org/package/2006/relationships"><Relationship Id="rId8" Type="http://schemas.openxmlformats.org/officeDocument/2006/relationships/slide" Target="slide50.xml"/><Relationship Id="rId13" Type="http://schemas.openxmlformats.org/officeDocument/2006/relationships/slide" Target="slide77.xml"/><Relationship Id="rId3" Type="http://schemas.openxmlformats.org/officeDocument/2006/relationships/slide" Target="slide14.xml"/><Relationship Id="rId7" Type="http://schemas.openxmlformats.org/officeDocument/2006/relationships/slide" Target="slide25.xml"/><Relationship Id="rId12" Type="http://schemas.openxmlformats.org/officeDocument/2006/relationships/slide" Target="slide59.xml"/><Relationship Id="rId17" Type="http://schemas.openxmlformats.org/officeDocument/2006/relationships/slide" Target="slide109.xml"/><Relationship Id="rId2" Type="http://schemas.openxmlformats.org/officeDocument/2006/relationships/image" Target="../media/image108.jpg"/><Relationship Id="rId16" Type="http://schemas.openxmlformats.org/officeDocument/2006/relationships/slide" Target="slide97.xml"/><Relationship Id="rId1" Type="http://schemas.openxmlformats.org/officeDocument/2006/relationships/slideLayout" Target="../slideLayouts/slideLayout2.xml"/><Relationship Id="rId6" Type="http://schemas.openxmlformats.org/officeDocument/2006/relationships/slide" Target="slide15.xml"/><Relationship Id="rId11" Type="http://schemas.openxmlformats.org/officeDocument/2006/relationships/slide" Target="slide58.xml"/><Relationship Id="rId5" Type="http://schemas.openxmlformats.org/officeDocument/2006/relationships/image" Target="../media/image3.png"/><Relationship Id="rId15" Type="http://schemas.openxmlformats.org/officeDocument/2006/relationships/slide" Target="slide84.xml"/><Relationship Id="rId10" Type="http://schemas.openxmlformats.org/officeDocument/2006/relationships/slide" Target="slide56.xml"/><Relationship Id="rId4" Type="http://schemas.openxmlformats.org/officeDocument/2006/relationships/slide" Target="slide2.xml"/><Relationship Id="rId9" Type="http://schemas.openxmlformats.org/officeDocument/2006/relationships/slide" Target="slide55.xml"/><Relationship Id="rId14" Type="http://schemas.openxmlformats.org/officeDocument/2006/relationships/slide" Target="slide82.xml"/></Relationships>
</file>

<file path=ppt/slides/_rels/slide122.xml.rels><?xml version="1.0" encoding="UTF-8" standalone="yes"?>
<Relationships xmlns="http://schemas.openxmlformats.org/package/2006/relationships"><Relationship Id="rId8" Type="http://schemas.openxmlformats.org/officeDocument/2006/relationships/slide" Target="slide55.xml"/><Relationship Id="rId13" Type="http://schemas.openxmlformats.org/officeDocument/2006/relationships/slide" Target="slide82.xml"/><Relationship Id="rId3" Type="http://schemas.openxmlformats.org/officeDocument/2006/relationships/slide" Target="slide2.xml"/><Relationship Id="rId7" Type="http://schemas.openxmlformats.org/officeDocument/2006/relationships/slide" Target="slide50.xml"/><Relationship Id="rId12" Type="http://schemas.openxmlformats.org/officeDocument/2006/relationships/slide" Target="slide77.xml"/><Relationship Id="rId2" Type="http://schemas.openxmlformats.org/officeDocument/2006/relationships/slide" Target="slide14.xml"/><Relationship Id="rId16" Type="http://schemas.openxmlformats.org/officeDocument/2006/relationships/slide" Target="slide109.xml"/><Relationship Id="rId1" Type="http://schemas.openxmlformats.org/officeDocument/2006/relationships/slideLayout" Target="../slideLayouts/slideLayout2.xml"/><Relationship Id="rId6" Type="http://schemas.openxmlformats.org/officeDocument/2006/relationships/slide" Target="slide25.xml"/><Relationship Id="rId11" Type="http://schemas.openxmlformats.org/officeDocument/2006/relationships/slide" Target="slide59.xml"/><Relationship Id="rId5" Type="http://schemas.openxmlformats.org/officeDocument/2006/relationships/slide" Target="slide15.xml"/><Relationship Id="rId15" Type="http://schemas.openxmlformats.org/officeDocument/2006/relationships/slide" Target="slide97.xml"/><Relationship Id="rId10" Type="http://schemas.openxmlformats.org/officeDocument/2006/relationships/slide" Target="slide58.xml"/><Relationship Id="rId4" Type="http://schemas.openxmlformats.org/officeDocument/2006/relationships/image" Target="../media/image3.png"/><Relationship Id="rId9" Type="http://schemas.openxmlformats.org/officeDocument/2006/relationships/slide" Target="slide56.xml"/><Relationship Id="rId14" Type="http://schemas.openxmlformats.org/officeDocument/2006/relationships/slide" Target="slide84.xml"/></Relationships>
</file>

<file path=ppt/slides/_rels/slide123.xml.rels><?xml version="1.0" encoding="UTF-8" standalone="yes"?>
<Relationships xmlns="http://schemas.openxmlformats.org/package/2006/relationships"><Relationship Id="rId8" Type="http://schemas.openxmlformats.org/officeDocument/2006/relationships/slide" Target="slide55.xml"/><Relationship Id="rId13" Type="http://schemas.openxmlformats.org/officeDocument/2006/relationships/slide" Target="slide82.xml"/><Relationship Id="rId3" Type="http://schemas.openxmlformats.org/officeDocument/2006/relationships/slide" Target="slide2.xml"/><Relationship Id="rId7" Type="http://schemas.openxmlformats.org/officeDocument/2006/relationships/slide" Target="slide50.xml"/><Relationship Id="rId12" Type="http://schemas.openxmlformats.org/officeDocument/2006/relationships/slide" Target="slide77.xml"/><Relationship Id="rId2" Type="http://schemas.openxmlformats.org/officeDocument/2006/relationships/slide" Target="slide14.xml"/><Relationship Id="rId16" Type="http://schemas.openxmlformats.org/officeDocument/2006/relationships/slide" Target="slide109.xml"/><Relationship Id="rId1" Type="http://schemas.openxmlformats.org/officeDocument/2006/relationships/slideLayout" Target="../slideLayouts/slideLayout2.xml"/><Relationship Id="rId6" Type="http://schemas.openxmlformats.org/officeDocument/2006/relationships/slide" Target="slide25.xml"/><Relationship Id="rId11" Type="http://schemas.openxmlformats.org/officeDocument/2006/relationships/slide" Target="slide59.xml"/><Relationship Id="rId5" Type="http://schemas.openxmlformats.org/officeDocument/2006/relationships/slide" Target="slide15.xml"/><Relationship Id="rId15" Type="http://schemas.openxmlformats.org/officeDocument/2006/relationships/slide" Target="slide97.xml"/><Relationship Id="rId10" Type="http://schemas.openxmlformats.org/officeDocument/2006/relationships/slide" Target="slide58.xml"/><Relationship Id="rId4" Type="http://schemas.openxmlformats.org/officeDocument/2006/relationships/image" Target="../media/image3.png"/><Relationship Id="rId9" Type="http://schemas.openxmlformats.org/officeDocument/2006/relationships/slide" Target="slide56.xml"/><Relationship Id="rId14" Type="http://schemas.openxmlformats.org/officeDocument/2006/relationships/slide" Target="slide84.xml"/></Relationships>
</file>

<file path=ppt/slides/_rels/slide124.xml.rels><?xml version="1.0" encoding="UTF-8" standalone="yes"?>
<Relationships xmlns="http://schemas.openxmlformats.org/package/2006/relationships"><Relationship Id="rId8" Type="http://schemas.openxmlformats.org/officeDocument/2006/relationships/slide" Target="slide55.xml"/><Relationship Id="rId13" Type="http://schemas.openxmlformats.org/officeDocument/2006/relationships/slide" Target="slide82.xml"/><Relationship Id="rId3" Type="http://schemas.openxmlformats.org/officeDocument/2006/relationships/slide" Target="slide2.xml"/><Relationship Id="rId7" Type="http://schemas.openxmlformats.org/officeDocument/2006/relationships/slide" Target="slide50.xml"/><Relationship Id="rId12" Type="http://schemas.openxmlformats.org/officeDocument/2006/relationships/slide" Target="slide77.xml"/><Relationship Id="rId2" Type="http://schemas.openxmlformats.org/officeDocument/2006/relationships/slide" Target="slide14.xml"/><Relationship Id="rId16" Type="http://schemas.openxmlformats.org/officeDocument/2006/relationships/slide" Target="slide109.xml"/><Relationship Id="rId1" Type="http://schemas.openxmlformats.org/officeDocument/2006/relationships/slideLayout" Target="../slideLayouts/slideLayout2.xml"/><Relationship Id="rId6" Type="http://schemas.openxmlformats.org/officeDocument/2006/relationships/slide" Target="slide25.xml"/><Relationship Id="rId11" Type="http://schemas.openxmlformats.org/officeDocument/2006/relationships/slide" Target="slide59.xml"/><Relationship Id="rId5" Type="http://schemas.openxmlformats.org/officeDocument/2006/relationships/slide" Target="slide15.xml"/><Relationship Id="rId15" Type="http://schemas.openxmlformats.org/officeDocument/2006/relationships/slide" Target="slide97.xml"/><Relationship Id="rId10" Type="http://schemas.openxmlformats.org/officeDocument/2006/relationships/slide" Target="slide58.xml"/><Relationship Id="rId4" Type="http://schemas.openxmlformats.org/officeDocument/2006/relationships/image" Target="../media/image3.png"/><Relationship Id="rId9" Type="http://schemas.openxmlformats.org/officeDocument/2006/relationships/slide" Target="slide56.xml"/><Relationship Id="rId14" Type="http://schemas.openxmlformats.org/officeDocument/2006/relationships/slide" Target="slide84.xml"/></Relationships>
</file>

<file path=ppt/slides/_rels/slide125.xml.rels><?xml version="1.0" encoding="UTF-8" standalone="yes"?>
<Relationships xmlns="http://schemas.openxmlformats.org/package/2006/relationships"><Relationship Id="rId8" Type="http://schemas.openxmlformats.org/officeDocument/2006/relationships/slide" Target="slide55.xml"/><Relationship Id="rId13" Type="http://schemas.openxmlformats.org/officeDocument/2006/relationships/slide" Target="slide82.xml"/><Relationship Id="rId3" Type="http://schemas.openxmlformats.org/officeDocument/2006/relationships/slide" Target="slide2.xml"/><Relationship Id="rId7" Type="http://schemas.openxmlformats.org/officeDocument/2006/relationships/slide" Target="slide50.xml"/><Relationship Id="rId12" Type="http://schemas.openxmlformats.org/officeDocument/2006/relationships/slide" Target="slide77.xml"/><Relationship Id="rId2" Type="http://schemas.openxmlformats.org/officeDocument/2006/relationships/slide" Target="slide14.xml"/><Relationship Id="rId16" Type="http://schemas.openxmlformats.org/officeDocument/2006/relationships/slide" Target="slide109.xml"/><Relationship Id="rId1" Type="http://schemas.openxmlformats.org/officeDocument/2006/relationships/slideLayout" Target="../slideLayouts/slideLayout2.xml"/><Relationship Id="rId6" Type="http://schemas.openxmlformats.org/officeDocument/2006/relationships/slide" Target="slide25.xml"/><Relationship Id="rId11" Type="http://schemas.openxmlformats.org/officeDocument/2006/relationships/slide" Target="slide59.xml"/><Relationship Id="rId5" Type="http://schemas.openxmlformats.org/officeDocument/2006/relationships/slide" Target="slide15.xml"/><Relationship Id="rId15" Type="http://schemas.openxmlformats.org/officeDocument/2006/relationships/slide" Target="slide97.xml"/><Relationship Id="rId10" Type="http://schemas.openxmlformats.org/officeDocument/2006/relationships/slide" Target="slide58.xml"/><Relationship Id="rId4" Type="http://schemas.openxmlformats.org/officeDocument/2006/relationships/image" Target="../media/image3.png"/><Relationship Id="rId9" Type="http://schemas.openxmlformats.org/officeDocument/2006/relationships/slide" Target="slide56.xml"/><Relationship Id="rId14" Type="http://schemas.openxmlformats.org/officeDocument/2006/relationships/slide" Target="slide84.xml"/></Relationships>
</file>

<file path=ppt/slides/_rels/slide126.xml.rels><?xml version="1.0" encoding="UTF-8" standalone="yes"?>
<Relationships xmlns="http://schemas.openxmlformats.org/package/2006/relationships"><Relationship Id="rId8" Type="http://schemas.openxmlformats.org/officeDocument/2006/relationships/slide" Target="slide55.xml"/><Relationship Id="rId13" Type="http://schemas.openxmlformats.org/officeDocument/2006/relationships/slide" Target="slide82.xml"/><Relationship Id="rId3" Type="http://schemas.openxmlformats.org/officeDocument/2006/relationships/slide" Target="slide2.xml"/><Relationship Id="rId7" Type="http://schemas.openxmlformats.org/officeDocument/2006/relationships/slide" Target="slide50.xml"/><Relationship Id="rId12" Type="http://schemas.openxmlformats.org/officeDocument/2006/relationships/slide" Target="slide77.xml"/><Relationship Id="rId2" Type="http://schemas.openxmlformats.org/officeDocument/2006/relationships/slide" Target="slide14.xml"/><Relationship Id="rId16" Type="http://schemas.openxmlformats.org/officeDocument/2006/relationships/slide" Target="slide109.xml"/><Relationship Id="rId1" Type="http://schemas.openxmlformats.org/officeDocument/2006/relationships/slideLayout" Target="../slideLayouts/slideLayout2.xml"/><Relationship Id="rId6" Type="http://schemas.openxmlformats.org/officeDocument/2006/relationships/slide" Target="slide25.xml"/><Relationship Id="rId11" Type="http://schemas.openxmlformats.org/officeDocument/2006/relationships/slide" Target="slide59.xml"/><Relationship Id="rId5" Type="http://schemas.openxmlformats.org/officeDocument/2006/relationships/slide" Target="slide15.xml"/><Relationship Id="rId15" Type="http://schemas.openxmlformats.org/officeDocument/2006/relationships/slide" Target="slide97.xml"/><Relationship Id="rId10" Type="http://schemas.openxmlformats.org/officeDocument/2006/relationships/slide" Target="slide58.xml"/><Relationship Id="rId4" Type="http://schemas.openxmlformats.org/officeDocument/2006/relationships/image" Target="../media/image3.png"/><Relationship Id="rId9" Type="http://schemas.openxmlformats.org/officeDocument/2006/relationships/slide" Target="slide56.xml"/><Relationship Id="rId14" Type="http://schemas.openxmlformats.org/officeDocument/2006/relationships/slide" Target="slide84.xml"/></Relationships>
</file>

<file path=ppt/slides/_rels/slide127.xml.rels><?xml version="1.0" encoding="UTF-8" standalone="yes"?>
<Relationships xmlns="http://schemas.openxmlformats.org/package/2006/relationships"><Relationship Id="rId8" Type="http://schemas.openxmlformats.org/officeDocument/2006/relationships/slide" Target="slide55.xml"/><Relationship Id="rId13" Type="http://schemas.openxmlformats.org/officeDocument/2006/relationships/slide" Target="slide82.xml"/><Relationship Id="rId3" Type="http://schemas.openxmlformats.org/officeDocument/2006/relationships/slide" Target="slide2.xml"/><Relationship Id="rId7" Type="http://schemas.openxmlformats.org/officeDocument/2006/relationships/slide" Target="slide50.xml"/><Relationship Id="rId12" Type="http://schemas.openxmlformats.org/officeDocument/2006/relationships/slide" Target="slide77.xml"/><Relationship Id="rId2" Type="http://schemas.openxmlformats.org/officeDocument/2006/relationships/slide" Target="slide14.xml"/><Relationship Id="rId16" Type="http://schemas.openxmlformats.org/officeDocument/2006/relationships/slide" Target="slide109.xml"/><Relationship Id="rId1" Type="http://schemas.openxmlformats.org/officeDocument/2006/relationships/slideLayout" Target="../slideLayouts/slideLayout2.xml"/><Relationship Id="rId6" Type="http://schemas.openxmlformats.org/officeDocument/2006/relationships/slide" Target="slide25.xml"/><Relationship Id="rId11" Type="http://schemas.openxmlformats.org/officeDocument/2006/relationships/slide" Target="slide59.xml"/><Relationship Id="rId5" Type="http://schemas.openxmlformats.org/officeDocument/2006/relationships/slide" Target="slide15.xml"/><Relationship Id="rId15" Type="http://schemas.openxmlformats.org/officeDocument/2006/relationships/slide" Target="slide97.xml"/><Relationship Id="rId10" Type="http://schemas.openxmlformats.org/officeDocument/2006/relationships/slide" Target="slide58.xml"/><Relationship Id="rId4" Type="http://schemas.openxmlformats.org/officeDocument/2006/relationships/image" Target="../media/image3.png"/><Relationship Id="rId9" Type="http://schemas.openxmlformats.org/officeDocument/2006/relationships/slide" Target="slide56.xml"/><Relationship Id="rId14" Type="http://schemas.openxmlformats.org/officeDocument/2006/relationships/slide" Target="slide84.xml"/></Relationships>
</file>

<file path=ppt/slides/_rels/slide128.xml.rels><?xml version="1.0" encoding="UTF-8" standalone="yes"?>
<Relationships xmlns="http://schemas.openxmlformats.org/package/2006/relationships"><Relationship Id="rId8" Type="http://schemas.openxmlformats.org/officeDocument/2006/relationships/slide" Target="slide25.xml"/><Relationship Id="rId13" Type="http://schemas.openxmlformats.org/officeDocument/2006/relationships/slide" Target="slide59.xml"/><Relationship Id="rId18" Type="http://schemas.openxmlformats.org/officeDocument/2006/relationships/slide" Target="slide109.xml"/><Relationship Id="rId3" Type="http://schemas.openxmlformats.org/officeDocument/2006/relationships/image" Target="../media/image110.jpg"/><Relationship Id="rId7" Type="http://schemas.openxmlformats.org/officeDocument/2006/relationships/slide" Target="slide15.xml"/><Relationship Id="rId12" Type="http://schemas.openxmlformats.org/officeDocument/2006/relationships/slide" Target="slide58.xml"/><Relationship Id="rId17" Type="http://schemas.openxmlformats.org/officeDocument/2006/relationships/slide" Target="slide97.xml"/><Relationship Id="rId2" Type="http://schemas.openxmlformats.org/officeDocument/2006/relationships/image" Target="../media/image109.jpg"/><Relationship Id="rId16" Type="http://schemas.openxmlformats.org/officeDocument/2006/relationships/slide" Target="slide84.xml"/><Relationship Id="rId1" Type="http://schemas.openxmlformats.org/officeDocument/2006/relationships/slideLayout" Target="../slideLayouts/slideLayout2.xml"/><Relationship Id="rId6" Type="http://schemas.openxmlformats.org/officeDocument/2006/relationships/image" Target="../media/image3.png"/><Relationship Id="rId11" Type="http://schemas.openxmlformats.org/officeDocument/2006/relationships/slide" Target="slide56.xml"/><Relationship Id="rId5" Type="http://schemas.openxmlformats.org/officeDocument/2006/relationships/slide" Target="slide2.xml"/><Relationship Id="rId15" Type="http://schemas.openxmlformats.org/officeDocument/2006/relationships/slide" Target="slide82.xml"/><Relationship Id="rId10" Type="http://schemas.openxmlformats.org/officeDocument/2006/relationships/slide" Target="slide55.xml"/><Relationship Id="rId4" Type="http://schemas.openxmlformats.org/officeDocument/2006/relationships/slide" Target="slide14.xml"/><Relationship Id="rId9" Type="http://schemas.openxmlformats.org/officeDocument/2006/relationships/slide" Target="slide50.xml"/><Relationship Id="rId14" Type="http://schemas.openxmlformats.org/officeDocument/2006/relationships/slide" Target="slide77.xml"/></Relationships>
</file>

<file path=ppt/slides/_rels/slide129.xml.rels><?xml version="1.0" encoding="UTF-8" standalone="yes"?>
<Relationships xmlns="http://schemas.openxmlformats.org/package/2006/relationships"><Relationship Id="rId8" Type="http://schemas.openxmlformats.org/officeDocument/2006/relationships/slide" Target="slide55.xml"/><Relationship Id="rId13" Type="http://schemas.openxmlformats.org/officeDocument/2006/relationships/slide" Target="slide82.xml"/><Relationship Id="rId3" Type="http://schemas.openxmlformats.org/officeDocument/2006/relationships/slide" Target="slide2.xml"/><Relationship Id="rId7" Type="http://schemas.openxmlformats.org/officeDocument/2006/relationships/slide" Target="slide50.xml"/><Relationship Id="rId12" Type="http://schemas.openxmlformats.org/officeDocument/2006/relationships/slide" Target="slide77.xml"/><Relationship Id="rId2" Type="http://schemas.openxmlformats.org/officeDocument/2006/relationships/slide" Target="slide14.xml"/><Relationship Id="rId16" Type="http://schemas.openxmlformats.org/officeDocument/2006/relationships/slide" Target="slide109.xml"/><Relationship Id="rId1" Type="http://schemas.openxmlformats.org/officeDocument/2006/relationships/slideLayout" Target="../slideLayouts/slideLayout2.xml"/><Relationship Id="rId6" Type="http://schemas.openxmlformats.org/officeDocument/2006/relationships/slide" Target="slide25.xml"/><Relationship Id="rId11" Type="http://schemas.openxmlformats.org/officeDocument/2006/relationships/slide" Target="slide59.xml"/><Relationship Id="rId5" Type="http://schemas.openxmlformats.org/officeDocument/2006/relationships/slide" Target="slide15.xml"/><Relationship Id="rId15" Type="http://schemas.openxmlformats.org/officeDocument/2006/relationships/slide" Target="slide97.xml"/><Relationship Id="rId10" Type="http://schemas.openxmlformats.org/officeDocument/2006/relationships/slide" Target="slide58.xml"/><Relationship Id="rId4" Type="http://schemas.openxmlformats.org/officeDocument/2006/relationships/image" Target="../media/image3.png"/><Relationship Id="rId9" Type="http://schemas.openxmlformats.org/officeDocument/2006/relationships/slide" Target="slide56.xml"/><Relationship Id="rId14" Type="http://schemas.openxmlformats.org/officeDocument/2006/relationships/slide" Target="slide84.xml"/></Relationships>
</file>

<file path=ppt/slides/_rels/slide13.xml.rels><?xml version="1.0" encoding="UTF-8" standalone="yes"?>
<Relationships xmlns="http://schemas.openxmlformats.org/package/2006/relationships"><Relationship Id="rId8" Type="http://schemas.openxmlformats.org/officeDocument/2006/relationships/slide" Target="slide50.xml"/><Relationship Id="rId13" Type="http://schemas.openxmlformats.org/officeDocument/2006/relationships/slide" Target="slide77.xml"/><Relationship Id="rId3" Type="http://schemas.openxmlformats.org/officeDocument/2006/relationships/slide" Target="slide14.xml"/><Relationship Id="rId7" Type="http://schemas.openxmlformats.org/officeDocument/2006/relationships/slide" Target="slide25.xml"/><Relationship Id="rId12" Type="http://schemas.openxmlformats.org/officeDocument/2006/relationships/slide" Target="slide59.xml"/><Relationship Id="rId17" Type="http://schemas.openxmlformats.org/officeDocument/2006/relationships/slide" Target="slide109.xml"/><Relationship Id="rId2" Type="http://schemas.openxmlformats.org/officeDocument/2006/relationships/image" Target="../media/image14.png"/><Relationship Id="rId16" Type="http://schemas.openxmlformats.org/officeDocument/2006/relationships/slide" Target="slide97.xml"/><Relationship Id="rId1" Type="http://schemas.openxmlformats.org/officeDocument/2006/relationships/slideLayout" Target="../slideLayouts/slideLayout2.xml"/><Relationship Id="rId6" Type="http://schemas.openxmlformats.org/officeDocument/2006/relationships/slide" Target="slide15.xml"/><Relationship Id="rId11" Type="http://schemas.openxmlformats.org/officeDocument/2006/relationships/slide" Target="slide58.xml"/><Relationship Id="rId5" Type="http://schemas.openxmlformats.org/officeDocument/2006/relationships/image" Target="../media/image3.png"/><Relationship Id="rId15" Type="http://schemas.openxmlformats.org/officeDocument/2006/relationships/slide" Target="slide84.xml"/><Relationship Id="rId10" Type="http://schemas.openxmlformats.org/officeDocument/2006/relationships/slide" Target="slide56.xml"/><Relationship Id="rId4" Type="http://schemas.openxmlformats.org/officeDocument/2006/relationships/slide" Target="slide2.xml"/><Relationship Id="rId9" Type="http://schemas.openxmlformats.org/officeDocument/2006/relationships/slide" Target="slide55.xml"/><Relationship Id="rId14" Type="http://schemas.openxmlformats.org/officeDocument/2006/relationships/slide" Target="slide82.xml"/></Relationships>
</file>

<file path=ppt/slides/_rels/slide130.xml.rels><?xml version="1.0" encoding="UTF-8" standalone="yes"?>
<Relationships xmlns="http://schemas.openxmlformats.org/package/2006/relationships"><Relationship Id="rId8" Type="http://schemas.openxmlformats.org/officeDocument/2006/relationships/slide" Target="slide50.xml"/><Relationship Id="rId13" Type="http://schemas.openxmlformats.org/officeDocument/2006/relationships/slide" Target="slide77.xml"/><Relationship Id="rId3" Type="http://schemas.openxmlformats.org/officeDocument/2006/relationships/slide" Target="slide14.xml"/><Relationship Id="rId7" Type="http://schemas.openxmlformats.org/officeDocument/2006/relationships/slide" Target="slide25.xml"/><Relationship Id="rId12" Type="http://schemas.openxmlformats.org/officeDocument/2006/relationships/slide" Target="slide59.xml"/><Relationship Id="rId17" Type="http://schemas.openxmlformats.org/officeDocument/2006/relationships/slide" Target="slide109.xml"/><Relationship Id="rId2" Type="http://schemas.openxmlformats.org/officeDocument/2006/relationships/image" Target="../media/image111.jpg"/><Relationship Id="rId16" Type="http://schemas.openxmlformats.org/officeDocument/2006/relationships/slide" Target="slide97.xml"/><Relationship Id="rId1" Type="http://schemas.openxmlformats.org/officeDocument/2006/relationships/slideLayout" Target="../slideLayouts/slideLayout2.xml"/><Relationship Id="rId6" Type="http://schemas.openxmlformats.org/officeDocument/2006/relationships/slide" Target="slide15.xml"/><Relationship Id="rId11" Type="http://schemas.openxmlformats.org/officeDocument/2006/relationships/slide" Target="slide58.xml"/><Relationship Id="rId5" Type="http://schemas.openxmlformats.org/officeDocument/2006/relationships/image" Target="../media/image3.png"/><Relationship Id="rId15" Type="http://schemas.openxmlformats.org/officeDocument/2006/relationships/slide" Target="slide84.xml"/><Relationship Id="rId10" Type="http://schemas.openxmlformats.org/officeDocument/2006/relationships/slide" Target="slide56.xml"/><Relationship Id="rId4" Type="http://schemas.openxmlformats.org/officeDocument/2006/relationships/slide" Target="slide2.xml"/><Relationship Id="rId9" Type="http://schemas.openxmlformats.org/officeDocument/2006/relationships/slide" Target="slide55.xml"/><Relationship Id="rId14" Type="http://schemas.openxmlformats.org/officeDocument/2006/relationships/slide" Target="slide82.xml"/></Relationships>
</file>

<file path=ppt/slides/_rels/slide131.xml.rels><?xml version="1.0" encoding="UTF-8" standalone="yes"?>
<Relationships xmlns="http://schemas.openxmlformats.org/package/2006/relationships"><Relationship Id="rId8" Type="http://schemas.openxmlformats.org/officeDocument/2006/relationships/slide" Target="slide55.xml"/><Relationship Id="rId13" Type="http://schemas.openxmlformats.org/officeDocument/2006/relationships/slide" Target="slide82.xml"/><Relationship Id="rId3" Type="http://schemas.openxmlformats.org/officeDocument/2006/relationships/slide" Target="slide2.xml"/><Relationship Id="rId7" Type="http://schemas.openxmlformats.org/officeDocument/2006/relationships/slide" Target="slide50.xml"/><Relationship Id="rId12" Type="http://schemas.openxmlformats.org/officeDocument/2006/relationships/slide" Target="slide77.xml"/><Relationship Id="rId2" Type="http://schemas.openxmlformats.org/officeDocument/2006/relationships/slide" Target="slide14.xml"/><Relationship Id="rId16" Type="http://schemas.openxmlformats.org/officeDocument/2006/relationships/slide" Target="slide109.xml"/><Relationship Id="rId1" Type="http://schemas.openxmlformats.org/officeDocument/2006/relationships/slideLayout" Target="../slideLayouts/slideLayout2.xml"/><Relationship Id="rId6" Type="http://schemas.openxmlformats.org/officeDocument/2006/relationships/slide" Target="slide25.xml"/><Relationship Id="rId11" Type="http://schemas.openxmlformats.org/officeDocument/2006/relationships/slide" Target="slide59.xml"/><Relationship Id="rId5" Type="http://schemas.openxmlformats.org/officeDocument/2006/relationships/slide" Target="slide15.xml"/><Relationship Id="rId15" Type="http://schemas.openxmlformats.org/officeDocument/2006/relationships/slide" Target="slide97.xml"/><Relationship Id="rId10" Type="http://schemas.openxmlformats.org/officeDocument/2006/relationships/slide" Target="slide58.xml"/><Relationship Id="rId4" Type="http://schemas.openxmlformats.org/officeDocument/2006/relationships/image" Target="../media/image3.png"/><Relationship Id="rId9" Type="http://schemas.openxmlformats.org/officeDocument/2006/relationships/slide" Target="slide56.xml"/><Relationship Id="rId14" Type="http://schemas.openxmlformats.org/officeDocument/2006/relationships/slide" Target="slide84.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slide" Target="slide50.xml"/><Relationship Id="rId13" Type="http://schemas.openxmlformats.org/officeDocument/2006/relationships/slide" Target="slide77.xml"/><Relationship Id="rId3" Type="http://schemas.openxmlformats.org/officeDocument/2006/relationships/slide" Target="slide14.xml"/><Relationship Id="rId7" Type="http://schemas.openxmlformats.org/officeDocument/2006/relationships/slide" Target="slide25.xml"/><Relationship Id="rId12" Type="http://schemas.openxmlformats.org/officeDocument/2006/relationships/slide" Target="slide59.xml"/><Relationship Id="rId17" Type="http://schemas.openxmlformats.org/officeDocument/2006/relationships/slide" Target="slide109.xml"/><Relationship Id="rId2" Type="http://schemas.openxmlformats.org/officeDocument/2006/relationships/image" Target="../media/image15.png"/><Relationship Id="rId16" Type="http://schemas.openxmlformats.org/officeDocument/2006/relationships/slide" Target="slide97.xml"/><Relationship Id="rId1" Type="http://schemas.openxmlformats.org/officeDocument/2006/relationships/slideLayout" Target="../slideLayouts/slideLayout2.xml"/><Relationship Id="rId6" Type="http://schemas.openxmlformats.org/officeDocument/2006/relationships/slide" Target="slide15.xml"/><Relationship Id="rId11" Type="http://schemas.openxmlformats.org/officeDocument/2006/relationships/slide" Target="slide58.xml"/><Relationship Id="rId5" Type="http://schemas.openxmlformats.org/officeDocument/2006/relationships/image" Target="../media/image3.png"/><Relationship Id="rId15" Type="http://schemas.openxmlformats.org/officeDocument/2006/relationships/slide" Target="slide84.xml"/><Relationship Id="rId10" Type="http://schemas.openxmlformats.org/officeDocument/2006/relationships/slide" Target="slide56.xml"/><Relationship Id="rId4" Type="http://schemas.openxmlformats.org/officeDocument/2006/relationships/slide" Target="slide2.xml"/><Relationship Id="rId9" Type="http://schemas.openxmlformats.org/officeDocument/2006/relationships/slide" Target="slide55.xml"/><Relationship Id="rId14" Type="http://schemas.openxmlformats.org/officeDocument/2006/relationships/slide" Target="slide82.xml"/></Relationships>
</file>

<file path=ppt/slides/_rels/slide15.xml.rels><?xml version="1.0" encoding="UTF-8" standalone="yes"?>
<Relationships xmlns="http://schemas.openxmlformats.org/package/2006/relationships"><Relationship Id="rId8" Type="http://schemas.openxmlformats.org/officeDocument/2006/relationships/slide" Target="slide55.xml"/><Relationship Id="rId13" Type="http://schemas.openxmlformats.org/officeDocument/2006/relationships/slide" Target="slide82.xml"/><Relationship Id="rId3" Type="http://schemas.openxmlformats.org/officeDocument/2006/relationships/slide" Target="slide2.xml"/><Relationship Id="rId7" Type="http://schemas.openxmlformats.org/officeDocument/2006/relationships/slide" Target="slide50.xml"/><Relationship Id="rId12" Type="http://schemas.openxmlformats.org/officeDocument/2006/relationships/slide" Target="slide77.xml"/><Relationship Id="rId2" Type="http://schemas.openxmlformats.org/officeDocument/2006/relationships/slide" Target="slide14.xml"/><Relationship Id="rId16" Type="http://schemas.openxmlformats.org/officeDocument/2006/relationships/slide" Target="slide109.xml"/><Relationship Id="rId1" Type="http://schemas.openxmlformats.org/officeDocument/2006/relationships/slideLayout" Target="../slideLayouts/slideLayout2.xml"/><Relationship Id="rId6" Type="http://schemas.openxmlformats.org/officeDocument/2006/relationships/slide" Target="slide25.xml"/><Relationship Id="rId11" Type="http://schemas.openxmlformats.org/officeDocument/2006/relationships/slide" Target="slide59.xml"/><Relationship Id="rId5" Type="http://schemas.openxmlformats.org/officeDocument/2006/relationships/slide" Target="slide15.xml"/><Relationship Id="rId15" Type="http://schemas.openxmlformats.org/officeDocument/2006/relationships/slide" Target="slide97.xml"/><Relationship Id="rId10" Type="http://schemas.openxmlformats.org/officeDocument/2006/relationships/slide" Target="slide58.xml"/><Relationship Id="rId4" Type="http://schemas.openxmlformats.org/officeDocument/2006/relationships/image" Target="../media/image3.png"/><Relationship Id="rId9" Type="http://schemas.openxmlformats.org/officeDocument/2006/relationships/slide" Target="slide56.xml"/><Relationship Id="rId14" Type="http://schemas.openxmlformats.org/officeDocument/2006/relationships/slide" Target="slide84.xml"/></Relationships>
</file>

<file path=ppt/slides/_rels/slide16.xml.rels><?xml version="1.0" encoding="UTF-8" standalone="yes"?>
<Relationships xmlns="http://schemas.openxmlformats.org/package/2006/relationships"><Relationship Id="rId8" Type="http://schemas.openxmlformats.org/officeDocument/2006/relationships/slide" Target="slide55.xml"/><Relationship Id="rId13" Type="http://schemas.openxmlformats.org/officeDocument/2006/relationships/slide" Target="slide82.xml"/><Relationship Id="rId3" Type="http://schemas.openxmlformats.org/officeDocument/2006/relationships/slide" Target="slide2.xml"/><Relationship Id="rId7" Type="http://schemas.openxmlformats.org/officeDocument/2006/relationships/slide" Target="slide50.xml"/><Relationship Id="rId12" Type="http://schemas.openxmlformats.org/officeDocument/2006/relationships/slide" Target="slide77.xml"/><Relationship Id="rId2" Type="http://schemas.openxmlformats.org/officeDocument/2006/relationships/slide" Target="slide14.xml"/><Relationship Id="rId16" Type="http://schemas.openxmlformats.org/officeDocument/2006/relationships/slide" Target="slide109.xml"/><Relationship Id="rId1" Type="http://schemas.openxmlformats.org/officeDocument/2006/relationships/slideLayout" Target="../slideLayouts/slideLayout2.xml"/><Relationship Id="rId6" Type="http://schemas.openxmlformats.org/officeDocument/2006/relationships/slide" Target="slide25.xml"/><Relationship Id="rId11" Type="http://schemas.openxmlformats.org/officeDocument/2006/relationships/slide" Target="slide59.xml"/><Relationship Id="rId5" Type="http://schemas.openxmlformats.org/officeDocument/2006/relationships/slide" Target="slide15.xml"/><Relationship Id="rId15" Type="http://schemas.openxmlformats.org/officeDocument/2006/relationships/slide" Target="slide97.xml"/><Relationship Id="rId10" Type="http://schemas.openxmlformats.org/officeDocument/2006/relationships/slide" Target="slide58.xml"/><Relationship Id="rId4" Type="http://schemas.openxmlformats.org/officeDocument/2006/relationships/image" Target="../media/image3.png"/><Relationship Id="rId9" Type="http://schemas.openxmlformats.org/officeDocument/2006/relationships/slide" Target="slide56.xml"/><Relationship Id="rId14" Type="http://schemas.openxmlformats.org/officeDocument/2006/relationships/slide" Target="slide84.xml"/></Relationships>
</file>

<file path=ppt/slides/_rels/slide17.xml.rels><?xml version="1.0" encoding="UTF-8" standalone="yes"?>
<Relationships xmlns="http://schemas.openxmlformats.org/package/2006/relationships"><Relationship Id="rId8" Type="http://schemas.openxmlformats.org/officeDocument/2006/relationships/slide" Target="slide55.xml"/><Relationship Id="rId13" Type="http://schemas.openxmlformats.org/officeDocument/2006/relationships/slide" Target="slide82.xml"/><Relationship Id="rId3" Type="http://schemas.openxmlformats.org/officeDocument/2006/relationships/slide" Target="slide2.xml"/><Relationship Id="rId7" Type="http://schemas.openxmlformats.org/officeDocument/2006/relationships/slide" Target="slide50.xml"/><Relationship Id="rId12" Type="http://schemas.openxmlformats.org/officeDocument/2006/relationships/slide" Target="slide77.xml"/><Relationship Id="rId2" Type="http://schemas.openxmlformats.org/officeDocument/2006/relationships/slide" Target="slide14.xml"/><Relationship Id="rId16" Type="http://schemas.openxmlformats.org/officeDocument/2006/relationships/slide" Target="slide109.xml"/><Relationship Id="rId1" Type="http://schemas.openxmlformats.org/officeDocument/2006/relationships/slideLayout" Target="../slideLayouts/slideLayout2.xml"/><Relationship Id="rId6" Type="http://schemas.openxmlformats.org/officeDocument/2006/relationships/slide" Target="slide25.xml"/><Relationship Id="rId11" Type="http://schemas.openxmlformats.org/officeDocument/2006/relationships/slide" Target="slide59.xml"/><Relationship Id="rId5" Type="http://schemas.openxmlformats.org/officeDocument/2006/relationships/slide" Target="slide15.xml"/><Relationship Id="rId15" Type="http://schemas.openxmlformats.org/officeDocument/2006/relationships/slide" Target="slide97.xml"/><Relationship Id="rId10" Type="http://schemas.openxmlformats.org/officeDocument/2006/relationships/slide" Target="slide58.xml"/><Relationship Id="rId4" Type="http://schemas.openxmlformats.org/officeDocument/2006/relationships/image" Target="../media/image3.png"/><Relationship Id="rId9" Type="http://schemas.openxmlformats.org/officeDocument/2006/relationships/slide" Target="slide56.xml"/><Relationship Id="rId14" Type="http://schemas.openxmlformats.org/officeDocument/2006/relationships/slide" Target="slide84.xml"/></Relationships>
</file>

<file path=ppt/slides/_rels/slide18.xml.rels><?xml version="1.0" encoding="UTF-8" standalone="yes"?>
<Relationships xmlns="http://schemas.openxmlformats.org/package/2006/relationships"><Relationship Id="rId8" Type="http://schemas.openxmlformats.org/officeDocument/2006/relationships/slide" Target="slide55.xml"/><Relationship Id="rId13" Type="http://schemas.openxmlformats.org/officeDocument/2006/relationships/slide" Target="slide82.xml"/><Relationship Id="rId3" Type="http://schemas.openxmlformats.org/officeDocument/2006/relationships/slide" Target="slide2.xml"/><Relationship Id="rId7" Type="http://schemas.openxmlformats.org/officeDocument/2006/relationships/slide" Target="slide50.xml"/><Relationship Id="rId12" Type="http://schemas.openxmlformats.org/officeDocument/2006/relationships/slide" Target="slide77.xml"/><Relationship Id="rId2" Type="http://schemas.openxmlformats.org/officeDocument/2006/relationships/slide" Target="slide14.xml"/><Relationship Id="rId16" Type="http://schemas.openxmlformats.org/officeDocument/2006/relationships/slide" Target="slide109.xml"/><Relationship Id="rId1" Type="http://schemas.openxmlformats.org/officeDocument/2006/relationships/slideLayout" Target="../slideLayouts/slideLayout2.xml"/><Relationship Id="rId6" Type="http://schemas.openxmlformats.org/officeDocument/2006/relationships/slide" Target="slide25.xml"/><Relationship Id="rId11" Type="http://schemas.openxmlformats.org/officeDocument/2006/relationships/slide" Target="slide59.xml"/><Relationship Id="rId5" Type="http://schemas.openxmlformats.org/officeDocument/2006/relationships/slide" Target="slide15.xml"/><Relationship Id="rId15" Type="http://schemas.openxmlformats.org/officeDocument/2006/relationships/slide" Target="slide97.xml"/><Relationship Id="rId10" Type="http://schemas.openxmlformats.org/officeDocument/2006/relationships/slide" Target="slide58.xml"/><Relationship Id="rId4" Type="http://schemas.openxmlformats.org/officeDocument/2006/relationships/image" Target="../media/image3.png"/><Relationship Id="rId9" Type="http://schemas.openxmlformats.org/officeDocument/2006/relationships/slide" Target="slide56.xml"/><Relationship Id="rId14" Type="http://schemas.openxmlformats.org/officeDocument/2006/relationships/slide" Target="slide84.xml"/></Relationships>
</file>

<file path=ppt/slides/_rels/slide19.xml.rels><?xml version="1.0" encoding="UTF-8" standalone="yes"?>
<Relationships xmlns="http://schemas.openxmlformats.org/package/2006/relationships"><Relationship Id="rId8" Type="http://schemas.openxmlformats.org/officeDocument/2006/relationships/slide" Target="slide55.xml"/><Relationship Id="rId13" Type="http://schemas.openxmlformats.org/officeDocument/2006/relationships/slide" Target="slide82.xml"/><Relationship Id="rId3" Type="http://schemas.openxmlformats.org/officeDocument/2006/relationships/slide" Target="slide2.xml"/><Relationship Id="rId7" Type="http://schemas.openxmlformats.org/officeDocument/2006/relationships/slide" Target="slide50.xml"/><Relationship Id="rId12" Type="http://schemas.openxmlformats.org/officeDocument/2006/relationships/slide" Target="slide77.xml"/><Relationship Id="rId2" Type="http://schemas.openxmlformats.org/officeDocument/2006/relationships/slide" Target="slide14.xml"/><Relationship Id="rId16" Type="http://schemas.openxmlformats.org/officeDocument/2006/relationships/slide" Target="slide109.xml"/><Relationship Id="rId1" Type="http://schemas.openxmlformats.org/officeDocument/2006/relationships/slideLayout" Target="../slideLayouts/slideLayout2.xml"/><Relationship Id="rId6" Type="http://schemas.openxmlformats.org/officeDocument/2006/relationships/slide" Target="slide25.xml"/><Relationship Id="rId11" Type="http://schemas.openxmlformats.org/officeDocument/2006/relationships/slide" Target="slide59.xml"/><Relationship Id="rId5" Type="http://schemas.openxmlformats.org/officeDocument/2006/relationships/slide" Target="slide15.xml"/><Relationship Id="rId15" Type="http://schemas.openxmlformats.org/officeDocument/2006/relationships/slide" Target="slide97.xml"/><Relationship Id="rId10" Type="http://schemas.openxmlformats.org/officeDocument/2006/relationships/slide" Target="slide58.xml"/><Relationship Id="rId4" Type="http://schemas.openxmlformats.org/officeDocument/2006/relationships/image" Target="../media/image3.png"/><Relationship Id="rId9" Type="http://schemas.openxmlformats.org/officeDocument/2006/relationships/slide" Target="slide56.xml"/><Relationship Id="rId14" Type="http://schemas.openxmlformats.org/officeDocument/2006/relationships/slide" Target="slide84.xml"/></Relationships>
</file>

<file path=ppt/slides/_rels/slide2.xml.rels><?xml version="1.0" encoding="UTF-8" standalone="yes"?>
<Relationships xmlns="http://schemas.openxmlformats.org/package/2006/relationships"><Relationship Id="rId8" Type="http://schemas.openxmlformats.org/officeDocument/2006/relationships/slide" Target="slide50.xml"/><Relationship Id="rId13" Type="http://schemas.openxmlformats.org/officeDocument/2006/relationships/slide" Target="slide77.xml"/><Relationship Id="rId3" Type="http://schemas.openxmlformats.org/officeDocument/2006/relationships/slide" Target="slide14.xml"/><Relationship Id="rId7" Type="http://schemas.openxmlformats.org/officeDocument/2006/relationships/slide" Target="slide25.xml"/><Relationship Id="rId12" Type="http://schemas.openxmlformats.org/officeDocument/2006/relationships/slide" Target="slide59.xml"/><Relationship Id="rId17" Type="http://schemas.openxmlformats.org/officeDocument/2006/relationships/slide" Target="slide109.xml"/><Relationship Id="rId2" Type="http://schemas.openxmlformats.org/officeDocument/2006/relationships/image" Target="../media/image2.png"/><Relationship Id="rId16" Type="http://schemas.openxmlformats.org/officeDocument/2006/relationships/slide" Target="slide97.xml"/><Relationship Id="rId1" Type="http://schemas.openxmlformats.org/officeDocument/2006/relationships/slideLayout" Target="../slideLayouts/slideLayout2.xml"/><Relationship Id="rId6" Type="http://schemas.openxmlformats.org/officeDocument/2006/relationships/slide" Target="slide15.xml"/><Relationship Id="rId11" Type="http://schemas.openxmlformats.org/officeDocument/2006/relationships/slide" Target="slide58.xml"/><Relationship Id="rId5" Type="http://schemas.openxmlformats.org/officeDocument/2006/relationships/image" Target="../media/image3.png"/><Relationship Id="rId15" Type="http://schemas.openxmlformats.org/officeDocument/2006/relationships/slide" Target="slide84.xml"/><Relationship Id="rId10" Type="http://schemas.openxmlformats.org/officeDocument/2006/relationships/slide" Target="slide56.xml"/><Relationship Id="rId4" Type="http://schemas.openxmlformats.org/officeDocument/2006/relationships/slide" Target="slide2.xml"/><Relationship Id="rId9" Type="http://schemas.openxmlformats.org/officeDocument/2006/relationships/slide" Target="slide55.xml"/><Relationship Id="rId14" Type="http://schemas.openxmlformats.org/officeDocument/2006/relationships/slide" Target="slide82.xml"/></Relationships>
</file>

<file path=ppt/slides/_rels/slide20.xml.rels><?xml version="1.0" encoding="UTF-8" standalone="yes"?>
<Relationships xmlns="http://schemas.openxmlformats.org/package/2006/relationships"><Relationship Id="rId8" Type="http://schemas.openxmlformats.org/officeDocument/2006/relationships/slide" Target="slide55.xml"/><Relationship Id="rId13" Type="http://schemas.openxmlformats.org/officeDocument/2006/relationships/slide" Target="slide82.xml"/><Relationship Id="rId3" Type="http://schemas.openxmlformats.org/officeDocument/2006/relationships/slide" Target="slide2.xml"/><Relationship Id="rId7" Type="http://schemas.openxmlformats.org/officeDocument/2006/relationships/slide" Target="slide50.xml"/><Relationship Id="rId12" Type="http://schemas.openxmlformats.org/officeDocument/2006/relationships/slide" Target="slide77.xml"/><Relationship Id="rId2" Type="http://schemas.openxmlformats.org/officeDocument/2006/relationships/slide" Target="slide14.xml"/><Relationship Id="rId16" Type="http://schemas.openxmlformats.org/officeDocument/2006/relationships/slide" Target="slide109.xml"/><Relationship Id="rId1" Type="http://schemas.openxmlformats.org/officeDocument/2006/relationships/slideLayout" Target="../slideLayouts/slideLayout2.xml"/><Relationship Id="rId6" Type="http://schemas.openxmlformats.org/officeDocument/2006/relationships/slide" Target="slide25.xml"/><Relationship Id="rId11" Type="http://schemas.openxmlformats.org/officeDocument/2006/relationships/slide" Target="slide59.xml"/><Relationship Id="rId5" Type="http://schemas.openxmlformats.org/officeDocument/2006/relationships/slide" Target="slide15.xml"/><Relationship Id="rId15" Type="http://schemas.openxmlformats.org/officeDocument/2006/relationships/slide" Target="slide97.xml"/><Relationship Id="rId10" Type="http://schemas.openxmlformats.org/officeDocument/2006/relationships/slide" Target="slide58.xml"/><Relationship Id="rId4" Type="http://schemas.openxmlformats.org/officeDocument/2006/relationships/image" Target="../media/image3.png"/><Relationship Id="rId9" Type="http://schemas.openxmlformats.org/officeDocument/2006/relationships/slide" Target="slide56.xml"/><Relationship Id="rId14" Type="http://schemas.openxmlformats.org/officeDocument/2006/relationships/slide" Target="slide84.xml"/></Relationships>
</file>

<file path=ppt/slides/_rels/slide21.xml.rels><?xml version="1.0" encoding="UTF-8" standalone="yes"?>
<Relationships xmlns="http://schemas.openxmlformats.org/package/2006/relationships"><Relationship Id="rId8" Type="http://schemas.openxmlformats.org/officeDocument/2006/relationships/slide" Target="slide25.xml"/><Relationship Id="rId13" Type="http://schemas.openxmlformats.org/officeDocument/2006/relationships/slide" Target="slide59.xml"/><Relationship Id="rId18" Type="http://schemas.openxmlformats.org/officeDocument/2006/relationships/slide" Target="slide109.xml"/><Relationship Id="rId3" Type="http://schemas.openxmlformats.org/officeDocument/2006/relationships/image" Target="../media/image17.png"/><Relationship Id="rId7" Type="http://schemas.openxmlformats.org/officeDocument/2006/relationships/slide" Target="slide15.xml"/><Relationship Id="rId12" Type="http://schemas.openxmlformats.org/officeDocument/2006/relationships/slide" Target="slide58.xml"/><Relationship Id="rId17" Type="http://schemas.openxmlformats.org/officeDocument/2006/relationships/slide" Target="slide97.xml"/><Relationship Id="rId2" Type="http://schemas.openxmlformats.org/officeDocument/2006/relationships/image" Target="../media/image16.png"/><Relationship Id="rId16" Type="http://schemas.openxmlformats.org/officeDocument/2006/relationships/slide" Target="slide84.xml"/><Relationship Id="rId1" Type="http://schemas.openxmlformats.org/officeDocument/2006/relationships/slideLayout" Target="../slideLayouts/slideLayout2.xml"/><Relationship Id="rId6" Type="http://schemas.openxmlformats.org/officeDocument/2006/relationships/image" Target="../media/image3.png"/><Relationship Id="rId11" Type="http://schemas.openxmlformats.org/officeDocument/2006/relationships/slide" Target="slide56.xml"/><Relationship Id="rId5" Type="http://schemas.openxmlformats.org/officeDocument/2006/relationships/slide" Target="slide2.xml"/><Relationship Id="rId15" Type="http://schemas.openxmlformats.org/officeDocument/2006/relationships/slide" Target="slide82.xml"/><Relationship Id="rId10" Type="http://schemas.openxmlformats.org/officeDocument/2006/relationships/slide" Target="slide55.xml"/><Relationship Id="rId4" Type="http://schemas.openxmlformats.org/officeDocument/2006/relationships/slide" Target="slide14.xml"/><Relationship Id="rId9" Type="http://schemas.openxmlformats.org/officeDocument/2006/relationships/slide" Target="slide50.xml"/><Relationship Id="rId14" Type="http://schemas.openxmlformats.org/officeDocument/2006/relationships/slide" Target="slide77.xml"/></Relationships>
</file>

<file path=ppt/slides/_rels/slide22.xml.rels><?xml version="1.0" encoding="UTF-8" standalone="yes"?>
<Relationships xmlns="http://schemas.openxmlformats.org/package/2006/relationships"><Relationship Id="rId8" Type="http://schemas.openxmlformats.org/officeDocument/2006/relationships/slide" Target="slide50.xml"/><Relationship Id="rId13" Type="http://schemas.openxmlformats.org/officeDocument/2006/relationships/slide" Target="slide77.xml"/><Relationship Id="rId3" Type="http://schemas.openxmlformats.org/officeDocument/2006/relationships/slide" Target="slide14.xml"/><Relationship Id="rId7" Type="http://schemas.openxmlformats.org/officeDocument/2006/relationships/slide" Target="slide25.xml"/><Relationship Id="rId12" Type="http://schemas.openxmlformats.org/officeDocument/2006/relationships/slide" Target="slide59.xml"/><Relationship Id="rId17" Type="http://schemas.openxmlformats.org/officeDocument/2006/relationships/slide" Target="slide109.xml"/><Relationship Id="rId2" Type="http://schemas.openxmlformats.org/officeDocument/2006/relationships/image" Target="../media/image18.png"/><Relationship Id="rId16" Type="http://schemas.openxmlformats.org/officeDocument/2006/relationships/slide" Target="slide97.xml"/><Relationship Id="rId1" Type="http://schemas.openxmlformats.org/officeDocument/2006/relationships/slideLayout" Target="../slideLayouts/slideLayout2.xml"/><Relationship Id="rId6" Type="http://schemas.openxmlformats.org/officeDocument/2006/relationships/slide" Target="slide15.xml"/><Relationship Id="rId11" Type="http://schemas.openxmlformats.org/officeDocument/2006/relationships/slide" Target="slide58.xml"/><Relationship Id="rId5" Type="http://schemas.openxmlformats.org/officeDocument/2006/relationships/image" Target="../media/image3.png"/><Relationship Id="rId15" Type="http://schemas.openxmlformats.org/officeDocument/2006/relationships/slide" Target="slide84.xml"/><Relationship Id="rId10" Type="http://schemas.openxmlformats.org/officeDocument/2006/relationships/slide" Target="slide56.xml"/><Relationship Id="rId4" Type="http://schemas.openxmlformats.org/officeDocument/2006/relationships/slide" Target="slide2.xml"/><Relationship Id="rId9" Type="http://schemas.openxmlformats.org/officeDocument/2006/relationships/slide" Target="slide55.xml"/><Relationship Id="rId14" Type="http://schemas.openxmlformats.org/officeDocument/2006/relationships/slide" Target="slide82.xml"/></Relationships>
</file>

<file path=ppt/slides/_rels/slide23.xml.rels><?xml version="1.0" encoding="UTF-8" standalone="yes"?>
<Relationships xmlns="http://schemas.openxmlformats.org/package/2006/relationships"><Relationship Id="rId8" Type="http://schemas.openxmlformats.org/officeDocument/2006/relationships/slide" Target="slide50.xml"/><Relationship Id="rId13" Type="http://schemas.openxmlformats.org/officeDocument/2006/relationships/slide" Target="slide77.xml"/><Relationship Id="rId3" Type="http://schemas.openxmlformats.org/officeDocument/2006/relationships/slide" Target="slide14.xml"/><Relationship Id="rId7" Type="http://schemas.openxmlformats.org/officeDocument/2006/relationships/slide" Target="slide25.xml"/><Relationship Id="rId12" Type="http://schemas.openxmlformats.org/officeDocument/2006/relationships/slide" Target="slide59.xml"/><Relationship Id="rId17" Type="http://schemas.openxmlformats.org/officeDocument/2006/relationships/slide" Target="slide109.xml"/><Relationship Id="rId2" Type="http://schemas.openxmlformats.org/officeDocument/2006/relationships/image" Target="../media/image19.png"/><Relationship Id="rId16" Type="http://schemas.openxmlformats.org/officeDocument/2006/relationships/slide" Target="slide97.xml"/><Relationship Id="rId1" Type="http://schemas.openxmlformats.org/officeDocument/2006/relationships/slideLayout" Target="../slideLayouts/slideLayout2.xml"/><Relationship Id="rId6" Type="http://schemas.openxmlformats.org/officeDocument/2006/relationships/slide" Target="slide15.xml"/><Relationship Id="rId11" Type="http://schemas.openxmlformats.org/officeDocument/2006/relationships/slide" Target="slide58.xml"/><Relationship Id="rId5" Type="http://schemas.openxmlformats.org/officeDocument/2006/relationships/image" Target="../media/image3.png"/><Relationship Id="rId15" Type="http://schemas.openxmlformats.org/officeDocument/2006/relationships/slide" Target="slide84.xml"/><Relationship Id="rId10" Type="http://schemas.openxmlformats.org/officeDocument/2006/relationships/slide" Target="slide56.xml"/><Relationship Id="rId4" Type="http://schemas.openxmlformats.org/officeDocument/2006/relationships/slide" Target="slide2.xml"/><Relationship Id="rId9" Type="http://schemas.openxmlformats.org/officeDocument/2006/relationships/slide" Target="slide55.xml"/><Relationship Id="rId14" Type="http://schemas.openxmlformats.org/officeDocument/2006/relationships/slide" Target="slide82.xml"/></Relationships>
</file>

<file path=ppt/slides/_rels/slide24.xml.rels><?xml version="1.0" encoding="UTF-8" standalone="yes"?>
<Relationships xmlns="http://schemas.openxmlformats.org/package/2006/relationships"><Relationship Id="rId8" Type="http://schemas.openxmlformats.org/officeDocument/2006/relationships/slide" Target="slide25.xml"/><Relationship Id="rId13" Type="http://schemas.openxmlformats.org/officeDocument/2006/relationships/slide" Target="slide59.xml"/><Relationship Id="rId18" Type="http://schemas.openxmlformats.org/officeDocument/2006/relationships/slide" Target="slide109.xml"/><Relationship Id="rId3" Type="http://schemas.openxmlformats.org/officeDocument/2006/relationships/image" Target="../media/image20.png"/><Relationship Id="rId7" Type="http://schemas.openxmlformats.org/officeDocument/2006/relationships/slide" Target="slide15.xml"/><Relationship Id="rId12" Type="http://schemas.openxmlformats.org/officeDocument/2006/relationships/slide" Target="slide58.xml"/><Relationship Id="rId17" Type="http://schemas.openxmlformats.org/officeDocument/2006/relationships/slide" Target="slide97.xml"/><Relationship Id="rId2" Type="http://schemas.openxmlformats.org/officeDocument/2006/relationships/hyperlink" Target="https://scimet.iau.ir/Abbas_ToloieEshlaghy" TargetMode="External"/><Relationship Id="rId16" Type="http://schemas.openxmlformats.org/officeDocument/2006/relationships/slide" Target="slide84.xml"/><Relationship Id="rId1" Type="http://schemas.openxmlformats.org/officeDocument/2006/relationships/slideLayout" Target="../slideLayouts/slideLayout2.xml"/><Relationship Id="rId6" Type="http://schemas.openxmlformats.org/officeDocument/2006/relationships/image" Target="../media/image3.png"/><Relationship Id="rId11" Type="http://schemas.openxmlformats.org/officeDocument/2006/relationships/slide" Target="slide56.xml"/><Relationship Id="rId5" Type="http://schemas.openxmlformats.org/officeDocument/2006/relationships/slide" Target="slide2.xml"/><Relationship Id="rId15" Type="http://schemas.openxmlformats.org/officeDocument/2006/relationships/slide" Target="slide82.xml"/><Relationship Id="rId10" Type="http://schemas.openxmlformats.org/officeDocument/2006/relationships/slide" Target="slide55.xml"/><Relationship Id="rId4" Type="http://schemas.openxmlformats.org/officeDocument/2006/relationships/slide" Target="slide14.xml"/><Relationship Id="rId9" Type="http://schemas.openxmlformats.org/officeDocument/2006/relationships/slide" Target="slide50.xml"/><Relationship Id="rId14" Type="http://schemas.openxmlformats.org/officeDocument/2006/relationships/slide" Target="slide77.xml"/></Relationships>
</file>

<file path=ppt/slides/_rels/slide25.xml.rels><?xml version="1.0" encoding="UTF-8" standalone="yes"?>
<Relationships xmlns="http://schemas.openxmlformats.org/package/2006/relationships"><Relationship Id="rId8" Type="http://schemas.openxmlformats.org/officeDocument/2006/relationships/slide" Target="slide55.xml"/><Relationship Id="rId13" Type="http://schemas.openxmlformats.org/officeDocument/2006/relationships/slide" Target="slide82.xml"/><Relationship Id="rId3" Type="http://schemas.openxmlformats.org/officeDocument/2006/relationships/slide" Target="slide2.xml"/><Relationship Id="rId7" Type="http://schemas.openxmlformats.org/officeDocument/2006/relationships/slide" Target="slide50.xml"/><Relationship Id="rId12" Type="http://schemas.openxmlformats.org/officeDocument/2006/relationships/slide" Target="slide77.xml"/><Relationship Id="rId2" Type="http://schemas.openxmlformats.org/officeDocument/2006/relationships/slide" Target="slide14.xml"/><Relationship Id="rId16" Type="http://schemas.openxmlformats.org/officeDocument/2006/relationships/slide" Target="slide109.xml"/><Relationship Id="rId1" Type="http://schemas.openxmlformats.org/officeDocument/2006/relationships/slideLayout" Target="../slideLayouts/slideLayout2.xml"/><Relationship Id="rId6" Type="http://schemas.openxmlformats.org/officeDocument/2006/relationships/slide" Target="slide25.xml"/><Relationship Id="rId11" Type="http://schemas.openxmlformats.org/officeDocument/2006/relationships/slide" Target="slide59.xml"/><Relationship Id="rId5" Type="http://schemas.openxmlformats.org/officeDocument/2006/relationships/slide" Target="slide15.xml"/><Relationship Id="rId15" Type="http://schemas.openxmlformats.org/officeDocument/2006/relationships/slide" Target="slide97.xml"/><Relationship Id="rId10" Type="http://schemas.openxmlformats.org/officeDocument/2006/relationships/slide" Target="slide58.xml"/><Relationship Id="rId4" Type="http://schemas.openxmlformats.org/officeDocument/2006/relationships/image" Target="../media/image3.png"/><Relationship Id="rId9" Type="http://schemas.openxmlformats.org/officeDocument/2006/relationships/slide" Target="slide56.xml"/><Relationship Id="rId14" Type="http://schemas.openxmlformats.org/officeDocument/2006/relationships/slide" Target="slide84.xml"/></Relationships>
</file>

<file path=ppt/slides/_rels/slide26.xml.rels><?xml version="1.0" encoding="UTF-8" standalone="yes"?>
<Relationships xmlns="http://schemas.openxmlformats.org/package/2006/relationships"><Relationship Id="rId8" Type="http://schemas.openxmlformats.org/officeDocument/2006/relationships/slide" Target="slide50.xml"/><Relationship Id="rId13" Type="http://schemas.openxmlformats.org/officeDocument/2006/relationships/slide" Target="slide77.xml"/><Relationship Id="rId3" Type="http://schemas.openxmlformats.org/officeDocument/2006/relationships/slide" Target="slide14.xml"/><Relationship Id="rId7" Type="http://schemas.openxmlformats.org/officeDocument/2006/relationships/slide" Target="slide25.xml"/><Relationship Id="rId12" Type="http://schemas.openxmlformats.org/officeDocument/2006/relationships/slide" Target="slide59.xml"/><Relationship Id="rId17" Type="http://schemas.openxmlformats.org/officeDocument/2006/relationships/slide" Target="slide109.xml"/><Relationship Id="rId2" Type="http://schemas.openxmlformats.org/officeDocument/2006/relationships/image" Target="../media/image21.png"/><Relationship Id="rId16" Type="http://schemas.openxmlformats.org/officeDocument/2006/relationships/slide" Target="slide97.xml"/><Relationship Id="rId1" Type="http://schemas.openxmlformats.org/officeDocument/2006/relationships/slideLayout" Target="../slideLayouts/slideLayout2.xml"/><Relationship Id="rId6" Type="http://schemas.openxmlformats.org/officeDocument/2006/relationships/slide" Target="slide15.xml"/><Relationship Id="rId11" Type="http://schemas.openxmlformats.org/officeDocument/2006/relationships/slide" Target="slide58.xml"/><Relationship Id="rId5" Type="http://schemas.openxmlformats.org/officeDocument/2006/relationships/image" Target="../media/image3.png"/><Relationship Id="rId15" Type="http://schemas.openxmlformats.org/officeDocument/2006/relationships/slide" Target="slide84.xml"/><Relationship Id="rId10" Type="http://schemas.openxmlformats.org/officeDocument/2006/relationships/slide" Target="slide56.xml"/><Relationship Id="rId4" Type="http://schemas.openxmlformats.org/officeDocument/2006/relationships/slide" Target="slide2.xml"/><Relationship Id="rId9" Type="http://schemas.openxmlformats.org/officeDocument/2006/relationships/slide" Target="slide55.xml"/><Relationship Id="rId14" Type="http://schemas.openxmlformats.org/officeDocument/2006/relationships/slide" Target="slide82.xml"/></Relationships>
</file>

<file path=ppt/slides/_rels/slide27.xml.rels><?xml version="1.0" encoding="UTF-8" standalone="yes"?>
<Relationships xmlns="http://schemas.openxmlformats.org/package/2006/relationships"><Relationship Id="rId8" Type="http://schemas.openxmlformats.org/officeDocument/2006/relationships/slide" Target="slide50.xml"/><Relationship Id="rId13" Type="http://schemas.openxmlformats.org/officeDocument/2006/relationships/slide" Target="slide77.xml"/><Relationship Id="rId3" Type="http://schemas.openxmlformats.org/officeDocument/2006/relationships/slide" Target="slide14.xml"/><Relationship Id="rId7" Type="http://schemas.openxmlformats.org/officeDocument/2006/relationships/slide" Target="slide25.xml"/><Relationship Id="rId12" Type="http://schemas.openxmlformats.org/officeDocument/2006/relationships/slide" Target="slide59.xml"/><Relationship Id="rId17" Type="http://schemas.openxmlformats.org/officeDocument/2006/relationships/slide" Target="slide109.xml"/><Relationship Id="rId2" Type="http://schemas.openxmlformats.org/officeDocument/2006/relationships/image" Target="../media/image22.png"/><Relationship Id="rId16" Type="http://schemas.openxmlformats.org/officeDocument/2006/relationships/slide" Target="slide97.xml"/><Relationship Id="rId1" Type="http://schemas.openxmlformats.org/officeDocument/2006/relationships/slideLayout" Target="../slideLayouts/slideLayout2.xml"/><Relationship Id="rId6" Type="http://schemas.openxmlformats.org/officeDocument/2006/relationships/slide" Target="slide15.xml"/><Relationship Id="rId11" Type="http://schemas.openxmlformats.org/officeDocument/2006/relationships/slide" Target="slide58.xml"/><Relationship Id="rId5" Type="http://schemas.openxmlformats.org/officeDocument/2006/relationships/image" Target="../media/image3.png"/><Relationship Id="rId15" Type="http://schemas.openxmlformats.org/officeDocument/2006/relationships/slide" Target="slide84.xml"/><Relationship Id="rId10" Type="http://schemas.openxmlformats.org/officeDocument/2006/relationships/slide" Target="slide56.xml"/><Relationship Id="rId4" Type="http://schemas.openxmlformats.org/officeDocument/2006/relationships/slide" Target="slide2.xml"/><Relationship Id="rId9" Type="http://schemas.openxmlformats.org/officeDocument/2006/relationships/slide" Target="slide55.xml"/><Relationship Id="rId14" Type="http://schemas.openxmlformats.org/officeDocument/2006/relationships/slide" Target="slide82.xml"/></Relationships>
</file>

<file path=ppt/slides/_rels/slide28.xml.rels><?xml version="1.0" encoding="UTF-8" standalone="yes"?>
<Relationships xmlns="http://schemas.openxmlformats.org/package/2006/relationships"><Relationship Id="rId8" Type="http://schemas.openxmlformats.org/officeDocument/2006/relationships/slide" Target="slide50.xml"/><Relationship Id="rId13" Type="http://schemas.openxmlformats.org/officeDocument/2006/relationships/slide" Target="slide77.xml"/><Relationship Id="rId3" Type="http://schemas.openxmlformats.org/officeDocument/2006/relationships/slide" Target="slide14.xml"/><Relationship Id="rId7" Type="http://schemas.openxmlformats.org/officeDocument/2006/relationships/slide" Target="slide25.xml"/><Relationship Id="rId12" Type="http://schemas.openxmlformats.org/officeDocument/2006/relationships/slide" Target="slide59.xml"/><Relationship Id="rId17" Type="http://schemas.openxmlformats.org/officeDocument/2006/relationships/slide" Target="slide109.xml"/><Relationship Id="rId2" Type="http://schemas.openxmlformats.org/officeDocument/2006/relationships/image" Target="../media/image23.png"/><Relationship Id="rId16" Type="http://schemas.openxmlformats.org/officeDocument/2006/relationships/slide" Target="slide97.xml"/><Relationship Id="rId1" Type="http://schemas.openxmlformats.org/officeDocument/2006/relationships/slideLayout" Target="../slideLayouts/slideLayout2.xml"/><Relationship Id="rId6" Type="http://schemas.openxmlformats.org/officeDocument/2006/relationships/slide" Target="slide15.xml"/><Relationship Id="rId11" Type="http://schemas.openxmlformats.org/officeDocument/2006/relationships/slide" Target="slide58.xml"/><Relationship Id="rId5" Type="http://schemas.openxmlformats.org/officeDocument/2006/relationships/image" Target="../media/image3.png"/><Relationship Id="rId15" Type="http://schemas.openxmlformats.org/officeDocument/2006/relationships/slide" Target="slide84.xml"/><Relationship Id="rId10" Type="http://schemas.openxmlformats.org/officeDocument/2006/relationships/slide" Target="slide56.xml"/><Relationship Id="rId4" Type="http://schemas.openxmlformats.org/officeDocument/2006/relationships/slide" Target="slide2.xml"/><Relationship Id="rId9" Type="http://schemas.openxmlformats.org/officeDocument/2006/relationships/slide" Target="slide55.xml"/><Relationship Id="rId14" Type="http://schemas.openxmlformats.org/officeDocument/2006/relationships/slide" Target="slide82.xml"/></Relationships>
</file>

<file path=ppt/slides/_rels/slide29.xml.rels><?xml version="1.0" encoding="UTF-8" standalone="yes"?>
<Relationships xmlns="http://schemas.openxmlformats.org/package/2006/relationships"><Relationship Id="rId8" Type="http://schemas.openxmlformats.org/officeDocument/2006/relationships/slide" Target="slide50.xml"/><Relationship Id="rId13" Type="http://schemas.openxmlformats.org/officeDocument/2006/relationships/slide" Target="slide77.xml"/><Relationship Id="rId3" Type="http://schemas.openxmlformats.org/officeDocument/2006/relationships/slide" Target="slide14.xml"/><Relationship Id="rId7" Type="http://schemas.openxmlformats.org/officeDocument/2006/relationships/slide" Target="slide25.xml"/><Relationship Id="rId12" Type="http://schemas.openxmlformats.org/officeDocument/2006/relationships/slide" Target="slide59.xml"/><Relationship Id="rId17" Type="http://schemas.openxmlformats.org/officeDocument/2006/relationships/slide" Target="slide109.xml"/><Relationship Id="rId2" Type="http://schemas.openxmlformats.org/officeDocument/2006/relationships/image" Target="../media/image24.png"/><Relationship Id="rId16" Type="http://schemas.openxmlformats.org/officeDocument/2006/relationships/slide" Target="slide97.xml"/><Relationship Id="rId1" Type="http://schemas.openxmlformats.org/officeDocument/2006/relationships/slideLayout" Target="../slideLayouts/slideLayout2.xml"/><Relationship Id="rId6" Type="http://schemas.openxmlformats.org/officeDocument/2006/relationships/slide" Target="slide15.xml"/><Relationship Id="rId11" Type="http://schemas.openxmlformats.org/officeDocument/2006/relationships/slide" Target="slide58.xml"/><Relationship Id="rId5" Type="http://schemas.openxmlformats.org/officeDocument/2006/relationships/image" Target="../media/image3.png"/><Relationship Id="rId15" Type="http://schemas.openxmlformats.org/officeDocument/2006/relationships/slide" Target="slide84.xml"/><Relationship Id="rId10" Type="http://schemas.openxmlformats.org/officeDocument/2006/relationships/slide" Target="slide56.xml"/><Relationship Id="rId4" Type="http://schemas.openxmlformats.org/officeDocument/2006/relationships/slide" Target="slide2.xml"/><Relationship Id="rId9" Type="http://schemas.openxmlformats.org/officeDocument/2006/relationships/slide" Target="slide55.xml"/><Relationship Id="rId14" Type="http://schemas.openxmlformats.org/officeDocument/2006/relationships/slide" Target="slide82.xml"/></Relationships>
</file>

<file path=ppt/slides/_rels/slide3.xml.rels><?xml version="1.0" encoding="UTF-8" standalone="yes"?>
<Relationships xmlns="http://schemas.openxmlformats.org/package/2006/relationships"><Relationship Id="rId8" Type="http://schemas.openxmlformats.org/officeDocument/2006/relationships/slide" Target="slide50.xml"/><Relationship Id="rId13" Type="http://schemas.openxmlformats.org/officeDocument/2006/relationships/slide" Target="slide77.xml"/><Relationship Id="rId3" Type="http://schemas.openxmlformats.org/officeDocument/2006/relationships/slide" Target="slide14.xml"/><Relationship Id="rId7" Type="http://schemas.openxmlformats.org/officeDocument/2006/relationships/slide" Target="slide25.xml"/><Relationship Id="rId12" Type="http://schemas.openxmlformats.org/officeDocument/2006/relationships/slide" Target="slide59.xml"/><Relationship Id="rId17" Type="http://schemas.openxmlformats.org/officeDocument/2006/relationships/slide" Target="slide109.xml"/><Relationship Id="rId2" Type="http://schemas.openxmlformats.org/officeDocument/2006/relationships/image" Target="../media/image4.png"/><Relationship Id="rId16" Type="http://schemas.openxmlformats.org/officeDocument/2006/relationships/slide" Target="slide97.xml"/><Relationship Id="rId1" Type="http://schemas.openxmlformats.org/officeDocument/2006/relationships/slideLayout" Target="../slideLayouts/slideLayout2.xml"/><Relationship Id="rId6" Type="http://schemas.openxmlformats.org/officeDocument/2006/relationships/slide" Target="slide15.xml"/><Relationship Id="rId11" Type="http://schemas.openxmlformats.org/officeDocument/2006/relationships/slide" Target="slide58.xml"/><Relationship Id="rId5" Type="http://schemas.openxmlformats.org/officeDocument/2006/relationships/image" Target="../media/image3.png"/><Relationship Id="rId15" Type="http://schemas.openxmlformats.org/officeDocument/2006/relationships/slide" Target="slide84.xml"/><Relationship Id="rId10" Type="http://schemas.openxmlformats.org/officeDocument/2006/relationships/slide" Target="slide56.xml"/><Relationship Id="rId4" Type="http://schemas.openxmlformats.org/officeDocument/2006/relationships/slide" Target="slide2.xml"/><Relationship Id="rId9" Type="http://schemas.openxmlformats.org/officeDocument/2006/relationships/slide" Target="slide55.xml"/><Relationship Id="rId14" Type="http://schemas.openxmlformats.org/officeDocument/2006/relationships/slide" Target="slide82.xml"/></Relationships>
</file>

<file path=ppt/slides/_rels/slide30.xml.rels><?xml version="1.0" encoding="UTF-8" standalone="yes"?>
<Relationships xmlns="http://schemas.openxmlformats.org/package/2006/relationships"><Relationship Id="rId8" Type="http://schemas.openxmlformats.org/officeDocument/2006/relationships/slide" Target="slide50.xml"/><Relationship Id="rId13" Type="http://schemas.openxmlformats.org/officeDocument/2006/relationships/slide" Target="slide77.xml"/><Relationship Id="rId3" Type="http://schemas.openxmlformats.org/officeDocument/2006/relationships/slide" Target="slide14.xml"/><Relationship Id="rId7" Type="http://schemas.openxmlformats.org/officeDocument/2006/relationships/slide" Target="slide25.xml"/><Relationship Id="rId12" Type="http://schemas.openxmlformats.org/officeDocument/2006/relationships/slide" Target="slide59.xml"/><Relationship Id="rId17" Type="http://schemas.openxmlformats.org/officeDocument/2006/relationships/slide" Target="slide109.xml"/><Relationship Id="rId2" Type="http://schemas.openxmlformats.org/officeDocument/2006/relationships/image" Target="../media/image25.png"/><Relationship Id="rId16" Type="http://schemas.openxmlformats.org/officeDocument/2006/relationships/slide" Target="slide97.xml"/><Relationship Id="rId1" Type="http://schemas.openxmlformats.org/officeDocument/2006/relationships/slideLayout" Target="../slideLayouts/slideLayout2.xml"/><Relationship Id="rId6" Type="http://schemas.openxmlformats.org/officeDocument/2006/relationships/slide" Target="slide15.xml"/><Relationship Id="rId11" Type="http://schemas.openxmlformats.org/officeDocument/2006/relationships/slide" Target="slide58.xml"/><Relationship Id="rId5" Type="http://schemas.openxmlformats.org/officeDocument/2006/relationships/image" Target="../media/image3.png"/><Relationship Id="rId15" Type="http://schemas.openxmlformats.org/officeDocument/2006/relationships/slide" Target="slide84.xml"/><Relationship Id="rId10" Type="http://schemas.openxmlformats.org/officeDocument/2006/relationships/slide" Target="slide56.xml"/><Relationship Id="rId4" Type="http://schemas.openxmlformats.org/officeDocument/2006/relationships/slide" Target="slide2.xml"/><Relationship Id="rId9" Type="http://schemas.openxmlformats.org/officeDocument/2006/relationships/slide" Target="slide55.xml"/><Relationship Id="rId14" Type="http://schemas.openxmlformats.org/officeDocument/2006/relationships/slide" Target="slide82.xml"/></Relationships>
</file>

<file path=ppt/slides/_rels/slide31.xml.rels><?xml version="1.0" encoding="UTF-8" standalone="yes"?>
<Relationships xmlns="http://schemas.openxmlformats.org/package/2006/relationships"><Relationship Id="rId8" Type="http://schemas.openxmlformats.org/officeDocument/2006/relationships/slide" Target="slide50.xml"/><Relationship Id="rId13" Type="http://schemas.openxmlformats.org/officeDocument/2006/relationships/slide" Target="slide77.xml"/><Relationship Id="rId3" Type="http://schemas.openxmlformats.org/officeDocument/2006/relationships/slide" Target="slide14.xml"/><Relationship Id="rId7" Type="http://schemas.openxmlformats.org/officeDocument/2006/relationships/slide" Target="slide25.xml"/><Relationship Id="rId12" Type="http://schemas.openxmlformats.org/officeDocument/2006/relationships/slide" Target="slide59.xml"/><Relationship Id="rId17" Type="http://schemas.openxmlformats.org/officeDocument/2006/relationships/slide" Target="slide109.xml"/><Relationship Id="rId2" Type="http://schemas.openxmlformats.org/officeDocument/2006/relationships/image" Target="../media/image26.png"/><Relationship Id="rId16" Type="http://schemas.openxmlformats.org/officeDocument/2006/relationships/slide" Target="slide97.xml"/><Relationship Id="rId1" Type="http://schemas.openxmlformats.org/officeDocument/2006/relationships/slideLayout" Target="../slideLayouts/slideLayout2.xml"/><Relationship Id="rId6" Type="http://schemas.openxmlformats.org/officeDocument/2006/relationships/slide" Target="slide15.xml"/><Relationship Id="rId11" Type="http://schemas.openxmlformats.org/officeDocument/2006/relationships/slide" Target="slide58.xml"/><Relationship Id="rId5" Type="http://schemas.openxmlformats.org/officeDocument/2006/relationships/image" Target="../media/image3.png"/><Relationship Id="rId15" Type="http://schemas.openxmlformats.org/officeDocument/2006/relationships/slide" Target="slide84.xml"/><Relationship Id="rId10" Type="http://schemas.openxmlformats.org/officeDocument/2006/relationships/slide" Target="slide56.xml"/><Relationship Id="rId4" Type="http://schemas.openxmlformats.org/officeDocument/2006/relationships/slide" Target="slide2.xml"/><Relationship Id="rId9" Type="http://schemas.openxmlformats.org/officeDocument/2006/relationships/slide" Target="slide55.xml"/><Relationship Id="rId14" Type="http://schemas.openxmlformats.org/officeDocument/2006/relationships/slide" Target="slide82.xml"/></Relationships>
</file>

<file path=ppt/slides/_rels/slide32.xml.rels><?xml version="1.0" encoding="UTF-8" standalone="yes"?>
<Relationships xmlns="http://schemas.openxmlformats.org/package/2006/relationships"><Relationship Id="rId8" Type="http://schemas.openxmlformats.org/officeDocument/2006/relationships/slide" Target="slide50.xml"/><Relationship Id="rId13" Type="http://schemas.openxmlformats.org/officeDocument/2006/relationships/slide" Target="slide77.xml"/><Relationship Id="rId3" Type="http://schemas.openxmlformats.org/officeDocument/2006/relationships/slide" Target="slide14.xml"/><Relationship Id="rId7" Type="http://schemas.openxmlformats.org/officeDocument/2006/relationships/slide" Target="slide25.xml"/><Relationship Id="rId12" Type="http://schemas.openxmlformats.org/officeDocument/2006/relationships/slide" Target="slide59.xml"/><Relationship Id="rId17" Type="http://schemas.openxmlformats.org/officeDocument/2006/relationships/slide" Target="slide109.xml"/><Relationship Id="rId2" Type="http://schemas.openxmlformats.org/officeDocument/2006/relationships/image" Target="../media/image27.png"/><Relationship Id="rId16" Type="http://schemas.openxmlformats.org/officeDocument/2006/relationships/slide" Target="slide97.xml"/><Relationship Id="rId1" Type="http://schemas.openxmlformats.org/officeDocument/2006/relationships/slideLayout" Target="../slideLayouts/slideLayout2.xml"/><Relationship Id="rId6" Type="http://schemas.openxmlformats.org/officeDocument/2006/relationships/slide" Target="slide15.xml"/><Relationship Id="rId11" Type="http://schemas.openxmlformats.org/officeDocument/2006/relationships/slide" Target="slide58.xml"/><Relationship Id="rId5" Type="http://schemas.openxmlformats.org/officeDocument/2006/relationships/image" Target="../media/image3.png"/><Relationship Id="rId15" Type="http://schemas.openxmlformats.org/officeDocument/2006/relationships/slide" Target="slide84.xml"/><Relationship Id="rId10" Type="http://schemas.openxmlformats.org/officeDocument/2006/relationships/slide" Target="slide56.xml"/><Relationship Id="rId4" Type="http://schemas.openxmlformats.org/officeDocument/2006/relationships/slide" Target="slide2.xml"/><Relationship Id="rId9" Type="http://schemas.openxmlformats.org/officeDocument/2006/relationships/slide" Target="slide55.xml"/><Relationship Id="rId14" Type="http://schemas.openxmlformats.org/officeDocument/2006/relationships/slide" Target="slide82.xml"/></Relationships>
</file>

<file path=ppt/slides/_rels/slide33.xml.rels><?xml version="1.0" encoding="UTF-8" standalone="yes"?>
<Relationships xmlns="http://schemas.openxmlformats.org/package/2006/relationships"><Relationship Id="rId8" Type="http://schemas.openxmlformats.org/officeDocument/2006/relationships/slide" Target="slide50.xml"/><Relationship Id="rId13" Type="http://schemas.openxmlformats.org/officeDocument/2006/relationships/slide" Target="slide77.xml"/><Relationship Id="rId3" Type="http://schemas.openxmlformats.org/officeDocument/2006/relationships/slide" Target="slide14.xml"/><Relationship Id="rId7" Type="http://schemas.openxmlformats.org/officeDocument/2006/relationships/slide" Target="slide25.xml"/><Relationship Id="rId12" Type="http://schemas.openxmlformats.org/officeDocument/2006/relationships/slide" Target="slide59.xml"/><Relationship Id="rId17" Type="http://schemas.openxmlformats.org/officeDocument/2006/relationships/slide" Target="slide109.xml"/><Relationship Id="rId2" Type="http://schemas.openxmlformats.org/officeDocument/2006/relationships/image" Target="../media/image28.png"/><Relationship Id="rId16" Type="http://schemas.openxmlformats.org/officeDocument/2006/relationships/slide" Target="slide97.xml"/><Relationship Id="rId1" Type="http://schemas.openxmlformats.org/officeDocument/2006/relationships/slideLayout" Target="../slideLayouts/slideLayout2.xml"/><Relationship Id="rId6" Type="http://schemas.openxmlformats.org/officeDocument/2006/relationships/slide" Target="slide15.xml"/><Relationship Id="rId11" Type="http://schemas.openxmlformats.org/officeDocument/2006/relationships/slide" Target="slide58.xml"/><Relationship Id="rId5" Type="http://schemas.openxmlformats.org/officeDocument/2006/relationships/image" Target="../media/image3.png"/><Relationship Id="rId15" Type="http://schemas.openxmlformats.org/officeDocument/2006/relationships/slide" Target="slide84.xml"/><Relationship Id="rId10" Type="http://schemas.openxmlformats.org/officeDocument/2006/relationships/slide" Target="slide56.xml"/><Relationship Id="rId4" Type="http://schemas.openxmlformats.org/officeDocument/2006/relationships/slide" Target="slide2.xml"/><Relationship Id="rId9" Type="http://schemas.openxmlformats.org/officeDocument/2006/relationships/slide" Target="slide55.xml"/><Relationship Id="rId14" Type="http://schemas.openxmlformats.org/officeDocument/2006/relationships/slide" Target="slide82.xml"/></Relationships>
</file>

<file path=ppt/slides/_rels/slide34.xml.rels><?xml version="1.0" encoding="UTF-8" standalone="yes"?>
<Relationships xmlns="http://schemas.openxmlformats.org/package/2006/relationships"><Relationship Id="rId8" Type="http://schemas.openxmlformats.org/officeDocument/2006/relationships/slide" Target="slide25.xml"/><Relationship Id="rId13" Type="http://schemas.openxmlformats.org/officeDocument/2006/relationships/slide" Target="slide59.xml"/><Relationship Id="rId18" Type="http://schemas.openxmlformats.org/officeDocument/2006/relationships/slide" Target="slide109.xml"/><Relationship Id="rId3" Type="http://schemas.openxmlformats.org/officeDocument/2006/relationships/image" Target="../media/image30.png"/><Relationship Id="rId7" Type="http://schemas.openxmlformats.org/officeDocument/2006/relationships/slide" Target="slide15.xml"/><Relationship Id="rId12" Type="http://schemas.openxmlformats.org/officeDocument/2006/relationships/slide" Target="slide58.xml"/><Relationship Id="rId17" Type="http://schemas.openxmlformats.org/officeDocument/2006/relationships/slide" Target="slide97.xml"/><Relationship Id="rId2" Type="http://schemas.openxmlformats.org/officeDocument/2006/relationships/image" Target="../media/image29.png"/><Relationship Id="rId16" Type="http://schemas.openxmlformats.org/officeDocument/2006/relationships/slide" Target="slide84.xml"/><Relationship Id="rId1" Type="http://schemas.openxmlformats.org/officeDocument/2006/relationships/slideLayout" Target="../slideLayouts/slideLayout2.xml"/><Relationship Id="rId6" Type="http://schemas.openxmlformats.org/officeDocument/2006/relationships/image" Target="../media/image3.png"/><Relationship Id="rId11" Type="http://schemas.openxmlformats.org/officeDocument/2006/relationships/slide" Target="slide56.xml"/><Relationship Id="rId5" Type="http://schemas.openxmlformats.org/officeDocument/2006/relationships/slide" Target="slide2.xml"/><Relationship Id="rId15" Type="http://schemas.openxmlformats.org/officeDocument/2006/relationships/slide" Target="slide82.xml"/><Relationship Id="rId10" Type="http://schemas.openxmlformats.org/officeDocument/2006/relationships/slide" Target="slide55.xml"/><Relationship Id="rId4" Type="http://schemas.openxmlformats.org/officeDocument/2006/relationships/slide" Target="slide14.xml"/><Relationship Id="rId9" Type="http://schemas.openxmlformats.org/officeDocument/2006/relationships/slide" Target="slide50.xml"/><Relationship Id="rId14" Type="http://schemas.openxmlformats.org/officeDocument/2006/relationships/slide" Target="slide77.xml"/></Relationships>
</file>

<file path=ppt/slides/_rels/slide35.xml.rels><?xml version="1.0" encoding="UTF-8" standalone="yes"?>
<Relationships xmlns="http://schemas.openxmlformats.org/package/2006/relationships"><Relationship Id="rId8" Type="http://schemas.openxmlformats.org/officeDocument/2006/relationships/slide" Target="slide55.xml"/><Relationship Id="rId13" Type="http://schemas.openxmlformats.org/officeDocument/2006/relationships/slide" Target="slide82.xml"/><Relationship Id="rId3" Type="http://schemas.openxmlformats.org/officeDocument/2006/relationships/slide" Target="slide2.xml"/><Relationship Id="rId7" Type="http://schemas.openxmlformats.org/officeDocument/2006/relationships/slide" Target="slide50.xml"/><Relationship Id="rId12" Type="http://schemas.openxmlformats.org/officeDocument/2006/relationships/slide" Target="slide77.xml"/><Relationship Id="rId2" Type="http://schemas.openxmlformats.org/officeDocument/2006/relationships/slide" Target="slide14.xml"/><Relationship Id="rId16" Type="http://schemas.openxmlformats.org/officeDocument/2006/relationships/slide" Target="slide109.xml"/><Relationship Id="rId1" Type="http://schemas.openxmlformats.org/officeDocument/2006/relationships/slideLayout" Target="../slideLayouts/slideLayout2.xml"/><Relationship Id="rId6" Type="http://schemas.openxmlformats.org/officeDocument/2006/relationships/slide" Target="slide25.xml"/><Relationship Id="rId11" Type="http://schemas.openxmlformats.org/officeDocument/2006/relationships/slide" Target="slide59.xml"/><Relationship Id="rId5" Type="http://schemas.openxmlformats.org/officeDocument/2006/relationships/slide" Target="slide15.xml"/><Relationship Id="rId15" Type="http://schemas.openxmlformats.org/officeDocument/2006/relationships/slide" Target="slide97.xml"/><Relationship Id="rId10" Type="http://schemas.openxmlformats.org/officeDocument/2006/relationships/slide" Target="slide58.xml"/><Relationship Id="rId4" Type="http://schemas.openxmlformats.org/officeDocument/2006/relationships/image" Target="../media/image3.png"/><Relationship Id="rId9" Type="http://schemas.openxmlformats.org/officeDocument/2006/relationships/slide" Target="slide56.xml"/><Relationship Id="rId14" Type="http://schemas.openxmlformats.org/officeDocument/2006/relationships/slide" Target="slide84.xml"/></Relationships>
</file>

<file path=ppt/slides/_rels/slide36.xml.rels><?xml version="1.0" encoding="UTF-8" standalone="yes"?>
<Relationships xmlns="http://schemas.openxmlformats.org/package/2006/relationships"><Relationship Id="rId8" Type="http://schemas.openxmlformats.org/officeDocument/2006/relationships/slide" Target="slide50.xml"/><Relationship Id="rId13" Type="http://schemas.openxmlformats.org/officeDocument/2006/relationships/slide" Target="slide77.xml"/><Relationship Id="rId3" Type="http://schemas.openxmlformats.org/officeDocument/2006/relationships/slide" Target="slide14.xml"/><Relationship Id="rId7" Type="http://schemas.openxmlformats.org/officeDocument/2006/relationships/slide" Target="slide25.xml"/><Relationship Id="rId12" Type="http://schemas.openxmlformats.org/officeDocument/2006/relationships/slide" Target="slide59.xml"/><Relationship Id="rId17" Type="http://schemas.openxmlformats.org/officeDocument/2006/relationships/slide" Target="slide109.xml"/><Relationship Id="rId2" Type="http://schemas.openxmlformats.org/officeDocument/2006/relationships/image" Target="../media/image31.png"/><Relationship Id="rId16" Type="http://schemas.openxmlformats.org/officeDocument/2006/relationships/slide" Target="slide97.xml"/><Relationship Id="rId1" Type="http://schemas.openxmlformats.org/officeDocument/2006/relationships/slideLayout" Target="../slideLayouts/slideLayout2.xml"/><Relationship Id="rId6" Type="http://schemas.openxmlformats.org/officeDocument/2006/relationships/slide" Target="slide15.xml"/><Relationship Id="rId11" Type="http://schemas.openxmlformats.org/officeDocument/2006/relationships/slide" Target="slide58.xml"/><Relationship Id="rId5" Type="http://schemas.openxmlformats.org/officeDocument/2006/relationships/image" Target="../media/image3.png"/><Relationship Id="rId15" Type="http://schemas.openxmlformats.org/officeDocument/2006/relationships/slide" Target="slide84.xml"/><Relationship Id="rId10" Type="http://schemas.openxmlformats.org/officeDocument/2006/relationships/slide" Target="slide56.xml"/><Relationship Id="rId4" Type="http://schemas.openxmlformats.org/officeDocument/2006/relationships/slide" Target="slide2.xml"/><Relationship Id="rId9" Type="http://schemas.openxmlformats.org/officeDocument/2006/relationships/slide" Target="slide55.xml"/><Relationship Id="rId14" Type="http://schemas.openxmlformats.org/officeDocument/2006/relationships/slide" Target="slide82.xml"/></Relationships>
</file>

<file path=ppt/slides/_rels/slide37.xml.rels><?xml version="1.0" encoding="UTF-8" standalone="yes"?>
<Relationships xmlns="http://schemas.openxmlformats.org/package/2006/relationships"><Relationship Id="rId8" Type="http://schemas.openxmlformats.org/officeDocument/2006/relationships/slide" Target="slide50.xml"/><Relationship Id="rId13" Type="http://schemas.openxmlformats.org/officeDocument/2006/relationships/slide" Target="slide77.xml"/><Relationship Id="rId3" Type="http://schemas.openxmlformats.org/officeDocument/2006/relationships/slide" Target="slide14.xml"/><Relationship Id="rId7" Type="http://schemas.openxmlformats.org/officeDocument/2006/relationships/slide" Target="slide25.xml"/><Relationship Id="rId12" Type="http://schemas.openxmlformats.org/officeDocument/2006/relationships/slide" Target="slide59.xml"/><Relationship Id="rId17" Type="http://schemas.openxmlformats.org/officeDocument/2006/relationships/slide" Target="slide109.xml"/><Relationship Id="rId2" Type="http://schemas.openxmlformats.org/officeDocument/2006/relationships/image" Target="../media/image32.png"/><Relationship Id="rId16" Type="http://schemas.openxmlformats.org/officeDocument/2006/relationships/slide" Target="slide97.xml"/><Relationship Id="rId1" Type="http://schemas.openxmlformats.org/officeDocument/2006/relationships/slideLayout" Target="../slideLayouts/slideLayout2.xml"/><Relationship Id="rId6" Type="http://schemas.openxmlformats.org/officeDocument/2006/relationships/slide" Target="slide15.xml"/><Relationship Id="rId11" Type="http://schemas.openxmlformats.org/officeDocument/2006/relationships/slide" Target="slide58.xml"/><Relationship Id="rId5" Type="http://schemas.openxmlformats.org/officeDocument/2006/relationships/image" Target="../media/image3.png"/><Relationship Id="rId15" Type="http://schemas.openxmlformats.org/officeDocument/2006/relationships/slide" Target="slide84.xml"/><Relationship Id="rId10" Type="http://schemas.openxmlformats.org/officeDocument/2006/relationships/slide" Target="slide56.xml"/><Relationship Id="rId4" Type="http://schemas.openxmlformats.org/officeDocument/2006/relationships/slide" Target="slide2.xml"/><Relationship Id="rId9" Type="http://schemas.openxmlformats.org/officeDocument/2006/relationships/slide" Target="slide55.xml"/><Relationship Id="rId14" Type="http://schemas.openxmlformats.org/officeDocument/2006/relationships/slide" Target="slide82.xml"/></Relationships>
</file>

<file path=ppt/slides/_rels/slide38.xml.rels><?xml version="1.0" encoding="UTF-8" standalone="yes"?>
<Relationships xmlns="http://schemas.openxmlformats.org/package/2006/relationships"><Relationship Id="rId8" Type="http://schemas.openxmlformats.org/officeDocument/2006/relationships/slide" Target="slide50.xml"/><Relationship Id="rId13" Type="http://schemas.openxmlformats.org/officeDocument/2006/relationships/slide" Target="slide77.xml"/><Relationship Id="rId3" Type="http://schemas.openxmlformats.org/officeDocument/2006/relationships/slide" Target="slide14.xml"/><Relationship Id="rId7" Type="http://schemas.openxmlformats.org/officeDocument/2006/relationships/slide" Target="slide25.xml"/><Relationship Id="rId12" Type="http://schemas.openxmlformats.org/officeDocument/2006/relationships/slide" Target="slide59.xml"/><Relationship Id="rId17" Type="http://schemas.openxmlformats.org/officeDocument/2006/relationships/slide" Target="slide109.xml"/><Relationship Id="rId2" Type="http://schemas.openxmlformats.org/officeDocument/2006/relationships/image" Target="../media/image33.png"/><Relationship Id="rId16" Type="http://schemas.openxmlformats.org/officeDocument/2006/relationships/slide" Target="slide97.xml"/><Relationship Id="rId1" Type="http://schemas.openxmlformats.org/officeDocument/2006/relationships/slideLayout" Target="../slideLayouts/slideLayout2.xml"/><Relationship Id="rId6" Type="http://schemas.openxmlformats.org/officeDocument/2006/relationships/slide" Target="slide15.xml"/><Relationship Id="rId11" Type="http://schemas.openxmlformats.org/officeDocument/2006/relationships/slide" Target="slide58.xml"/><Relationship Id="rId5" Type="http://schemas.openxmlformats.org/officeDocument/2006/relationships/image" Target="../media/image3.png"/><Relationship Id="rId15" Type="http://schemas.openxmlformats.org/officeDocument/2006/relationships/slide" Target="slide84.xml"/><Relationship Id="rId10" Type="http://schemas.openxmlformats.org/officeDocument/2006/relationships/slide" Target="slide56.xml"/><Relationship Id="rId4" Type="http://schemas.openxmlformats.org/officeDocument/2006/relationships/slide" Target="slide2.xml"/><Relationship Id="rId9" Type="http://schemas.openxmlformats.org/officeDocument/2006/relationships/slide" Target="slide55.xml"/><Relationship Id="rId14" Type="http://schemas.openxmlformats.org/officeDocument/2006/relationships/slide" Target="slide82.xml"/></Relationships>
</file>

<file path=ppt/slides/_rels/slide39.xml.rels><?xml version="1.0" encoding="UTF-8" standalone="yes"?>
<Relationships xmlns="http://schemas.openxmlformats.org/package/2006/relationships"><Relationship Id="rId8" Type="http://schemas.openxmlformats.org/officeDocument/2006/relationships/slide" Target="slide50.xml"/><Relationship Id="rId13" Type="http://schemas.openxmlformats.org/officeDocument/2006/relationships/slide" Target="slide77.xml"/><Relationship Id="rId3" Type="http://schemas.openxmlformats.org/officeDocument/2006/relationships/slide" Target="slide14.xml"/><Relationship Id="rId7" Type="http://schemas.openxmlformats.org/officeDocument/2006/relationships/slide" Target="slide25.xml"/><Relationship Id="rId12" Type="http://schemas.openxmlformats.org/officeDocument/2006/relationships/slide" Target="slide59.xml"/><Relationship Id="rId17" Type="http://schemas.openxmlformats.org/officeDocument/2006/relationships/slide" Target="slide109.xml"/><Relationship Id="rId2" Type="http://schemas.openxmlformats.org/officeDocument/2006/relationships/image" Target="../media/image34.png"/><Relationship Id="rId16" Type="http://schemas.openxmlformats.org/officeDocument/2006/relationships/slide" Target="slide97.xml"/><Relationship Id="rId1" Type="http://schemas.openxmlformats.org/officeDocument/2006/relationships/slideLayout" Target="../slideLayouts/slideLayout2.xml"/><Relationship Id="rId6" Type="http://schemas.openxmlformats.org/officeDocument/2006/relationships/slide" Target="slide15.xml"/><Relationship Id="rId11" Type="http://schemas.openxmlformats.org/officeDocument/2006/relationships/slide" Target="slide58.xml"/><Relationship Id="rId5" Type="http://schemas.openxmlformats.org/officeDocument/2006/relationships/image" Target="../media/image3.png"/><Relationship Id="rId15" Type="http://schemas.openxmlformats.org/officeDocument/2006/relationships/slide" Target="slide84.xml"/><Relationship Id="rId10" Type="http://schemas.openxmlformats.org/officeDocument/2006/relationships/slide" Target="slide56.xml"/><Relationship Id="rId4" Type="http://schemas.openxmlformats.org/officeDocument/2006/relationships/slide" Target="slide2.xml"/><Relationship Id="rId9" Type="http://schemas.openxmlformats.org/officeDocument/2006/relationships/slide" Target="slide55.xml"/><Relationship Id="rId14" Type="http://schemas.openxmlformats.org/officeDocument/2006/relationships/slide" Target="slide82.xml"/></Relationships>
</file>

<file path=ppt/slides/_rels/slide4.xml.rels><?xml version="1.0" encoding="UTF-8" standalone="yes"?>
<Relationships xmlns="http://schemas.openxmlformats.org/package/2006/relationships"><Relationship Id="rId8" Type="http://schemas.openxmlformats.org/officeDocument/2006/relationships/slide" Target="slide50.xml"/><Relationship Id="rId13" Type="http://schemas.openxmlformats.org/officeDocument/2006/relationships/slide" Target="slide77.xml"/><Relationship Id="rId3" Type="http://schemas.openxmlformats.org/officeDocument/2006/relationships/slide" Target="slide14.xml"/><Relationship Id="rId7" Type="http://schemas.openxmlformats.org/officeDocument/2006/relationships/slide" Target="slide25.xml"/><Relationship Id="rId12" Type="http://schemas.openxmlformats.org/officeDocument/2006/relationships/slide" Target="slide59.xml"/><Relationship Id="rId17" Type="http://schemas.openxmlformats.org/officeDocument/2006/relationships/slide" Target="slide109.xml"/><Relationship Id="rId2" Type="http://schemas.openxmlformats.org/officeDocument/2006/relationships/image" Target="../media/image5.png"/><Relationship Id="rId16" Type="http://schemas.openxmlformats.org/officeDocument/2006/relationships/slide" Target="slide97.xml"/><Relationship Id="rId1" Type="http://schemas.openxmlformats.org/officeDocument/2006/relationships/slideLayout" Target="../slideLayouts/slideLayout2.xml"/><Relationship Id="rId6" Type="http://schemas.openxmlformats.org/officeDocument/2006/relationships/slide" Target="slide15.xml"/><Relationship Id="rId11" Type="http://schemas.openxmlformats.org/officeDocument/2006/relationships/slide" Target="slide58.xml"/><Relationship Id="rId5" Type="http://schemas.openxmlformats.org/officeDocument/2006/relationships/image" Target="../media/image3.png"/><Relationship Id="rId15" Type="http://schemas.openxmlformats.org/officeDocument/2006/relationships/slide" Target="slide84.xml"/><Relationship Id="rId10" Type="http://schemas.openxmlformats.org/officeDocument/2006/relationships/slide" Target="slide56.xml"/><Relationship Id="rId4" Type="http://schemas.openxmlformats.org/officeDocument/2006/relationships/slide" Target="slide2.xml"/><Relationship Id="rId9" Type="http://schemas.openxmlformats.org/officeDocument/2006/relationships/slide" Target="slide55.xml"/><Relationship Id="rId14" Type="http://schemas.openxmlformats.org/officeDocument/2006/relationships/slide" Target="slide82.xml"/></Relationships>
</file>

<file path=ppt/slides/_rels/slide40.xml.rels><?xml version="1.0" encoding="UTF-8" standalone="yes"?>
<Relationships xmlns="http://schemas.openxmlformats.org/package/2006/relationships"><Relationship Id="rId8" Type="http://schemas.openxmlformats.org/officeDocument/2006/relationships/slide" Target="slide50.xml"/><Relationship Id="rId13" Type="http://schemas.openxmlformats.org/officeDocument/2006/relationships/slide" Target="slide77.xml"/><Relationship Id="rId3" Type="http://schemas.openxmlformats.org/officeDocument/2006/relationships/slide" Target="slide14.xml"/><Relationship Id="rId7" Type="http://schemas.openxmlformats.org/officeDocument/2006/relationships/slide" Target="slide25.xml"/><Relationship Id="rId12" Type="http://schemas.openxmlformats.org/officeDocument/2006/relationships/slide" Target="slide59.xml"/><Relationship Id="rId17" Type="http://schemas.openxmlformats.org/officeDocument/2006/relationships/slide" Target="slide109.xml"/><Relationship Id="rId2" Type="http://schemas.openxmlformats.org/officeDocument/2006/relationships/image" Target="../media/image35.png"/><Relationship Id="rId16" Type="http://schemas.openxmlformats.org/officeDocument/2006/relationships/slide" Target="slide97.xml"/><Relationship Id="rId1" Type="http://schemas.openxmlformats.org/officeDocument/2006/relationships/slideLayout" Target="../slideLayouts/slideLayout2.xml"/><Relationship Id="rId6" Type="http://schemas.openxmlformats.org/officeDocument/2006/relationships/slide" Target="slide15.xml"/><Relationship Id="rId11" Type="http://schemas.openxmlformats.org/officeDocument/2006/relationships/slide" Target="slide58.xml"/><Relationship Id="rId5" Type="http://schemas.openxmlformats.org/officeDocument/2006/relationships/image" Target="../media/image3.png"/><Relationship Id="rId15" Type="http://schemas.openxmlformats.org/officeDocument/2006/relationships/slide" Target="slide84.xml"/><Relationship Id="rId10" Type="http://schemas.openxmlformats.org/officeDocument/2006/relationships/slide" Target="slide56.xml"/><Relationship Id="rId4" Type="http://schemas.openxmlformats.org/officeDocument/2006/relationships/slide" Target="slide2.xml"/><Relationship Id="rId9" Type="http://schemas.openxmlformats.org/officeDocument/2006/relationships/slide" Target="slide55.xml"/><Relationship Id="rId14" Type="http://schemas.openxmlformats.org/officeDocument/2006/relationships/slide" Target="slide82.xml"/></Relationships>
</file>

<file path=ppt/slides/_rels/slide41.xml.rels><?xml version="1.0" encoding="UTF-8" standalone="yes"?>
<Relationships xmlns="http://schemas.openxmlformats.org/package/2006/relationships"><Relationship Id="rId8" Type="http://schemas.openxmlformats.org/officeDocument/2006/relationships/slide" Target="slide50.xml"/><Relationship Id="rId13" Type="http://schemas.openxmlformats.org/officeDocument/2006/relationships/slide" Target="slide77.xml"/><Relationship Id="rId3" Type="http://schemas.openxmlformats.org/officeDocument/2006/relationships/slide" Target="slide14.xml"/><Relationship Id="rId7" Type="http://schemas.openxmlformats.org/officeDocument/2006/relationships/slide" Target="slide25.xml"/><Relationship Id="rId12" Type="http://schemas.openxmlformats.org/officeDocument/2006/relationships/slide" Target="slide59.xml"/><Relationship Id="rId17" Type="http://schemas.openxmlformats.org/officeDocument/2006/relationships/slide" Target="slide109.xml"/><Relationship Id="rId2" Type="http://schemas.openxmlformats.org/officeDocument/2006/relationships/image" Target="../media/image36.png"/><Relationship Id="rId16" Type="http://schemas.openxmlformats.org/officeDocument/2006/relationships/slide" Target="slide97.xml"/><Relationship Id="rId1" Type="http://schemas.openxmlformats.org/officeDocument/2006/relationships/slideLayout" Target="../slideLayouts/slideLayout2.xml"/><Relationship Id="rId6" Type="http://schemas.openxmlformats.org/officeDocument/2006/relationships/slide" Target="slide15.xml"/><Relationship Id="rId11" Type="http://schemas.openxmlformats.org/officeDocument/2006/relationships/slide" Target="slide58.xml"/><Relationship Id="rId5" Type="http://schemas.openxmlformats.org/officeDocument/2006/relationships/image" Target="../media/image3.png"/><Relationship Id="rId15" Type="http://schemas.openxmlformats.org/officeDocument/2006/relationships/slide" Target="slide84.xml"/><Relationship Id="rId10" Type="http://schemas.openxmlformats.org/officeDocument/2006/relationships/slide" Target="slide56.xml"/><Relationship Id="rId4" Type="http://schemas.openxmlformats.org/officeDocument/2006/relationships/slide" Target="slide2.xml"/><Relationship Id="rId9" Type="http://schemas.openxmlformats.org/officeDocument/2006/relationships/slide" Target="slide55.xml"/><Relationship Id="rId14" Type="http://schemas.openxmlformats.org/officeDocument/2006/relationships/slide" Target="slide82.xml"/></Relationships>
</file>

<file path=ppt/slides/_rels/slide42.xml.rels><?xml version="1.0" encoding="UTF-8" standalone="yes"?>
<Relationships xmlns="http://schemas.openxmlformats.org/package/2006/relationships"><Relationship Id="rId8" Type="http://schemas.openxmlformats.org/officeDocument/2006/relationships/slide" Target="slide25.xml"/><Relationship Id="rId13" Type="http://schemas.openxmlformats.org/officeDocument/2006/relationships/slide" Target="slide59.xml"/><Relationship Id="rId18" Type="http://schemas.openxmlformats.org/officeDocument/2006/relationships/slide" Target="slide109.xml"/><Relationship Id="rId3" Type="http://schemas.openxmlformats.org/officeDocument/2006/relationships/image" Target="../media/image38.png"/><Relationship Id="rId7" Type="http://schemas.openxmlformats.org/officeDocument/2006/relationships/slide" Target="slide15.xml"/><Relationship Id="rId12" Type="http://schemas.openxmlformats.org/officeDocument/2006/relationships/slide" Target="slide58.xml"/><Relationship Id="rId17" Type="http://schemas.openxmlformats.org/officeDocument/2006/relationships/slide" Target="slide97.xml"/><Relationship Id="rId2" Type="http://schemas.openxmlformats.org/officeDocument/2006/relationships/image" Target="../media/image37.png"/><Relationship Id="rId16" Type="http://schemas.openxmlformats.org/officeDocument/2006/relationships/slide" Target="slide84.xml"/><Relationship Id="rId1" Type="http://schemas.openxmlformats.org/officeDocument/2006/relationships/slideLayout" Target="../slideLayouts/slideLayout2.xml"/><Relationship Id="rId6" Type="http://schemas.openxmlformats.org/officeDocument/2006/relationships/image" Target="../media/image3.png"/><Relationship Id="rId11" Type="http://schemas.openxmlformats.org/officeDocument/2006/relationships/slide" Target="slide56.xml"/><Relationship Id="rId5" Type="http://schemas.openxmlformats.org/officeDocument/2006/relationships/slide" Target="slide2.xml"/><Relationship Id="rId15" Type="http://schemas.openxmlformats.org/officeDocument/2006/relationships/slide" Target="slide82.xml"/><Relationship Id="rId10" Type="http://schemas.openxmlformats.org/officeDocument/2006/relationships/slide" Target="slide55.xml"/><Relationship Id="rId4" Type="http://schemas.openxmlformats.org/officeDocument/2006/relationships/slide" Target="slide14.xml"/><Relationship Id="rId9" Type="http://schemas.openxmlformats.org/officeDocument/2006/relationships/slide" Target="slide50.xml"/><Relationship Id="rId14" Type="http://schemas.openxmlformats.org/officeDocument/2006/relationships/slide" Target="slide77.xml"/></Relationships>
</file>

<file path=ppt/slides/_rels/slide43.xml.rels><?xml version="1.0" encoding="UTF-8" standalone="yes"?>
<Relationships xmlns="http://schemas.openxmlformats.org/package/2006/relationships"><Relationship Id="rId8" Type="http://schemas.openxmlformats.org/officeDocument/2006/relationships/slide" Target="slide50.xml"/><Relationship Id="rId13" Type="http://schemas.openxmlformats.org/officeDocument/2006/relationships/slide" Target="slide77.xml"/><Relationship Id="rId3" Type="http://schemas.openxmlformats.org/officeDocument/2006/relationships/slide" Target="slide14.xml"/><Relationship Id="rId7" Type="http://schemas.openxmlformats.org/officeDocument/2006/relationships/slide" Target="slide25.xml"/><Relationship Id="rId12" Type="http://schemas.openxmlformats.org/officeDocument/2006/relationships/slide" Target="slide59.xml"/><Relationship Id="rId17" Type="http://schemas.openxmlformats.org/officeDocument/2006/relationships/slide" Target="slide109.xml"/><Relationship Id="rId2" Type="http://schemas.openxmlformats.org/officeDocument/2006/relationships/image" Target="../media/image39.png"/><Relationship Id="rId16" Type="http://schemas.openxmlformats.org/officeDocument/2006/relationships/slide" Target="slide97.xml"/><Relationship Id="rId1" Type="http://schemas.openxmlformats.org/officeDocument/2006/relationships/slideLayout" Target="../slideLayouts/slideLayout2.xml"/><Relationship Id="rId6" Type="http://schemas.openxmlformats.org/officeDocument/2006/relationships/slide" Target="slide15.xml"/><Relationship Id="rId11" Type="http://schemas.openxmlformats.org/officeDocument/2006/relationships/slide" Target="slide58.xml"/><Relationship Id="rId5" Type="http://schemas.openxmlformats.org/officeDocument/2006/relationships/image" Target="../media/image3.png"/><Relationship Id="rId15" Type="http://schemas.openxmlformats.org/officeDocument/2006/relationships/slide" Target="slide84.xml"/><Relationship Id="rId10" Type="http://schemas.openxmlformats.org/officeDocument/2006/relationships/slide" Target="slide56.xml"/><Relationship Id="rId4" Type="http://schemas.openxmlformats.org/officeDocument/2006/relationships/slide" Target="slide2.xml"/><Relationship Id="rId9" Type="http://schemas.openxmlformats.org/officeDocument/2006/relationships/slide" Target="slide55.xml"/><Relationship Id="rId14" Type="http://schemas.openxmlformats.org/officeDocument/2006/relationships/slide" Target="slide82.xml"/></Relationships>
</file>

<file path=ppt/slides/_rels/slide44.xml.rels><?xml version="1.0" encoding="UTF-8" standalone="yes"?>
<Relationships xmlns="http://schemas.openxmlformats.org/package/2006/relationships"><Relationship Id="rId8" Type="http://schemas.openxmlformats.org/officeDocument/2006/relationships/slide" Target="slide50.xml"/><Relationship Id="rId13" Type="http://schemas.openxmlformats.org/officeDocument/2006/relationships/slide" Target="slide77.xml"/><Relationship Id="rId3" Type="http://schemas.openxmlformats.org/officeDocument/2006/relationships/slide" Target="slide14.xml"/><Relationship Id="rId7" Type="http://schemas.openxmlformats.org/officeDocument/2006/relationships/slide" Target="slide25.xml"/><Relationship Id="rId12" Type="http://schemas.openxmlformats.org/officeDocument/2006/relationships/slide" Target="slide59.xml"/><Relationship Id="rId17" Type="http://schemas.openxmlformats.org/officeDocument/2006/relationships/slide" Target="slide109.xml"/><Relationship Id="rId2" Type="http://schemas.openxmlformats.org/officeDocument/2006/relationships/image" Target="../media/image40.png"/><Relationship Id="rId16" Type="http://schemas.openxmlformats.org/officeDocument/2006/relationships/slide" Target="slide97.xml"/><Relationship Id="rId1" Type="http://schemas.openxmlformats.org/officeDocument/2006/relationships/slideLayout" Target="../slideLayouts/slideLayout2.xml"/><Relationship Id="rId6" Type="http://schemas.openxmlformats.org/officeDocument/2006/relationships/slide" Target="slide15.xml"/><Relationship Id="rId11" Type="http://schemas.openxmlformats.org/officeDocument/2006/relationships/slide" Target="slide58.xml"/><Relationship Id="rId5" Type="http://schemas.openxmlformats.org/officeDocument/2006/relationships/image" Target="../media/image3.png"/><Relationship Id="rId15" Type="http://schemas.openxmlformats.org/officeDocument/2006/relationships/slide" Target="slide84.xml"/><Relationship Id="rId10" Type="http://schemas.openxmlformats.org/officeDocument/2006/relationships/slide" Target="slide56.xml"/><Relationship Id="rId4" Type="http://schemas.openxmlformats.org/officeDocument/2006/relationships/slide" Target="slide2.xml"/><Relationship Id="rId9" Type="http://schemas.openxmlformats.org/officeDocument/2006/relationships/slide" Target="slide55.xml"/><Relationship Id="rId14" Type="http://schemas.openxmlformats.org/officeDocument/2006/relationships/slide" Target="slide82.xml"/></Relationships>
</file>

<file path=ppt/slides/_rels/slide45.xml.rels><?xml version="1.0" encoding="UTF-8" standalone="yes"?>
<Relationships xmlns="http://schemas.openxmlformats.org/package/2006/relationships"><Relationship Id="rId8" Type="http://schemas.openxmlformats.org/officeDocument/2006/relationships/slide" Target="slide50.xml"/><Relationship Id="rId13" Type="http://schemas.openxmlformats.org/officeDocument/2006/relationships/slide" Target="slide77.xml"/><Relationship Id="rId3" Type="http://schemas.openxmlformats.org/officeDocument/2006/relationships/slide" Target="slide14.xml"/><Relationship Id="rId7" Type="http://schemas.openxmlformats.org/officeDocument/2006/relationships/slide" Target="slide25.xml"/><Relationship Id="rId12" Type="http://schemas.openxmlformats.org/officeDocument/2006/relationships/slide" Target="slide59.xml"/><Relationship Id="rId17" Type="http://schemas.openxmlformats.org/officeDocument/2006/relationships/slide" Target="slide109.xml"/><Relationship Id="rId2" Type="http://schemas.openxmlformats.org/officeDocument/2006/relationships/image" Target="../media/image41.png"/><Relationship Id="rId16" Type="http://schemas.openxmlformats.org/officeDocument/2006/relationships/slide" Target="slide97.xml"/><Relationship Id="rId1" Type="http://schemas.openxmlformats.org/officeDocument/2006/relationships/slideLayout" Target="../slideLayouts/slideLayout2.xml"/><Relationship Id="rId6" Type="http://schemas.openxmlformats.org/officeDocument/2006/relationships/slide" Target="slide15.xml"/><Relationship Id="rId11" Type="http://schemas.openxmlformats.org/officeDocument/2006/relationships/slide" Target="slide58.xml"/><Relationship Id="rId5" Type="http://schemas.openxmlformats.org/officeDocument/2006/relationships/image" Target="../media/image3.png"/><Relationship Id="rId15" Type="http://schemas.openxmlformats.org/officeDocument/2006/relationships/slide" Target="slide84.xml"/><Relationship Id="rId10" Type="http://schemas.openxmlformats.org/officeDocument/2006/relationships/slide" Target="slide56.xml"/><Relationship Id="rId4" Type="http://schemas.openxmlformats.org/officeDocument/2006/relationships/slide" Target="slide2.xml"/><Relationship Id="rId9" Type="http://schemas.openxmlformats.org/officeDocument/2006/relationships/slide" Target="slide55.xml"/><Relationship Id="rId14" Type="http://schemas.openxmlformats.org/officeDocument/2006/relationships/slide" Target="slide82.xml"/></Relationships>
</file>

<file path=ppt/slides/_rels/slide46.xml.rels><?xml version="1.0" encoding="UTF-8" standalone="yes"?>
<Relationships xmlns="http://schemas.openxmlformats.org/package/2006/relationships"><Relationship Id="rId8" Type="http://schemas.openxmlformats.org/officeDocument/2006/relationships/slide" Target="slide50.xml"/><Relationship Id="rId13" Type="http://schemas.openxmlformats.org/officeDocument/2006/relationships/slide" Target="slide77.xml"/><Relationship Id="rId3" Type="http://schemas.openxmlformats.org/officeDocument/2006/relationships/slide" Target="slide14.xml"/><Relationship Id="rId7" Type="http://schemas.openxmlformats.org/officeDocument/2006/relationships/slide" Target="slide25.xml"/><Relationship Id="rId12" Type="http://schemas.openxmlformats.org/officeDocument/2006/relationships/slide" Target="slide59.xml"/><Relationship Id="rId17" Type="http://schemas.openxmlformats.org/officeDocument/2006/relationships/slide" Target="slide109.xml"/><Relationship Id="rId2" Type="http://schemas.openxmlformats.org/officeDocument/2006/relationships/image" Target="../media/image42.png"/><Relationship Id="rId16" Type="http://schemas.openxmlformats.org/officeDocument/2006/relationships/slide" Target="slide97.xml"/><Relationship Id="rId1" Type="http://schemas.openxmlformats.org/officeDocument/2006/relationships/slideLayout" Target="../slideLayouts/slideLayout2.xml"/><Relationship Id="rId6" Type="http://schemas.openxmlformats.org/officeDocument/2006/relationships/slide" Target="slide15.xml"/><Relationship Id="rId11" Type="http://schemas.openxmlformats.org/officeDocument/2006/relationships/slide" Target="slide58.xml"/><Relationship Id="rId5" Type="http://schemas.openxmlformats.org/officeDocument/2006/relationships/image" Target="../media/image3.png"/><Relationship Id="rId15" Type="http://schemas.openxmlformats.org/officeDocument/2006/relationships/slide" Target="slide84.xml"/><Relationship Id="rId10" Type="http://schemas.openxmlformats.org/officeDocument/2006/relationships/slide" Target="slide56.xml"/><Relationship Id="rId4" Type="http://schemas.openxmlformats.org/officeDocument/2006/relationships/slide" Target="slide2.xml"/><Relationship Id="rId9" Type="http://schemas.openxmlformats.org/officeDocument/2006/relationships/slide" Target="slide55.xml"/><Relationship Id="rId14" Type="http://schemas.openxmlformats.org/officeDocument/2006/relationships/slide" Target="slide82.xml"/></Relationships>
</file>

<file path=ppt/slides/_rels/slide47.xml.rels><?xml version="1.0" encoding="UTF-8" standalone="yes"?>
<Relationships xmlns="http://schemas.openxmlformats.org/package/2006/relationships"><Relationship Id="rId8" Type="http://schemas.openxmlformats.org/officeDocument/2006/relationships/slide" Target="slide50.xml"/><Relationship Id="rId13" Type="http://schemas.openxmlformats.org/officeDocument/2006/relationships/slide" Target="slide77.xml"/><Relationship Id="rId3" Type="http://schemas.openxmlformats.org/officeDocument/2006/relationships/slide" Target="slide14.xml"/><Relationship Id="rId7" Type="http://schemas.openxmlformats.org/officeDocument/2006/relationships/slide" Target="slide25.xml"/><Relationship Id="rId12" Type="http://schemas.openxmlformats.org/officeDocument/2006/relationships/slide" Target="slide59.xml"/><Relationship Id="rId17" Type="http://schemas.openxmlformats.org/officeDocument/2006/relationships/slide" Target="slide109.xml"/><Relationship Id="rId2" Type="http://schemas.openxmlformats.org/officeDocument/2006/relationships/image" Target="../media/image43.png"/><Relationship Id="rId16" Type="http://schemas.openxmlformats.org/officeDocument/2006/relationships/slide" Target="slide97.xml"/><Relationship Id="rId1" Type="http://schemas.openxmlformats.org/officeDocument/2006/relationships/slideLayout" Target="../slideLayouts/slideLayout2.xml"/><Relationship Id="rId6" Type="http://schemas.openxmlformats.org/officeDocument/2006/relationships/slide" Target="slide15.xml"/><Relationship Id="rId11" Type="http://schemas.openxmlformats.org/officeDocument/2006/relationships/slide" Target="slide58.xml"/><Relationship Id="rId5" Type="http://schemas.openxmlformats.org/officeDocument/2006/relationships/image" Target="../media/image3.png"/><Relationship Id="rId15" Type="http://schemas.openxmlformats.org/officeDocument/2006/relationships/slide" Target="slide84.xml"/><Relationship Id="rId10" Type="http://schemas.openxmlformats.org/officeDocument/2006/relationships/slide" Target="slide56.xml"/><Relationship Id="rId4" Type="http://schemas.openxmlformats.org/officeDocument/2006/relationships/slide" Target="slide2.xml"/><Relationship Id="rId9" Type="http://schemas.openxmlformats.org/officeDocument/2006/relationships/slide" Target="slide55.xml"/><Relationship Id="rId14" Type="http://schemas.openxmlformats.org/officeDocument/2006/relationships/slide" Target="slide82.xml"/></Relationships>
</file>

<file path=ppt/slides/_rels/slide48.xml.rels><?xml version="1.0" encoding="UTF-8" standalone="yes"?>
<Relationships xmlns="http://schemas.openxmlformats.org/package/2006/relationships"><Relationship Id="rId8" Type="http://schemas.openxmlformats.org/officeDocument/2006/relationships/slide" Target="slide50.xml"/><Relationship Id="rId13" Type="http://schemas.openxmlformats.org/officeDocument/2006/relationships/slide" Target="slide77.xml"/><Relationship Id="rId3" Type="http://schemas.openxmlformats.org/officeDocument/2006/relationships/slide" Target="slide14.xml"/><Relationship Id="rId7" Type="http://schemas.openxmlformats.org/officeDocument/2006/relationships/slide" Target="slide25.xml"/><Relationship Id="rId12" Type="http://schemas.openxmlformats.org/officeDocument/2006/relationships/slide" Target="slide59.xml"/><Relationship Id="rId17" Type="http://schemas.openxmlformats.org/officeDocument/2006/relationships/slide" Target="slide109.xml"/><Relationship Id="rId2" Type="http://schemas.openxmlformats.org/officeDocument/2006/relationships/image" Target="../media/image44.png"/><Relationship Id="rId16" Type="http://schemas.openxmlformats.org/officeDocument/2006/relationships/slide" Target="slide97.xml"/><Relationship Id="rId1" Type="http://schemas.openxmlformats.org/officeDocument/2006/relationships/slideLayout" Target="../slideLayouts/slideLayout2.xml"/><Relationship Id="rId6" Type="http://schemas.openxmlformats.org/officeDocument/2006/relationships/slide" Target="slide15.xml"/><Relationship Id="rId11" Type="http://schemas.openxmlformats.org/officeDocument/2006/relationships/slide" Target="slide58.xml"/><Relationship Id="rId5" Type="http://schemas.openxmlformats.org/officeDocument/2006/relationships/image" Target="../media/image3.png"/><Relationship Id="rId15" Type="http://schemas.openxmlformats.org/officeDocument/2006/relationships/slide" Target="slide84.xml"/><Relationship Id="rId10" Type="http://schemas.openxmlformats.org/officeDocument/2006/relationships/slide" Target="slide56.xml"/><Relationship Id="rId4" Type="http://schemas.openxmlformats.org/officeDocument/2006/relationships/slide" Target="slide2.xml"/><Relationship Id="rId9" Type="http://schemas.openxmlformats.org/officeDocument/2006/relationships/slide" Target="slide55.xml"/><Relationship Id="rId14" Type="http://schemas.openxmlformats.org/officeDocument/2006/relationships/slide" Target="slide82.xml"/></Relationships>
</file>

<file path=ppt/slides/_rels/slide49.xml.rels><?xml version="1.0" encoding="UTF-8" standalone="yes"?>
<Relationships xmlns="http://schemas.openxmlformats.org/package/2006/relationships"><Relationship Id="rId8" Type="http://schemas.openxmlformats.org/officeDocument/2006/relationships/slide" Target="slide50.xml"/><Relationship Id="rId13" Type="http://schemas.openxmlformats.org/officeDocument/2006/relationships/slide" Target="slide77.xml"/><Relationship Id="rId3" Type="http://schemas.openxmlformats.org/officeDocument/2006/relationships/slide" Target="slide14.xml"/><Relationship Id="rId7" Type="http://schemas.openxmlformats.org/officeDocument/2006/relationships/slide" Target="slide25.xml"/><Relationship Id="rId12" Type="http://schemas.openxmlformats.org/officeDocument/2006/relationships/slide" Target="slide59.xml"/><Relationship Id="rId17" Type="http://schemas.openxmlformats.org/officeDocument/2006/relationships/slide" Target="slide109.xml"/><Relationship Id="rId2" Type="http://schemas.openxmlformats.org/officeDocument/2006/relationships/image" Target="../media/image45.png"/><Relationship Id="rId16" Type="http://schemas.openxmlformats.org/officeDocument/2006/relationships/slide" Target="slide97.xml"/><Relationship Id="rId1" Type="http://schemas.openxmlformats.org/officeDocument/2006/relationships/slideLayout" Target="../slideLayouts/slideLayout2.xml"/><Relationship Id="rId6" Type="http://schemas.openxmlformats.org/officeDocument/2006/relationships/slide" Target="slide15.xml"/><Relationship Id="rId11" Type="http://schemas.openxmlformats.org/officeDocument/2006/relationships/slide" Target="slide58.xml"/><Relationship Id="rId5" Type="http://schemas.openxmlformats.org/officeDocument/2006/relationships/image" Target="../media/image3.png"/><Relationship Id="rId15" Type="http://schemas.openxmlformats.org/officeDocument/2006/relationships/slide" Target="slide84.xml"/><Relationship Id="rId10" Type="http://schemas.openxmlformats.org/officeDocument/2006/relationships/slide" Target="slide56.xml"/><Relationship Id="rId4" Type="http://schemas.openxmlformats.org/officeDocument/2006/relationships/slide" Target="slide2.xml"/><Relationship Id="rId9" Type="http://schemas.openxmlformats.org/officeDocument/2006/relationships/slide" Target="slide55.xml"/><Relationship Id="rId14" Type="http://schemas.openxmlformats.org/officeDocument/2006/relationships/slide" Target="slide82.xml"/></Relationships>
</file>

<file path=ppt/slides/_rels/slide5.xml.rels><?xml version="1.0" encoding="UTF-8" standalone="yes"?>
<Relationships xmlns="http://schemas.openxmlformats.org/package/2006/relationships"><Relationship Id="rId8" Type="http://schemas.openxmlformats.org/officeDocument/2006/relationships/slide" Target="slide50.xml"/><Relationship Id="rId13" Type="http://schemas.openxmlformats.org/officeDocument/2006/relationships/slide" Target="slide77.xml"/><Relationship Id="rId3" Type="http://schemas.openxmlformats.org/officeDocument/2006/relationships/slide" Target="slide14.xml"/><Relationship Id="rId7" Type="http://schemas.openxmlformats.org/officeDocument/2006/relationships/slide" Target="slide25.xml"/><Relationship Id="rId12" Type="http://schemas.openxmlformats.org/officeDocument/2006/relationships/slide" Target="slide59.xml"/><Relationship Id="rId17" Type="http://schemas.openxmlformats.org/officeDocument/2006/relationships/slide" Target="slide109.xml"/><Relationship Id="rId2" Type="http://schemas.openxmlformats.org/officeDocument/2006/relationships/image" Target="../media/image6.png"/><Relationship Id="rId16" Type="http://schemas.openxmlformats.org/officeDocument/2006/relationships/slide" Target="slide97.xml"/><Relationship Id="rId1" Type="http://schemas.openxmlformats.org/officeDocument/2006/relationships/slideLayout" Target="../slideLayouts/slideLayout2.xml"/><Relationship Id="rId6" Type="http://schemas.openxmlformats.org/officeDocument/2006/relationships/slide" Target="slide15.xml"/><Relationship Id="rId11" Type="http://schemas.openxmlformats.org/officeDocument/2006/relationships/slide" Target="slide58.xml"/><Relationship Id="rId5" Type="http://schemas.openxmlformats.org/officeDocument/2006/relationships/image" Target="../media/image3.png"/><Relationship Id="rId15" Type="http://schemas.openxmlformats.org/officeDocument/2006/relationships/slide" Target="slide84.xml"/><Relationship Id="rId10" Type="http://schemas.openxmlformats.org/officeDocument/2006/relationships/slide" Target="slide56.xml"/><Relationship Id="rId4" Type="http://schemas.openxmlformats.org/officeDocument/2006/relationships/slide" Target="slide2.xml"/><Relationship Id="rId9" Type="http://schemas.openxmlformats.org/officeDocument/2006/relationships/slide" Target="slide55.xml"/><Relationship Id="rId14" Type="http://schemas.openxmlformats.org/officeDocument/2006/relationships/slide" Target="slide82.xml"/></Relationships>
</file>

<file path=ppt/slides/_rels/slide50.xml.rels><?xml version="1.0" encoding="UTF-8" standalone="yes"?>
<Relationships xmlns="http://schemas.openxmlformats.org/package/2006/relationships"><Relationship Id="rId8" Type="http://schemas.openxmlformats.org/officeDocument/2006/relationships/slide" Target="slide50.xml"/><Relationship Id="rId13" Type="http://schemas.openxmlformats.org/officeDocument/2006/relationships/slide" Target="slide77.xml"/><Relationship Id="rId3" Type="http://schemas.openxmlformats.org/officeDocument/2006/relationships/slide" Target="slide14.xml"/><Relationship Id="rId7" Type="http://schemas.openxmlformats.org/officeDocument/2006/relationships/slide" Target="slide25.xml"/><Relationship Id="rId12" Type="http://schemas.openxmlformats.org/officeDocument/2006/relationships/slide" Target="slide59.xml"/><Relationship Id="rId17" Type="http://schemas.openxmlformats.org/officeDocument/2006/relationships/slide" Target="slide109.xml"/><Relationship Id="rId2" Type="http://schemas.openxmlformats.org/officeDocument/2006/relationships/image" Target="../media/image46.png"/><Relationship Id="rId16" Type="http://schemas.openxmlformats.org/officeDocument/2006/relationships/slide" Target="slide97.xml"/><Relationship Id="rId1" Type="http://schemas.openxmlformats.org/officeDocument/2006/relationships/slideLayout" Target="../slideLayouts/slideLayout2.xml"/><Relationship Id="rId6" Type="http://schemas.openxmlformats.org/officeDocument/2006/relationships/slide" Target="slide15.xml"/><Relationship Id="rId11" Type="http://schemas.openxmlformats.org/officeDocument/2006/relationships/slide" Target="slide58.xml"/><Relationship Id="rId5" Type="http://schemas.openxmlformats.org/officeDocument/2006/relationships/image" Target="../media/image3.png"/><Relationship Id="rId15" Type="http://schemas.openxmlformats.org/officeDocument/2006/relationships/slide" Target="slide84.xml"/><Relationship Id="rId10" Type="http://schemas.openxmlformats.org/officeDocument/2006/relationships/slide" Target="slide56.xml"/><Relationship Id="rId4" Type="http://schemas.openxmlformats.org/officeDocument/2006/relationships/slide" Target="slide2.xml"/><Relationship Id="rId9" Type="http://schemas.openxmlformats.org/officeDocument/2006/relationships/slide" Target="slide55.xml"/><Relationship Id="rId14" Type="http://schemas.openxmlformats.org/officeDocument/2006/relationships/slide" Target="slide82.xml"/></Relationships>
</file>

<file path=ppt/slides/_rels/slide51.xml.rels><?xml version="1.0" encoding="UTF-8" standalone="yes"?>
<Relationships xmlns="http://schemas.openxmlformats.org/package/2006/relationships"><Relationship Id="rId8" Type="http://schemas.openxmlformats.org/officeDocument/2006/relationships/slide" Target="slide50.xml"/><Relationship Id="rId13" Type="http://schemas.openxmlformats.org/officeDocument/2006/relationships/slide" Target="slide77.xml"/><Relationship Id="rId3" Type="http://schemas.openxmlformats.org/officeDocument/2006/relationships/slide" Target="slide14.xml"/><Relationship Id="rId7" Type="http://schemas.openxmlformats.org/officeDocument/2006/relationships/slide" Target="slide25.xml"/><Relationship Id="rId12" Type="http://schemas.openxmlformats.org/officeDocument/2006/relationships/slide" Target="slide59.xml"/><Relationship Id="rId17" Type="http://schemas.openxmlformats.org/officeDocument/2006/relationships/slide" Target="slide109.xml"/><Relationship Id="rId2" Type="http://schemas.openxmlformats.org/officeDocument/2006/relationships/image" Target="../media/image47.png"/><Relationship Id="rId16" Type="http://schemas.openxmlformats.org/officeDocument/2006/relationships/slide" Target="slide97.xml"/><Relationship Id="rId1" Type="http://schemas.openxmlformats.org/officeDocument/2006/relationships/slideLayout" Target="../slideLayouts/slideLayout2.xml"/><Relationship Id="rId6" Type="http://schemas.openxmlformats.org/officeDocument/2006/relationships/slide" Target="slide15.xml"/><Relationship Id="rId11" Type="http://schemas.openxmlformats.org/officeDocument/2006/relationships/slide" Target="slide58.xml"/><Relationship Id="rId5" Type="http://schemas.openxmlformats.org/officeDocument/2006/relationships/image" Target="../media/image3.png"/><Relationship Id="rId15" Type="http://schemas.openxmlformats.org/officeDocument/2006/relationships/slide" Target="slide84.xml"/><Relationship Id="rId10" Type="http://schemas.openxmlformats.org/officeDocument/2006/relationships/slide" Target="slide56.xml"/><Relationship Id="rId4" Type="http://schemas.openxmlformats.org/officeDocument/2006/relationships/slide" Target="slide2.xml"/><Relationship Id="rId9" Type="http://schemas.openxmlformats.org/officeDocument/2006/relationships/slide" Target="slide55.xml"/><Relationship Id="rId14" Type="http://schemas.openxmlformats.org/officeDocument/2006/relationships/slide" Target="slide82.xml"/></Relationships>
</file>

<file path=ppt/slides/_rels/slide52.xml.rels><?xml version="1.0" encoding="UTF-8" standalone="yes"?>
<Relationships xmlns="http://schemas.openxmlformats.org/package/2006/relationships"><Relationship Id="rId8" Type="http://schemas.openxmlformats.org/officeDocument/2006/relationships/slide" Target="slide50.xml"/><Relationship Id="rId13" Type="http://schemas.openxmlformats.org/officeDocument/2006/relationships/slide" Target="slide77.xml"/><Relationship Id="rId3" Type="http://schemas.openxmlformats.org/officeDocument/2006/relationships/slide" Target="slide14.xml"/><Relationship Id="rId7" Type="http://schemas.openxmlformats.org/officeDocument/2006/relationships/slide" Target="slide25.xml"/><Relationship Id="rId12" Type="http://schemas.openxmlformats.org/officeDocument/2006/relationships/slide" Target="slide59.xml"/><Relationship Id="rId17" Type="http://schemas.openxmlformats.org/officeDocument/2006/relationships/slide" Target="slide109.xml"/><Relationship Id="rId2" Type="http://schemas.openxmlformats.org/officeDocument/2006/relationships/image" Target="../media/image48.png"/><Relationship Id="rId16" Type="http://schemas.openxmlformats.org/officeDocument/2006/relationships/slide" Target="slide97.xml"/><Relationship Id="rId1" Type="http://schemas.openxmlformats.org/officeDocument/2006/relationships/slideLayout" Target="../slideLayouts/slideLayout2.xml"/><Relationship Id="rId6" Type="http://schemas.openxmlformats.org/officeDocument/2006/relationships/slide" Target="slide15.xml"/><Relationship Id="rId11" Type="http://schemas.openxmlformats.org/officeDocument/2006/relationships/slide" Target="slide58.xml"/><Relationship Id="rId5" Type="http://schemas.openxmlformats.org/officeDocument/2006/relationships/image" Target="../media/image3.png"/><Relationship Id="rId15" Type="http://schemas.openxmlformats.org/officeDocument/2006/relationships/slide" Target="slide84.xml"/><Relationship Id="rId10" Type="http://schemas.openxmlformats.org/officeDocument/2006/relationships/slide" Target="slide56.xml"/><Relationship Id="rId4" Type="http://schemas.openxmlformats.org/officeDocument/2006/relationships/slide" Target="slide2.xml"/><Relationship Id="rId9" Type="http://schemas.openxmlformats.org/officeDocument/2006/relationships/slide" Target="slide55.xml"/><Relationship Id="rId14" Type="http://schemas.openxmlformats.org/officeDocument/2006/relationships/slide" Target="slide82.xml"/></Relationships>
</file>

<file path=ppt/slides/_rels/slide53.xml.rels><?xml version="1.0" encoding="UTF-8" standalone="yes"?>
<Relationships xmlns="http://schemas.openxmlformats.org/package/2006/relationships"><Relationship Id="rId8" Type="http://schemas.openxmlformats.org/officeDocument/2006/relationships/slide" Target="slide50.xml"/><Relationship Id="rId13" Type="http://schemas.openxmlformats.org/officeDocument/2006/relationships/slide" Target="slide77.xml"/><Relationship Id="rId3" Type="http://schemas.openxmlformats.org/officeDocument/2006/relationships/slide" Target="slide14.xml"/><Relationship Id="rId7" Type="http://schemas.openxmlformats.org/officeDocument/2006/relationships/slide" Target="slide25.xml"/><Relationship Id="rId12" Type="http://schemas.openxmlformats.org/officeDocument/2006/relationships/slide" Target="slide59.xml"/><Relationship Id="rId17" Type="http://schemas.openxmlformats.org/officeDocument/2006/relationships/slide" Target="slide109.xml"/><Relationship Id="rId2" Type="http://schemas.openxmlformats.org/officeDocument/2006/relationships/image" Target="../media/image49.png"/><Relationship Id="rId16" Type="http://schemas.openxmlformats.org/officeDocument/2006/relationships/slide" Target="slide97.xml"/><Relationship Id="rId1" Type="http://schemas.openxmlformats.org/officeDocument/2006/relationships/slideLayout" Target="../slideLayouts/slideLayout2.xml"/><Relationship Id="rId6" Type="http://schemas.openxmlformats.org/officeDocument/2006/relationships/slide" Target="slide15.xml"/><Relationship Id="rId11" Type="http://schemas.openxmlformats.org/officeDocument/2006/relationships/slide" Target="slide58.xml"/><Relationship Id="rId5" Type="http://schemas.openxmlformats.org/officeDocument/2006/relationships/image" Target="../media/image3.png"/><Relationship Id="rId15" Type="http://schemas.openxmlformats.org/officeDocument/2006/relationships/slide" Target="slide84.xml"/><Relationship Id="rId10" Type="http://schemas.openxmlformats.org/officeDocument/2006/relationships/slide" Target="slide56.xml"/><Relationship Id="rId4" Type="http://schemas.openxmlformats.org/officeDocument/2006/relationships/slide" Target="slide2.xml"/><Relationship Id="rId9" Type="http://schemas.openxmlformats.org/officeDocument/2006/relationships/slide" Target="slide55.xml"/><Relationship Id="rId14" Type="http://schemas.openxmlformats.org/officeDocument/2006/relationships/slide" Target="slide82.xml"/></Relationships>
</file>

<file path=ppt/slides/_rels/slide54.xml.rels><?xml version="1.0" encoding="UTF-8" standalone="yes"?>
<Relationships xmlns="http://schemas.openxmlformats.org/package/2006/relationships"><Relationship Id="rId8" Type="http://schemas.openxmlformats.org/officeDocument/2006/relationships/slide" Target="slide50.xml"/><Relationship Id="rId13" Type="http://schemas.openxmlformats.org/officeDocument/2006/relationships/slide" Target="slide77.xml"/><Relationship Id="rId3" Type="http://schemas.openxmlformats.org/officeDocument/2006/relationships/slide" Target="slide14.xml"/><Relationship Id="rId7" Type="http://schemas.openxmlformats.org/officeDocument/2006/relationships/slide" Target="slide25.xml"/><Relationship Id="rId12" Type="http://schemas.openxmlformats.org/officeDocument/2006/relationships/slide" Target="slide59.xml"/><Relationship Id="rId17" Type="http://schemas.openxmlformats.org/officeDocument/2006/relationships/slide" Target="slide109.xml"/><Relationship Id="rId2" Type="http://schemas.openxmlformats.org/officeDocument/2006/relationships/image" Target="../media/image50.png"/><Relationship Id="rId16" Type="http://schemas.openxmlformats.org/officeDocument/2006/relationships/slide" Target="slide97.xml"/><Relationship Id="rId1" Type="http://schemas.openxmlformats.org/officeDocument/2006/relationships/slideLayout" Target="../slideLayouts/slideLayout2.xml"/><Relationship Id="rId6" Type="http://schemas.openxmlformats.org/officeDocument/2006/relationships/slide" Target="slide15.xml"/><Relationship Id="rId11" Type="http://schemas.openxmlformats.org/officeDocument/2006/relationships/slide" Target="slide58.xml"/><Relationship Id="rId5" Type="http://schemas.openxmlformats.org/officeDocument/2006/relationships/image" Target="../media/image3.png"/><Relationship Id="rId15" Type="http://schemas.openxmlformats.org/officeDocument/2006/relationships/slide" Target="slide84.xml"/><Relationship Id="rId10" Type="http://schemas.openxmlformats.org/officeDocument/2006/relationships/slide" Target="slide56.xml"/><Relationship Id="rId4" Type="http://schemas.openxmlformats.org/officeDocument/2006/relationships/slide" Target="slide2.xml"/><Relationship Id="rId9" Type="http://schemas.openxmlformats.org/officeDocument/2006/relationships/slide" Target="slide55.xml"/><Relationship Id="rId14" Type="http://schemas.openxmlformats.org/officeDocument/2006/relationships/slide" Target="slide82.xml"/></Relationships>
</file>

<file path=ppt/slides/_rels/slide55.xml.rels><?xml version="1.0" encoding="UTF-8" standalone="yes"?>
<Relationships xmlns="http://schemas.openxmlformats.org/package/2006/relationships"><Relationship Id="rId8" Type="http://schemas.openxmlformats.org/officeDocument/2006/relationships/slide" Target="slide50.xml"/><Relationship Id="rId13" Type="http://schemas.openxmlformats.org/officeDocument/2006/relationships/slide" Target="slide77.xml"/><Relationship Id="rId3" Type="http://schemas.openxmlformats.org/officeDocument/2006/relationships/slide" Target="slide14.xml"/><Relationship Id="rId7" Type="http://schemas.openxmlformats.org/officeDocument/2006/relationships/slide" Target="slide25.xml"/><Relationship Id="rId12" Type="http://schemas.openxmlformats.org/officeDocument/2006/relationships/slide" Target="slide59.xml"/><Relationship Id="rId17" Type="http://schemas.openxmlformats.org/officeDocument/2006/relationships/slide" Target="slide109.xml"/><Relationship Id="rId2" Type="http://schemas.openxmlformats.org/officeDocument/2006/relationships/image" Target="../media/image51.png"/><Relationship Id="rId16" Type="http://schemas.openxmlformats.org/officeDocument/2006/relationships/slide" Target="slide97.xml"/><Relationship Id="rId1" Type="http://schemas.openxmlformats.org/officeDocument/2006/relationships/slideLayout" Target="../slideLayouts/slideLayout2.xml"/><Relationship Id="rId6" Type="http://schemas.openxmlformats.org/officeDocument/2006/relationships/slide" Target="slide15.xml"/><Relationship Id="rId11" Type="http://schemas.openxmlformats.org/officeDocument/2006/relationships/slide" Target="slide58.xml"/><Relationship Id="rId5" Type="http://schemas.openxmlformats.org/officeDocument/2006/relationships/image" Target="../media/image3.png"/><Relationship Id="rId15" Type="http://schemas.openxmlformats.org/officeDocument/2006/relationships/slide" Target="slide84.xml"/><Relationship Id="rId10" Type="http://schemas.openxmlformats.org/officeDocument/2006/relationships/slide" Target="slide56.xml"/><Relationship Id="rId4" Type="http://schemas.openxmlformats.org/officeDocument/2006/relationships/slide" Target="slide2.xml"/><Relationship Id="rId9" Type="http://schemas.openxmlformats.org/officeDocument/2006/relationships/slide" Target="slide55.xml"/><Relationship Id="rId14" Type="http://schemas.openxmlformats.org/officeDocument/2006/relationships/slide" Target="slide82.xml"/></Relationships>
</file>

<file path=ppt/slides/_rels/slide56.xml.rels><?xml version="1.0" encoding="UTF-8" standalone="yes"?>
<Relationships xmlns="http://schemas.openxmlformats.org/package/2006/relationships"><Relationship Id="rId8" Type="http://schemas.openxmlformats.org/officeDocument/2006/relationships/slide" Target="slide50.xml"/><Relationship Id="rId13" Type="http://schemas.openxmlformats.org/officeDocument/2006/relationships/slide" Target="slide77.xml"/><Relationship Id="rId3" Type="http://schemas.openxmlformats.org/officeDocument/2006/relationships/slide" Target="slide14.xml"/><Relationship Id="rId7" Type="http://schemas.openxmlformats.org/officeDocument/2006/relationships/slide" Target="slide25.xml"/><Relationship Id="rId12" Type="http://schemas.openxmlformats.org/officeDocument/2006/relationships/slide" Target="slide59.xml"/><Relationship Id="rId17" Type="http://schemas.openxmlformats.org/officeDocument/2006/relationships/slide" Target="slide109.xml"/><Relationship Id="rId2" Type="http://schemas.openxmlformats.org/officeDocument/2006/relationships/image" Target="../media/image52.png"/><Relationship Id="rId16" Type="http://schemas.openxmlformats.org/officeDocument/2006/relationships/slide" Target="slide97.xml"/><Relationship Id="rId1" Type="http://schemas.openxmlformats.org/officeDocument/2006/relationships/slideLayout" Target="../slideLayouts/slideLayout2.xml"/><Relationship Id="rId6" Type="http://schemas.openxmlformats.org/officeDocument/2006/relationships/slide" Target="slide15.xml"/><Relationship Id="rId11" Type="http://schemas.openxmlformats.org/officeDocument/2006/relationships/slide" Target="slide58.xml"/><Relationship Id="rId5" Type="http://schemas.openxmlformats.org/officeDocument/2006/relationships/image" Target="../media/image3.png"/><Relationship Id="rId15" Type="http://schemas.openxmlformats.org/officeDocument/2006/relationships/slide" Target="slide84.xml"/><Relationship Id="rId10" Type="http://schemas.openxmlformats.org/officeDocument/2006/relationships/slide" Target="slide56.xml"/><Relationship Id="rId4" Type="http://schemas.openxmlformats.org/officeDocument/2006/relationships/slide" Target="slide2.xml"/><Relationship Id="rId9" Type="http://schemas.openxmlformats.org/officeDocument/2006/relationships/slide" Target="slide55.xml"/><Relationship Id="rId14" Type="http://schemas.openxmlformats.org/officeDocument/2006/relationships/slide" Target="slide82.xml"/></Relationships>
</file>

<file path=ppt/slides/_rels/slide57.xml.rels><?xml version="1.0" encoding="UTF-8" standalone="yes"?>
<Relationships xmlns="http://schemas.openxmlformats.org/package/2006/relationships"><Relationship Id="rId8" Type="http://schemas.openxmlformats.org/officeDocument/2006/relationships/slide" Target="slide50.xml"/><Relationship Id="rId13" Type="http://schemas.openxmlformats.org/officeDocument/2006/relationships/slide" Target="slide77.xml"/><Relationship Id="rId3" Type="http://schemas.openxmlformats.org/officeDocument/2006/relationships/slide" Target="slide14.xml"/><Relationship Id="rId7" Type="http://schemas.openxmlformats.org/officeDocument/2006/relationships/slide" Target="slide25.xml"/><Relationship Id="rId12" Type="http://schemas.openxmlformats.org/officeDocument/2006/relationships/slide" Target="slide59.xml"/><Relationship Id="rId17" Type="http://schemas.openxmlformats.org/officeDocument/2006/relationships/slide" Target="slide109.xml"/><Relationship Id="rId2" Type="http://schemas.openxmlformats.org/officeDocument/2006/relationships/image" Target="../media/image53.png"/><Relationship Id="rId16" Type="http://schemas.openxmlformats.org/officeDocument/2006/relationships/slide" Target="slide97.xml"/><Relationship Id="rId1" Type="http://schemas.openxmlformats.org/officeDocument/2006/relationships/slideLayout" Target="../slideLayouts/slideLayout2.xml"/><Relationship Id="rId6" Type="http://schemas.openxmlformats.org/officeDocument/2006/relationships/slide" Target="slide15.xml"/><Relationship Id="rId11" Type="http://schemas.openxmlformats.org/officeDocument/2006/relationships/slide" Target="slide58.xml"/><Relationship Id="rId5" Type="http://schemas.openxmlformats.org/officeDocument/2006/relationships/image" Target="../media/image3.png"/><Relationship Id="rId15" Type="http://schemas.openxmlformats.org/officeDocument/2006/relationships/slide" Target="slide84.xml"/><Relationship Id="rId10" Type="http://schemas.openxmlformats.org/officeDocument/2006/relationships/slide" Target="slide56.xml"/><Relationship Id="rId4" Type="http://schemas.openxmlformats.org/officeDocument/2006/relationships/slide" Target="slide2.xml"/><Relationship Id="rId9" Type="http://schemas.openxmlformats.org/officeDocument/2006/relationships/slide" Target="slide55.xml"/><Relationship Id="rId14" Type="http://schemas.openxmlformats.org/officeDocument/2006/relationships/slide" Target="slide82.xml"/></Relationships>
</file>

<file path=ppt/slides/_rels/slide58.xml.rels><?xml version="1.0" encoding="UTF-8" standalone="yes"?>
<Relationships xmlns="http://schemas.openxmlformats.org/package/2006/relationships"><Relationship Id="rId8" Type="http://schemas.openxmlformats.org/officeDocument/2006/relationships/slide" Target="slide50.xml"/><Relationship Id="rId13" Type="http://schemas.openxmlformats.org/officeDocument/2006/relationships/slide" Target="slide77.xml"/><Relationship Id="rId3" Type="http://schemas.openxmlformats.org/officeDocument/2006/relationships/slide" Target="slide14.xml"/><Relationship Id="rId7" Type="http://schemas.openxmlformats.org/officeDocument/2006/relationships/slide" Target="slide25.xml"/><Relationship Id="rId12" Type="http://schemas.openxmlformats.org/officeDocument/2006/relationships/slide" Target="slide59.xml"/><Relationship Id="rId17" Type="http://schemas.openxmlformats.org/officeDocument/2006/relationships/slide" Target="slide109.xml"/><Relationship Id="rId2" Type="http://schemas.openxmlformats.org/officeDocument/2006/relationships/hyperlink" Target="https://l.ble.ir/?l=https%3A%2F%2Fsrb.iau.ir%2Ffa%2Fnews%2F12840" TargetMode="External"/><Relationship Id="rId16" Type="http://schemas.openxmlformats.org/officeDocument/2006/relationships/slide" Target="slide97.xml"/><Relationship Id="rId1" Type="http://schemas.openxmlformats.org/officeDocument/2006/relationships/slideLayout" Target="../slideLayouts/slideLayout2.xml"/><Relationship Id="rId6" Type="http://schemas.openxmlformats.org/officeDocument/2006/relationships/slide" Target="slide15.xml"/><Relationship Id="rId11" Type="http://schemas.openxmlformats.org/officeDocument/2006/relationships/slide" Target="slide58.xml"/><Relationship Id="rId5" Type="http://schemas.openxmlformats.org/officeDocument/2006/relationships/image" Target="../media/image3.png"/><Relationship Id="rId15" Type="http://schemas.openxmlformats.org/officeDocument/2006/relationships/slide" Target="slide84.xml"/><Relationship Id="rId10" Type="http://schemas.openxmlformats.org/officeDocument/2006/relationships/slide" Target="slide56.xml"/><Relationship Id="rId4" Type="http://schemas.openxmlformats.org/officeDocument/2006/relationships/slide" Target="slide2.xml"/><Relationship Id="rId9" Type="http://schemas.openxmlformats.org/officeDocument/2006/relationships/slide" Target="slide55.xml"/><Relationship Id="rId14" Type="http://schemas.openxmlformats.org/officeDocument/2006/relationships/slide" Target="slide82.xml"/></Relationships>
</file>

<file path=ppt/slides/_rels/slide59.xml.rels><?xml version="1.0" encoding="UTF-8" standalone="yes"?>
<Relationships xmlns="http://schemas.openxmlformats.org/package/2006/relationships"><Relationship Id="rId8" Type="http://schemas.openxmlformats.org/officeDocument/2006/relationships/slide" Target="slide55.xml"/><Relationship Id="rId13" Type="http://schemas.openxmlformats.org/officeDocument/2006/relationships/slide" Target="slide82.xml"/><Relationship Id="rId3" Type="http://schemas.openxmlformats.org/officeDocument/2006/relationships/slide" Target="slide2.xml"/><Relationship Id="rId7" Type="http://schemas.openxmlformats.org/officeDocument/2006/relationships/slide" Target="slide50.xml"/><Relationship Id="rId12" Type="http://schemas.openxmlformats.org/officeDocument/2006/relationships/slide" Target="slide77.xml"/><Relationship Id="rId2" Type="http://schemas.openxmlformats.org/officeDocument/2006/relationships/slide" Target="slide14.xml"/><Relationship Id="rId16" Type="http://schemas.openxmlformats.org/officeDocument/2006/relationships/slide" Target="slide109.xml"/><Relationship Id="rId1" Type="http://schemas.openxmlformats.org/officeDocument/2006/relationships/slideLayout" Target="../slideLayouts/slideLayout2.xml"/><Relationship Id="rId6" Type="http://schemas.openxmlformats.org/officeDocument/2006/relationships/slide" Target="slide25.xml"/><Relationship Id="rId11" Type="http://schemas.openxmlformats.org/officeDocument/2006/relationships/slide" Target="slide59.xml"/><Relationship Id="rId5" Type="http://schemas.openxmlformats.org/officeDocument/2006/relationships/slide" Target="slide15.xml"/><Relationship Id="rId15" Type="http://schemas.openxmlformats.org/officeDocument/2006/relationships/slide" Target="slide97.xml"/><Relationship Id="rId10" Type="http://schemas.openxmlformats.org/officeDocument/2006/relationships/slide" Target="slide58.xml"/><Relationship Id="rId4" Type="http://schemas.openxmlformats.org/officeDocument/2006/relationships/image" Target="../media/image3.png"/><Relationship Id="rId9" Type="http://schemas.openxmlformats.org/officeDocument/2006/relationships/slide" Target="slide56.xml"/><Relationship Id="rId14" Type="http://schemas.openxmlformats.org/officeDocument/2006/relationships/slide" Target="slide84.xml"/></Relationships>
</file>

<file path=ppt/slides/_rels/slide6.xml.rels><?xml version="1.0" encoding="UTF-8" standalone="yes"?>
<Relationships xmlns="http://schemas.openxmlformats.org/package/2006/relationships"><Relationship Id="rId8" Type="http://schemas.openxmlformats.org/officeDocument/2006/relationships/slide" Target="slide50.xml"/><Relationship Id="rId13" Type="http://schemas.openxmlformats.org/officeDocument/2006/relationships/slide" Target="slide77.xml"/><Relationship Id="rId3" Type="http://schemas.openxmlformats.org/officeDocument/2006/relationships/slide" Target="slide14.xml"/><Relationship Id="rId7" Type="http://schemas.openxmlformats.org/officeDocument/2006/relationships/slide" Target="slide25.xml"/><Relationship Id="rId12" Type="http://schemas.openxmlformats.org/officeDocument/2006/relationships/slide" Target="slide59.xml"/><Relationship Id="rId17" Type="http://schemas.openxmlformats.org/officeDocument/2006/relationships/slide" Target="slide109.xml"/><Relationship Id="rId2" Type="http://schemas.openxmlformats.org/officeDocument/2006/relationships/image" Target="../media/image7.png"/><Relationship Id="rId16" Type="http://schemas.openxmlformats.org/officeDocument/2006/relationships/slide" Target="slide97.xml"/><Relationship Id="rId1" Type="http://schemas.openxmlformats.org/officeDocument/2006/relationships/slideLayout" Target="../slideLayouts/slideLayout2.xml"/><Relationship Id="rId6" Type="http://schemas.openxmlformats.org/officeDocument/2006/relationships/slide" Target="slide15.xml"/><Relationship Id="rId11" Type="http://schemas.openxmlformats.org/officeDocument/2006/relationships/slide" Target="slide58.xml"/><Relationship Id="rId5" Type="http://schemas.openxmlformats.org/officeDocument/2006/relationships/image" Target="../media/image3.png"/><Relationship Id="rId15" Type="http://schemas.openxmlformats.org/officeDocument/2006/relationships/slide" Target="slide84.xml"/><Relationship Id="rId10" Type="http://schemas.openxmlformats.org/officeDocument/2006/relationships/slide" Target="slide56.xml"/><Relationship Id="rId4" Type="http://schemas.openxmlformats.org/officeDocument/2006/relationships/slide" Target="slide2.xml"/><Relationship Id="rId9" Type="http://schemas.openxmlformats.org/officeDocument/2006/relationships/slide" Target="slide55.xml"/><Relationship Id="rId14" Type="http://schemas.openxmlformats.org/officeDocument/2006/relationships/slide" Target="slide82.xml"/></Relationships>
</file>

<file path=ppt/slides/_rels/slide60.xml.rels><?xml version="1.0" encoding="UTF-8" standalone="yes"?>
<Relationships xmlns="http://schemas.openxmlformats.org/package/2006/relationships"><Relationship Id="rId8" Type="http://schemas.openxmlformats.org/officeDocument/2006/relationships/slide" Target="slide50.xml"/><Relationship Id="rId13" Type="http://schemas.openxmlformats.org/officeDocument/2006/relationships/slide" Target="slide77.xml"/><Relationship Id="rId3" Type="http://schemas.openxmlformats.org/officeDocument/2006/relationships/slide" Target="slide14.xml"/><Relationship Id="rId7" Type="http://schemas.openxmlformats.org/officeDocument/2006/relationships/slide" Target="slide25.xml"/><Relationship Id="rId12" Type="http://schemas.openxmlformats.org/officeDocument/2006/relationships/slide" Target="slide59.xml"/><Relationship Id="rId17" Type="http://schemas.openxmlformats.org/officeDocument/2006/relationships/slide" Target="slide109.xml"/><Relationship Id="rId2" Type="http://schemas.openxmlformats.org/officeDocument/2006/relationships/image" Target="../media/image54.png"/><Relationship Id="rId16" Type="http://schemas.openxmlformats.org/officeDocument/2006/relationships/slide" Target="slide97.xml"/><Relationship Id="rId1" Type="http://schemas.openxmlformats.org/officeDocument/2006/relationships/slideLayout" Target="../slideLayouts/slideLayout2.xml"/><Relationship Id="rId6" Type="http://schemas.openxmlformats.org/officeDocument/2006/relationships/slide" Target="slide15.xml"/><Relationship Id="rId11" Type="http://schemas.openxmlformats.org/officeDocument/2006/relationships/slide" Target="slide58.xml"/><Relationship Id="rId5" Type="http://schemas.openxmlformats.org/officeDocument/2006/relationships/image" Target="../media/image3.png"/><Relationship Id="rId15" Type="http://schemas.openxmlformats.org/officeDocument/2006/relationships/slide" Target="slide84.xml"/><Relationship Id="rId10" Type="http://schemas.openxmlformats.org/officeDocument/2006/relationships/slide" Target="slide56.xml"/><Relationship Id="rId4" Type="http://schemas.openxmlformats.org/officeDocument/2006/relationships/slide" Target="slide2.xml"/><Relationship Id="rId9" Type="http://schemas.openxmlformats.org/officeDocument/2006/relationships/slide" Target="slide55.xml"/><Relationship Id="rId14" Type="http://schemas.openxmlformats.org/officeDocument/2006/relationships/slide" Target="slide82.xml"/></Relationships>
</file>

<file path=ppt/slides/_rels/slide61.xml.rels><?xml version="1.0" encoding="UTF-8" standalone="yes"?>
<Relationships xmlns="http://schemas.openxmlformats.org/package/2006/relationships"><Relationship Id="rId8" Type="http://schemas.openxmlformats.org/officeDocument/2006/relationships/slide" Target="slide50.xml"/><Relationship Id="rId13" Type="http://schemas.openxmlformats.org/officeDocument/2006/relationships/slide" Target="slide77.xml"/><Relationship Id="rId3" Type="http://schemas.openxmlformats.org/officeDocument/2006/relationships/slide" Target="slide14.xml"/><Relationship Id="rId7" Type="http://schemas.openxmlformats.org/officeDocument/2006/relationships/slide" Target="slide25.xml"/><Relationship Id="rId12" Type="http://schemas.openxmlformats.org/officeDocument/2006/relationships/slide" Target="slide59.xml"/><Relationship Id="rId17" Type="http://schemas.openxmlformats.org/officeDocument/2006/relationships/slide" Target="slide109.xml"/><Relationship Id="rId2" Type="http://schemas.openxmlformats.org/officeDocument/2006/relationships/image" Target="../media/image55.png"/><Relationship Id="rId16" Type="http://schemas.openxmlformats.org/officeDocument/2006/relationships/slide" Target="slide97.xml"/><Relationship Id="rId1" Type="http://schemas.openxmlformats.org/officeDocument/2006/relationships/slideLayout" Target="../slideLayouts/slideLayout2.xml"/><Relationship Id="rId6" Type="http://schemas.openxmlformats.org/officeDocument/2006/relationships/slide" Target="slide15.xml"/><Relationship Id="rId11" Type="http://schemas.openxmlformats.org/officeDocument/2006/relationships/slide" Target="slide58.xml"/><Relationship Id="rId5" Type="http://schemas.openxmlformats.org/officeDocument/2006/relationships/image" Target="../media/image3.png"/><Relationship Id="rId15" Type="http://schemas.openxmlformats.org/officeDocument/2006/relationships/slide" Target="slide84.xml"/><Relationship Id="rId10" Type="http://schemas.openxmlformats.org/officeDocument/2006/relationships/slide" Target="slide56.xml"/><Relationship Id="rId4" Type="http://schemas.openxmlformats.org/officeDocument/2006/relationships/slide" Target="slide2.xml"/><Relationship Id="rId9" Type="http://schemas.openxmlformats.org/officeDocument/2006/relationships/slide" Target="slide55.xml"/><Relationship Id="rId14" Type="http://schemas.openxmlformats.org/officeDocument/2006/relationships/slide" Target="slide82.xml"/></Relationships>
</file>

<file path=ppt/slides/_rels/slide62.xml.rels><?xml version="1.0" encoding="UTF-8" standalone="yes"?>
<Relationships xmlns="http://schemas.openxmlformats.org/package/2006/relationships"><Relationship Id="rId8" Type="http://schemas.openxmlformats.org/officeDocument/2006/relationships/slide" Target="slide25.xml"/><Relationship Id="rId13" Type="http://schemas.openxmlformats.org/officeDocument/2006/relationships/slide" Target="slide59.xml"/><Relationship Id="rId18" Type="http://schemas.openxmlformats.org/officeDocument/2006/relationships/slide" Target="slide109.xml"/><Relationship Id="rId3" Type="http://schemas.openxmlformats.org/officeDocument/2006/relationships/image" Target="../media/image57.png"/><Relationship Id="rId7" Type="http://schemas.openxmlformats.org/officeDocument/2006/relationships/slide" Target="slide15.xml"/><Relationship Id="rId12" Type="http://schemas.openxmlformats.org/officeDocument/2006/relationships/slide" Target="slide58.xml"/><Relationship Id="rId17" Type="http://schemas.openxmlformats.org/officeDocument/2006/relationships/slide" Target="slide97.xml"/><Relationship Id="rId2" Type="http://schemas.openxmlformats.org/officeDocument/2006/relationships/image" Target="../media/image56.png"/><Relationship Id="rId16" Type="http://schemas.openxmlformats.org/officeDocument/2006/relationships/slide" Target="slide84.xml"/><Relationship Id="rId1" Type="http://schemas.openxmlformats.org/officeDocument/2006/relationships/slideLayout" Target="../slideLayouts/slideLayout2.xml"/><Relationship Id="rId6" Type="http://schemas.openxmlformats.org/officeDocument/2006/relationships/image" Target="../media/image3.png"/><Relationship Id="rId11" Type="http://schemas.openxmlformats.org/officeDocument/2006/relationships/slide" Target="slide56.xml"/><Relationship Id="rId5" Type="http://schemas.openxmlformats.org/officeDocument/2006/relationships/slide" Target="slide2.xml"/><Relationship Id="rId15" Type="http://schemas.openxmlformats.org/officeDocument/2006/relationships/slide" Target="slide82.xml"/><Relationship Id="rId10" Type="http://schemas.openxmlformats.org/officeDocument/2006/relationships/slide" Target="slide55.xml"/><Relationship Id="rId4" Type="http://schemas.openxmlformats.org/officeDocument/2006/relationships/slide" Target="slide14.xml"/><Relationship Id="rId9" Type="http://schemas.openxmlformats.org/officeDocument/2006/relationships/slide" Target="slide50.xml"/><Relationship Id="rId14" Type="http://schemas.openxmlformats.org/officeDocument/2006/relationships/slide" Target="slide77.xml"/></Relationships>
</file>

<file path=ppt/slides/_rels/slide63.xml.rels><?xml version="1.0" encoding="UTF-8" standalone="yes"?>
<Relationships xmlns="http://schemas.openxmlformats.org/package/2006/relationships"><Relationship Id="rId8" Type="http://schemas.openxmlformats.org/officeDocument/2006/relationships/slide" Target="slide50.xml"/><Relationship Id="rId13" Type="http://schemas.openxmlformats.org/officeDocument/2006/relationships/slide" Target="slide77.xml"/><Relationship Id="rId3" Type="http://schemas.openxmlformats.org/officeDocument/2006/relationships/slide" Target="slide14.xml"/><Relationship Id="rId7" Type="http://schemas.openxmlformats.org/officeDocument/2006/relationships/slide" Target="slide25.xml"/><Relationship Id="rId12" Type="http://schemas.openxmlformats.org/officeDocument/2006/relationships/slide" Target="slide59.xml"/><Relationship Id="rId17" Type="http://schemas.openxmlformats.org/officeDocument/2006/relationships/slide" Target="slide109.xml"/><Relationship Id="rId2" Type="http://schemas.openxmlformats.org/officeDocument/2006/relationships/image" Target="../media/image58.png"/><Relationship Id="rId16" Type="http://schemas.openxmlformats.org/officeDocument/2006/relationships/slide" Target="slide97.xml"/><Relationship Id="rId1" Type="http://schemas.openxmlformats.org/officeDocument/2006/relationships/slideLayout" Target="../slideLayouts/slideLayout2.xml"/><Relationship Id="rId6" Type="http://schemas.openxmlformats.org/officeDocument/2006/relationships/slide" Target="slide15.xml"/><Relationship Id="rId11" Type="http://schemas.openxmlformats.org/officeDocument/2006/relationships/slide" Target="slide58.xml"/><Relationship Id="rId5" Type="http://schemas.openxmlformats.org/officeDocument/2006/relationships/image" Target="../media/image3.png"/><Relationship Id="rId15" Type="http://schemas.openxmlformats.org/officeDocument/2006/relationships/slide" Target="slide84.xml"/><Relationship Id="rId10" Type="http://schemas.openxmlformats.org/officeDocument/2006/relationships/slide" Target="slide56.xml"/><Relationship Id="rId4" Type="http://schemas.openxmlformats.org/officeDocument/2006/relationships/slide" Target="slide2.xml"/><Relationship Id="rId9" Type="http://schemas.openxmlformats.org/officeDocument/2006/relationships/slide" Target="slide55.xml"/><Relationship Id="rId14" Type="http://schemas.openxmlformats.org/officeDocument/2006/relationships/slide" Target="slide82.xml"/></Relationships>
</file>

<file path=ppt/slides/_rels/slide64.xml.rels><?xml version="1.0" encoding="UTF-8" standalone="yes"?>
<Relationships xmlns="http://schemas.openxmlformats.org/package/2006/relationships"><Relationship Id="rId8" Type="http://schemas.openxmlformats.org/officeDocument/2006/relationships/slide" Target="slide50.xml"/><Relationship Id="rId13" Type="http://schemas.openxmlformats.org/officeDocument/2006/relationships/slide" Target="slide77.xml"/><Relationship Id="rId3" Type="http://schemas.openxmlformats.org/officeDocument/2006/relationships/slide" Target="slide14.xml"/><Relationship Id="rId7" Type="http://schemas.openxmlformats.org/officeDocument/2006/relationships/slide" Target="slide25.xml"/><Relationship Id="rId12" Type="http://schemas.openxmlformats.org/officeDocument/2006/relationships/slide" Target="slide59.xml"/><Relationship Id="rId17" Type="http://schemas.openxmlformats.org/officeDocument/2006/relationships/slide" Target="slide109.xml"/><Relationship Id="rId2" Type="http://schemas.openxmlformats.org/officeDocument/2006/relationships/image" Target="../media/image59.png"/><Relationship Id="rId16" Type="http://schemas.openxmlformats.org/officeDocument/2006/relationships/slide" Target="slide97.xml"/><Relationship Id="rId1" Type="http://schemas.openxmlformats.org/officeDocument/2006/relationships/slideLayout" Target="../slideLayouts/slideLayout2.xml"/><Relationship Id="rId6" Type="http://schemas.openxmlformats.org/officeDocument/2006/relationships/slide" Target="slide15.xml"/><Relationship Id="rId11" Type="http://schemas.openxmlformats.org/officeDocument/2006/relationships/slide" Target="slide58.xml"/><Relationship Id="rId5" Type="http://schemas.openxmlformats.org/officeDocument/2006/relationships/image" Target="../media/image3.png"/><Relationship Id="rId15" Type="http://schemas.openxmlformats.org/officeDocument/2006/relationships/slide" Target="slide84.xml"/><Relationship Id="rId10" Type="http://schemas.openxmlformats.org/officeDocument/2006/relationships/slide" Target="slide56.xml"/><Relationship Id="rId4" Type="http://schemas.openxmlformats.org/officeDocument/2006/relationships/slide" Target="slide2.xml"/><Relationship Id="rId9" Type="http://schemas.openxmlformats.org/officeDocument/2006/relationships/slide" Target="slide55.xml"/><Relationship Id="rId14" Type="http://schemas.openxmlformats.org/officeDocument/2006/relationships/slide" Target="slide82.xml"/></Relationships>
</file>

<file path=ppt/slides/_rels/slide65.xml.rels><?xml version="1.0" encoding="UTF-8" standalone="yes"?>
<Relationships xmlns="http://schemas.openxmlformats.org/package/2006/relationships"><Relationship Id="rId8" Type="http://schemas.openxmlformats.org/officeDocument/2006/relationships/slide" Target="slide50.xml"/><Relationship Id="rId13" Type="http://schemas.openxmlformats.org/officeDocument/2006/relationships/slide" Target="slide77.xml"/><Relationship Id="rId3" Type="http://schemas.openxmlformats.org/officeDocument/2006/relationships/slide" Target="slide14.xml"/><Relationship Id="rId7" Type="http://schemas.openxmlformats.org/officeDocument/2006/relationships/slide" Target="slide25.xml"/><Relationship Id="rId12" Type="http://schemas.openxmlformats.org/officeDocument/2006/relationships/slide" Target="slide59.xml"/><Relationship Id="rId17" Type="http://schemas.openxmlformats.org/officeDocument/2006/relationships/slide" Target="slide109.xml"/><Relationship Id="rId2" Type="http://schemas.openxmlformats.org/officeDocument/2006/relationships/image" Target="../media/image60.png"/><Relationship Id="rId16" Type="http://schemas.openxmlformats.org/officeDocument/2006/relationships/slide" Target="slide97.xml"/><Relationship Id="rId1" Type="http://schemas.openxmlformats.org/officeDocument/2006/relationships/slideLayout" Target="../slideLayouts/slideLayout2.xml"/><Relationship Id="rId6" Type="http://schemas.openxmlformats.org/officeDocument/2006/relationships/slide" Target="slide15.xml"/><Relationship Id="rId11" Type="http://schemas.openxmlformats.org/officeDocument/2006/relationships/slide" Target="slide58.xml"/><Relationship Id="rId5" Type="http://schemas.openxmlformats.org/officeDocument/2006/relationships/image" Target="../media/image3.png"/><Relationship Id="rId15" Type="http://schemas.openxmlformats.org/officeDocument/2006/relationships/slide" Target="slide84.xml"/><Relationship Id="rId10" Type="http://schemas.openxmlformats.org/officeDocument/2006/relationships/slide" Target="slide56.xml"/><Relationship Id="rId4" Type="http://schemas.openxmlformats.org/officeDocument/2006/relationships/slide" Target="slide2.xml"/><Relationship Id="rId9" Type="http://schemas.openxmlformats.org/officeDocument/2006/relationships/slide" Target="slide55.xml"/><Relationship Id="rId14" Type="http://schemas.openxmlformats.org/officeDocument/2006/relationships/slide" Target="slide82.xml"/></Relationships>
</file>

<file path=ppt/slides/_rels/slide66.xml.rels><?xml version="1.0" encoding="UTF-8" standalone="yes"?>
<Relationships xmlns="http://schemas.openxmlformats.org/package/2006/relationships"><Relationship Id="rId8" Type="http://schemas.openxmlformats.org/officeDocument/2006/relationships/slide" Target="slide50.xml"/><Relationship Id="rId13" Type="http://schemas.openxmlformats.org/officeDocument/2006/relationships/slide" Target="slide77.xml"/><Relationship Id="rId3" Type="http://schemas.openxmlformats.org/officeDocument/2006/relationships/slide" Target="slide14.xml"/><Relationship Id="rId7" Type="http://schemas.openxmlformats.org/officeDocument/2006/relationships/slide" Target="slide25.xml"/><Relationship Id="rId12" Type="http://schemas.openxmlformats.org/officeDocument/2006/relationships/slide" Target="slide59.xml"/><Relationship Id="rId17" Type="http://schemas.openxmlformats.org/officeDocument/2006/relationships/slide" Target="slide109.xml"/><Relationship Id="rId2" Type="http://schemas.openxmlformats.org/officeDocument/2006/relationships/image" Target="../media/image61.png"/><Relationship Id="rId16" Type="http://schemas.openxmlformats.org/officeDocument/2006/relationships/slide" Target="slide97.xml"/><Relationship Id="rId1" Type="http://schemas.openxmlformats.org/officeDocument/2006/relationships/slideLayout" Target="../slideLayouts/slideLayout2.xml"/><Relationship Id="rId6" Type="http://schemas.openxmlformats.org/officeDocument/2006/relationships/slide" Target="slide15.xml"/><Relationship Id="rId11" Type="http://schemas.openxmlformats.org/officeDocument/2006/relationships/slide" Target="slide58.xml"/><Relationship Id="rId5" Type="http://schemas.openxmlformats.org/officeDocument/2006/relationships/image" Target="../media/image3.png"/><Relationship Id="rId15" Type="http://schemas.openxmlformats.org/officeDocument/2006/relationships/slide" Target="slide84.xml"/><Relationship Id="rId10" Type="http://schemas.openxmlformats.org/officeDocument/2006/relationships/slide" Target="slide56.xml"/><Relationship Id="rId4" Type="http://schemas.openxmlformats.org/officeDocument/2006/relationships/slide" Target="slide2.xml"/><Relationship Id="rId9" Type="http://schemas.openxmlformats.org/officeDocument/2006/relationships/slide" Target="slide55.xml"/><Relationship Id="rId14" Type="http://schemas.openxmlformats.org/officeDocument/2006/relationships/slide" Target="slide82.xml"/></Relationships>
</file>

<file path=ppt/slides/_rels/slide67.xml.rels><?xml version="1.0" encoding="UTF-8" standalone="yes"?>
<Relationships xmlns="http://schemas.openxmlformats.org/package/2006/relationships"><Relationship Id="rId8" Type="http://schemas.openxmlformats.org/officeDocument/2006/relationships/slide" Target="slide50.xml"/><Relationship Id="rId13" Type="http://schemas.openxmlformats.org/officeDocument/2006/relationships/slide" Target="slide77.xml"/><Relationship Id="rId3" Type="http://schemas.openxmlformats.org/officeDocument/2006/relationships/slide" Target="slide14.xml"/><Relationship Id="rId7" Type="http://schemas.openxmlformats.org/officeDocument/2006/relationships/slide" Target="slide25.xml"/><Relationship Id="rId12" Type="http://schemas.openxmlformats.org/officeDocument/2006/relationships/slide" Target="slide59.xml"/><Relationship Id="rId17" Type="http://schemas.openxmlformats.org/officeDocument/2006/relationships/slide" Target="slide109.xml"/><Relationship Id="rId2" Type="http://schemas.openxmlformats.org/officeDocument/2006/relationships/image" Target="../media/image62.png"/><Relationship Id="rId16" Type="http://schemas.openxmlformats.org/officeDocument/2006/relationships/slide" Target="slide97.xml"/><Relationship Id="rId1" Type="http://schemas.openxmlformats.org/officeDocument/2006/relationships/slideLayout" Target="../slideLayouts/slideLayout2.xml"/><Relationship Id="rId6" Type="http://schemas.openxmlformats.org/officeDocument/2006/relationships/slide" Target="slide15.xml"/><Relationship Id="rId11" Type="http://schemas.openxmlformats.org/officeDocument/2006/relationships/slide" Target="slide58.xml"/><Relationship Id="rId5" Type="http://schemas.openxmlformats.org/officeDocument/2006/relationships/image" Target="../media/image3.png"/><Relationship Id="rId15" Type="http://schemas.openxmlformats.org/officeDocument/2006/relationships/slide" Target="slide84.xml"/><Relationship Id="rId10" Type="http://schemas.openxmlformats.org/officeDocument/2006/relationships/slide" Target="slide56.xml"/><Relationship Id="rId4" Type="http://schemas.openxmlformats.org/officeDocument/2006/relationships/slide" Target="slide2.xml"/><Relationship Id="rId9" Type="http://schemas.openxmlformats.org/officeDocument/2006/relationships/slide" Target="slide55.xml"/><Relationship Id="rId14" Type="http://schemas.openxmlformats.org/officeDocument/2006/relationships/slide" Target="slide82.xml"/></Relationships>
</file>

<file path=ppt/slides/_rels/slide68.xml.rels><?xml version="1.0" encoding="UTF-8" standalone="yes"?>
<Relationships xmlns="http://schemas.openxmlformats.org/package/2006/relationships"><Relationship Id="rId8" Type="http://schemas.openxmlformats.org/officeDocument/2006/relationships/slide" Target="slide50.xml"/><Relationship Id="rId13" Type="http://schemas.openxmlformats.org/officeDocument/2006/relationships/slide" Target="slide77.xml"/><Relationship Id="rId3" Type="http://schemas.openxmlformats.org/officeDocument/2006/relationships/slide" Target="slide14.xml"/><Relationship Id="rId7" Type="http://schemas.openxmlformats.org/officeDocument/2006/relationships/slide" Target="slide25.xml"/><Relationship Id="rId12" Type="http://schemas.openxmlformats.org/officeDocument/2006/relationships/slide" Target="slide59.xml"/><Relationship Id="rId17" Type="http://schemas.openxmlformats.org/officeDocument/2006/relationships/slide" Target="slide109.xml"/><Relationship Id="rId2" Type="http://schemas.openxmlformats.org/officeDocument/2006/relationships/image" Target="../media/image63.png"/><Relationship Id="rId16" Type="http://schemas.openxmlformats.org/officeDocument/2006/relationships/slide" Target="slide97.xml"/><Relationship Id="rId1" Type="http://schemas.openxmlformats.org/officeDocument/2006/relationships/slideLayout" Target="../slideLayouts/slideLayout2.xml"/><Relationship Id="rId6" Type="http://schemas.openxmlformats.org/officeDocument/2006/relationships/slide" Target="slide15.xml"/><Relationship Id="rId11" Type="http://schemas.openxmlformats.org/officeDocument/2006/relationships/slide" Target="slide58.xml"/><Relationship Id="rId5" Type="http://schemas.openxmlformats.org/officeDocument/2006/relationships/image" Target="../media/image3.png"/><Relationship Id="rId15" Type="http://schemas.openxmlformats.org/officeDocument/2006/relationships/slide" Target="slide84.xml"/><Relationship Id="rId10" Type="http://schemas.openxmlformats.org/officeDocument/2006/relationships/slide" Target="slide56.xml"/><Relationship Id="rId4" Type="http://schemas.openxmlformats.org/officeDocument/2006/relationships/slide" Target="slide2.xml"/><Relationship Id="rId9" Type="http://schemas.openxmlformats.org/officeDocument/2006/relationships/slide" Target="slide55.xml"/><Relationship Id="rId14" Type="http://schemas.openxmlformats.org/officeDocument/2006/relationships/slide" Target="slide82.xml"/></Relationships>
</file>

<file path=ppt/slides/_rels/slide69.xml.rels><?xml version="1.0" encoding="UTF-8" standalone="yes"?>
<Relationships xmlns="http://schemas.openxmlformats.org/package/2006/relationships"><Relationship Id="rId8" Type="http://schemas.openxmlformats.org/officeDocument/2006/relationships/slide" Target="slide50.xml"/><Relationship Id="rId13" Type="http://schemas.openxmlformats.org/officeDocument/2006/relationships/slide" Target="slide77.xml"/><Relationship Id="rId3" Type="http://schemas.openxmlformats.org/officeDocument/2006/relationships/slide" Target="slide14.xml"/><Relationship Id="rId7" Type="http://schemas.openxmlformats.org/officeDocument/2006/relationships/slide" Target="slide25.xml"/><Relationship Id="rId12" Type="http://schemas.openxmlformats.org/officeDocument/2006/relationships/slide" Target="slide59.xml"/><Relationship Id="rId17" Type="http://schemas.openxmlformats.org/officeDocument/2006/relationships/slide" Target="slide109.xml"/><Relationship Id="rId2" Type="http://schemas.openxmlformats.org/officeDocument/2006/relationships/image" Target="../media/image64.png"/><Relationship Id="rId16" Type="http://schemas.openxmlformats.org/officeDocument/2006/relationships/slide" Target="slide97.xml"/><Relationship Id="rId1" Type="http://schemas.openxmlformats.org/officeDocument/2006/relationships/slideLayout" Target="../slideLayouts/slideLayout2.xml"/><Relationship Id="rId6" Type="http://schemas.openxmlformats.org/officeDocument/2006/relationships/slide" Target="slide15.xml"/><Relationship Id="rId11" Type="http://schemas.openxmlformats.org/officeDocument/2006/relationships/slide" Target="slide58.xml"/><Relationship Id="rId5" Type="http://schemas.openxmlformats.org/officeDocument/2006/relationships/image" Target="../media/image3.png"/><Relationship Id="rId15" Type="http://schemas.openxmlformats.org/officeDocument/2006/relationships/slide" Target="slide84.xml"/><Relationship Id="rId10" Type="http://schemas.openxmlformats.org/officeDocument/2006/relationships/slide" Target="slide56.xml"/><Relationship Id="rId4" Type="http://schemas.openxmlformats.org/officeDocument/2006/relationships/slide" Target="slide2.xml"/><Relationship Id="rId9" Type="http://schemas.openxmlformats.org/officeDocument/2006/relationships/slide" Target="slide55.xml"/><Relationship Id="rId14" Type="http://schemas.openxmlformats.org/officeDocument/2006/relationships/slide" Target="slide82.xml"/></Relationships>
</file>

<file path=ppt/slides/_rels/slide7.xml.rels><?xml version="1.0" encoding="UTF-8" standalone="yes"?>
<Relationships xmlns="http://schemas.openxmlformats.org/package/2006/relationships"><Relationship Id="rId8" Type="http://schemas.openxmlformats.org/officeDocument/2006/relationships/slide" Target="slide50.xml"/><Relationship Id="rId13" Type="http://schemas.openxmlformats.org/officeDocument/2006/relationships/slide" Target="slide77.xml"/><Relationship Id="rId3" Type="http://schemas.openxmlformats.org/officeDocument/2006/relationships/slide" Target="slide14.xml"/><Relationship Id="rId7" Type="http://schemas.openxmlformats.org/officeDocument/2006/relationships/slide" Target="slide25.xml"/><Relationship Id="rId12" Type="http://schemas.openxmlformats.org/officeDocument/2006/relationships/slide" Target="slide59.xml"/><Relationship Id="rId17" Type="http://schemas.openxmlformats.org/officeDocument/2006/relationships/slide" Target="slide109.xml"/><Relationship Id="rId2" Type="http://schemas.openxmlformats.org/officeDocument/2006/relationships/image" Target="../media/image8.png"/><Relationship Id="rId16" Type="http://schemas.openxmlformats.org/officeDocument/2006/relationships/slide" Target="slide97.xml"/><Relationship Id="rId1" Type="http://schemas.openxmlformats.org/officeDocument/2006/relationships/slideLayout" Target="../slideLayouts/slideLayout2.xml"/><Relationship Id="rId6" Type="http://schemas.openxmlformats.org/officeDocument/2006/relationships/slide" Target="slide15.xml"/><Relationship Id="rId11" Type="http://schemas.openxmlformats.org/officeDocument/2006/relationships/slide" Target="slide58.xml"/><Relationship Id="rId5" Type="http://schemas.openxmlformats.org/officeDocument/2006/relationships/image" Target="../media/image3.png"/><Relationship Id="rId15" Type="http://schemas.openxmlformats.org/officeDocument/2006/relationships/slide" Target="slide84.xml"/><Relationship Id="rId10" Type="http://schemas.openxmlformats.org/officeDocument/2006/relationships/slide" Target="slide56.xml"/><Relationship Id="rId4" Type="http://schemas.openxmlformats.org/officeDocument/2006/relationships/slide" Target="slide2.xml"/><Relationship Id="rId9" Type="http://schemas.openxmlformats.org/officeDocument/2006/relationships/slide" Target="slide55.xml"/><Relationship Id="rId14" Type="http://schemas.openxmlformats.org/officeDocument/2006/relationships/slide" Target="slide82.xml"/></Relationships>
</file>

<file path=ppt/slides/_rels/slide70.xml.rels><?xml version="1.0" encoding="UTF-8" standalone="yes"?>
<Relationships xmlns="http://schemas.openxmlformats.org/package/2006/relationships"><Relationship Id="rId8" Type="http://schemas.openxmlformats.org/officeDocument/2006/relationships/slide" Target="slide50.xml"/><Relationship Id="rId13" Type="http://schemas.openxmlformats.org/officeDocument/2006/relationships/slide" Target="slide77.xml"/><Relationship Id="rId3" Type="http://schemas.openxmlformats.org/officeDocument/2006/relationships/slide" Target="slide14.xml"/><Relationship Id="rId7" Type="http://schemas.openxmlformats.org/officeDocument/2006/relationships/slide" Target="slide25.xml"/><Relationship Id="rId12" Type="http://schemas.openxmlformats.org/officeDocument/2006/relationships/slide" Target="slide59.xml"/><Relationship Id="rId17" Type="http://schemas.openxmlformats.org/officeDocument/2006/relationships/slide" Target="slide109.xml"/><Relationship Id="rId2" Type="http://schemas.openxmlformats.org/officeDocument/2006/relationships/image" Target="../media/image65.png"/><Relationship Id="rId16" Type="http://schemas.openxmlformats.org/officeDocument/2006/relationships/slide" Target="slide97.xml"/><Relationship Id="rId1" Type="http://schemas.openxmlformats.org/officeDocument/2006/relationships/slideLayout" Target="../slideLayouts/slideLayout2.xml"/><Relationship Id="rId6" Type="http://schemas.openxmlformats.org/officeDocument/2006/relationships/slide" Target="slide15.xml"/><Relationship Id="rId11" Type="http://schemas.openxmlformats.org/officeDocument/2006/relationships/slide" Target="slide58.xml"/><Relationship Id="rId5" Type="http://schemas.openxmlformats.org/officeDocument/2006/relationships/image" Target="../media/image3.png"/><Relationship Id="rId15" Type="http://schemas.openxmlformats.org/officeDocument/2006/relationships/slide" Target="slide84.xml"/><Relationship Id="rId10" Type="http://schemas.openxmlformats.org/officeDocument/2006/relationships/slide" Target="slide56.xml"/><Relationship Id="rId4" Type="http://schemas.openxmlformats.org/officeDocument/2006/relationships/slide" Target="slide2.xml"/><Relationship Id="rId9" Type="http://schemas.openxmlformats.org/officeDocument/2006/relationships/slide" Target="slide55.xml"/><Relationship Id="rId14" Type="http://schemas.openxmlformats.org/officeDocument/2006/relationships/slide" Target="slide82.xml"/></Relationships>
</file>

<file path=ppt/slides/_rels/slide71.xml.rels><?xml version="1.0" encoding="UTF-8" standalone="yes"?>
<Relationships xmlns="http://schemas.openxmlformats.org/package/2006/relationships"><Relationship Id="rId8" Type="http://schemas.openxmlformats.org/officeDocument/2006/relationships/slide" Target="slide50.xml"/><Relationship Id="rId13" Type="http://schemas.openxmlformats.org/officeDocument/2006/relationships/slide" Target="slide77.xml"/><Relationship Id="rId3" Type="http://schemas.openxmlformats.org/officeDocument/2006/relationships/slide" Target="slide14.xml"/><Relationship Id="rId7" Type="http://schemas.openxmlformats.org/officeDocument/2006/relationships/slide" Target="slide25.xml"/><Relationship Id="rId12" Type="http://schemas.openxmlformats.org/officeDocument/2006/relationships/slide" Target="slide59.xml"/><Relationship Id="rId17" Type="http://schemas.openxmlformats.org/officeDocument/2006/relationships/slide" Target="slide109.xml"/><Relationship Id="rId2" Type="http://schemas.openxmlformats.org/officeDocument/2006/relationships/image" Target="../media/image66.jpg"/><Relationship Id="rId16" Type="http://schemas.openxmlformats.org/officeDocument/2006/relationships/slide" Target="slide97.xml"/><Relationship Id="rId1" Type="http://schemas.openxmlformats.org/officeDocument/2006/relationships/slideLayout" Target="../slideLayouts/slideLayout2.xml"/><Relationship Id="rId6" Type="http://schemas.openxmlformats.org/officeDocument/2006/relationships/slide" Target="slide15.xml"/><Relationship Id="rId11" Type="http://schemas.openxmlformats.org/officeDocument/2006/relationships/slide" Target="slide58.xml"/><Relationship Id="rId5" Type="http://schemas.openxmlformats.org/officeDocument/2006/relationships/image" Target="../media/image3.png"/><Relationship Id="rId15" Type="http://schemas.openxmlformats.org/officeDocument/2006/relationships/slide" Target="slide84.xml"/><Relationship Id="rId10" Type="http://schemas.openxmlformats.org/officeDocument/2006/relationships/slide" Target="slide56.xml"/><Relationship Id="rId4" Type="http://schemas.openxmlformats.org/officeDocument/2006/relationships/slide" Target="slide2.xml"/><Relationship Id="rId9" Type="http://schemas.openxmlformats.org/officeDocument/2006/relationships/slide" Target="slide55.xml"/><Relationship Id="rId14" Type="http://schemas.openxmlformats.org/officeDocument/2006/relationships/slide" Target="slide82.xml"/></Relationships>
</file>

<file path=ppt/slides/_rels/slide72.xml.rels><?xml version="1.0" encoding="UTF-8" standalone="yes"?>
<Relationships xmlns="http://schemas.openxmlformats.org/package/2006/relationships"><Relationship Id="rId8" Type="http://schemas.openxmlformats.org/officeDocument/2006/relationships/slide" Target="slide50.xml"/><Relationship Id="rId13" Type="http://schemas.openxmlformats.org/officeDocument/2006/relationships/slide" Target="slide77.xml"/><Relationship Id="rId3" Type="http://schemas.openxmlformats.org/officeDocument/2006/relationships/slide" Target="slide14.xml"/><Relationship Id="rId7" Type="http://schemas.openxmlformats.org/officeDocument/2006/relationships/slide" Target="slide25.xml"/><Relationship Id="rId12" Type="http://schemas.openxmlformats.org/officeDocument/2006/relationships/slide" Target="slide59.xml"/><Relationship Id="rId17" Type="http://schemas.openxmlformats.org/officeDocument/2006/relationships/slide" Target="slide109.xml"/><Relationship Id="rId2" Type="http://schemas.openxmlformats.org/officeDocument/2006/relationships/image" Target="../media/image67.png"/><Relationship Id="rId16" Type="http://schemas.openxmlformats.org/officeDocument/2006/relationships/slide" Target="slide97.xml"/><Relationship Id="rId1" Type="http://schemas.openxmlformats.org/officeDocument/2006/relationships/slideLayout" Target="../slideLayouts/slideLayout2.xml"/><Relationship Id="rId6" Type="http://schemas.openxmlformats.org/officeDocument/2006/relationships/slide" Target="slide15.xml"/><Relationship Id="rId11" Type="http://schemas.openxmlformats.org/officeDocument/2006/relationships/slide" Target="slide58.xml"/><Relationship Id="rId5" Type="http://schemas.openxmlformats.org/officeDocument/2006/relationships/image" Target="../media/image3.png"/><Relationship Id="rId15" Type="http://schemas.openxmlformats.org/officeDocument/2006/relationships/slide" Target="slide84.xml"/><Relationship Id="rId10" Type="http://schemas.openxmlformats.org/officeDocument/2006/relationships/slide" Target="slide56.xml"/><Relationship Id="rId4" Type="http://schemas.openxmlformats.org/officeDocument/2006/relationships/slide" Target="slide2.xml"/><Relationship Id="rId9" Type="http://schemas.openxmlformats.org/officeDocument/2006/relationships/slide" Target="slide55.xml"/><Relationship Id="rId14" Type="http://schemas.openxmlformats.org/officeDocument/2006/relationships/slide" Target="slide82.xml"/></Relationships>
</file>

<file path=ppt/slides/_rels/slide73.xml.rels><?xml version="1.0" encoding="UTF-8" standalone="yes"?>
<Relationships xmlns="http://schemas.openxmlformats.org/package/2006/relationships"><Relationship Id="rId8" Type="http://schemas.openxmlformats.org/officeDocument/2006/relationships/slide" Target="slide50.xml"/><Relationship Id="rId13" Type="http://schemas.openxmlformats.org/officeDocument/2006/relationships/slide" Target="slide77.xml"/><Relationship Id="rId3" Type="http://schemas.openxmlformats.org/officeDocument/2006/relationships/slide" Target="slide14.xml"/><Relationship Id="rId7" Type="http://schemas.openxmlformats.org/officeDocument/2006/relationships/slide" Target="slide25.xml"/><Relationship Id="rId12" Type="http://schemas.openxmlformats.org/officeDocument/2006/relationships/slide" Target="slide59.xml"/><Relationship Id="rId17" Type="http://schemas.openxmlformats.org/officeDocument/2006/relationships/slide" Target="slide109.xml"/><Relationship Id="rId2" Type="http://schemas.openxmlformats.org/officeDocument/2006/relationships/image" Target="../media/image68.png"/><Relationship Id="rId16" Type="http://schemas.openxmlformats.org/officeDocument/2006/relationships/slide" Target="slide97.xml"/><Relationship Id="rId1" Type="http://schemas.openxmlformats.org/officeDocument/2006/relationships/slideLayout" Target="../slideLayouts/slideLayout2.xml"/><Relationship Id="rId6" Type="http://schemas.openxmlformats.org/officeDocument/2006/relationships/slide" Target="slide15.xml"/><Relationship Id="rId11" Type="http://schemas.openxmlformats.org/officeDocument/2006/relationships/slide" Target="slide58.xml"/><Relationship Id="rId5" Type="http://schemas.openxmlformats.org/officeDocument/2006/relationships/image" Target="../media/image3.png"/><Relationship Id="rId15" Type="http://schemas.openxmlformats.org/officeDocument/2006/relationships/slide" Target="slide84.xml"/><Relationship Id="rId10" Type="http://schemas.openxmlformats.org/officeDocument/2006/relationships/slide" Target="slide56.xml"/><Relationship Id="rId4" Type="http://schemas.openxmlformats.org/officeDocument/2006/relationships/slide" Target="slide2.xml"/><Relationship Id="rId9" Type="http://schemas.openxmlformats.org/officeDocument/2006/relationships/slide" Target="slide55.xml"/><Relationship Id="rId14" Type="http://schemas.openxmlformats.org/officeDocument/2006/relationships/slide" Target="slide82.xml"/></Relationships>
</file>

<file path=ppt/slides/_rels/slide74.xml.rels><?xml version="1.0" encoding="UTF-8" standalone="yes"?>
<Relationships xmlns="http://schemas.openxmlformats.org/package/2006/relationships"><Relationship Id="rId8" Type="http://schemas.openxmlformats.org/officeDocument/2006/relationships/slide" Target="slide50.xml"/><Relationship Id="rId13" Type="http://schemas.openxmlformats.org/officeDocument/2006/relationships/slide" Target="slide77.xml"/><Relationship Id="rId3" Type="http://schemas.openxmlformats.org/officeDocument/2006/relationships/slide" Target="slide14.xml"/><Relationship Id="rId7" Type="http://schemas.openxmlformats.org/officeDocument/2006/relationships/slide" Target="slide25.xml"/><Relationship Id="rId12" Type="http://schemas.openxmlformats.org/officeDocument/2006/relationships/slide" Target="slide59.xml"/><Relationship Id="rId17" Type="http://schemas.openxmlformats.org/officeDocument/2006/relationships/slide" Target="slide109.xml"/><Relationship Id="rId2" Type="http://schemas.openxmlformats.org/officeDocument/2006/relationships/image" Target="../media/image69.png"/><Relationship Id="rId16" Type="http://schemas.openxmlformats.org/officeDocument/2006/relationships/slide" Target="slide97.xml"/><Relationship Id="rId1" Type="http://schemas.openxmlformats.org/officeDocument/2006/relationships/slideLayout" Target="../slideLayouts/slideLayout2.xml"/><Relationship Id="rId6" Type="http://schemas.openxmlformats.org/officeDocument/2006/relationships/slide" Target="slide15.xml"/><Relationship Id="rId11" Type="http://schemas.openxmlformats.org/officeDocument/2006/relationships/slide" Target="slide58.xml"/><Relationship Id="rId5" Type="http://schemas.openxmlformats.org/officeDocument/2006/relationships/image" Target="../media/image3.png"/><Relationship Id="rId15" Type="http://schemas.openxmlformats.org/officeDocument/2006/relationships/slide" Target="slide84.xml"/><Relationship Id="rId10" Type="http://schemas.openxmlformats.org/officeDocument/2006/relationships/slide" Target="slide56.xml"/><Relationship Id="rId4" Type="http://schemas.openxmlformats.org/officeDocument/2006/relationships/slide" Target="slide2.xml"/><Relationship Id="rId9" Type="http://schemas.openxmlformats.org/officeDocument/2006/relationships/slide" Target="slide55.xml"/><Relationship Id="rId14" Type="http://schemas.openxmlformats.org/officeDocument/2006/relationships/slide" Target="slide82.xml"/></Relationships>
</file>

<file path=ppt/slides/_rels/slide75.xml.rels><?xml version="1.0" encoding="UTF-8" standalone="yes"?>
<Relationships xmlns="http://schemas.openxmlformats.org/package/2006/relationships"><Relationship Id="rId8" Type="http://schemas.openxmlformats.org/officeDocument/2006/relationships/slide" Target="slide55.xml"/><Relationship Id="rId13" Type="http://schemas.openxmlformats.org/officeDocument/2006/relationships/slide" Target="slide82.xml"/><Relationship Id="rId3" Type="http://schemas.openxmlformats.org/officeDocument/2006/relationships/slide" Target="slide2.xml"/><Relationship Id="rId7" Type="http://schemas.openxmlformats.org/officeDocument/2006/relationships/slide" Target="slide50.xml"/><Relationship Id="rId12" Type="http://schemas.openxmlformats.org/officeDocument/2006/relationships/slide" Target="slide77.xml"/><Relationship Id="rId2" Type="http://schemas.openxmlformats.org/officeDocument/2006/relationships/slide" Target="slide14.xml"/><Relationship Id="rId16" Type="http://schemas.openxmlformats.org/officeDocument/2006/relationships/slide" Target="slide109.xml"/><Relationship Id="rId1" Type="http://schemas.openxmlformats.org/officeDocument/2006/relationships/slideLayout" Target="../slideLayouts/slideLayout2.xml"/><Relationship Id="rId6" Type="http://schemas.openxmlformats.org/officeDocument/2006/relationships/slide" Target="slide25.xml"/><Relationship Id="rId11" Type="http://schemas.openxmlformats.org/officeDocument/2006/relationships/slide" Target="slide59.xml"/><Relationship Id="rId5" Type="http://schemas.openxmlformats.org/officeDocument/2006/relationships/slide" Target="slide15.xml"/><Relationship Id="rId15" Type="http://schemas.openxmlformats.org/officeDocument/2006/relationships/slide" Target="slide97.xml"/><Relationship Id="rId10" Type="http://schemas.openxmlformats.org/officeDocument/2006/relationships/slide" Target="slide58.xml"/><Relationship Id="rId4" Type="http://schemas.openxmlformats.org/officeDocument/2006/relationships/image" Target="../media/image3.png"/><Relationship Id="rId9" Type="http://schemas.openxmlformats.org/officeDocument/2006/relationships/slide" Target="slide56.xml"/><Relationship Id="rId14" Type="http://schemas.openxmlformats.org/officeDocument/2006/relationships/slide" Target="slide84.xml"/></Relationships>
</file>

<file path=ppt/slides/_rels/slide76.xml.rels><?xml version="1.0" encoding="UTF-8" standalone="yes"?>
<Relationships xmlns="http://schemas.openxmlformats.org/package/2006/relationships"><Relationship Id="rId8" Type="http://schemas.openxmlformats.org/officeDocument/2006/relationships/slide" Target="slide55.xml"/><Relationship Id="rId13" Type="http://schemas.openxmlformats.org/officeDocument/2006/relationships/slide" Target="slide82.xml"/><Relationship Id="rId3" Type="http://schemas.openxmlformats.org/officeDocument/2006/relationships/slide" Target="slide2.xml"/><Relationship Id="rId7" Type="http://schemas.openxmlformats.org/officeDocument/2006/relationships/slide" Target="slide50.xml"/><Relationship Id="rId12" Type="http://schemas.openxmlformats.org/officeDocument/2006/relationships/slide" Target="slide77.xml"/><Relationship Id="rId2" Type="http://schemas.openxmlformats.org/officeDocument/2006/relationships/slide" Target="slide14.xml"/><Relationship Id="rId16" Type="http://schemas.openxmlformats.org/officeDocument/2006/relationships/slide" Target="slide109.xml"/><Relationship Id="rId1" Type="http://schemas.openxmlformats.org/officeDocument/2006/relationships/slideLayout" Target="../slideLayouts/slideLayout2.xml"/><Relationship Id="rId6" Type="http://schemas.openxmlformats.org/officeDocument/2006/relationships/slide" Target="slide25.xml"/><Relationship Id="rId11" Type="http://schemas.openxmlformats.org/officeDocument/2006/relationships/slide" Target="slide59.xml"/><Relationship Id="rId5" Type="http://schemas.openxmlformats.org/officeDocument/2006/relationships/slide" Target="slide15.xml"/><Relationship Id="rId15" Type="http://schemas.openxmlformats.org/officeDocument/2006/relationships/slide" Target="slide97.xml"/><Relationship Id="rId10" Type="http://schemas.openxmlformats.org/officeDocument/2006/relationships/slide" Target="slide58.xml"/><Relationship Id="rId4" Type="http://schemas.openxmlformats.org/officeDocument/2006/relationships/image" Target="../media/image3.png"/><Relationship Id="rId9" Type="http://schemas.openxmlformats.org/officeDocument/2006/relationships/slide" Target="slide56.xml"/><Relationship Id="rId14" Type="http://schemas.openxmlformats.org/officeDocument/2006/relationships/slide" Target="slide84.xml"/></Relationships>
</file>

<file path=ppt/slides/_rels/slide77.xml.rels><?xml version="1.0" encoding="UTF-8" standalone="yes"?>
<Relationships xmlns="http://schemas.openxmlformats.org/package/2006/relationships"><Relationship Id="rId8" Type="http://schemas.openxmlformats.org/officeDocument/2006/relationships/slide" Target="slide55.xml"/><Relationship Id="rId13" Type="http://schemas.openxmlformats.org/officeDocument/2006/relationships/slide" Target="slide82.xml"/><Relationship Id="rId3" Type="http://schemas.openxmlformats.org/officeDocument/2006/relationships/slide" Target="slide2.xml"/><Relationship Id="rId7" Type="http://schemas.openxmlformats.org/officeDocument/2006/relationships/slide" Target="slide50.xml"/><Relationship Id="rId12" Type="http://schemas.openxmlformats.org/officeDocument/2006/relationships/slide" Target="slide77.xml"/><Relationship Id="rId2" Type="http://schemas.openxmlformats.org/officeDocument/2006/relationships/slide" Target="slide14.xml"/><Relationship Id="rId16" Type="http://schemas.openxmlformats.org/officeDocument/2006/relationships/slide" Target="slide109.xml"/><Relationship Id="rId1" Type="http://schemas.openxmlformats.org/officeDocument/2006/relationships/slideLayout" Target="../slideLayouts/slideLayout2.xml"/><Relationship Id="rId6" Type="http://schemas.openxmlformats.org/officeDocument/2006/relationships/slide" Target="slide25.xml"/><Relationship Id="rId11" Type="http://schemas.openxmlformats.org/officeDocument/2006/relationships/slide" Target="slide59.xml"/><Relationship Id="rId5" Type="http://schemas.openxmlformats.org/officeDocument/2006/relationships/slide" Target="slide15.xml"/><Relationship Id="rId15" Type="http://schemas.openxmlformats.org/officeDocument/2006/relationships/slide" Target="slide97.xml"/><Relationship Id="rId10" Type="http://schemas.openxmlformats.org/officeDocument/2006/relationships/slide" Target="slide58.xml"/><Relationship Id="rId4" Type="http://schemas.openxmlformats.org/officeDocument/2006/relationships/image" Target="../media/image3.png"/><Relationship Id="rId9" Type="http://schemas.openxmlformats.org/officeDocument/2006/relationships/slide" Target="slide56.xml"/><Relationship Id="rId14" Type="http://schemas.openxmlformats.org/officeDocument/2006/relationships/slide" Target="slide84.xml"/></Relationships>
</file>

<file path=ppt/slides/_rels/slide78.xml.rels><?xml version="1.0" encoding="UTF-8" standalone="yes"?>
<Relationships xmlns="http://schemas.openxmlformats.org/package/2006/relationships"><Relationship Id="rId8" Type="http://schemas.openxmlformats.org/officeDocument/2006/relationships/slide" Target="slide55.xml"/><Relationship Id="rId13" Type="http://schemas.openxmlformats.org/officeDocument/2006/relationships/slide" Target="slide82.xml"/><Relationship Id="rId3" Type="http://schemas.openxmlformats.org/officeDocument/2006/relationships/slide" Target="slide2.xml"/><Relationship Id="rId7" Type="http://schemas.openxmlformats.org/officeDocument/2006/relationships/slide" Target="slide50.xml"/><Relationship Id="rId12" Type="http://schemas.openxmlformats.org/officeDocument/2006/relationships/slide" Target="slide77.xml"/><Relationship Id="rId2" Type="http://schemas.openxmlformats.org/officeDocument/2006/relationships/slide" Target="slide14.xml"/><Relationship Id="rId16" Type="http://schemas.openxmlformats.org/officeDocument/2006/relationships/slide" Target="slide109.xml"/><Relationship Id="rId1" Type="http://schemas.openxmlformats.org/officeDocument/2006/relationships/slideLayout" Target="../slideLayouts/slideLayout2.xml"/><Relationship Id="rId6" Type="http://schemas.openxmlformats.org/officeDocument/2006/relationships/slide" Target="slide25.xml"/><Relationship Id="rId11" Type="http://schemas.openxmlformats.org/officeDocument/2006/relationships/slide" Target="slide59.xml"/><Relationship Id="rId5" Type="http://schemas.openxmlformats.org/officeDocument/2006/relationships/slide" Target="slide15.xml"/><Relationship Id="rId15" Type="http://schemas.openxmlformats.org/officeDocument/2006/relationships/slide" Target="slide97.xml"/><Relationship Id="rId10" Type="http://schemas.openxmlformats.org/officeDocument/2006/relationships/slide" Target="slide58.xml"/><Relationship Id="rId4" Type="http://schemas.openxmlformats.org/officeDocument/2006/relationships/image" Target="../media/image3.png"/><Relationship Id="rId9" Type="http://schemas.openxmlformats.org/officeDocument/2006/relationships/slide" Target="slide56.xml"/><Relationship Id="rId14" Type="http://schemas.openxmlformats.org/officeDocument/2006/relationships/slide" Target="slide84.xml"/></Relationships>
</file>

<file path=ppt/slides/_rels/slide79.xml.rels><?xml version="1.0" encoding="UTF-8" standalone="yes"?>
<Relationships xmlns="http://schemas.openxmlformats.org/package/2006/relationships"><Relationship Id="rId8" Type="http://schemas.openxmlformats.org/officeDocument/2006/relationships/slide" Target="slide55.xml"/><Relationship Id="rId13" Type="http://schemas.openxmlformats.org/officeDocument/2006/relationships/slide" Target="slide82.xml"/><Relationship Id="rId3" Type="http://schemas.openxmlformats.org/officeDocument/2006/relationships/slide" Target="slide2.xml"/><Relationship Id="rId7" Type="http://schemas.openxmlformats.org/officeDocument/2006/relationships/slide" Target="slide50.xml"/><Relationship Id="rId12" Type="http://schemas.openxmlformats.org/officeDocument/2006/relationships/slide" Target="slide77.xml"/><Relationship Id="rId2" Type="http://schemas.openxmlformats.org/officeDocument/2006/relationships/slide" Target="slide14.xml"/><Relationship Id="rId16" Type="http://schemas.openxmlformats.org/officeDocument/2006/relationships/slide" Target="slide109.xml"/><Relationship Id="rId1" Type="http://schemas.openxmlformats.org/officeDocument/2006/relationships/slideLayout" Target="../slideLayouts/slideLayout2.xml"/><Relationship Id="rId6" Type="http://schemas.openxmlformats.org/officeDocument/2006/relationships/slide" Target="slide25.xml"/><Relationship Id="rId11" Type="http://schemas.openxmlformats.org/officeDocument/2006/relationships/slide" Target="slide59.xml"/><Relationship Id="rId5" Type="http://schemas.openxmlformats.org/officeDocument/2006/relationships/slide" Target="slide15.xml"/><Relationship Id="rId15" Type="http://schemas.openxmlformats.org/officeDocument/2006/relationships/slide" Target="slide97.xml"/><Relationship Id="rId10" Type="http://schemas.openxmlformats.org/officeDocument/2006/relationships/slide" Target="slide58.xml"/><Relationship Id="rId4" Type="http://schemas.openxmlformats.org/officeDocument/2006/relationships/image" Target="../media/image3.png"/><Relationship Id="rId9" Type="http://schemas.openxmlformats.org/officeDocument/2006/relationships/slide" Target="slide56.xml"/><Relationship Id="rId14" Type="http://schemas.openxmlformats.org/officeDocument/2006/relationships/slide" Target="slide84.xml"/></Relationships>
</file>

<file path=ppt/slides/_rels/slide8.xml.rels><?xml version="1.0" encoding="UTF-8" standalone="yes"?>
<Relationships xmlns="http://schemas.openxmlformats.org/package/2006/relationships"><Relationship Id="rId8" Type="http://schemas.openxmlformats.org/officeDocument/2006/relationships/slide" Target="slide50.xml"/><Relationship Id="rId13" Type="http://schemas.openxmlformats.org/officeDocument/2006/relationships/slide" Target="slide77.xml"/><Relationship Id="rId3" Type="http://schemas.openxmlformats.org/officeDocument/2006/relationships/slide" Target="slide14.xml"/><Relationship Id="rId7" Type="http://schemas.openxmlformats.org/officeDocument/2006/relationships/slide" Target="slide25.xml"/><Relationship Id="rId12" Type="http://schemas.openxmlformats.org/officeDocument/2006/relationships/slide" Target="slide59.xml"/><Relationship Id="rId17" Type="http://schemas.openxmlformats.org/officeDocument/2006/relationships/slide" Target="slide109.xml"/><Relationship Id="rId2" Type="http://schemas.openxmlformats.org/officeDocument/2006/relationships/image" Target="../media/image9.png"/><Relationship Id="rId16" Type="http://schemas.openxmlformats.org/officeDocument/2006/relationships/slide" Target="slide97.xml"/><Relationship Id="rId1" Type="http://schemas.openxmlformats.org/officeDocument/2006/relationships/slideLayout" Target="../slideLayouts/slideLayout2.xml"/><Relationship Id="rId6" Type="http://schemas.openxmlformats.org/officeDocument/2006/relationships/slide" Target="slide15.xml"/><Relationship Id="rId11" Type="http://schemas.openxmlformats.org/officeDocument/2006/relationships/slide" Target="slide58.xml"/><Relationship Id="rId5" Type="http://schemas.openxmlformats.org/officeDocument/2006/relationships/image" Target="../media/image3.png"/><Relationship Id="rId15" Type="http://schemas.openxmlformats.org/officeDocument/2006/relationships/slide" Target="slide84.xml"/><Relationship Id="rId10" Type="http://schemas.openxmlformats.org/officeDocument/2006/relationships/slide" Target="slide56.xml"/><Relationship Id="rId4" Type="http://schemas.openxmlformats.org/officeDocument/2006/relationships/slide" Target="slide2.xml"/><Relationship Id="rId9" Type="http://schemas.openxmlformats.org/officeDocument/2006/relationships/slide" Target="slide55.xml"/><Relationship Id="rId14" Type="http://schemas.openxmlformats.org/officeDocument/2006/relationships/slide" Target="slide82.xml"/></Relationships>
</file>

<file path=ppt/slides/_rels/slide80.xml.rels><?xml version="1.0" encoding="UTF-8" standalone="yes"?>
<Relationships xmlns="http://schemas.openxmlformats.org/package/2006/relationships"><Relationship Id="rId8" Type="http://schemas.openxmlformats.org/officeDocument/2006/relationships/slide" Target="slide55.xml"/><Relationship Id="rId13" Type="http://schemas.openxmlformats.org/officeDocument/2006/relationships/slide" Target="slide82.xml"/><Relationship Id="rId3" Type="http://schemas.openxmlformats.org/officeDocument/2006/relationships/slide" Target="slide2.xml"/><Relationship Id="rId7" Type="http://schemas.openxmlformats.org/officeDocument/2006/relationships/slide" Target="slide50.xml"/><Relationship Id="rId12" Type="http://schemas.openxmlformats.org/officeDocument/2006/relationships/slide" Target="slide77.xml"/><Relationship Id="rId2" Type="http://schemas.openxmlformats.org/officeDocument/2006/relationships/slide" Target="slide14.xml"/><Relationship Id="rId16" Type="http://schemas.openxmlformats.org/officeDocument/2006/relationships/slide" Target="slide109.xml"/><Relationship Id="rId1" Type="http://schemas.openxmlformats.org/officeDocument/2006/relationships/slideLayout" Target="../slideLayouts/slideLayout2.xml"/><Relationship Id="rId6" Type="http://schemas.openxmlformats.org/officeDocument/2006/relationships/slide" Target="slide25.xml"/><Relationship Id="rId11" Type="http://schemas.openxmlformats.org/officeDocument/2006/relationships/slide" Target="slide59.xml"/><Relationship Id="rId5" Type="http://schemas.openxmlformats.org/officeDocument/2006/relationships/slide" Target="slide15.xml"/><Relationship Id="rId15" Type="http://schemas.openxmlformats.org/officeDocument/2006/relationships/slide" Target="slide97.xml"/><Relationship Id="rId10" Type="http://schemas.openxmlformats.org/officeDocument/2006/relationships/slide" Target="slide58.xml"/><Relationship Id="rId4" Type="http://schemas.openxmlformats.org/officeDocument/2006/relationships/image" Target="../media/image3.png"/><Relationship Id="rId9" Type="http://schemas.openxmlformats.org/officeDocument/2006/relationships/slide" Target="slide56.xml"/><Relationship Id="rId14" Type="http://schemas.openxmlformats.org/officeDocument/2006/relationships/slide" Target="slide84.xml"/></Relationships>
</file>

<file path=ppt/slides/_rels/slide81.xml.rels><?xml version="1.0" encoding="UTF-8" standalone="yes"?>
<Relationships xmlns="http://schemas.openxmlformats.org/package/2006/relationships"><Relationship Id="rId8" Type="http://schemas.openxmlformats.org/officeDocument/2006/relationships/slide" Target="slide55.xml"/><Relationship Id="rId13" Type="http://schemas.openxmlformats.org/officeDocument/2006/relationships/slide" Target="slide82.xml"/><Relationship Id="rId3" Type="http://schemas.openxmlformats.org/officeDocument/2006/relationships/slide" Target="slide2.xml"/><Relationship Id="rId7" Type="http://schemas.openxmlformats.org/officeDocument/2006/relationships/slide" Target="slide50.xml"/><Relationship Id="rId12" Type="http://schemas.openxmlformats.org/officeDocument/2006/relationships/slide" Target="slide77.xml"/><Relationship Id="rId2" Type="http://schemas.openxmlformats.org/officeDocument/2006/relationships/slide" Target="slide14.xml"/><Relationship Id="rId16" Type="http://schemas.openxmlformats.org/officeDocument/2006/relationships/slide" Target="slide109.xml"/><Relationship Id="rId1" Type="http://schemas.openxmlformats.org/officeDocument/2006/relationships/slideLayout" Target="../slideLayouts/slideLayout2.xml"/><Relationship Id="rId6" Type="http://schemas.openxmlformats.org/officeDocument/2006/relationships/slide" Target="slide25.xml"/><Relationship Id="rId11" Type="http://schemas.openxmlformats.org/officeDocument/2006/relationships/slide" Target="slide59.xml"/><Relationship Id="rId5" Type="http://schemas.openxmlformats.org/officeDocument/2006/relationships/slide" Target="slide15.xml"/><Relationship Id="rId15" Type="http://schemas.openxmlformats.org/officeDocument/2006/relationships/slide" Target="slide97.xml"/><Relationship Id="rId10" Type="http://schemas.openxmlformats.org/officeDocument/2006/relationships/slide" Target="slide58.xml"/><Relationship Id="rId4" Type="http://schemas.openxmlformats.org/officeDocument/2006/relationships/image" Target="../media/image3.png"/><Relationship Id="rId9" Type="http://schemas.openxmlformats.org/officeDocument/2006/relationships/slide" Target="slide56.xml"/><Relationship Id="rId14" Type="http://schemas.openxmlformats.org/officeDocument/2006/relationships/slide" Target="slide84.xml"/></Relationships>
</file>

<file path=ppt/slides/_rels/slide82.xml.rels><?xml version="1.0" encoding="UTF-8" standalone="yes"?>
<Relationships xmlns="http://schemas.openxmlformats.org/package/2006/relationships"><Relationship Id="rId8" Type="http://schemas.openxmlformats.org/officeDocument/2006/relationships/slide" Target="slide25.xml"/><Relationship Id="rId13" Type="http://schemas.openxmlformats.org/officeDocument/2006/relationships/slide" Target="slide59.xml"/><Relationship Id="rId18" Type="http://schemas.openxmlformats.org/officeDocument/2006/relationships/slide" Target="slide109.xml"/><Relationship Id="rId3" Type="http://schemas.openxmlformats.org/officeDocument/2006/relationships/image" Target="../media/image71.png"/><Relationship Id="rId7" Type="http://schemas.openxmlformats.org/officeDocument/2006/relationships/slide" Target="slide15.xml"/><Relationship Id="rId12" Type="http://schemas.openxmlformats.org/officeDocument/2006/relationships/slide" Target="slide58.xml"/><Relationship Id="rId17" Type="http://schemas.openxmlformats.org/officeDocument/2006/relationships/slide" Target="slide97.xml"/><Relationship Id="rId2" Type="http://schemas.openxmlformats.org/officeDocument/2006/relationships/image" Target="../media/image70.png"/><Relationship Id="rId16" Type="http://schemas.openxmlformats.org/officeDocument/2006/relationships/slide" Target="slide84.xml"/><Relationship Id="rId1" Type="http://schemas.openxmlformats.org/officeDocument/2006/relationships/slideLayout" Target="../slideLayouts/slideLayout2.xml"/><Relationship Id="rId6" Type="http://schemas.openxmlformats.org/officeDocument/2006/relationships/image" Target="../media/image3.png"/><Relationship Id="rId11" Type="http://schemas.openxmlformats.org/officeDocument/2006/relationships/slide" Target="slide56.xml"/><Relationship Id="rId5" Type="http://schemas.openxmlformats.org/officeDocument/2006/relationships/slide" Target="slide2.xml"/><Relationship Id="rId15" Type="http://schemas.openxmlformats.org/officeDocument/2006/relationships/slide" Target="slide82.xml"/><Relationship Id="rId10" Type="http://schemas.openxmlformats.org/officeDocument/2006/relationships/slide" Target="slide55.xml"/><Relationship Id="rId4" Type="http://schemas.openxmlformats.org/officeDocument/2006/relationships/slide" Target="slide14.xml"/><Relationship Id="rId9" Type="http://schemas.openxmlformats.org/officeDocument/2006/relationships/slide" Target="slide50.xml"/><Relationship Id="rId14" Type="http://schemas.openxmlformats.org/officeDocument/2006/relationships/slide" Target="slide77.xml"/></Relationships>
</file>

<file path=ppt/slides/_rels/slide83.xml.rels><?xml version="1.0" encoding="UTF-8" standalone="yes"?>
<Relationships xmlns="http://schemas.openxmlformats.org/package/2006/relationships"><Relationship Id="rId8" Type="http://schemas.openxmlformats.org/officeDocument/2006/relationships/slide" Target="slide55.xml"/><Relationship Id="rId13" Type="http://schemas.openxmlformats.org/officeDocument/2006/relationships/slide" Target="slide82.xml"/><Relationship Id="rId3" Type="http://schemas.openxmlformats.org/officeDocument/2006/relationships/slide" Target="slide2.xml"/><Relationship Id="rId7" Type="http://schemas.openxmlformats.org/officeDocument/2006/relationships/slide" Target="slide50.xml"/><Relationship Id="rId12" Type="http://schemas.openxmlformats.org/officeDocument/2006/relationships/slide" Target="slide77.xml"/><Relationship Id="rId2" Type="http://schemas.openxmlformats.org/officeDocument/2006/relationships/slide" Target="slide14.xml"/><Relationship Id="rId16" Type="http://schemas.openxmlformats.org/officeDocument/2006/relationships/slide" Target="slide109.xml"/><Relationship Id="rId1" Type="http://schemas.openxmlformats.org/officeDocument/2006/relationships/slideLayout" Target="../slideLayouts/slideLayout2.xml"/><Relationship Id="rId6" Type="http://schemas.openxmlformats.org/officeDocument/2006/relationships/slide" Target="slide25.xml"/><Relationship Id="rId11" Type="http://schemas.openxmlformats.org/officeDocument/2006/relationships/slide" Target="slide59.xml"/><Relationship Id="rId5" Type="http://schemas.openxmlformats.org/officeDocument/2006/relationships/slide" Target="slide15.xml"/><Relationship Id="rId15" Type="http://schemas.openxmlformats.org/officeDocument/2006/relationships/slide" Target="slide97.xml"/><Relationship Id="rId10" Type="http://schemas.openxmlformats.org/officeDocument/2006/relationships/slide" Target="slide58.xml"/><Relationship Id="rId4" Type="http://schemas.openxmlformats.org/officeDocument/2006/relationships/image" Target="../media/image3.png"/><Relationship Id="rId9" Type="http://schemas.openxmlformats.org/officeDocument/2006/relationships/slide" Target="slide56.xml"/><Relationship Id="rId14" Type="http://schemas.openxmlformats.org/officeDocument/2006/relationships/slide" Target="slide84.xml"/></Relationships>
</file>

<file path=ppt/slides/_rels/slide84.xml.rels><?xml version="1.0" encoding="UTF-8" standalone="yes"?>
<Relationships xmlns="http://schemas.openxmlformats.org/package/2006/relationships"><Relationship Id="rId8" Type="http://schemas.openxmlformats.org/officeDocument/2006/relationships/slide" Target="slide55.xml"/><Relationship Id="rId13" Type="http://schemas.openxmlformats.org/officeDocument/2006/relationships/slide" Target="slide82.xml"/><Relationship Id="rId3" Type="http://schemas.openxmlformats.org/officeDocument/2006/relationships/slide" Target="slide2.xml"/><Relationship Id="rId7" Type="http://schemas.openxmlformats.org/officeDocument/2006/relationships/slide" Target="slide50.xml"/><Relationship Id="rId12" Type="http://schemas.openxmlformats.org/officeDocument/2006/relationships/slide" Target="slide77.xml"/><Relationship Id="rId2" Type="http://schemas.openxmlformats.org/officeDocument/2006/relationships/slide" Target="slide14.xml"/><Relationship Id="rId16" Type="http://schemas.openxmlformats.org/officeDocument/2006/relationships/slide" Target="slide109.xml"/><Relationship Id="rId1" Type="http://schemas.openxmlformats.org/officeDocument/2006/relationships/slideLayout" Target="../slideLayouts/slideLayout2.xml"/><Relationship Id="rId6" Type="http://schemas.openxmlformats.org/officeDocument/2006/relationships/slide" Target="slide25.xml"/><Relationship Id="rId11" Type="http://schemas.openxmlformats.org/officeDocument/2006/relationships/slide" Target="slide59.xml"/><Relationship Id="rId5" Type="http://schemas.openxmlformats.org/officeDocument/2006/relationships/slide" Target="slide15.xml"/><Relationship Id="rId15" Type="http://schemas.openxmlformats.org/officeDocument/2006/relationships/slide" Target="slide97.xml"/><Relationship Id="rId10" Type="http://schemas.openxmlformats.org/officeDocument/2006/relationships/slide" Target="slide58.xml"/><Relationship Id="rId4" Type="http://schemas.openxmlformats.org/officeDocument/2006/relationships/image" Target="../media/image3.png"/><Relationship Id="rId9" Type="http://schemas.openxmlformats.org/officeDocument/2006/relationships/slide" Target="slide56.xml"/><Relationship Id="rId14" Type="http://schemas.openxmlformats.org/officeDocument/2006/relationships/slide" Target="slide84.xml"/></Relationships>
</file>

<file path=ppt/slides/_rels/slide85.xml.rels><?xml version="1.0" encoding="UTF-8" standalone="yes"?>
<Relationships xmlns="http://schemas.openxmlformats.org/package/2006/relationships"><Relationship Id="rId8" Type="http://schemas.openxmlformats.org/officeDocument/2006/relationships/slide" Target="slide50.xml"/><Relationship Id="rId13" Type="http://schemas.openxmlformats.org/officeDocument/2006/relationships/slide" Target="slide77.xml"/><Relationship Id="rId3" Type="http://schemas.openxmlformats.org/officeDocument/2006/relationships/slide" Target="slide14.xml"/><Relationship Id="rId7" Type="http://schemas.openxmlformats.org/officeDocument/2006/relationships/slide" Target="slide25.xml"/><Relationship Id="rId12" Type="http://schemas.openxmlformats.org/officeDocument/2006/relationships/slide" Target="slide59.xml"/><Relationship Id="rId17" Type="http://schemas.openxmlformats.org/officeDocument/2006/relationships/slide" Target="slide109.xml"/><Relationship Id="rId2" Type="http://schemas.openxmlformats.org/officeDocument/2006/relationships/image" Target="../media/image72.jpeg"/><Relationship Id="rId16" Type="http://schemas.openxmlformats.org/officeDocument/2006/relationships/slide" Target="slide97.xml"/><Relationship Id="rId1" Type="http://schemas.openxmlformats.org/officeDocument/2006/relationships/slideLayout" Target="../slideLayouts/slideLayout2.xml"/><Relationship Id="rId6" Type="http://schemas.openxmlformats.org/officeDocument/2006/relationships/slide" Target="slide15.xml"/><Relationship Id="rId11" Type="http://schemas.openxmlformats.org/officeDocument/2006/relationships/slide" Target="slide58.xml"/><Relationship Id="rId5" Type="http://schemas.openxmlformats.org/officeDocument/2006/relationships/image" Target="../media/image3.png"/><Relationship Id="rId15" Type="http://schemas.openxmlformats.org/officeDocument/2006/relationships/slide" Target="slide84.xml"/><Relationship Id="rId10" Type="http://schemas.openxmlformats.org/officeDocument/2006/relationships/slide" Target="slide56.xml"/><Relationship Id="rId4" Type="http://schemas.openxmlformats.org/officeDocument/2006/relationships/slide" Target="slide2.xml"/><Relationship Id="rId9" Type="http://schemas.openxmlformats.org/officeDocument/2006/relationships/slide" Target="slide55.xml"/><Relationship Id="rId14" Type="http://schemas.openxmlformats.org/officeDocument/2006/relationships/slide" Target="slide82.xml"/></Relationships>
</file>

<file path=ppt/slides/_rels/slide86.xml.rels><?xml version="1.0" encoding="UTF-8" standalone="yes"?>
<Relationships xmlns="http://schemas.openxmlformats.org/package/2006/relationships"><Relationship Id="rId8" Type="http://schemas.openxmlformats.org/officeDocument/2006/relationships/slide" Target="slide50.xml"/><Relationship Id="rId13" Type="http://schemas.openxmlformats.org/officeDocument/2006/relationships/slide" Target="slide77.xml"/><Relationship Id="rId3" Type="http://schemas.openxmlformats.org/officeDocument/2006/relationships/slide" Target="slide14.xml"/><Relationship Id="rId7" Type="http://schemas.openxmlformats.org/officeDocument/2006/relationships/slide" Target="slide25.xml"/><Relationship Id="rId12" Type="http://schemas.openxmlformats.org/officeDocument/2006/relationships/slide" Target="slide59.xml"/><Relationship Id="rId17" Type="http://schemas.openxmlformats.org/officeDocument/2006/relationships/slide" Target="slide109.xml"/><Relationship Id="rId2" Type="http://schemas.openxmlformats.org/officeDocument/2006/relationships/image" Target="../media/image73.png"/><Relationship Id="rId16" Type="http://schemas.openxmlformats.org/officeDocument/2006/relationships/slide" Target="slide97.xml"/><Relationship Id="rId1" Type="http://schemas.openxmlformats.org/officeDocument/2006/relationships/slideLayout" Target="../slideLayouts/slideLayout2.xml"/><Relationship Id="rId6" Type="http://schemas.openxmlformats.org/officeDocument/2006/relationships/slide" Target="slide15.xml"/><Relationship Id="rId11" Type="http://schemas.openxmlformats.org/officeDocument/2006/relationships/slide" Target="slide58.xml"/><Relationship Id="rId5" Type="http://schemas.openxmlformats.org/officeDocument/2006/relationships/image" Target="../media/image3.png"/><Relationship Id="rId15" Type="http://schemas.openxmlformats.org/officeDocument/2006/relationships/slide" Target="slide84.xml"/><Relationship Id="rId10" Type="http://schemas.openxmlformats.org/officeDocument/2006/relationships/slide" Target="slide56.xml"/><Relationship Id="rId4" Type="http://schemas.openxmlformats.org/officeDocument/2006/relationships/slide" Target="slide2.xml"/><Relationship Id="rId9" Type="http://schemas.openxmlformats.org/officeDocument/2006/relationships/slide" Target="slide55.xml"/><Relationship Id="rId14" Type="http://schemas.openxmlformats.org/officeDocument/2006/relationships/slide" Target="slide82.xml"/></Relationships>
</file>

<file path=ppt/slides/_rels/slide87.xml.rels><?xml version="1.0" encoding="UTF-8" standalone="yes"?>
<Relationships xmlns="http://schemas.openxmlformats.org/package/2006/relationships"><Relationship Id="rId8" Type="http://schemas.openxmlformats.org/officeDocument/2006/relationships/slide" Target="slide50.xml"/><Relationship Id="rId13" Type="http://schemas.openxmlformats.org/officeDocument/2006/relationships/slide" Target="slide77.xml"/><Relationship Id="rId3" Type="http://schemas.openxmlformats.org/officeDocument/2006/relationships/slide" Target="slide14.xml"/><Relationship Id="rId7" Type="http://schemas.openxmlformats.org/officeDocument/2006/relationships/slide" Target="slide25.xml"/><Relationship Id="rId12" Type="http://schemas.openxmlformats.org/officeDocument/2006/relationships/slide" Target="slide59.xml"/><Relationship Id="rId17" Type="http://schemas.openxmlformats.org/officeDocument/2006/relationships/slide" Target="slide109.xml"/><Relationship Id="rId2" Type="http://schemas.openxmlformats.org/officeDocument/2006/relationships/image" Target="../media/image74.png"/><Relationship Id="rId16" Type="http://schemas.openxmlformats.org/officeDocument/2006/relationships/slide" Target="slide97.xml"/><Relationship Id="rId1" Type="http://schemas.openxmlformats.org/officeDocument/2006/relationships/slideLayout" Target="../slideLayouts/slideLayout2.xml"/><Relationship Id="rId6" Type="http://schemas.openxmlformats.org/officeDocument/2006/relationships/slide" Target="slide15.xml"/><Relationship Id="rId11" Type="http://schemas.openxmlformats.org/officeDocument/2006/relationships/slide" Target="slide58.xml"/><Relationship Id="rId5" Type="http://schemas.openxmlformats.org/officeDocument/2006/relationships/image" Target="../media/image3.png"/><Relationship Id="rId15" Type="http://schemas.openxmlformats.org/officeDocument/2006/relationships/slide" Target="slide84.xml"/><Relationship Id="rId10" Type="http://schemas.openxmlformats.org/officeDocument/2006/relationships/slide" Target="slide56.xml"/><Relationship Id="rId4" Type="http://schemas.openxmlformats.org/officeDocument/2006/relationships/slide" Target="slide2.xml"/><Relationship Id="rId9" Type="http://schemas.openxmlformats.org/officeDocument/2006/relationships/slide" Target="slide55.xml"/><Relationship Id="rId14" Type="http://schemas.openxmlformats.org/officeDocument/2006/relationships/slide" Target="slide82.xml"/></Relationships>
</file>

<file path=ppt/slides/_rels/slide88.xml.rels><?xml version="1.0" encoding="UTF-8" standalone="yes"?>
<Relationships xmlns="http://schemas.openxmlformats.org/package/2006/relationships"><Relationship Id="rId8" Type="http://schemas.openxmlformats.org/officeDocument/2006/relationships/slide" Target="slide25.xml"/><Relationship Id="rId13" Type="http://schemas.openxmlformats.org/officeDocument/2006/relationships/slide" Target="slide59.xml"/><Relationship Id="rId18" Type="http://schemas.openxmlformats.org/officeDocument/2006/relationships/slide" Target="slide109.xml"/><Relationship Id="rId3" Type="http://schemas.openxmlformats.org/officeDocument/2006/relationships/image" Target="../media/image76.png"/><Relationship Id="rId7" Type="http://schemas.openxmlformats.org/officeDocument/2006/relationships/slide" Target="slide15.xml"/><Relationship Id="rId12" Type="http://schemas.openxmlformats.org/officeDocument/2006/relationships/slide" Target="slide58.xml"/><Relationship Id="rId17" Type="http://schemas.openxmlformats.org/officeDocument/2006/relationships/slide" Target="slide97.xml"/><Relationship Id="rId2" Type="http://schemas.openxmlformats.org/officeDocument/2006/relationships/image" Target="../media/image75.png"/><Relationship Id="rId16" Type="http://schemas.openxmlformats.org/officeDocument/2006/relationships/slide" Target="slide84.xml"/><Relationship Id="rId1" Type="http://schemas.openxmlformats.org/officeDocument/2006/relationships/slideLayout" Target="../slideLayouts/slideLayout2.xml"/><Relationship Id="rId6" Type="http://schemas.openxmlformats.org/officeDocument/2006/relationships/image" Target="../media/image3.png"/><Relationship Id="rId11" Type="http://schemas.openxmlformats.org/officeDocument/2006/relationships/slide" Target="slide56.xml"/><Relationship Id="rId5" Type="http://schemas.openxmlformats.org/officeDocument/2006/relationships/slide" Target="slide2.xml"/><Relationship Id="rId15" Type="http://schemas.openxmlformats.org/officeDocument/2006/relationships/slide" Target="slide82.xml"/><Relationship Id="rId10" Type="http://schemas.openxmlformats.org/officeDocument/2006/relationships/slide" Target="slide55.xml"/><Relationship Id="rId4" Type="http://schemas.openxmlformats.org/officeDocument/2006/relationships/slide" Target="slide14.xml"/><Relationship Id="rId9" Type="http://schemas.openxmlformats.org/officeDocument/2006/relationships/slide" Target="slide50.xml"/><Relationship Id="rId14" Type="http://schemas.openxmlformats.org/officeDocument/2006/relationships/slide" Target="slide77.xml"/></Relationships>
</file>

<file path=ppt/slides/_rels/slide89.xml.rels><?xml version="1.0" encoding="UTF-8" standalone="yes"?>
<Relationships xmlns="http://schemas.openxmlformats.org/package/2006/relationships"><Relationship Id="rId8" Type="http://schemas.openxmlformats.org/officeDocument/2006/relationships/slide" Target="slide50.xml"/><Relationship Id="rId13" Type="http://schemas.openxmlformats.org/officeDocument/2006/relationships/slide" Target="slide77.xml"/><Relationship Id="rId3" Type="http://schemas.openxmlformats.org/officeDocument/2006/relationships/slide" Target="slide14.xml"/><Relationship Id="rId7" Type="http://schemas.openxmlformats.org/officeDocument/2006/relationships/slide" Target="slide25.xml"/><Relationship Id="rId12" Type="http://schemas.openxmlformats.org/officeDocument/2006/relationships/slide" Target="slide59.xml"/><Relationship Id="rId17" Type="http://schemas.openxmlformats.org/officeDocument/2006/relationships/slide" Target="slide109.xml"/><Relationship Id="rId2" Type="http://schemas.openxmlformats.org/officeDocument/2006/relationships/image" Target="../media/image77.png"/><Relationship Id="rId16" Type="http://schemas.openxmlformats.org/officeDocument/2006/relationships/slide" Target="slide97.xml"/><Relationship Id="rId1" Type="http://schemas.openxmlformats.org/officeDocument/2006/relationships/slideLayout" Target="../slideLayouts/slideLayout2.xml"/><Relationship Id="rId6" Type="http://schemas.openxmlformats.org/officeDocument/2006/relationships/slide" Target="slide15.xml"/><Relationship Id="rId11" Type="http://schemas.openxmlformats.org/officeDocument/2006/relationships/slide" Target="slide58.xml"/><Relationship Id="rId5" Type="http://schemas.openxmlformats.org/officeDocument/2006/relationships/image" Target="../media/image3.png"/><Relationship Id="rId15" Type="http://schemas.openxmlformats.org/officeDocument/2006/relationships/slide" Target="slide84.xml"/><Relationship Id="rId10" Type="http://schemas.openxmlformats.org/officeDocument/2006/relationships/slide" Target="slide56.xml"/><Relationship Id="rId4" Type="http://schemas.openxmlformats.org/officeDocument/2006/relationships/slide" Target="slide2.xml"/><Relationship Id="rId9" Type="http://schemas.openxmlformats.org/officeDocument/2006/relationships/slide" Target="slide55.xml"/><Relationship Id="rId14" Type="http://schemas.openxmlformats.org/officeDocument/2006/relationships/slide" Target="slide82.xml"/></Relationships>
</file>

<file path=ppt/slides/_rels/slide9.xml.rels><?xml version="1.0" encoding="UTF-8" standalone="yes"?>
<Relationships xmlns="http://schemas.openxmlformats.org/package/2006/relationships"><Relationship Id="rId8" Type="http://schemas.openxmlformats.org/officeDocument/2006/relationships/slide" Target="slide50.xml"/><Relationship Id="rId13" Type="http://schemas.openxmlformats.org/officeDocument/2006/relationships/slide" Target="slide77.xml"/><Relationship Id="rId3" Type="http://schemas.openxmlformats.org/officeDocument/2006/relationships/slide" Target="slide14.xml"/><Relationship Id="rId7" Type="http://schemas.openxmlformats.org/officeDocument/2006/relationships/slide" Target="slide25.xml"/><Relationship Id="rId12" Type="http://schemas.openxmlformats.org/officeDocument/2006/relationships/slide" Target="slide59.xml"/><Relationship Id="rId17" Type="http://schemas.openxmlformats.org/officeDocument/2006/relationships/slide" Target="slide109.xml"/><Relationship Id="rId2" Type="http://schemas.openxmlformats.org/officeDocument/2006/relationships/image" Target="../media/image10.png"/><Relationship Id="rId16" Type="http://schemas.openxmlformats.org/officeDocument/2006/relationships/slide" Target="slide97.xml"/><Relationship Id="rId1" Type="http://schemas.openxmlformats.org/officeDocument/2006/relationships/slideLayout" Target="../slideLayouts/slideLayout2.xml"/><Relationship Id="rId6" Type="http://schemas.openxmlformats.org/officeDocument/2006/relationships/slide" Target="slide15.xml"/><Relationship Id="rId11" Type="http://schemas.openxmlformats.org/officeDocument/2006/relationships/slide" Target="slide58.xml"/><Relationship Id="rId5" Type="http://schemas.openxmlformats.org/officeDocument/2006/relationships/image" Target="../media/image3.png"/><Relationship Id="rId15" Type="http://schemas.openxmlformats.org/officeDocument/2006/relationships/slide" Target="slide84.xml"/><Relationship Id="rId10" Type="http://schemas.openxmlformats.org/officeDocument/2006/relationships/slide" Target="slide56.xml"/><Relationship Id="rId4" Type="http://schemas.openxmlformats.org/officeDocument/2006/relationships/slide" Target="slide2.xml"/><Relationship Id="rId9" Type="http://schemas.openxmlformats.org/officeDocument/2006/relationships/slide" Target="slide55.xml"/><Relationship Id="rId14" Type="http://schemas.openxmlformats.org/officeDocument/2006/relationships/slide" Target="slide82.xml"/></Relationships>
</file>

<file path=ppt/slides/_rels/slide90.xml.rels><?xml version="1.0" encoding="UTF-8" standalone="yes"?>
<Relationships xmlns="http://schemas.openxmlformats.org/package/2006/relationships"><Relationship Id="rId8" Type="http://schemas.openxmlformats.org/officeDocument/2006/relationships/slide" Target="slide50.xml"/><Relationship Id="rId13" Type="http://schemas.openxmlformats.org/officeDocument/2006/relationships/slide" Target="slide77.xml"/><Relationship Id="rId3" Type="http://schemas.openxmlformats.org/officeDocument/2006/relationships/slide" Target="slide14.xml"/><Relationship Id="rId7" Type="http://schemas.openxmlformats.org/officeDocument/2006/relationships/slide" Target="slide25.xml"/><Relationship Id="rId12" Type="http://schemas.openxmlformats.org/officeDocument/2006/relationships/slide" Target="slide59.xml"/><Relationship Id="rId17" Type="http://schemas.openxmlformats.org/officeDocument/2006/relationships/slide" Target="slide109.xml"/><Relationship Id="rId2" Type="http://schemas.openxmlformats.org/officeDocument/2006/relationships/image" Target="../media/image78.png"/><Relationship Id="rId16" Type="http://schemas.openxmlformats.org/officeDocument/2006/relationships/slide" Target="slide97.xml"/><Relationship Id="rId1" Type="http://schemas.openxmlformats.org/officeDocument/2006/relationships/slideLayout" Target="../slideLayouts/slideLayout2.xml"/><Relationship Id="rId6" Type="http://schemas.openxmlformats.org/officeDocument/2006/relationships/slide" Target="slide15.xml"/><Relationship Id="rId11" Type="http://schemas.openxmlformats.org/officeDocument/2006/relationships/slide" Target="slide58.xml"/><Relationship Id="rId5" Type="http://schemas.openxmlformats.org/officeDocument/2006/relationships/image" Target="../media/image3.png"/><Relationship Id="rId15" Type="http://schemas.openxmlformats.org/officeDocument/2006/relationships/slide" Target="slide84.xml"/><Relationship Id="rId10" Type="http://schemas.openxmlformats.org/officeDocument/2006/relationships/slide" Target="slide56.xml"/><Relationship Id="rId4" Type="http://schemas.openxmlformats.org/officeDocument/2006/relationships/slide" Target="slide2.xml"/><Relationship Id="rId9" Type="http://schemas.openxmlformats.org/officeDocument/2006/relationships/slide" Target="slide55.xml"/><Relationship Id="rId14" Type="http://schemas.openxmlformats.org/officeDocument/2006/relationships/slide" Target="slide82.xml"/></Relationships>
</file>

<file path=ppt/slides/_rels/slide91.xml.rels><?xml version="1.0" encoding="UTF-8" standalone="yes"?>
<Relationships xmlns="http://schemas.openxmlformats.org/package/2006/relationships"><Relationship Id="rId8" Type="http://schemas.openxmlformats.org/officeDocument/2006/relationships/slide" Target="slide50.xml"/><Relationship Id="rId13" Type="http://schemas.openxmlformats.org/officeDocument/2006/relationships/slide" Target="slide77.xml"/><Relationship Id="rId3" Type="http://schemas.openxmlformats.org/officeDocument/2006/relationships/slide" Target="slide14.xml"/><Relationship Id="rId7" Type="http://schemas.openxmlformats.org/officeDocument/2006/relationships/slide" Target="slide25.xml"/><Relationship Id="rId12" Type="http://schemas.openxmlformats.org/officeDocument/2006/relationships/slide" Target="slide59.xml"/><Relationship Id="rId17" Type="http://schemas.openxmlformats.org/officeDocument/2006/relationships/slide" Target="slide109.xml"/><Relationship Id="rId2" Type="http://schemas.openxmlformats.org/officeDocument/2006/relationships/image" Target="../media/image79.png"/><Relationship Id="rId16" Type="http://schemas.openxmlformats.org/officeDocument/2006/relationships/slide" Target="slide97.xml"/><Relationship Id="rId1" Type="http://schemas.openxmlformats.org/officeDocument/2006/relationships/slideLayout" Target="../slideLayouts/slideLayout2.xml"/><Relationship Id="rId6" Type="http://schemas.openxmlformats.org/officeDocument/2006/relationships/slide" Target="slide15.xml"/><Relationship Id="rId11" Type="http://schemas.openxmlformats.org/officeDocument/2006/relationships/slide" Target="slide58.xml"/><Relationship Id="rId5" Type="http://schemas.openxmlformats.org/officeDocument/2006/relationships/image" Target="../media/image3.png"/><Relationship Id="rId15" Type="http://schemas.openxmlformats.org/officeDocument/2006/relationships/slide" Target="slide84.xml"/><Relationship Id="rId10" Type="http://schemas.openxmlformats.org/officeDocument/2006/relationships/slide" Target="slide56.xml"/><Relationship Id="rId4" Type="http://schemas.openxmlformats.org/officeDocument/2006/relationships/slide" Target="slide2.xml"/><Relationship Id="rId9" Type="http://schemas.openxmlformats.org/officeDocument/2006/relationships/slide" Target="slide55.xml"/><Relationship Id="rId14" Type="http://schemas.openxmlformats.org/officeDocument/2006/relationships/slide" Target="slide82.xml"/></Relationships>
</file>

<file path=ppt/slides/_rels/slide92.xml.rels><?xml version="1.0" encoding="UTF-8" standalone="yes"?>
<Relationships xmlns="http://schemas.openxmlformats.org/package/2006/relationships"><Relationship Id="rId8" Type="http://schemas.openxmlformats.org/officeDocument/2006/relationships/slide" Target="slide15.xml"/><Relationship Id="rId13" Type="http://schemas.openxmlformats.org/officeDocument/2006/relationships/slide" Target="slide58.xml"/><Relationship Id="rId18" Type="http://schemas.openxmlformats.org/officeDocument/2006/relationships/slide" Target="slide97.xml"/><Relationship Id="rId3" Type="http://schemas.openxmlformats.org/officeDocument/2006/relationships/image" Target="../media/image81.png"/><Relationship Id="rId7" Type="http://schemas.openxmlformats.org/officeDocument/2006/relationships/image" Target="../media/image3.png"/><Relationship Id="rId12" Type="http://schemas.openxmlformats.org/officeDocument/2006/relationships/slide" Target="slide56.xml"/><Relationship Id="rId17" Type="http://schemas.openxmlformats.org/officeDocument/2006/relationships/slide" Target="slide84.xml"/><Relationship Id="rId2" Type="http://schemas.openxmlformats.org/officeDocument/2006/relationships/image" Target="../media/image80.png"/><Relationship Id="rId16" Type="http://schemas.openxmlformats.org/officeDocument/2006/relationships/slide" Target="slide82.xml"/><Relationship Id="rId1" Type="http://schemas.openxmlformats.org/officeDocument/2006/relationships/slideLayout" Target="../slideLayouts/slideLayout2.xml"/><Relationship Id="rId6" Type="http://schemas.openxmlformats.org/officeDocument/2006/relationships/slide" Target="slide2.xml"/><Relationship Id="rId11" Type="http://schemas.openxmlformats.org/officeDocument/2006/relationships/slide" Target="slide55.xml"/><Relationship Id="rId5" Type="http://schemas.openxmlformats.org/officeDocument/2006/relationships/slide" Target="slide14.xml"/><Relationship Id="rId15" Type="http://schemas.openxmlformats.org/officeDocument/2006/relationships/slide" Target="slide77.xml"/><Relationship Id="rId10" Type="http://schemas.openxmlformats.org/officeDocument/2006/relationships/slide" Target="slide50.xml"/><Relationship Id="rId19" Type="http://schemas.openxmlformats.org/officeDocument/2006/relationships/slide" Target="slide109.xml"/><Relationship Id="rId4" Type="http://schemas.openxmlformats.org/officeDocument/2006/relationships/image" Target="../media/image82.png"/><Relationship Id="rId9" Type="http://schemas.openxmlformats.org/officeDocument/2006/relationships/slide" Target="slide25.xml"/><Relationship Id="rId14" Type="http://schemas.openxmlformats.org/officeDocument/2006/relationships/slide" Target="slide59.xml"/></Relationships>
</file>

<file path=ppt/slides/_rels/slide93.xml.rels><?xml version="1.0" encoding="UTF-8" standalone="yes"?>
<Relationships xmlns="http://schemas.openxmlformats.org/package/2006/relationships"><Relationship Id="rId8" Type="http://schemas.openxmlformats.org/officeDocument/2006/relationships/slide" Target="slide25.xml"/><Relationship Id="rId13" Type="http://schemas.openxmlformats.org/officeDocument/2006/relationships/slide" Target="slide59.xml"/><Relationship Id="rId18" Type="http://schemas.openxmlformats.org/officeDocument/2006/relationships/slide" Target="slide109.xml"/><Relationship Id="rId3" Type="http://schemas.openxmlformats.org/officeDocument/2006/relationships/image" Target="../media/image84.jpg"/><Relationship Id="rId7" Type="http://schemas.openxmlformats.org/officeDocument/2006/relationships/slide" Target="slide15.xml"/><Relationship Id="rId12" Type="http://schemas.openxmlformats.org/officeDocument/2006/relationships/slide" Target="slide58.xml"/><Relationship Id="rId17" Type="http://schemas.openxmlformats.org/officeDocument/2006/relationships/slide" Target="slide97.xml"/><Relationship Id="rId2" Type="http://schemas.openxmlformats.org/officeDocument/2006/relationships/image" Target="../media/image83.png"/><Relationship Id="rId16" Type="http://schemas.openxmlformats.org/officeDocument/2006/relationships/slide" Target="slide84.xml"/><Relationship Id="rId1" Type="http://schemas.openxmlformats.org/officeDocument/2006/relationships/slideLayout" Target="../slideLayouts/slideLayout2.xml"/><Relationship Id="rId6" Type="http://schemas.openxmlformats.org/officeDocument/2006/relationships/image" Target="../media/image3.png"/><Relationship Id="rId11" Type="http://schemas.openxmlformats.org/officeDocument/2006/relationships/slide" Target="slide56.xml"/><Relationship Id="rId5" Type="http://schemas.openxmlformats.org/officeDocument/2006/relationships/slide" Target="slide2.xml"/><Relationship Id="rId15" Type="http://schemas.openxmlformats.org/officeDocument/2006/relationships/slide" Target="slide82.xml"/><Relationship Id="rId10" Type="http://schemas.openxmlformats.org/officeDocument/2006/relationships/slide" Target="slide55.xml"/><Relationship Id="rId4" Type="http://schemas.openxmlformats.org/officeDocument/2006/relationships/slide" Target="slide14.xml"/><Relationship Id="rId9" Type="http://schemas.openxmlformats.org/officeDocument/2006/relationships/slide" Target="slide50.xml"/><Relationship Id="rId14" Type="http://schemas.openxmlformats.org/officeDocument/2006/relationships/slide" Target="slide77.xml"/></Relationships>
</file>

<file path=ppt/slides/_rels/slide94.xml.rels><?xml version="1.0" encoding="UTF-8" standalone="yes"?>
<Relationships xmlns="http://schemas.openxmlformats.org/package/2006/relationships"><Relationship Id="rId8" Type="http://schemas.openxmlformats.org/officeDocument/2006/relationships/slide" Target="slide25.xml"/><Relationship Id="rId13" Type="http://schemas.openxmlformats.org/officeDocument/2006/relationships/slide" Target="slide59.xml"/><Relationship Id="rId18" Type="http://schemas.openxmlformats.org/officeDocument/2006/relationships/slide" Target="slide109.xml"/><Relationship Id="rId3" Type="http://schemas.openxmlformats.org/officeDocument/2006/relationships/image" Target="../media/image86.png"/><Relationship Id="rId7" Type="http://schemas.openxmlformats.org/officeDocument/2006/relationships/slide" Target="slide15.xml"/><Relationship Id="rId12" Type="http://schemas.openxmlformats.org/officeDocument/2006/relationships/slide" Target="slide58.xml"/><Relationship Id="rId17" Type="http://schemas.openxmlformats.org/officeDocument/2006/relationships/slide" Target="slide97.xml"/><Relationship Id="rId2" Type="http://schemas.openxmlformats.org/officeDocument/2006/relationships/image" Target="../media/image85.png"/><Relationship Id="rId16" Type="http://schemas.openxmlformats.org/officeDocument/2006/relationships/slide" Target="slide84.xml"/><Relationship Id="rId1" Type="http://schemas.openxmlformats.org/officeDocument/2006/relationships/slideLayout" Target="../slideLayouts/slideLayout2.xml"/><Relationship Id="rId6" Type="http://schemas.openxmlformats.org/officeDocument/2006/relationships/image" Target="../media/image3.png"/><Relationship Id="rId11" Type="http://schemas.openxmlformats.org/officeDocument/2006/relationships/slide" Target="slide56.xml"/><Relationship Id="rId5" Type="http://schemas.openxmlformats.org/officeDocument/2006/relationships/slide" Target="slide2.xml"/><Relationship Id="rId15" Type="http://schemas.openxmlformats.org/officeDocument/2006/relationships/slide" Target="slide82.xml"/><Relationship Id="rId10" Type="http://schemas.openxmlformats.org/officeDocument/2006/relationships/slide" Target="slide55.xml"/><Relationship Id="rId4" Type="http://schemas.openxmlformats.org/officeDocument/2006/relationships/slide" Target="slide14.xml"/><Relationship Id="rId9" Type="http://schemas.openxmlformats.org/officeDocument/2006/relationships/slide" Target="slide50.xml"/><Relationship Id="rId14" Type="http://schemas.openxmlformats.org/officeDocument/2006/relationships/slide" Target="slide77.xml"/></Relationships>
</file>

<file path=ppt/slides/_rels/slide95.xml.rels><?xml version="1.0" encoding="UTF-8" standalone="yes"?>
<Relationships xmlns="http://schemas.openxmlformats.org/package/2006/relationships"><Relationship Id="rId8" Type="http://schemas.openxmlformats.org/officeDocument/2006/relationships/slide" Target="slide25.xml"/><Relationship Id="rId13" Type="http://schemas.openxmlformats.org/officeDocument/2006/relationships/slide" Target="slide59.xml"/><Relationship Id="rId18" Type="http://schemas.openxmlformats.org/officeDocument/2006/relationships/slide" Target="slide109.xml"/><Relationship Id="rId3" Type="http://schemas.openxmlformats.org/officeDocument/2006/relationships/image" Target="../media/image88.png"/><Relationship Id="rId7" Type="http://schemas.openxmlformats.org/officeDocument/2006/relationships/slide" Target="slide15.xml"/><Relationship Id="rId12" Type="http://schemas.openxmlformats.org/officeDocument/2006/relationships/slide" Target="slide58.xml"/><Relationship Id="rId17" Type="http://schemas.openxmlformats.org/officeDocument/2006/relationships/slide" Target="slide97.xml"/><Relationship Id="rId2" Type="http://schemas.openxmlformats.org/officeDocument/2006/relationships/image" Target="../media/image87.png"/><Relationship Id="rId16" Type="http://schemas.openxmlformats.org/officeDocument/2006/relationships/slide" Target="slide84.xml"/><Relationship Id="rId1" Type="http://schemas.openxmlformats.org/officeDocument/2006/relationships/slideLayout" Target="../slideLayouts/slideLayout2.xml"/><Relationship Id="rId6" Type="http://schemas.openxmlformats.org/officeDocument/2006/relationships/image" Target="../media/image3.png"/><Relationship Id="rId11" Type="http://schemas.openxmlformats.org/officeDocument/2006/relationships/slide" Target="slide56.xml"/><Relationship Id="rId5" Type="http://schemas.openxmlformats.org/officeDocument/2006/relationships/slide" Target="slide2.xml"/><Relationship Id="rId15" Type="http://schemas.openxmlformats.org/officeDocument/2006/relationships/slide" Target="slide82.xml"/><Relationship Id="rId10" Type="http://schemas.openxmlformats.org/officeDocument/2006/relationships/slide" Target="slide55.xml"/><Relationship Id="rId4" Type="http://schemas.openxmlformats.org/officeDocument/2006/relationships/slide" Target="slide14.xml"/><Relationship Id="rId9" Type="http://schemas.openxmlformats.org/officeDocument/2006/relationships/slide" Target="slide50.xml"/><Relationship Id="rId14" Type="http://schemas.openxmlformats.org/officeDocument/2006/relationships/slide" Target="slide77.xml"/></Relationships>
</file>

<file path=ppt/slides/_rels/slide96.xml.rels><?xml version="1.0" encoding="UTF-8" standalone="yes"?>
<Relationships xmlns="http://schemas.openxmlformats.org/package/2006/relationships"><Relationship Id="rId8" Type="http://schemas.openxmlformats.org/officeDocument/2006/relationships/slide" Target="slide50.xml"/><Relationship Id="rId13" Type="http://schemas.openxmlformats.org/officeDocument/2006/relationships/slide" Target="slide77.xml"/><Relationship Id="rId3" Type="http://schemas.openxmlformats.org/officeDocument/2006/relationships/slide" Target="slide14.xml"/><Relationship Id="rId7" Type="http://schemas.openxmlformats.org/officeDocument/2006/relationships/slide" Target="slide25.xml"/><Relationship Id="rId12" Type="http://schemas.openxmlformats.org/officeDocument/2006/relationships/slide" Target="slide59.xml"/><Relationship Id="rId17" Type="http://schemas.openxmlformats.org/officeDocument/2006/relationships/slide" Target="slide109.xml"/><Relationship Id="rId2" Type="http://schemas.openxmlformats.org/officeDocument/2006/relationships/image" Target="../media/image89.png"/><Relationship Id="rId16" Type="http://schemas.openxmlformats.org/officeDocument/2006/relationships/slide" Target="slide97.xml"/><Relationship Id="rId1" Type="http://schemas.openxmlformats.org/officeDocument/2006/relationships/slideLayout" Target="../slideLayouts/slideLayout2.xml"/><Relationship Id="rId6" Type="http://schemas.openxmlformats.org/officeDocument/2006/relationships/slide" Target="slide15.xml"/><Relationship Id="rId11" Type="http://schemas.openxmlformats.org/officeDocument/2006/relationships/slide" Target="slide58.xml"/><Relationship Id="rId5" Type="http://schemas.openxmlformats.org/officeDocument/2006/relationships/image" Target="../media/image3.png"/><Relationship Id="rId15" Type="http://schemas.openxmlformats.org/officeDocument/2006/relationships/slide" Target="slide84.xml"/><Relationship Id="rId10" Type="http://schemas.openxmlformats.org/officeDocument/2006/relationships/slide" Target="slide56.xml"/><Relationship Id="rId4" Type="http://schemas.openxmlformats.org/officeDocument/2006/relationships/slide" Target="slide2.xml"/><Relationship Id="rId9" Type="http://schemas.openxmlformats.org/officeDocument/2006/relationships/slide" Target="slide55.xml"/><Relationship Id="rId14" Type="http://schemas.openxmlformats.org/officeDocument/2006/relationships/slide" Target="slide82.xml"/></Relationships>
</file>

<file path=ppt/slides/_rels/slide97.xml.rels><?xml version="1.0" encoding="UTF-8" standalone="yes"?>
<Relationships xmlns="http://schemas.openxmlformats.org/package/2006/relationships"><Relationship Id="rId8" Type="http://schemas.openxmlformats.org/officeDocument/2006/relationships/slide" Target="slide50.xml"/><Relationship Id="rId13" Type="http://schemas.openxmlformats.org/officeDocument/2006/relationships/slide" Target="slide77.xml"/><Relationship Id="rId3" Type="http://schemas.openxmlformats.org/officeDocument/2006/relationships/slide" Target="slide14.xml"/><Relationship Id="rId7" Type="http://schemas.openxmlformats.org/officeDocument/2006/relationships/slide" Target="slide25.xml"/><Relationship Id="rId12" Type="http://schemas.openxmlformats.org/officeDocument/2006/relationships/slide" Target="slide59.xml"/><Relationship Id="rId17" Type="http://schemas.openxmlformats.org/officeDocument/2006/relationships/slide" Target="slide109.xml"/><Relationship Id="rId2" Type="http://schemas.openxmlformats.org/officeDocument/2006/relationships/image" Target="../media/image90.png"/><Relationship Id="rId16" Type="http://schemas.openxmlformats.org/officeDocument/2006/relationships/slide" Target="slide97.xml"/><Relationship Id="rId1" Type="http://schemas.openxmlformats.org/officeDocument/2006/relationships/slideLayout" Target="../slideLayouts/slideLayout2.xml"/><Relationship Id="rId6" Type="http://schemas.openxmlformats.org/officeDocument/2006/relationships/slide" Target="slide15.xml"/><Relationship Id="rId11" Type="http://schemas.openxmlformats.org/officeDocument/2006/relationships/slide" Target="slide58.xml"/><Relationship Id="rId5" Type="http://schemas.openxmlformats.org/officeDocument/2006/relationships/image" Target="../media/image3.png"/><Relationship Id="rId15" Type="http://schemas.openxmlformats.org/officeDocument/2006/relationships/slide" Target="slide84.xml"/><Relationship Id="rId10" Type="http://schemas.openxmlformats.org/officeDocument/2006/relationships/slide" Target="slide56.xml"/><Relationship Id="rId4" Type="http://schemas.openxmlformats.org/officeDocument/2006/relationships/slide" Target="slide2.xml"/><Relationship Id="rId9" Type="http://schemas.openxmlformats.org/officeDocument/2006/relationships/slide" Target="slide55.xml"/><Relationship Id="rId14" Type="http://schemas.openxmlformats.org/officeDocument/2006/relationships/slide" Target="slide82.xml"/></Relationships>
</file>

<file path=ppt/slides/_rels/slide98.xml.rels><?xml version="1.0" encoding="UTF-8" standalone="yes"?>
<Relationships xmlns="http://schemas.openxmlformats.org/package/2006/relationships"><Relationship Id="rId8" Type="http://schemas.openxmlformats.org/officeDocument/2006/relationships/slide" Target="slide50.xml"/><Relationship Id="rId13" Type="http://schemas.openxmlformats.org/officeDocument/2006/relationships/slide" Target="slide77.xml"/><Relationship Id="rId3" Type="http://schemas.openxmlformats.org/officeDocument/2006/relationships/slide" Target="slide14.xml"/><Relationship Id="rId7" Type="http://schemas.openxmlformats.org/officeDocument/2006/relationships/slide" Target="slide25.xml"/><Relationship Id="rId12" Type="http://schemas.openxmlformats.org/officeDocument/2006/relationships/slide" Target="slide59.xml"/><Relationship Id="rId17" Type="http://schemas.openxmlformats.org/officeDocument/2006/relationships/slide" Target="slide109.xml"/><Relationship Id="rId2" Type="http://schemas.openxmlformats.org/officeDocument/2006/relationships/image" Target="../media/image91.png"/><Relationship Id="rId16" Type="http://schemas.openxmlformats.org/officeDocument/2006/relationships/slide" Target="slide97.xml"/><Relationship Id="rId1" Type="http://schemas.openxmlformats.org/officeDocument/2006/relationships/slideLayout" Target="../slideLayouts/slideLayout2.xml"/><Relationship Id="rId6" Type="http://schemas.openxmlformats.org/officeDocument/2006/relationships/slide" Target="slide15.xml"/><Relationship Id="rId11" Type="http://schemas.openxmlformats.org/officeDocument/2006/relationships/slide" Target="slide58.xml"/><Relationship Id="rId5" Type="http://schemas.openxmlformats.org/officeDocument/2006/relationships/image" Target="../media/image3.png"/><Relationship Id="rId15" Type="http://schemas.openxmlformats.org/officeDocument/2006/relationships/slide" Target="slide84.xml"/><Relationship Id="rId10" Type="http://schemas.openxmlformats.org/officeDocument/2006/relationships/slide" Target="slide56.xml"/><Relationship Id="rId4" Type="http://schemas.openxmlformats.org/officeDocument/2006/relationships/slide" Target="slide2.xml"/><Relationship Id="rId9" Type="http://schemas.openxmlformats.org/officeDocument/2006/relationships/slide" Target="slide55.xml"/><Relationship Id="rId14" Type="http://schemas.openxmlformats.org/officeDocument/2006/relationships/slide" Target="slide82.xml"/></Relationships>
</file>

<file path=ppt/slides/_rels/slide99.xml.rels><?xml version="1.0" encoding="UTF-8" standalone="yes"?>
<Relationships xmlns="http://schemas.openxmlformats.org/package/2006/relationships"><Relationship Id="rId8" Type="http://schemas.openxmlformats.org/officeDocument/2006/relationships/slide" Target="slide50.xml"/><Relationship Id="rId13" Type="http://schemas.openxmlformats.org/officeDocument/2006/relationships/slide" Target="slide77.xml"/><Relationship Id="rId3" Type="http://schemas.openxmlformats.org/officeDocument/2006/relationships/slide" Target="slide14.xml"/><Relationship Id="rId7" Type="http://schemas.openxmlformats.org/officeDocument/2006/relationships/slide" Target="slide25.xml"/><Relationship Id="rId12" Type="http://schemas.openxmlformats.org/officeDocument/2006/relationships/slide" Target="slide59.xml"/><Relationship Id="rId17" Type="http://schemas.openxmlformats.org/officeDocument/2006/relationships/slide" Target="slide109.xml"/><Relationship Id="rId2" Type="http://schemas.openxmlformats.org/officeDocument/2006/relationships/image" Target="../media/image92.png"/><Relationship Id="rId16" Type="http://schemas.openxmlformats.org/officeDocument/2006/relationships/slide" Target="slide97.xml"/><Relationship Id="rId1" Type="http://schemas.openxmlformats.org/officeDocument/2006/relationships/slideLayout" Target="../slideLayouts/slideLayout2.xml"/><Relationship Id="rId6" Type="http://schemas.openxmlformats.org/officeDocument/2006/relationships/slide" Target="slide15.xml"/><Relationship Id="rId11" Type="http://schemas.openxmlformats.org/officeDocument/2006/relationships/slide" Target="slide58.xml"/><Relationship Id="rId5" Type="http://schemas.openxmlformats.org/officeDocument/2006/relationships/image" Target="../media/image3.png"/><Relationship Id="rId15" Type="http://schemas.openxmlformats.org/officeDocument/2006/relationships/slide" Target="slide84.xml"/><Relationship Id="rId10" Type="http://schemas.openxmlformats.org/officeDocument/2006/relationships/slide" Target="slide56.xml"/><Relationship Id="rId4" Type="http://schemas.openxmlformats.org/officeDocument/2006/relationships/slide" Target="slide2.xml"/><Relationship Id="rId9" Type="http://schemas.openxmlformats.org/officeDocument/2006/relationships/slide" Target="slide55.xml"/><Relationship Id="rId14" Type="http://schemas.openxmlformats.org/officeDocument/2006/relationships/slide" Target="slide8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59443514-4E7E-B138-8E98-6F2AF6695DBF}"/>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Tree>
    <p:extLst>
      <p:ext uri="{BB962C8B-B14F-4D97-AF65-F5344CB8AC3E}">
        <p14:creationId xmlns:p14="http://schemas.microsoft.com/office/powerpoint/2010/main" val="17982960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31ECED-F382-4404-2AA7-AA5037719464}"/>
              </a:ext>
            </a:extLst>
          </p:cNvPr>
          <p:cNvSpPr>
            <a:spLocks noGrp="1"/>
          </p:cNvSpPr>
          <p:nvPr>
            <p:ph type="title"/>
          </p:nvPr>
        </p:nvSpPr>
        <p:spPr>
          <a:xfrm>
            <a:off x="214604" y="365125"/>
            <a:ext cx="9685176" cy="707895"/>
          </a:xfrm>
          <a:solidFill>
            <a:schemeClr val="accent1">
              <a:lumMod val="40000"/>
              <a:lumOff val="60000"/>
            </a:schemeClr>
          </a:solidFill>
        </p:spPr>
        <p:txBody>
          <a:bodyPr>
            <a:normAutofit fontScale="90000"/>
          </a:bodyPr>
          <a:lstStyle/>
          <a:p>
            <a:pPr algn="r" rtl="1"/>
            <a:r>
              <a:rPr lang="fa-IR" b="1" dirty="0">
                <a:cs typeface="B Nazanin" panose="00000400000000000000" pitchFamily="2" charset="-78"/>
              </a:rPr>
              <a:t>معرفی منابع » منابع انگلیسی</a:t>
            </a:r>
            <a:endParaRPr lang="en-US" b="1" dirty="0">
              <a:cs typeface="B Nazanin" panose="00000400000000000000" pitchFamily="2" charset="-78"/>
            </a:endParaRPr>
          </a:p>
        </p:txBody>
      </p:sp>
      <p:sp>
        <p:nvSpPr>
          <p:cNvPr id="17" name="Content Placeholder 2">
            <a:extLst>
              <a:ext uri="{FF2B5EF4-FFF2-40B4-BE49-F238E27FC236}">
                <a16:creationId xmlns:a16="http://schemas.microsoft.com/office/drawing/2014/main" id="{168E09BE-5C6B-1FBB-2BFF-AC850B8824F9}"/>
              </a:ext>
            </a:extLst>
          </p:cNvPr>
          <p:cNvSpPr>
            <a:spLocks noGrp="1"/>
          </p:cNvSpPr>
          <p:nvPr>
            <p:ph idx="1"/>
          </p:nvPr>
        </p:nvSpPr>
        <p:spPr>
          <a:xfrm>
            <a:off x="214604" y="1226220"/>
            <a:ext cx="9685176" cy="2016514"/>
          </a:xfrm>
        </p:spPr>
        <p:txBody>
          <a:bodyPr>
            <a:normAutofit/>
          </a:bodyPr>
          <a:lstStyle/>
          <a:p>
            <a:pPr marL="0" indent="0" algn="r" rtl="1">
              <a:buNone/>
            </a:pPr>
            <a:r>
              <a:rPr lang="fa-IR" sz="2400" b="1" dirty="0">
                <a:cs typeface="B Nazanin" panose="00000400000000000000" pitchFamily="2" charset="-78"/>
              </a:rPr>
              <a:t>گوگل اسکالر </a:t>
            </a:r>
            <a:r>
              <a:rPr lang="en-US" sz="2400" b="1" dirty="0">
                <a:solidFill>
                  <a:srgbClr val="C00000"/>
                </a:solidFill>
                <a:cs typeface="B Nazanin" panose="00000400000000000000" pitchFamily="2" charset="-78"/>
              </a:rPr>
              <a:t>https://scholar.google.com</a:t>
            </a:r>
            <a:endParaRPr lang="fa-IR" sz="2000" dirty="0">
              <a:solidFill>
                <a:srgbClr val="C00000"/>
              </a:solidFill>
              <a:cs typeface="B Nazanin" panose="00000400000000000000" pitchFamily="2" charset="-78"/>
            </a:endParaRPr>
          </a:p>
        </p:txBody>
      </p:sp>
      <p:pic>
        <p:nvPicPr>
          <p:cNvPr id="5" name="Picture 4">
            <a:extLst>
              <a:ext uri="{FF2B5EF4-FFF2-40B4-BE49-F238E27FC236}">
                <a16:creationId xmlns:a16="http://schemas.microsoft.com/office/drawing/2014/main" id="{F41D146B-C6A4-9209-ADFB-E6E4AF141B6C}"/>
              </a:ext>
            </a:extLst>
          </p:cNvPr>
          <p:cNvPicPr>
            <a:picLocks noChangeAspect="1"/>
          </p:cNvPicPr>
          <p:nvPr/>
        </p:nvPicPr>
        <p:blipFill rotWithShape="1">
          <a:blip r:embed="rId2"/>
          <a:srcRect b="13698"/>
          <a:stretch/>
        </p:blipFill>
        <p:spPr>
          <a:xfrm>
            <a:off x="523111" y="2057401"/>
            <a:ext cx="9068161" cy="4800600"/>
          </a:xfrm>
          <a:prstGeom prst="rect">
            <a:avLst/>
          </a:prstGeom>
        </p:spPr>
      </p:pic>
      <p:sp>
        <p:nvSpPr>
          <p:cNvPr id="3" name="Rectangle 2">
            <a:extLst>
              <a:ext uri="{FF2B5EF4-FFF2-40B4-BE49-F238E27FC236}">
                <a16:creationId xmlns:a16="http://schemas.microsoft.com/office/drawing/2014/main" id="{AA89C643-4E4F-3FE3-5C90-B2F24FC23AC3}"/>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Rounded Corners 20">
            <a:hlinkClick r:id="rId3" action="ppaction://hlinksldjump"/>
            <a:extLst>
              <a:ext uri="{FF2B5EF4-FFF2-40B4-BE49-F238E27FC236}">
                <a16:creationId xmlns:a16="http://schemas.microsoft.com/office/drawing/2014/main" id="{4001C8A3-74E1-ABED-68CF-2218A56A883E}"/>
              </a:ext>
            </a:extLst>
          </p:cNvPr>
          <p:cNvSpPr/>
          <p:nvPr/>
        </p:nvSpPr>
        <p:spPr>
          <a:xfrm>
            <a:off x="10375296" y="95654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DOI</a:t>
            </a:r>
          </a:p>
        </p:txBody>
      </p:sp>
      <p:sp>
        <p:nvSpPr>
          <p:cNvPr id="22" name="Rectangle: Rounded Corners 21">
            <a:hlinkClick r:id="rId4" action="ppaction://hlinksldjump"/>
            <a:extLst>
              <a:ext uri="{FF2B5EF4-FFF2-40B4-BE49-F238E27FC236}">
                <a16:creationId xmlns:a16="http://schemas.microsoft.com/office/drawing/2014/main" id="{65CFBA3B-1ACA-5404-CD69-7D09EB6C1F6B}"/>
              </a:ext>
            </a:extLst>
          </p:cNvPr>
          <p:cNvSpPr/>
          <p:nvPr/>
        </p:nvSpPr>
        <p:spPr>
          <a:xfrm>
            <a:off x="10375296" y="552687"/>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tx1"/>
                </a:solidFill>
                <a:cs typeface="B Nazanin" panose="00000400000000000000" pitchFamily="2" charset="-78"/>
              </a:rPr>
              <a:t>معرفی منابع</a:t>
            </a:r>
            <a:endParaRPr lang="en-US" sz="1400" b="1" dirty="0">
              <a:solidFill>
                <a:schemeClr val="tx1"/>
              </a:solidFill>
              <a:cs typeface="B Nazanin" panose="00000400000000000000" pitchFamily="2" charset="-78"/>
            </a:endParaRPr>
          </a:p>
        </p:txBody>
      </p:sp>
      <p:pic>
        <p:nvPicPr>
          <p:cNvPr id="23" name="Picture 22">
            <a:extLst>
              <a:ext uri="{FF2B5EF4-FFF2-40B4-BE49-F238E27FC236}">
                <a16:creationId xmlns:a16="http://schemas.microsoft.com/office/drawing/2014/main" id="{CBDF2F13-92A7-DD21-9237-E7C294443E6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24" name="TextBox 23">
            <a:extLst>
              <a:ext uri="{FF2B5EF4-FFF2-40B4-BE49-F238E27FC236}">
                <a16:creationId xmlns:a16="http://schemas.microsoft.com/office/drawing/2014/main" id="{0B111567-380E-C88B-1A22-E10F44993FC8}"/>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25" name="Rectangle: Rounded Corners 24">
            <a:hlinkClick r:id="rId6" action="ppaction://hlinksldjump"/>
            <a:extLst>
              <a:ext uri="{FF2B5EF4-FFF2-40B4-BE49-F238E27FC236}">
                <a16:creationId xmlns:a16="http://schemas.microsoft.com/office/drawing/2014/main" id="{815DF5F6-FCE4-0296-5320-1C6DE8B1D147}"/>
              </a:ext>
            </a:extLst>
          </p:cNvPr>
          <p:cNvSpPr/>
          <p:nvPr/>
        </p:nvSpPr>
        <p:spPr>
          <a:xfrm>
            <a:off x="10375296" y="138580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علم سنجی</a:t>
            </a:r>
            <a:endParaRPr lang="en-US" sz="1400" b="1" dirty="0">
              <a:solidFill>
                <a:schemeClr val="bg1"/>
              </a:solidFill>
              <a:cs typeface="B Nazanin" panose="00000400000000000000" pitchFamily="2" charset="-78"/>
            </a:endParaRPr>
          </a:p>
        </p:txBody>
      </p:sp>
      <p:sp>
        <p:nvSpPr>
          <p:cNvPr id="26" name="Rectangle: Rounded Corners 25">
            <a:hlinkClick r:id="rId7" action="ppaction://hlinksldjump"/>
            <a:extLst>
              <a:ext uri="{FF2B5EF4-FFF2-40B4-BE49-F238E27FC236}">
                <a16:creationId xmlns:a16="http://schemas.microsoft.com/office/drawing/2014/main" id="{11FB9A97-BBAE-7277-F71F-9EB6606E9B3D}"/>
              </a:ext>
            </a:extLst>
          </p:cNvPr>
          <p:cNvSpPr/>
          <p:nvPr/>
        </p:nvSpPr>
        <p:spPr>
          <a:xfrm>
            <a:off x="10375296" y="1815066"/>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رتبه بندی نشریات</a:t>
            </a:r>
            <a:endParaRPr lang="en-US" sz="1400" b="1" dirty="0">
              <a:solidFill>
                <a:schemeClr val="bg1"/>
              </a:solidFill>
              <a:cs typeface="B Nazanin" panose="00000400000000000000" pitchFamily="2" charset="-78"/>
            </a:endParaRPr>
          </a:p>
        </p:txBody>
      </p:sp>
      <p:sp>
        <p:nvSpPr>
          <p:cNvPr id="27" name="Rectangle: Rounded Corners 26">
            <a:hlinkClick r:id="rId8" action="ppaction://hlinksldjump"/>
            <a:extLst>
              <a:ext uri="{FF2B5EF4-FFF2-40B4-BE49-F238E27FC236}">
                <a16:creationId xmlns:a16="http://schemas.microsoft.com/office/drawing/2014/main" id="{FB55B45F-8515-A6F2-A018-ADC04FFC8021}"/>
              </a:ext>
            </a:extLst>
          </p:cNvPr>
          <p:cNvSpPr/>
          <p:nvPr/>
        </p:nvSpPr>
        <p:spPr>
          <a:xfrm>
            <a:off x="10375296" y="264309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دریافت مقاله</a:t>
            </a:r>
            <a:endParaRPr lang="en-US" sz="1400" b="1" dirty="0">
              <a:solidFill>
                <a:schemeClr val="bg1"/>
              </a:solidFill>
              <a:cs typeface="B Nazanin" panose="00000400000000000000" pitchFamily="2" charset="-78"/>
            </a:endParaRPr>
          </a:p>
        </p:txBody>
      </p:sp>
      <p:sp>
        <p:nvSpPr>
          <p:cNvPr id="28" name="Rectangle: Rounded Corners 27">
            <a:hlinkClick r:id="rId9" action="ppaction://hlinksldjump"/>
            <a:extLst>
              <a:ext uri="{FF2B5EF4-FFF2-40B4-BE49-F238E27FC236}">
                <a16:creationId xmlns:a16="http://schemas.microsoft.com/office/drawing/2014/main" id="{1BE5AE38-2CEF-DDC8-F857-6C1071C8FFBB}"/>
              </a:ext>
            </a:extLst>
          </p:cNvPr>
          <p:cNvSpPr/>
          <p:nvPr/>
        </p:nvSpPr>
        <p:spPr>
          <a:xfrm>
            <a:off x="10375296" y="305541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سامانه پژوهشیار</a:t>
            </a:r>
            <a:endParaRPr lang="en-US" sz="1400" b="1" dirty="0">
              <a:solidFill>
                <a:schemeClr val="bg1"/>
              </a:solidFill>
              <a:cs typeface="B Nazanin" panose="00000400000000000000" pitchFamily="2" charset="-78"/>
            </a:endParaRPr>
          </a:p>
        </p:txBody>
      </p:sp>
      <p:sp>
        <p:nvSpPr>
          <p:cNvPr id="29" name="Rectangle: Rounded Corners 28">
            <a:hlinkClick r:id="rId10" action="ppaction://hlinksldjump"/>
            <a:extLst>
              <a:ext uri="{FF2B5EF4-FFF2-40B4-BE49-F238E27FC236}">
                <a16:creationId xmlns:a16="http://schemas.microsoft.com/office/drawing/2014/main" id="{E37EBED2-8E33-21D9-B399-AA0656AF4A0D}"/>
              </a:ext>
            </a:extLst>
          </p:cNvPr>
          <p:cNvSpPr/>
          <p:nvPr/>
        </p:nvSpPr>
        <p:spPr>
          <a:xfrm>
            <a:off x="10375296" y="347620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ORCID</a:t>
            </a:r>
          </a:p>
        </p:txBody>
      </p:sp>
      <p:sp>
        <p:nvSpPr>
          <p:cNvPr id="30" name="Rectangle: Rounded Corners 29">
            <a:hlinkClick r:id="rId11" action="ppaction://hlinksldjump"/>
            <a:extLst>
              <a:ext uri="{FF2B5EF4-FFF2-40B4-BE49-F238E27FC236}">
                <a16:creationId xmlns:a16="http://schemas.microsoft.com/office/drawing/2014/main" id="{E1F1778D-2C75-1CAF-C230-9F07C2DE5EFD}"/>
              </a:ext>
            </a:extLst>
          </p:cNvPr>
          <p:cNvSpPr/>
          <p:nvPr/>
        </p:nvSpPr>
        <p:spPr>
          <a:xfrm>
            <a:off x="10375296" y="388852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ساختار مقاله</a:t>
            </a:r>
            <a:endParaRPr lang="en-US" sz="1400" b="1" dirty="0">
              <a:solidFill>
                <a:schemeClr val="bg1"/>
              </a:solidFill>
              <a:cs typeface="B Nazanin" panose="00000400000000000000" pitchFamily="2" charset="-78"/>
            </a:endParaRPr>
          </a:p>
        </p:txBody>
      </p:sp>
      <p:sp>
        <p:nvSpPr>
          <p:cNvPr id="31" name="Rectangle: Rounded Corners 30">
            <a:hlinkClick r:id="rId12" action="ppaction://hlinksldjump"/>
            <a:extLst>
              <a:ext uri="{FF2B5EF4-FFF2-40B4-BE49-F238E27FC236}">
                <a16:creationId xmlns:a16="http://schemas.microsoft.com/office/drawing/2014/main" id="{E14ED970-E490-1326-18C1-AB63CDC582AB}"/>
              </a:ext>
            </a:extLst>
          </p:cNvPr>
          <p:cNvSpPr/>
          <p:nvPr/>
        </p:nvSpPr>
        <p:spPr>
          <a:xfrm>
            <a:off x="10375296" y="43093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ارجاع دهی و نکات مهم</a:t>
            </a:r>
            <a:endParaRPr lang="en-US" sz="1400" b="1" dirty="0">
              <a:solidFill>
                <a:schemeClr val="bg1"/>
              </a:solidFill>
              <a:cs typeface="B Nazanin" panose="00000400000000000000" pitchFamily="2" charset="-78"/>
            </a:endParaRPr>
          </a:p>
        </p:txBody>
      </p:sp>
      <p:sp>
        <p:nvSpPr>
          <p:cNvPr id="32" name="Rectangle: Rounded Corners 31">
            <a:hlinkClick r:id="rId13" action="ppaction://hlinksldjump"/>
            <a:extLst>
              <a:ext uri="{FF2B5EF4-FFF2-40B4-BE49-F238E27FC236}">
                <a16:creationId xmlns:a16="http://schemas.microsoft.com/office/drawing/2014/main" id="{7B87FE7C-AF68-A19E-3D8A-DC374CDE245E}"/>
              </a:ext>
            </a:extLst>
          </p:cNvPr>
          <p:cNvSpPr/>
          <p:nvPr/>
        </p:nvSpPr>
        <p:spPr>
          <a:xfrm>
            <a:off x="10375296" y="473011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انواع مقاله</a:t>
            </a:r>
            <a:endParaRPr lang="en-US" sz="1400" b="1" dirty="0">
              <a:solidFill>
                <a:schemeClr val="bg1"/>
              </a:solidFill>
              <a:cs typeface="B Nazanin" panose="00000400000000000000" pitchFamily="2" charset="-78"/>
            </a:endParaRPr>
          </a:p>
        </p:txBody>
      </p:sp>
      <p:sp>
        <p:nvSpPr>
          <p:cNvPr id="33" name="Rectangle: Rounded Corners 32">
            <a:hlinkClick r:id="rId14" action="ppaction://hlinksldjump"/>
            <a:extLst>
              <a:ext uri="{FF2B5EF4-FFF2-40B4-BE49-F238E27FC236}">
                <a16:creationId xmlns:a16="http://schemas.microsoft.com/office/drawing/2014/main" id="{82B945EA-6EEF-5832-EF15-A37908B48B5E}"/>
              </a:ext>
            </a:extLst>
          </p:cNvPr>
          <p:cNvSpPr/>
          <p:nvPr/>
        </p:nvSpPr>
        <p:spPr>
          <a:xfrm>
            <a:off x="10375296" y="515090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پذیرش و داوری</a:t>
            </a:r>
            <a:endParaRPr lang="en-US" sz="1400" b="1" dirty="0">
              <a:solidFill>
                <a:schemeClr val="bg1"/>
              </a:solidFill>
              <a:cs typeface="B Nazanin" panose="00000400000000000000" pitchFamily="2" charset="-78"/>
            </a:endParaRPr>
          </a:p>
        </p:txBody>
      </p:sp>
      <p:sp>
        <p:nvSpPr>
          <p:cNvPr id="34" name="Rectangle: Rounded Corners 33">
            <a:hlinkClick r:id="rId15" action="ppaction://hlinksldjump"/>
            <a:extLst>
              <a:ext uri="{FF2B5EF4-FFF2-40B4-BE49-F238E27FC236}">
                <a16:creationId xmlns:a16="http://schemas.microsoft.com/office/drawing/2014/main" id="{F66FC265-70AA-EB32-840C-E6C0CDFE2B22}"/>
              </a:ext>
            </a:extLst>
          </p:cNvPr>
          <p:cNvSpPr/>
          <p:nvPr/>
        </p:nvSpPr>
        <p:spPr>
          <a:xfrm>
            <a:off x="10375296" y="55632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سئو آکادمیک</a:t>
            </a:r>
            <a:endParaRPr lang="en-US" sz="1400" b="1" dirty="0">
              <a:solidFill>
                <a:schemeClr val="bg1"/>
              </a:solidFill>
              <a:cs typeface="B Nazanin" panose="00000400000000000000" pitchFamily="2" charset="-78"/>
            </a:endParaRPr>
          </a:p>
        </p:txBody>
      </p:sp>
      <p:sp>
        <p:nvSpPr>
          <p:cNvPr id="35" name="Rectangle: Rounded Corners 34">
            <a:hlinkClick r:id="rId16" action="ppaction://hlinksldjump"/>
            <a:extLst>
              <a:ext uri="{FF2B5EF4-FFF2-40B4-BE49-F238E27FC236}">
                <a16:creationId xmlns:a16="http://schemas.microsoft.com/office/drawing/2014/main" id="{DF880555-DD82-5D05-46CC-98DA6B55A646}"/>
              </a:ext>
            </a:extLst>
          </p:cNvPr>
          <p:cNvSpPr/>
          <p:nvPr/>
        </p:nvSpPr>
        <p:spPr>
          <a:xfrm>
            <a:off x="10375297" y="597554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MaxQDA</a:t>
            </a:r>
            <a:endParaRPr lang="en-US" sz="1400" b="1" dirty="0">
              <a:solidFill>
                <a:schemeClr val="bg1"/>
              </a:solidFill>
              <a:cs typeface="B Nazanin" panose="00000400000000000000" pitchFamily="2" charset="-78"/>
            </a:endParaRPr>
          </a:p>
        </p:txBody>
      </p:sp>
      <p:sp>
        <p:nvSpPr>
          <p:cNvPr id="36" name="Rectangle: Rounded Corners 35">
            <a:hlinkClick r:id="rId17" action="ppaction://hlinksldjump"/>
            <a:extLst>
              <a:ext uri="{FF2B5EF4-FFF2-40B4-BE49-F238E27FC236}">
                <a16:creationId xmlns:a16="http://schemas.microsoft.com/office/drawing/2014/main" id="{6E25A0B1-A9C7-D990-75D1-673336D4A2EF}"/>
              </a:ext>
            </a:extLst>
          </p:cNvPr>
          <p:cNvSpPr/>
          <p:nvPr/>
        </p:nvSpPr>
        <p:spPr>
          <a:xfrm>
            <a:off x="10375296" y="6396329"/>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روش‌های تحقیق منتخب</a:t>
            </a:r>
            <a:endParaRPr lang="en-US" sz="1400" b="1" dirty="0">
              <a:solidFill>
                <a:schemeClr val="bg1"/>
              </a:solidFill>
              <a:cs typeface="B Nazanin" panose="00000400000000000000" pitchFamily="2" charset="-78"/>
            </a:endParaRPr>
          </a:p>
        </p:txBody>
      </p:sp>
      <p:sp>
        <p:nvSpPr>
          <p:cNvPr id="37" name="Rectangle: Rounded Corners 36">
            <a:hlinkClick r:id="rId7" action="ppaction://hlinksldjump"/>
            <a:extLst>
              <a:ext uri="{FF2B5EF4-FFF2-40B4-BE49-F238E27FC236}">
                <a16:creationId xmlns:a16="http://schemas.microsoft.com/office/drawing/2014/main" id="{3877C42D-3CD9-65D9-10AB-C9F827CD245C}"/>
              </a:ext>
            </a:extLst>
          </p:cNvPr>
          <p:cNvSpPr/>
          <p:nvPr/>
        </p:nvSpPr>
        <p:spPr>
          <a:xfrm>
            <a:off x="10380825" y="2239233"/>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VOSViewer</a:t>
            </a:r>
            <a:endParaRPr lang="en-US" sz="14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2187278480"/>
      </p:ext>
    </p:extLst>
  </p:cSld>
  <p:clrMapOvr>
    <a:masterClrMapping/>
  </p:clrMapOvr>
  <p:transition spd="med">
    <p:pull/>
  </p:transition>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65DAFBC-3206-5252-570C-380F43804387}"/>
              </a:ext>
            </a:extLst>
          </p:cNvPr>
          <p:cNvPicPr>
            <a:picLocks noChangeAspect="1"/>
          </p:cNvPicPr>
          <p:nvPr/>
        </p:nvPicPr>
        <p:blipFill rotWithShape="1">
          <a:blip r:embed="rId2"/>
          <a:srcRect r="61517" b="51837"/>
          <a:stretch/>
        </p:blipFill>
        <p:spPr>
          <a:xfrm>
            <a:off x="1492208" y="1382160"/>
            <a:ext cx="5983859" cy="5195776"/>
          </a:xfrm>
          <a:prstGeom prst="rect">
            <a:avLst/>
          </a:prstGeom>
        </p:spPr>
      </p:pic>
      <p:sp>
        <p:nvSpPr>
          <p:cNvPr id="3" name="Content Placeholder 2">
            <a:extLst>
              <a:ext uri="{FF2B5EF4-FFF2-40B4-BE49-F238E27FC236}">
                <a16:creationId xmlns:a16="http://schemas.microsoft.com/office/drawing/2014/main" id="{88DC496C-12BE-10FC-1946-B05AAF558520}"/>
              </a:ext>
            </a:extLst>
          </p:cNvPr>
          <p:cNvSpPr>
            <a:spLocks noGrp="1"/>
          </p:cNvSpPr>
          <p:nvPr>
            <p:ph idx="1"/>
          </p:nvPr>
        </p:nvSpPr>
        <p:spPr>
          <a:xfrm>
            <a:off x="214602" y="1253330"/>
            <a:ext cx="9685177" cy="5376069"/>
          </a:xfrm>
        </p:spPr>
        <p:txBody>
          <a:bodyPr>
            <a:noAutofit/>
          </a:bodyPr>
          <a:lstStyle/>
          <a:p>
            <a:pPr marL="0" indent="0" algn="just" rtl="1">
              <a:buNone/>
            </a:pPr>
            <a:r>
              <a:rPr lang="fa-IR" sz="2400" b="1" dirty="0">
                <a:solidFill>
                  <a:srgbClr val="0070C0"/>
                </a:solidFill>
                <a:cs typeface="B Nazanin" panose="00000400000000000000" pitchFamily="2" charset="-78"/>
              </a:rPr>
              <a:t> </a:t>
            </a:r>
          </a:p>
        </p:txBody>
      </p:sp>
      <p:sp>
        <p:nvSpPr>
          <p:cNvPr id="4" name="Title 1">
            <a:extLst>
              <a:ext uri="{FF2B5EF4-FFF2-40B4-BE49-F238E27FC236}">
                <a16:creationId xmlns:a16="http://schemas.microsoft.com/office/drawing/2014/main" id="{C71F1A28-CB0C-52C5-74A5-B01BB059C6DA}"/>
              </a:ext>
            </a:extLst>
          </p:cNvPr>
          <p:cNvSpPr txBox="1">
            <a:spLocks/>
          </p:cNvSpPr>
          <p:nvPr/>
        </p:nvSpPr>
        <p:spPr>
          <a:xfrm>
            <a:off x="214604" y="365125"/>
            <a:ext cx="9685176" cy="707895"/>
          </a:xfrm>
          <a:prstGeom prst="rect">
            <a:avLst/>
          </a:prstGeom>
          <a:solidFill>
            <a:schemeClr val="accent1">
              <a:lumMod val="40000"/>
              <a:lumOff val="60000"/>
            </a:schemeClr>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r>
              <a:rPr lang="fa-IR" b="1" dirty="0">
                <a:cs typeface="B Nazanin" panose="00000400000000000000" pitchFamily="2" charset="-78"/>
              </a:rPr>
              <a:t>نرم افزار </a:t>
            </a:r>
            <a:r>
              <a:rPr lang="en-US" b="1" dirty="0">
                <a:cs typeface="B Nazanin" panose="00000400000000000000" pitchFamily="2" charset="-78"/>
              </a:rPr>
              <a:t>MAXQDA</a:t>
            </a:r>
          </a:p>
        </p:txBody>
      </p:sp>
      <p:sp>
        <p:nvSpPr>
          <p:cNvPr id="11" name="Speech Bubble: Rectangle with Corners Rounded 10">
            <a:extLst>
              <a:ext uri="{FF2B5EF4-FFF2-40B4-BE49-F238E27FC236}">
                <a16:creationId xmlns:a16="http://schemas.microsoft.com/office/drawing/2014/main" id="{2B3D60BF-248A-6244-EE2B-E9B352AEA380}"/>
              </a:ext>
            </a:extLst>
          </p:cNvPr>
          <p:cNvSpPr/>
          <p:nvPr/>
        </p:nvSpPr>
        <p:spPr>
          <a:xfrm>
            <a:off x="6573416" y="5475840"/>
            <a:ext cx="1805301" cy="958267"/>
          </a:xfrm>
          <a:prstGeom prst="wedgeRoundRectCallout">
            <a:avLst>
              <a:gd name="adj1" fmla="val -67159"/>
              <a:gd name="adj2" fmla="val -37171"/>
              <a:gd name="adj3" fmla="val 16667"/>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rtl="1"/>
            <a:r>
              <a:rPr lang="fa-IR" b="1" dirty="0">
                <a:cs typeface="B Nazanin" panose="00000400000000000000" pitchFamily="2" charset="-78"/>
              </a:rPr>
              <a:t>بخش اسناد</a:t>
            </a:r>
          </a:p>
          <a:p>
            <a:pPr algn="ctr" rtl="1"/>
            <a:r>
              <a:rPr lang="fa-IR" b="1" dirty="0">
                <a:cs typeface="B Nazanin" panose="00000400000000000000" pitchFamily="2" charset="-78"/>
              </a:rPr>
              <a:t>متن، صوت، تصویر، فیلم و...</a:t>
            </a:r>
            <a:endParaRPr lang="en-US" b="1" dirty="0">
              <a:cs typeface="B Nazanin" panose="00000400000000000000" pitchFamily="2" charset="-78"/>
            </a:endParaRPr>
          </a:p>
        </p:txBody>
      </p:sp>
      <p:sp>
        <p:nvSpPr>
          <p:cNvPr id="12" name="Speech Bubble: Rectangle with Corners Rounded 11">
            <a:extLst>
              <a:ext uri="{FF2B5EF4-FFF2-40B4-BE49-F238E27FC236}">
                <a16:creationId xmlns:a16="http://schemas.microsoft.com/office/drawing/2014/main" id="{E985E808-85E1-65AC-6FF3-1281C66A1CB6}"/>
              </a:ext>
            </a:extLst>
          </p:cNvPr>
          <p:cNvSpPr/>
          <p:nvPr/>
        </p:nvSpPr>
        <p:spPr>
          <a:xfrm>
            <a:off x="3213492" y="4764730"/>
            <a:ext cx="1849575" cy="634150"/>
          </a:xfrm>
          <a:prstGeom prst="wedgeRoundRectCallout">
            <a:avLst>
              <a:gd name="adj1" fmla="val -43798"/>
              <a:gd name="adj2" fmla="val -157710"/>
              <a:gd name="adj3" fmla="val 16667"/>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fa-IR" b="1" dirty="0">
                <a:cs typeface="B Nazanin" panose="00000400000000000000" pitchFamily="2" charset="-78"/>
              </a:rPr>
              <a:t>افزودن سند جدید</a:t>
            </a:r>
            <a:endParaRPr lang="en-US" b="1" dirty="0">
              <a:cs typeface="B Nazanin" panose="00000400000000000000" pitchFamily="2" charset="-78"/>
            </a:endParaRPr>
          </a:p>
        </p:txBody>
      </p:sp>
      <p:sp>
        <p:nvSpPr>
          <p:cNvPr id="9" name="Rectangle: Rounded Corners 8">
            <a:extLst>
              <a:ext uri="{FF2B5EF4-FFF2-40B4-BE49-F238E27FC236}">
                <a16:creationId xmlns:a16="http://schemas.microsoft.com/office/drawing/2014/main" id="{2FB9715C-DD3F-3258-A922-7893AE5C9B1B}"/>
              </a:ext>
            </a:extLst>
          </p:cNvPr>
          <p:cNvSpPr/>
          <p:nvPr/>
        </p:nvSpPr>
        <p:spPr>
          <a:xfrm>
            <a:off x="1122698" y="3495308"/>
            <a:ext cx="5100302" cy="3211458"/>
          </a:xfrm>
          <a:prstGeom prst="roundRect">
            <a:avLst/>
          </a:prstGeom>
          <a:noFill/>
          <a:ln w="57150">
            <a:solidFill>
              <a:srgbClr val="C00000"/>
            </a:solid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F4EBA6C4-A9A3-85B6-F1F5-60854476D455}"/>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Rounded Corners 6">
            <a:hlinkClick r:id="rId3" action="ppaction://hlinksldjump"/>
            <a:extLst>
              <a:ext uri="{FF2B5EF4-FFF2-40B4-BE49-F238E27FC236}">
                <a16:creationId xmlns:a16="http://schemas.microsoft.com/office/drawing/2014/main" id="{7ED7D6CF-2456-7E79-0818-8D2C28E74EBB}"/>
              </a:ext>
            </a:extLst>
          </p:cNvPr>
          <p:cNvSpPr/>
          <p:nvPr/>
        </p:nvSpPr>
        <p:spPr>
          <a:xfrm>
            <a:off x="10375296" y="95654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DOI</a:t>
            </a:r>
          </a:p>
        </p:txBody>
      </p:sp>
      <p:sp>
        <p:nvSpPr>
          <p:cNvPr id="8" name="Rectangle: Rounded Corners 7">
            <a:hlinkClick r:id="rId4" action="ppaction://hlinksldjump"/>
            <a:extLst>
              <a:ext uri="{FF2B5EF4-FFF2-40B4-BE49-F238E27FC236}">
                <a16:creationId xmlns:a16="http://schemas.microsoft.com/office/drawing/2014/main" id="{9197B4AD-071E-3A2B-8038-325E5D8163A4}"/>
              </a:ext>
            </a:extLst>
          </p:cNvPr>
          <p:cNvSpPr/>
          <p:nvPr/>
        </p:nvSpPr>
        <p:spPr>
          <a:xfrm>
            <a:off x="10375296" y="55268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bg1"/>
                </a:solidFill>
                <a:cs typeface="B Nazanin" panose="00000400000000000000" pitchFamily="2" charset="-78"/>
              </a:rPr>
              <a:t>معرفی منابع</a:t>
            </a:r>
            <a:endParaRPr lang="en-US" sz="1400" b="1" dirty="0">
              <a:solidFill>
                <a:schemeClr val="bg1"/>
              </a:solidFill>
              <a:cs typeface="B Nazanin" panose="00000400000000000000" pitchFamily="2" charset="-78"/>
            </a:endParaRPr>
          </a:p>
        </p:txBody>
      </p:sp>
      <p:pic>
        <p:nvPicPr>
          <p:cNvPr id="10" name="Picture 9">
            <a:extLst>
              <a:ext uri="{FF2B5EF4-FFF2-40B4-BE49-F238E27FC236}">
                <a16:creationId xmlns:a16="http://schemas.microsoft.com/office/drawing/2014/main" id="{9ABBAC00-5F65-C425-81FB-D70A2E0BDE2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13" name="TextBox 12">
            <a:extLst>
              <a:ext uri="{FF2B5EF4-FFF2-40B4-BE49-F238E27FC236}">
                <a16:creationId xmlns:a16="http://schemas.microsoft.com/office/drawing/2014/main" id="{4091A4E6-498C-2619-60C5-BD15314ABAB6}"/>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14" name="Rectangle: Rounded Corners 13">
            <a:hlinkClick r:id="rId6" action="ppaction://hlinksldjump"/>
            <a:extLst>
              <a:ext uri="{FF2B5EF4-FFF2-40B4-BE49-F238E27FC236}">
                <a16:creationId xmlns:a16="http://schemas.microsoft.com/office/drawing/2014/main" id="{F1E1B279-55E6-0392-B622-CE4261A8E469}"/>
              </a:ext>
            </a:extLst>
          </p:cNvPr>
          <p:cNvSpPr/>
          <p:nvPr/>
        </p:nvSpPr>
        <p:spPr>
          <a:xfrm>
            <a:off x="10375296" y="138580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علم سنجی</a:t>
            </a:r>
            <a:endParaRPr lang="en-US" sz="1400" b="1" dirty="0">
              <a:solidFill>
                <a:schemeClr val="bg1"/>
              </a:solidFill>
              <a:cs typeface="B Nazanin" panose="00000400000000000000" pitchFamily="2" charset="-78"/>
            </a:endParaRPr>
          </a:p>
        </p:txBody>
      </p:sp>
      <p:sp>
        <p:nvSpPr>
          <p:cNvPr id="15" name="Rectangle: Rounded Corners 14">
            <a:hlinkClick r:id="rId7" action="ppaction://hlinksldjump"/>
            <a:extLst>
              <a:ext uri="{FF2B5EF4-FFF2-40B4-BE49-F238E27FC236}">
                <a16:creationId xmlns:a16="http://schemas.microsoft.com/office/drawing/2014/main" id="{CA90C8B3-B168-227A-7DC6-70A425CC9A6F}"/>
              </a:ext>
            </a:extLst>
          </p:cNvPr>
          <p:cNvSpPr/>
          <p:nvPr/>
        </p:nvSpPr>
        <p:spPr>
          <a:xfrm>
            <a:off x="10375296" y="1815066"/>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رتبه بندی نشریات</a:t>
            </a:r>
            <a:endParaRPr lang="en-US" sz="1400" b="1" dirty="0">
              <a:solidFill>
                <a:schemeClr val="bg1"/>
              </a:solidFill>
              <a:cs typeface="B Nazanin" panose="00000400000000000000" pitchFamily="2" charset="-78"/>
            </a:endParaRPr>
          </a:p>
        </p:txBody>
      </p:sp>
      <p:sp>
        <p:nvSpPr>
          <p:cNvPr id="16" name="Rectangle: Rounded Corners 15">
            <a:hlinkClick r:id="rId8" action="ppaction://hlinksldjump"/>
            <a:extLst>
              <a:ext uri="{FF2B5EF4-FFF2-40B4-BE49-F238E27FC236}">
                <a16:creationId xmlns:a16="http://schemas.microsoft.com/office/drawing/2014/main" id="{13DABE87-0D84-A4F9-3616-8B16E54ED274}"/>
              </a:ext>
            </a:extLst>
          </p:cNvPr>
          <p:cNvSpPr/>
          <p:nvPr/>
        </p:nvSpPr>
        <p:spPr>
          <a:xfrm>
            <a:off x="10375296" y="264309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دریافت مقاله</a:t>
            </a:r>
            <a:endParaRPr lang="en-US" sz="1400" b="1" dirty="0">
              <a:solidFill>
                <a:schemeClr val="bg1"/>
              </a:solidFill>
              <a:cs typeface="B Nazanin" panose="00000400000000000000" pitchFamily="2" charset="-78"/>
            </a:endParaRPr>
          </a:p>
        </p:txBody>
      </p:sp>
      <p:sp>
        <p:nvSpPr>
          <p:cNvPr id="17" name="Rectangle: Rounded Corners 16">
            <a:hlinkClick r:id="rId9" action="ppaction://hlinksldjump"/>
            <a:extLst>
              <a:ext uri="{FF2B5EF4-FFF2-40B4-BE49-F238E27FC236}">
                <a16:creationId xmlns:a16="http://schemas.microsoft.com/office/drawing/2014/main" id="{1A9C3991-184F-954D-E463-2671F51DE0C9}"/>
              </a:ext>
            </a:extLst>
          </p:cNvPr>
          <p:cNvSpPr/>
          <p:nvPr/>
        </p:nvSpPr>
        <p:spPr>
          <a:xfrm>
            <a:off x="10375296" y="305541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سامانه پژوهشیار</a:t>
            </a:r>
            <a:endParaRPr lang="en-US" sz="1400" b="1" dirty="0">
              <a:solidFill>
                <a:schemeClr val="bg1"/>
              </a:solidFill>
              <a:cs typeface="B Nazanin" panose="00000400000000000000" pitchFamily="2" charset="-78"/>
            </a:endParaRPr>
          </a:p>
        </p:txBody>
      </p:sp>
      <p:sp>
        <p:nvSpPr>
          <p:cNvPr id="18" name="Rectangle: Rounded Corners 17">
            <a:hlinkClick r:id="rId10" action="ppaction://hlinksldjump"/>
            <a:extLst>
              <a:ext uri="{FF2B5EF4-FFF2-40B4-BE49-F238E27FC236}">
                <a16:creationId xmlns:a16="http://schemas.microsoft.com/office/drawing/2014/main" id="{1CAB0890-4CB3-CFAE-F91A-7FCD0B1FE975}"/>
              </a:ext>
            </a:extLst>
          </p:cNvPr>
          <p:cNvSpPr/>
          <p:nvPr/>
        </p:nvSpPr>
        <p:spPr>
          <a:xfrm>
            <a:off x="10375296" y="347620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ORCID</a:t>
            </a:r>
          </a:p>
        </p:txBody>
      </p:sp>
      <p:sp>
        <p:nvSpPr>
          <p:cNvPr id="34" name="Rectangle: Rounded Corners 33">
            <a:hlinkClick r:id="rId11" action="ppaction://hlinksldjump"/>
            <a:extLst>
              <a:ext uri="{FF2B5EF4-FFF2-40B4-BE49-F238E27FC236}">
                <a16:creationId xmlns:a16="http://schemas.microsoft.com/office/drawing/2014/main" id="{8063B2D2-8613-AAD7-D7AA-2105DD35F0DB}"/>
              </a:ext>
            </a:extLst>
          </p:cNvPr>
          <p:cNvSpPr/>
          <p:nvPr/>
        </p:nvSpPr>
        <p:spPr>
          <a:xfrm>
            <a:off x="10375296" y="388852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ساختار مقاله</a:t>
            </a:r>
            <a:endParaRPr lang="en-US" sz="1400" b="1" dirty="0">
              <a:solidFill>
                <a:schemeClr val="bg1"/>
              </a:solidFill>
              <a:cs typeface="B Nazanin" panose="00000400000000000000" pitchFamily="2" charset="-78"/>
            </a:endParaRPr>
          </a:p>
        </p:txBody>
      </p:sp>
      <p:sp>
        <p:nvSpPr>
          <p:cNvPr id="35" name="Rectangle: Rounded Corners 34">
            <a:hlinkClick r:id="rId12" action="ppaction://hlinksldjump"/>
            <a:extLst>
              <a:ext uri="{FF2B5EF4-FFF2-40B4-BE49-F238E27FC236}">
                <a16:creationId xmlns:a16="http://schemas.microsoft.com/office/drawing/2014/main" id="{065E03EC-CA84-92EF-30ED-B5FC46846A0A}"/>
              </a:ext>
            </a:extLst>
          </p:cNvPr>
          <p:cNvSpPr/>
          <p:nvPr/>
        </p:nvSpPr>
        <p:spPr>
          <a:xfrm>
            <a:off x="10375296" y="43093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ارجاع دهی و نکات مهم</a:t>
            </a:r>
            <a:endParaRPr lang="en-US" sz="1400" b="1" dirty="0">
              <a:solidFill>
                <a:schemeClr val="bg1"/>
              </a:solidFill>
              <a:cs typeface="B Nazanin" panose="00000400000000000000" pitchFamily="2" charset="-78"/>
            </a:endParaRPr>
          </a:p>
        </p:txBody>
      </p:sp>
      <p:sp>
        <p:nvSpPr>
          <p:cNvPr id="36" name="Rectangle: Rounded Corners 35">
            <a:hlinkClick r:id="rId13" action="ppaction://hlinksldjump"/>
            <a:extLst>
              <a:ext uri="{FF2B5EF4-FFF2-40B4-BE49-F238E27FC236}">
                <a16:creationId xmlns:a16="http://schemas.microsoft.com/office/drawing/2014/main" id="{72F8533C-4C93-7A18-8BA0-D52B24758299}"/>
              </a:ext>
            </a:extLst>
          </p:cNvPr>
          <p:cNvSpPr/>
          <p:nvPr/>
        </p:nvSpPr>
        <p:spPr>
          <a:xfrm>
            <a:off x="10375296" y="473011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انواع مقاله</a:t>
            </a:r>
            <a:endParaRPr lang="en-US" sz="1400" b="1" dirty="0">
              <a:solidFill>
                <a:schemeClr val="bg1"/>
              </a:solidFill>
              <a:cs typeface="B Nazanin" panose="00000400000000000000" pitchFamily="2" charset="-78"/>
            </a:endParaRPr>
          </a:p>
        </p:txBody>
      </p:sp>
      <p:sp>
        <p:nvSpPr>
          <p:cNvPr id="37" name="Rectangle: Rounded Corners 36">
            <a:hlinkClick r:id="rId14" action="ppaction://hlinksldjump"/>
            <a:extLst>
              <a:ext uri="{FF2B5EF4-FFF2-40B4-BE49-F238E27FC236}">
                <a16:creationId xmlns:a16="http://schemas.microsoft.com/office/drawing/2014/main" id="{3CBF83A3-E3E9-4D76-5280-1B9B41ED61CC}"/>
              </a:ext>
            </a:extLst>
          </p:cNvPr>
          <p:cNvSpPr/>
          <p:nvPr/>
        </p:nvSpPr>
        <p:spPr>
          <a:xfrm>
            <a:off x="10375296" y="515090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پذیرش و داوری</a:t>
            </a:r>
            <a:endParaRPr lang="en-US" sz="1400" b="1" dirty="0">
              <a:solidFill>
                <a:schemeClr val="bg1"/>
              </a:solidFill>
              <a:cs typeface="B Nazanin" panose="00000400000000000000" pitchFamily="2" charset="-78"/>
            </a:endParaRPr>
          </a:p>
        </p:txBody>
      </p:sp>
      <p:sp>
        <p:nvSpPr>
          <p:cNvPr id="38" name="Rectangle: Rounded Corners 37">
            <a:hlinkClick r:id="rId15" action="ppaction://hlinksldjump"/>
            <a:extLst>
              <a:ext uri="{FF2B5EF4-FFF2-40B4-BE49-F238E27FC236}">
                <a16:creationId xmlns:a16="http://schemas.microsoft.com/office/drawing/2014/main" id="{BAE64FB6-FC35-CCD5-5088-9F04FA378A23}"/>
              </a:ext>
            </a:extLst>
          </p:cNvPr>
          <p:cNvSpPr/>
          <p:nvPr/>
        </p:nvSpPr>
        <p:spPr>
          <a:xfrm>
            <a:off x="10375296" y="55632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سئو آکادمیک</a:t>
            </a:r>
            <a:endParaRPr lang="en-US" sz="1400" b="1" dirty="0">
              <a:solidFill>
                <a:schemeClr val="bg1"/>
              </a:solidFill>
              <a:cs typeface="B Nazanin" panose="00000400000000000000" pitchFamily="2" charset="-78"/>
            </a:endParaRPr>
          </a:p>
        </p:txBody>
      </p:sp>
      <p:sp>
        <p:nvSpPr>
          <p:cNvPr id="39" name="Rectangle: Rounded Corners 38">
            <a:hlinkClick r:id="rId16" action="ppaction://hlinksldjump"/>
            <a:extLst>
              <a:ext uri="{FF2B5EF4-FFF2-40B4-BE49-F238E27FC236}">
                <a16:creationId xmlns:a16="http://schemas.microsoft.com/office/drawing/2014/main" id="{73F38FAE-9470-F648-F75E-AE902E45D7D3}"/>
              </a:ext>
            </a:extLst>
          </p:cNvPr>
          <p:cNvSpPr/>
          <p:nvPr/>
        </p:nvSpPr>
        <p:spPr>
          <a:xfrm>
            <a:off x="10375297" y="5975540"/>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tx1"/>
                </a:solidFill>
                <a:cs typeface="B Nazanin" panose="00000400000000000000" pitchFamily="2" charset="-78"/>
              </a:rPr>
              <a:t>MaxQDA</a:t>
            </a:r>
            <a:endParaRPr lang="en-US" sz="1400" b="1" dirty="0">
              <a:solidFill>
                <a:schemeClr val="tx1"/>
              </a:solidFill>
              <a:cs typeface="B Nazanin" panose="00000400000000000000" pitchFamily="2" charset="-78"/>
            </a:endParaRPr>
          </a:p>
        </p:txBody>
      </p:sp>
      <p:sp>
        <p:nvSpPr>
          <p:cNvPr id="40" name="Rectangle: Rounded Corners 39">
            <a:hlinkClick r:id="rId17" action="ppaction://hlinksldjump"/>
            <a:extLst>
              <a:ext uri="{FF2B5EF4-FFF2-40B4-BE49-F238E27FC236}">
                <a16:creationId xmlns:a16="http://schemas.microsoft.com/office/drawing/2014/main" id="{7607289F-9ED3-20B4-E3E8-DB6008671D1D}"/>
              </a:ext>
            </a:extLst>
          </p:cNvPr>
          <p:cNvSpPr/>
          <p:nvPr/>
        </p:nvSpPr>
        <p:spPr>
          <a:xfrm>
            <a:off x="10375296" y="6396329"/>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روش‌های تحقیق منتخب</a:t>
            </a:r>
            <a:endParaRPr lang="en-US" sz="1400" b="1" dirty="0">
              <a:solidFill>
                <a:schemeClr val="bg1"/>
              </a:solidFill>
              <a:cs typeface="B Nazanin" panose="00000400000000000000" pitchFamily="2" charset="-78"/>
            </a:endParaRPr>
          </a:p>
        </p:txBody>
      </p:sp>
      <p:sp>
        <p:nvSpPr>
          <p:cNvPr id="41" name="Rectangle: Rounded Corners 40">
            <a:hlinkClick r:id="rId7" action="ppaction://hlinksldjump"/>
            <a:extLst>
              <a:ext uri="{FF2B5EF4-FFF2-40B4-BE49-F238E27FC236}">
                <a16:creationId xmlns:a16="http://schemas.microsoft.com/office/drawing/2014/main" id="{0771F453-474D-A3AF-BFC4-2618C42120A4}"/>
              </a:ext>
            </a:extLst>
          </p:cNvPr>
          <p:cNvSpPr/>
          <p:nvPr/>
        </p:nvSpPr>
        <p:spPr>
          <a:xfrm>
            <a:off x="10380825" y="2239233"/>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VOSViewer</a:t>
            </a:r>
            <a:endParaRPr lang="en-US" sz="14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2801973800"/>
      </p:ext>
    </p:extLst>
  </p:cSld>
  <p:clrMapOvr>
    <a:masterClrMapping/>
  </p:clrMapOvr>
  <p:transition spd="med">
    <p:pull/>
  </p:transition>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C063E8E-69A1-99B2-1CB7-60F08020A199}"/>
              </a:ext>
            </a:extLst>
          </p:cNvPr>
          <p:cNvPicPr>
            <a:picLocks noChangeAspect="1"/>
          </p:cNvPicPr>
          <p:nvPr/>
        </p:nvPicPr>
        <p:blipFill rotWithShape="1">
          <a:blip r:embed="rId2"/>
          <a:srcRect l="-239" t="56451" r="69629" b="-2970"/>
          <a:stretch/>
        </p:blipFill>
        <p:spPr>
          <a:xfrm>
            <a:off x="1515504" y="1542470"/>
            <a:ext cx="5223961" cy="5507836"/>
          </a:xfrm>
          <a:prstGeom prst="rect">
            <a:avLst/>
          </a:prstGeom>
        </p:spPr>
      </p:pic>
      <p:sp>
        <p:nvSpPr>
          <p:cNvPr id="3" name="Content Placeholder 2">
            <a:extLst>
              <a:ext uri="{FF2B5EF4-FFF2-40B4-BE49-F238E27FC236}">
                <a16:creationId xmlns:a16="http://schemas.microsoft.com/office/drawing/2014/main" id="{88DC496C-12BE-10FC-1946-B05AAF558520}"/>
              </a:ext>
            </a:extLst>
          </p:cNvPr>
          <p:cNvSpPr>
            <a:spLocks noGrp="1"/>
          </p:cNvSpPr>
          <p:nvPr>
            <p:ph idx="1"/>
          </p:nvPr>
        </p:nvSpPr>
        <p:spPr>
          <a:xfrm>
            <a:off x="214602" y="1253330"/>
            <a:ext cx="9685177" cy="5376069"/>
          </a:xfrm>
        </p:spPr>
        <p:txBody>
          <a:bodyPr>
            <a:noAutofit/>
          </a:bodyPr>
          <a:lstStyle/>
          <a:p>
            <a:pPr marL="0" indent="0" algn="just" rtl="1">
              <a:buNone/>
            </a:pPr>
            <a:r>
              <a:rPr lang="fa-IR" sz="2400" b="1" dirty="0">
                <a:solidFill>
                  <a:srgbClr val="0070C0"/>
                </a:solidFill>
                <a:cs typeface="B Nazanin" panose="00000400000000000000" pitchFamily="2" charset="-78"/>
              </a:rPr>
              <a:t> </a:t>
            </a:r>
          </a:p>
        </p:txBody>
      </p:sp>
      <p:sp>
        <p:nvSpPr>
          <p:cNvPr id="4" name="Title 1">
            <a:extLst>
              <a:ext uri="{FF2B5EF4-FFF2-40B4-BE49-F238E27FC236}">
                <a16:creationId xmlns:a16="http://schemas.microsoft.com/office/drawing/2014/main" id="{C71F1A28-CB0C-52C5-74A5-B01BB059C6DA}"/>
              </a:ext>
            </a:extLst>
          </p:cNvPr>
          <p:cNvSpPr txBox="1">
            <a:spLocks/>
          </p:cNvSpPr>
          <p:nvPr/>
        </p:nvSpPr>
        <p:spPr>
          <a:xfrm>
            <a:off x="214604" y="365125"/>
            <a:ext cx="9685176" cy="707895"/>
          </a:xfrm>
          <a:prstGeom prst="rect">
            <a:avLst/>
          </a:prstGeom>
          <a:solidFill>
            <a:schemeClr val="accent1">
              <a:lumMod val="40000"/>
              <a:lumOff val="60000"/>
            </a:schemeClr>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r>
              <a:rPr lang="fa-IR" b="1" dirty="0">
                <a:cs typeface="B Nazanin" panose="00000400000000000000" pitchFamily="2" charset="-78"/>
              </a:rPr>
              <a:t>نرم افزار </a:t>
            </a:r>
            <a:r>
              <a:rPr lang="en-US" b="1" dirty="0">
                <a:cs typeface="B Nazanin" panose="00000400000000000000" pitchFamily="2" charset="-78"/>
              </a:rPr>
              <a:t>MAXQDA</a:t>
            </a:r>
          </a:p>
        </p:txBody>
      </p:sp>
      <p:sp>
        <p:nvSpPr>
          <p:cNvPr id="12" name="Speech Bubble: Rectangle with Corners Rounded 11">
            <a:extLst>
              <a:ext uri="{FF2B5EF4-FFF2-40B4-BE49-F238E27FC236}">
                <a16:creationId xmlns:a16="http://schemas.microsoft.com/office/drawing/2014/main" id="{E985E808-85E1-65AC-6FF3-1281C66A1CB6}"/>
              </a:ext>
            </a:extLst>
          </p:cNvPr>
          <p:cNvSpPr/>
          <p:nvPr/>
        </p:nvSpPr>
        <p:spPr>
          <a:xfrm>
            <a:off x="4381892" y="2888655"/>
            <a:ext cx="1849575" cy="634150"/>
          </a:xfrm>
          <a:prstGeom prst="wedgeRoundRectCallout">
            <a:avLst>
              <a:gd name="adj1" fmla="val -77215"/>
              <a:gd name="adj2" fmla="val -145694"/>
              <a:gd name="adj3" fmla="val 16667"/>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fa-IR" b="1" dirty="0">
                <a:cs typeface="B Nazanin" panose="00000400000000000000" pitchFamily="2" charset="-78"/>
              </a:rPr>
              <a:t>افزودن کد جدید</a:t>
            </a:r>
            <a:endParaRPr lang="en-US" b="1" dirty="0">
              <a:cs typeface="B Nazanin" panose="00000400000000000000" pitchFamily="2" charset="-78"/>
            </a:endParaRPr>
          </a:p>
        </p:txBody>
      </p:sp>
      <p:sp>
        <p:nvSpPr>
          <p:cNvPr id="9" name="Rectangle: Rounded Corners 8">
            <a:extLst>
              <a:ext uri="{FF2B5EF4-FFF2-40B4-BE49-F238E27FC236}">
                <a16:creationId xmlns:a16="http://schemas.microsoft.com/office/drawing/2014/main" id="{2FB9715C-DD3F-3258-A922-7893AE5C9B1B}"/>
              </a:ext>
            </a:extLst>
          </p:cNvPr>
          <p:cNvSpPr/>
          <p:nvPr/>
        </p:nvSpPr>
        <p:spPr>
          <a:xfrm>
            <a:off x="1312333" y="1587634"/>
            <a:ext cx="5427133" cy="5270366"/>
          </a:xfrm>
          <a:prstGeom prst="roundRect">
            <a:avLst/>
          </a:prstGeom>
          <a:noFill/>
          <a:ln w="57150">
            <a:solidFill>
              <a:srgbClr val="C00000"/>
            </a:solid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1" name="Speech Bubble: Rectangle with Corners Rounded 10">
            <a:extLst>
              <a:ext uri="{FF2B5EF4-FFF2-40B4-BE49-F238E27FC236}">
                <a16:creationId xmlns:a16="http://schemas.microsoft.com/office/drawing/2014/main" id="{2B3D60BF-248A-6244-EE2B-E9B352AEA380}"/>
              </a:ext>
            </a:extLst>
          </p:cNvPr>
          <p:cNvSpPr/>
          <p:nvPr/>
        </p:nvSpPr>
        <p:spPr>
          <a:xfrm>
            <a:off x="7025086" y="5678439"/>
            <a:ext cx="1805301" cy="958267"/>
          </a:xfrm>
          <a:prstGeom prst="wedgeRoundRectCallout">
            <a:avLst>
              <a:gd name="adj1" fmla="val -67159"/>
              <a:gd name="adj2" fmla="val -37171"/>
              <a:gd name="adj3" fmla="val 16667"/>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1"/>
            <a:r>
              <a:rPr lang="fa-IR" b="1" dirty="0">
                <a:cs typeface="B Nazanin" panose="00000400000000000000" pitchFamily="2" charset="-78"/>
              </a:rPr>
              <a:t>بخش کدها</a:t>
            </a:r>
            <a:endParaRPr lang="en-US" b="1" dirty="0">
              <a:cs typeface="B Nazanin" panose="00000400000000000000" pitchFamily="2" charset="-78"/>
            </a:endParaRPr>
          </a:p>
        </p:txBody>
      </p:sp>
      <p:sp>
        <p:nvSpPr>
          <p:cNvPr id="5" name="Rectangle 4">
            <a:extLst>
              <a:ext uri="{FF2B5EF4-FFF2-40B4-BE49-F238E27FC236}">
                <a16:creationId xmlns:a16="http://schemas.microsoft.com/office/drawing/2014/main" id="{97E4C11E-4538-DE03-665C-A2D9F8DEF268}"/>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Rounded Corners 5">
            <a:hlinkClick r:id="rId3" action="ppaction://hlinksldjump"/>
            <a:extLst>
              <a:ext uri="{FF2B5EF4-FFF2-40B4-BE49-F238E27FC236}">
                <a16:creationId xmlns:a16="http://schemas.microsoft.com/office/drawing/2014/main" id="{F6C963C8-0F07-0A60-2784-ED14C6304BD4}"/>
              </a:ext>
            </a:extLst>
          </p:cNvPr>
          <p:cNvSpPr/>
          <p:nvPr/>
        </p:nvSpPr>
        <p:spPr>
          <a:xfrm>
            <a:off x="10375296" y="95654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DOI</a:t>
            </a:r>
          </a:p>
        </p:txBody>
      </p:sp>
      <p:sp>
        <p:nvSpPr>
          <p:cNvPr id="8" name="Rectangle: Rounded Corners 7">
            <a:hlinkClick r:id="rId4" action="ppaction://hlinksldjump"/>
            <a:extLst>
              <a:ext uri="{FF2B5EF4-FFF2-40B4-BE49-F238E27FC236}">
                <a16:creationId xmlns:a16="http://schemas.microsoft.com/office/drawing/2014/main" id="{9650E76D-21C1-ABCC-399D-2DBA7109F4C9}"/>
              </a:ext>
            </a:extLst>
          </p:cNvPr>
          <p:cNvSpPr/>
          <p:nvPr/>
        </p:nvSpPr>
        <p:spPr>
          <a:xfrm>
            <a:off x="10375296" y="55268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bg1"/>
                </a:solidFill>
                <a:cs typeface="B Nazanin" panose="00000400000000000000" pitchFamily="2" charset="-78"/>
              </a:rPr>
              <a:t>معرفی منابع</a:t>
            </a:r>
            <a:endParaRPr lang="en-US" sz="1400" b="1" dirty="0">
              <a:solidFill>
                <a:schemeClr val="bg1"/>
              </a:solidFill>
              <a:cs typeface="B Nazanin" panose="00000400000000000000" pitchFamily="2" charset="-78"/>
            </a:endParaRPr>
          </a:p>
        </p:txBody>
      </p:sp>
      <p:pic>
        <p:nvPicPr>
          <p:cNvPr id="10" name="Picture 9">
            <a:extLst>
              <a:ext uri="{FF2B5EF4-FFF2-40B4-BE49-F238E27FC236}">
                <a16:creationId xmlns:a16="http://schemas.microsoft.com/office/drawing/2014/main" id="{BAD741FE-E8F8-D7A1-43C1-8E661ECC0DF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13" name="TextBox 12">
            <a:extLst>
              <a:ext uri="{FF2B5EF4-FFF2-40B4-BE49-F238E27FC236}">
                <a16:creationId xmlns:a16="http://schemas.microsoft.com/office/drawing/2014/main" id="{A57F2D06-EC21-DB88-74C9-6F4C31418E0C}"/>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14" name="Rectangle: Rounded Corners 13">
            <a:hlinkClick r:id="rId6" action="ppaction://hlinksldjump"/>
            <a:extLst>
              <a:ext uri="{FF2B5EF4-FFF2-40B4-BE49-F238E27FC236}">
                <a16:creationId xmlns:a16="http://schemas.microsoft.com/office/drawing/2014/main" id="{DF82FFB0-60AF-8488-5125-FEA5082E2DE4}"/>
              </a:ext>
            </a:extLst>
          </p:cNvPr>
          <p:cNvSpPr/>
          <p:nvPr/>
        </p:nvSpPr>
        <p:spPr>
          <a:xfrm>
            <a:off x="10375296" y="138580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علم سنجی</a:t>
            </a:r>
            <a:endParaRPr lang="en-US" sz="1400" b="1" dirty="0">
              <a:solidFill>
                <a:schemeClr val="bg1"/>
              </a:solidFill>
              <a:cs typeface="B Nazanin" panose="00000400000000000000" pitchFamily="2" charset="-78"/>
            </a:endParaRPr>
          </a:p>
        </p:txBody>
      </p:sp>
      <p:sp>
        <p:nvSpPr>
          <p:cNvPr id="15" name="Rectangle: Rounded Corners 14">
            <a:hlinkClick r:id="rId7" action="ppaction://hlinksldjump"/>
            <a:extLst>
              <a:ext uri="{FF2B5EF4-FFF2-40B4-BE49-F238E27FC236}">
                <a16:creationId xmlns:a16="http://schemas.microsoft.com/office/drawing/2014/main" id="{B3253B4C-DECE-C723-0C0A-0BE9D1402B3D}"/>
              </a:ext>
            </a:extLst>
          </p:cNvPr>
          <p:cNvSpPr/>
          <p:nvPr/>
        </p:nvSpPr>
        <p:spPr>
          <a:xfrm>
            <a:off x="10375296" y="1815066"/>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رتبه بندی نشریات</a:t>
            </a:r>
            <a:endParaRPr lang="en-US" sz="1400" b="1" dirty="0">
              <a:solidFill>
                <a:schemeClr val="bg1"/>
              </a:solidFill>
              <a:cs typeface="B Nazanin" panose="00000400000000000000" pitchFamily="2" charset="-78"/>
            </a:endParaRPr>
          </a:p>
        </p:txBody>
      </p:sp>
      <p:sp>
        <p:nvSpPr>
          <p:cNvPr id="16" name="Rectangle: Rounded Corners 15">
            <a:hlinkClick r:id="rId8" action="ppaction://hlinksldjump"/>
            <a:extLst>
              <a:ext uri="{FF2B5EF4-FFF2-40B4-BE49-F238E27FC236}">
                <a16:creationId xmlns:a16="http://schemas.microsoft.com/office/drawing/2014/main" id="{3E578FCD-7EC8-C374-8137-25442EEDC367}"/>
              </a:ext>
            </a:extLst>
          </p:cNvPr>
          <p:cNvSpPr/>
          <p:nvPr/>
        </p:nvSpPr>
        <p:spPr>
          <a:xfrm>
            <a:off x="10375296" y="264309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دریافت مقاله</a:t>
            </a:r>
            <a:endParaRPr lang="en-US" sz="1400" b="1" dirty="0">
              <a:solidFill>
                <a:schemeClr val="bg1"/>
              </a:solidFill>
              <a:cs typeface="B Nazanin" panose="00000400000000000000" pitchFamily="2" charset="-78"/>
            </a:endParaRPr>
          </a:p>
        </p:txBody>
      </p:sp>
      <p:sp>
        <p:nvSpPr>
          <p:cNvPr id="17" name="Rectangle: Rounded Corners 16">
            <a:hlinkClick r:id="rId9" action="ppaction://hlinksldjump"/>
            <a:extLst>
              <a:ext uri="{FF2B5EF4-FFF2-40B4-BE49-F238E27FC236}">
                <a16:creationId xmlns:a16="http://schemas.microsoft.com/office/drawing/2014/main" id="{3C0BA3E5-C32D-62C7-0EE9-F28D556958FD}"/>
              </a:ext>
            </a:extLst>
          </p:cNvPr>
          <p:cNvSpPr/>
          <p:nvPr/>
        </p:nvSpPr>
        <p:spPr>
          <a:xfrm>
            <a:off x="10375296" y="305541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سامانه پژوهشیار</a:t>
            </a:r>
            <a:endParaRPr lang="en-US" sz="1400" b="1" dirty="0">
              <a:solidFill>
                <a:schemeClr val="bg1"/>
              </a:solidFill>
              <a:cs typeface="B Nazanin" panose="00000400000000000000" pitchFamily="2" charset="-78"/>
            </a:endParaRPr>
          </a:p>
        </p:txBody>
      </p:sp>
      <p:sp>
        <p:nvSpPr>
          <p:cNvPr id="18" name="Rectangle: Rounded Corners 17">
            <a:hlinkClick r:id="rId10" action="ppaction://hlinksldjump"/>
            <a:extLst>
              <a:ext uri="{FF2B5EF4-FFF2-40B4-BE49-F238E27FC236}">
                <a16:creationId xmlns:a16="http://schemas.microsoft.com/office/drawing/2014/main" id="{B65C6819-D1DE-890D-3783-A4A66164B3CC}"/>
              </a:ext>
            </a:extLst>
          </p:cNvPr>
          <p:cNvSpPr/>
          <p:nvPr/>
        </p:nvSpPr>
        <p:spPr>
          <a:xfrm>
            <a:off x="10375296" y="347620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ORCID</a:t>
            </a:r>
          </a:p>
        </p:txBody>
      </p:sp>
      <p:sp>
        <p:nvSpPr>
          <p:cNvPr id="34" name="Rectangle: Rounded Corners 33">
            <a:hlinkClick r:id="rId11" action="ppaction://hlinksldjump"/>
            <a:extLst>
              <a:ext uri="{FF2B5EF4-FFF2-40B4-BE49-F238E27FC236}">
                <a16:creationId xmlns:a16="http://schemas.microsoft.com/office/drawing/2014/main" id="{A9013735-0F70-8EB2-4B78-1B5824368DCF}"/>
              </a:ext>
            </a:extLst>
          </p:cNvPr>
          <p:cNvSpPr/>
          <p:nvPr/>
        </p:nvSpPr>
        <p:spPr>
          <a:xfrm>
            <a:off x="10375296" y="388852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ساختار مقاله</a:t>
            </a:r>
            <a:endParaRPr lang="en-US" sz="1400" b="1" dirty="0">
              <a:solidFill>
                <a:schemeClr val="bg1"/>
              </a:solidFill>
              <a:cs typeface="B Nazanin" panose="00000400000000000000" pitchFamily="2" charset="-78"/>
            </a:endParaRPr>
          </a:p>
        </p:txBody>
      </p:sp>
      <p:sp>
        <p:nvSpPr>
          <p:cNvPr id="35" name="Rectangle: Rounded Corners 34">
            <a:hlinkClick r:id="rId12" action="ppaction://hlinksldjump"/>
            <a:extLst>
              <a:ext uri="{FF2B5EF4-FFF2-40B4-BE49-F238E27FC236}">
                <a16:creationId xmlns:a16="http://schemas.microsoft.com/office/drawing/2014/main" id="{2A2872C7-D8BB-391F-2D00-2BB81D17D401}"/>
              </a:ext>
            </a:extLst>
          </p:cNvPr>
          <p:cNvSpPr/>
          <p:nvPr/>
        </p:nvSpPr>
        <p:spPr>
          <a:xfrm>
            <a:off x="10375296" y="43093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ارجاع دهی و نکات مهم</a:t>
            </a:r>
            <a:endParaRPr lang="en-US" sz="1400" b="1" dirty="0">
              <a:solidFill>
                <a:schemeClr val="bg1"/>
              </a:solidFill>
              <a:cs typeface="B Nazanin" panose="00000400000000000000" pitchFamily="2" charset="-78"/>
            </a:endParaRPr>
          </a:p>
        </p:txBody>
      </p:sp>
      <p:sp>
        <p:nvSpPr>
          <p:cNvPr id="36" name="Rectangle: Rounded Corners 35">
            <a:hlinkClick r:id="rId13" action="ppaction://hlinksldjump"/>
            <a:extLst>
              <a:ext uri="{FF2B5EF4-FFF2-40B4-BE49-F238E27FC236}">
                <a16:creationId xmlns:a16="http://schemas.microsoft.com/office/drawing/2014/main" id="{B6CDA9B7-8838-8C15-E34E-068EFB479B91}"/>
              </a:ext>
            </a:extLst>
          </p:cNvPr>
          <p:cNvSpPr/>
          <p:nvPr/>
        </p:nvSpPr>
        <p:spPr>
          <a:xfrm>
            <a:off x="10375296" y="473011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انواع مقاله</a:t>
            </a:r>
            <a:endParaRPr lang="en-US" sz="1400" b="1" dirty="0">
              <a:solidFill>
                <a:schemeClr val="bg1"/>
              </a:solidFill>
              <a:cs typeface="B Nazanin" panose="00000400000000000000" pitchFamily="2" charset="-78"/>
            </a:endParaRPr>
          </a:p>
        </p:txBody>
      </p:sp>
      <p:sp>
        <p:nvSpPr>
          <p:cNvPr id="37" name="Rectangle: Rounded Corners 36">
            <a:hlinkClick r:id="rId14" action="ppaction://hlinksldjump"/>
            <a:extLst>
              <a:ext uri="{FF2B5EF4-FFF2-40B4-BE49-F238E27FC236}">
                <a16:creationId xmlns:a16="http://schemas.microsoft.com/office/drawing/2014/main" id="{5E30162C-81C2-9F13-52EE-00EE5A4B5CFD}"/>
              </a:ext>
            </a:extLst>
          </p:cNvPr>
          <p:cNvSpPr/>
          <p:nvPr/>
        </p:nvSpPr>
        <p:spPr>
          <a:xfrm>
            <a:off x="10375296" y="515090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پذیرش و داوری</a:t>
            </a:r>
            <a:endParaRPr lang="en-US" sz="1400" b="1" dirty="0">
              <a:solidFill>
                <a:schemeClr val="bg1"/>
              </a:solidFill>
              <a:cs typeface="B Nazanin" panose="00000400000000000000" pitchFamily="2" charset="-78"/>
            </a:endParaRPr>
          </a:p>
        </p:txBody>
      </p:sp>
      <p:sp>
        <p:nvSpPr>
          <p:cNvPr id="38" name="Rectangle: Rounded Corners 37">
            <a:hlinkClick r:id="rId15" action="ppaction://hlinksldjump"/>
            <a:extLst>
              <a:ext uri="{FF2B5EF4-FFF2-40B4-BE49-F238E27FC236}">
                <a16:creationId xmlns:a16="http://schemas.microsoft.com/office/drawing/2014/main" id="{6F3FCABF-6624-7D0F-4234-2EBA528E61BD}"/>
              </a:ext>
            </a:extLst>
          </p:cNvPr>
          <p:cNvSpPr/>
          <p:nvPr/>
        </p:nvSpPr>
        <p:spPr>
          <a:xfrm>
            <a:off x="10375296" y="55632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سئو آکادمیک</a:t>
            </a:r>
            <a:endParaRPr lang="en-US" sz="1400" b="1" dirty="0">
              <a:solidFill>
                <a:schemeClr val="bg1"/>
              </a:solidFill>
              <a:cs typeface="B Nazanin" panose="00000400000000000000" pitchFamily="2" charset="-78"/>
            </a:endParaRPr>
          </a:p>
        </p:txBody>
      </p:sp>
      <p:sp>
        <p:nvSpPr>
          <p:cNvPr id="39" name="Rectangle: Rounded Corners 38">
            <a:hlinkClick r:id="rId16" action="ppaction://hlinksldjump"/>
            <a:extLst>
              <a:ext uri="{FF2B5EF4-FFF2-40B4-BE49-F238E27FC236}">
                <a16:creationId xmlns:a16="http://schemas.microsoft.com/office/drawing/2014/main" id="{3D9EEC8F-4BA4-A5D5-3F85-B12350F4C6BB}"/>
              </a:ext>
            </a:extLst>
          </p:cNvPr>
          <p:cNvSpPr/>
          <p:nvPr/>
        </p:nvSpPr>
        <p:spPr>
          <a:xfrm>
            <a:off x="10375297" y="5975540"/>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tx1"/>
                </a:solidFill>
                <a:cs typeface="B Nazanin" panose="00000400000000000000" pitchFamily="2" charset="-78"/>
              </a:rPr>
              <a:t>MaxQDA</a:t>
            </a:r>
            <a:endParaRPr lang="en-US" sz="1400" b="1" dirty="0">
              <a:solidFill>
                <a:schemeClr val="tx1"/>
              </a:solidFill>
              <a:cs typeface="B Nazanin" panose="00000400000000000000" pitchFamily="2" charset="-78"/>
            </a:endParaRPr>
          </a:p>
        </p:txBody>
      </p:sp>
      <p:sp>
        <p:nvSpPr>
          <p:cNvPr id="40" name="Rectangle: Rounded Corners 39">
            <a:hlinkClick r:id="rId17" action="ppaction://hlinksldjump"/>
            <a:extLst>
              <a:ext uri="{FF2B5EF4-FFF2-40B4-BE49-F238E27FC236}">
                <a16:creationId xmlns:a16="http://schemas.microsoft.com/office/drawing/2014/main" id="{61D04BD0-7320-EA1C-0E94-CB2E02FE9A9F}"/>
              </a:ext>
            </a:extLst>
          </p:cNvPr>
          <p:cNvSpPr/>
          <p:nvPr/>
        </p:nvSpPr>
        <p:spPr>
          <a:xfrm>
            <a:off x="10375296" y="6396329"/>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روش‌های تحقیق منتخب</a:t>
            </a:r>
            <a:endParaRPr lang="en-US" sz="1400" b="1" dirty="0">
              <a:solidFill>
                <a:schemeClr val="bg1"/>
              </a:solidFill>
              <a:cs typeface="B Nazanin" panose="00000400000000000000" pitchFamily="2" charset="-78"/>
            </a:endParaRPr>
          </a:p>
        </p:txBody>
      </p:sp>
      <p:sp>
        <p:nvSpPr>
          <p:cNvPr id="41" name="Rectangle: Rounded Corners 40">
            <a:hlinkClick r:id="rId7" action="ppaction://hlinksldjump"/>
            <a:extLst>
              <a:ext uri="{FF2B5EF4-FFF2-40B4-BE49-F238E27FC236}">
                <a16:creationId xmlns:a16="http://schemas.microsoft.com/office/drawing/2014/main" id="{92C37C78-9172-A838-1F14-1F1BDAC9DF54}"/>
              </a:ext>
            </a:extLst>
          </p:cNvPr>
          <p:cNvSpPr/>
          <p:nvPr/>
        </p:nvSpPr>
        <p:spPr>
          <a:xfrm>
            <a:off x="10380825" y="2239233"/>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VOSViewer</a:t>
            </a:r>
            <a:endParaRPr lang="en-US" sz="14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3960620861"/>
      </p:ext>
    </p:extLst>
  </p:cSld>
  <p:clrMapOvr>
    <a:masterClrMapping/>
  </p:clrMapOvr>
  <p:transition spd="med">
    <p:pull/>
  </p:transition>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53BD1C2-0E76-648B-6A9A-8990595660D8}"/>
              </a:ext>
            </a:extLst>
          </p:cNvPr>
          <p:cNvPicPr>
            <a:picLocks noChangeAspect="1"/>
          </p:cNvPicPr>
          <p:nvPr/>
        </p:nvPicPr>
        <p:blipFill rotWithShape="1">
          <a:blip r:embed="rId2"/>
          <a:srcRect b="14936"/>
          <a:stretch/>
        </p:blipFill>
        <p:spPr>
          <a:xfrm>
            <a:off x="214602" y="1142149"/>
            <a:ext cx="9685177" cy="5715851"/>
          </a:xfrm>
          <a:prstGeom prst="rect">
            <a:avLst/>
          </a:prstGeom>
        </p:spPr>
      </p:pic>
      <p:sp>
        <p:nvSpPr>
          <p:cNvPr id="3" name="Content Placeholder 2">
            <a:extLst>
              <a:ext uri="{FF2B5EF4-FFF2-40B4-BE49-F238E27FC236}">
                <a16:creationId xmlns:a16="http://schemas.microsoft.com/office/drawing/2014/main" id="{88DC496C-12BE-10FC-1946-B05AAF558520}"/>
              </a:ext>
            </a:extLst>
          </p:cNvPr>
          <p:cNvSpPr>
            <a:spLocks noGrp="1"/>
          </p:cNvSpPr>
          <p:nvPr>
            <p:ph idx="1"/>
          </p:nvPr>
        </p:nvSpPr>
        <p:spPr>
          <a:xfrm>
            <a:off x="214602" y="1253330"/>
            <a:ext cx="9685177" cy="5376069"/>
          </a:xfrm>
        </p:spPr>
        <p:txBody>
          <a:bodyPr>
            <a:noAutofit/>
          </a:bodyPr>
          <a:lstStyle/>
          <a:p>
            <a:pPr marL="0" indent="0" algn="just" rtl="1">
              <a:buNone/>
            </a:pPr>
            <a:r>
              <a:rPr lang="fa-IR" sz="2400" b="1" dirty="0">
                <a:solidFill>
                  <a:srgbClr val="0070C0"/>
                </a:solidFill>
                <a:cs typeface="B Nazanin" panose="00000400000000000000" pitchFamily="2" charset="-78"/>
              </a:rPr>
              <a:t> </a:t>
            </a:r>
          </a:p>
        </p:txBody>
      </p:sp>
      <p:sp>
        <p:nvSpPr>
          <p:cNvPr id="4" name="Title 1">
            <a:extLst>
              <a:ext uri="{FF2B5EF4-FFF2-40B4-BE49-F238E27FC236}">
                <a16:creationId xmlns:a16="http://schemas.microsoft.com/office/drawing/2014/main" id="{C71F1A28-CB0C-52C5-74A5-B01BB059C6DA}"/>
              </a:ext>
            </a:extLst>
          </p:cNvPr>
          <p:cNvSpPr txBox="1">
            <a:spLocks/>
          </p:cNvSpPr>
          <p:nvPr/>
        </p:nvSpPr>
        <p:spPr>
          <a:xfrm>
            <a:off x="214604" y="365125"/>
            <a:ext cx="9685176" cy="707895"/>
          </a:xfrm>
          <a:prstGeom prst="rect">
            <a:avLst/>
          </a:prstGeom>
          <a:solidFill>
            <a:schemeClr val="accent1">
              <a:lumMod val="40000"/>
              <a:lumOff val="60000"/>
            </a:schemeClr>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r>
              <a:rPr lang="fa-IR" b="1" dirty="0">
                <a:cs typeface="B Nazanin" panose="00000400000000000000" pitchFamily="2" charset="-78"/>
              </a:rPr>
              <a:t>نرم افزار </a:t>
            </a:r>
            <a:r>
              <a:rPr lang="en-US" b="1" dirty="0">
                <a:cs typeface="B Nazanin" panose="00000400000000000000" pitchFamily="2" charset="-78"/>
              </a:rPr>
              <a:t>MAXQDA</a:t>
            </a:r>
          </a:p>
        </p:txBody>
      </p:sp>
      <p:sp>
        <p:nvSpPr>
          <p:cNvPr id="9" name="Rectangle: Rounded Corners 8">
            <a:extLst>
              <a:ext uri="{FF2B5EF4-FFF2-40B4-BE49-F238E27FC236}">
                <a16:creationId xmlns:a16="http://schemas.microsoft.com/office/drawing/2014/main" id="{2FB9715C-DD3F-3258-A922-7893AE5C9B1B}"/>
              </a:ext>
            </a:extLst>
          </p:cNvPr>
          <p:cNvSpPr/>
          <p:nvPr/>
        </p:nvSpPr>
        <p:spPr>
          <a:xfrm>
            <a:off x="2920999" y="2376437"/>
            <a:ext cx="6978779" cy="2862849"/>
          </a:xfrm>
          <a:prstGeom prst="roundRect">
            <a:avLst/>
          </a:prstGeom>
          <a:noFill/>
          <a:ln w="57150">
            <a:solidFill>
              <a:srgbClr val="C00000"/>
            </a:solid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1" name="Speech Bubble: Rectangle with Corners Rounded 10">
            <a:extLst>
              <a:ext uri="{FF2B5EF4-FFF2-40B4-BE49-F238E27FC236}">
                <a16:creationId xmlns:a16="http://schemas.microsoft.com/office/drawing/2014/main" id="{2B3D60BF-248A-6244-EE2B-E9B352AEA380}"/>
              </a:ext>
            </a:extLst>
          </p:cNvPr>
          <p:cNvSpPr/>
          <p:nvPr/>
        </p:nvSpPr>
        <p:spPr>
          <a:xfrm>
            <a:off x="7323667" y="5698779"/>
            <a:ext cx="2200987" cy="958267"/>
          </a:xfrm>
          <a:prstGeom prst="wedgeRoundRectCallout">
            <a:avLst>
              <a:gd name="adj1" fmla="val -66221"/>
              <a:gd name="adj2" fmla="val -98135"/>
              <a:gd name="adj3" fmla="val 16667"/>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1"/>
            <a:r>
              <a:rPr lang="fa-IR" b="1" dirty="0">
                <a:cs typeface="B Nazanin" panose="00000400000000000000" pitchFamily="2" charset="-78"/>
              </a:rPr>
              <a:t>بخش مشاهده اسناد</a:t>
            </a:r>
            <a:endParaRPr lang="en-US" b="1" dirty="0">
              <a:cs typeface="B Nazanin" panose="00000400000000000000" pitchFamily="2" charset="-78"/>
            </a:endParaRPr>
          </a:p>
        </p:txBody>
      </p:sp>
      <p:sp>
        <p:nvSpPr>
          <p:cNvPr id="12" name="Speech Bubble: Rectangle with Corners Rounded 11">
            <a:extLst>
              <a:ext uri="{FF2B5EF4-FFF2-40B4-BE49-F238E27FC236}">
                <a16:creationId xmlns:a16="http://schemas.microsoft.com/office/drawing/2014/main" id="{E985E808-85E1-65AC-6FF3-1281C66A1CB6}"/>
              </a:ext>
            </a:extLst>
          </p:cNvPr>
          <p:cNvSpPr/>
          <p:nvPr/>
        </p:nvSpPr>
        <p:spPr>
          <a:xfrm>
            <a:off x="4980990" y="4501861"/>
            <a:ext cx="4620210" cy="634150"/>
          </a:xfrm>
          <a:prstGeom prst="wedgeRoundRectCallout">
            <a:avLst>
              <a:gd name="adj1" fmla="val -73877"/>
              <a:gd name="adj2" fmla="val -48230"/>
              <a:gd name="adj3" fmla="val 16667"/>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fa-IR" b="1" dirty="0">
                <a:cs typeface="B Nazanin" panose="00000400000000000000" pitchFamily="2" charset="-78"/>
              </a:rPr>
              <a:t>نسبت دادن کد به بخشی از متن سند با کشیدن و رها کردن کد بر روی شماره خط</a:t>
            </a:r>
            <a:endParaRPr lang="en-US" b="1" dirty="0">
              <a:cs typeface="B Nazanin" panose="00000400000000000000" pitchFamily="2" charset="-78"/>
            </a:endParaRPr>
          </a:p>
        </p:txBody>
      </p:sp>
      <p:cxnSp>
        <p:nvCxnSpPr>
          <p:cNvPr id="10" name="Straight Arrow Connector 9">
            <a:extLst>
              <a:ext uri="{FF2B5EF4-FFF2-40B4-BE49-F238E27FC236}">
                <a16:creationId xmlns:a16="http://schemas.microsoft.com/office/drawing/2014/main" id="{49D7A60B-65B4-6513-D11C-C123CF3F3FFC}"/>
              </a:ext>
            </a:extLst>
          </p:cNvPr>
          <p:cNvCxnSpPr>
            <a:cxnSpLocks/>
          </p:cNvCxnSpPr>
          <p:nvPr/>
        </p:nvCxnSpPr>
        <p:spPr>
          <a:xfrm flipV="1">
            <a:off x="1680979" y="3516342"/>
            <a:ext cx="1972733" cy="2554078"/>
          </a:xfrm>
          <a:prstGeom prst="straightConnector1">
            <a:avLst/>
          </a:prstGeom>
          <a:ln w="76200">
            <a:tailEnd type="triangle"/>
          </a:ln>
        </p:spPr>
        <p:style>
          <a:lnRef idx="3">
            <a:schemeClr val="accent2"/>
          </a:lnRef>
          <a:fillRef idx="0">
            <a:schemeClr val="accent2"/>
          </a:fillRef>
          <a:effectRef idx="2">
            <a:schemeClr val="accent2"/>
          </a:effectRef>
          <a:fontRef idx="minor">
            <a:schemeClr val="tx1"/>
          </a:fontRef>
        </p:style>
      </p:cxnSp>
      <p:sp>
        <p:nvSpPr>
          <p:cNvPr id="5" name="Rectangle 4">
            <a:extLst>
              <a:ext uri="{FF2B5EF4-FFF2-40B4-BE49-F238E27FC236}">
                <a16:creationId xmlns:a16="http://schemas.microsoft.com/office/drawing/2014/main" id="{A4DA71F8-F539-367C-F5DF-299332EE2A3C}"/>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Rounded Corners 6">
            <a:hlinkClick r:id="rId3" action="ppaction://hlinksldjump"/>
            <a:extLst>
              <a:ext uri="{FF2B5EF4-FFF2-40B4-BE49-F238E27FC236}">
                <a16:creationId xmlns:a16="http://schemas.microsoft.com/office/drawing/2014/main" id="{30E61DC5-564B-46FC-2D11-1DBCE7C8478D}"/>
              </a:ext>
            </a:extLst>
          </p:cNvPr>
          <p:cNvSpPr/>
          <p:nvPr/>
        </p:nvSpPr>
        <p:spPr>
          <a:xfrm>
            <a:off x="10375296" y="95654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DOI</a:t>
            </a:r>
          </a:p>
        </p:txBody>
      </p:sp>
      <p:sp>
        <p:nvSpPr>
          <p:cNvPr id="8" name="Rectangle: Rounded Corners 7">
            <a:hlinkClick r:id="rId4" action="ppaction://hlinksldjump"/>
            <a:extLst>
              <a:ext uri="{FF2B5EF4-FFF2-40B4-BE49-F238E27FC236}">
                <a16:creationId xmlns:a16="http://schemas.microsoft.com/office/drawing/2014/main" id="{611DEC06-128B-4602-681B-9BE8E4B03FD5}"/>
              </a:ext>
            </a:extLst>
          </p:cNvPr>
          <p:cNvSpPr/>
          <p:nvPr/>
        </p:nvSpPr>
        <p:spPr>
          <a:xfrm>
            <a:off x="10375296" y="55268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bg1"/>
                </a:solidFill>
                <a:cs typeface="B Nazanin" panose="00000400000000000000" pitchFamily="2" charset="-78"/>
              </a:rPr>
              <a:t>معرفی منابع</a:t>
            </a:r>
            <a:endParaRPr lang="en-US" sz="1400" b="1" dirty="0">
              <a:solidFill>
                <a:schemeClr val="bg1"/>
              </a:solidFill>
              <a:cs typeface="B Nazanin" panose="00000400000000000000" pitchFamily="2" charset="-78"/>
            </a:endParaRPr>
          </a:p>
        </p:txBody>
      </p:sp>
      <p:pic>
        <p:nvPicPr>
          <p:cNvPr id="13" name="Picture 12">
            <a:extLst>
              <a:ext uri="{FF2B5EF4-FFF2-40B4-BE49-F238E27FC236}">
                <a16:creationId xmlns:a16="http://schemas.microsoft.com/office/drawing/2014/main" id="{FC896C9C-6B7B-2108-783B-16D594624A8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14" name="TextBox 13">
            <a:extLst>
              <a:ext uri="{FF2B5EF4-FFF2-40B4-BE49-F238E27FC236}">
                <a16:creationId xmlns:a16="http://schemas.microsoft.com/office/drawing/2014/main" id="{C66F01CB-35E5-CB1C-4D2A-AC5149906A22}"/>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15" name="Rectangle: Rounded Corners 14">
            <a:hlinkClick r:id="rId6" action="ppaction://hlinksldjump"/>
            <a:extLst>
              <a:ext uri="{FF2B5EF4-FFF2-40B4-BE49-F238E27FC236}">
                <a16:creationId xmlns:a16="http://schemas.microsoft.com/office/drawing/2014/main" id="{78F33BA7-DFF8-BA34-F3EF-B3C522F0070A}"/>
              </a:ext>
            </a:extLst>
          </p:cNvPr>
          <p:cNvSpPr/>
          <p:nvPr/>
        </p:nvSpPr>
        <p:spPr>
          <a:xfrm>
            <a:off x="10375296" y="138580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علم سنجی</a:t>
            </a:r>
            <a:endParaRPr lang="en-US" sz="1400" b="1" dirty="0">
              <a:solidFill>
                <a:schemeClr val="bg1"/>
              </a:solidFill>
              <a:cs typeface="B Nazanin" panose="00000400000000000000" pitchFamily="2" charset="-78"/>
            </a:endParaRPr>
          </a:p>
        </p:txBody>
      </p:sp>
      <p:sp>
        <p:nvSpPr>
          <p:cNvPr id="16" name="Rectangle: Rounded Corners 15">
            <a:hlinkClick r:id="rId7" action="ppaction://hlinksldjump"/>
            <a:extLst>
              <a:ext uri="{FF2B5EF4-FFF2-40B4-BE49-F238E27FC236}">
                <a16:creationId xmlns:a16="http://schemas.microsoft.com/office/drawing/2014/main" id="{6BA639ED-E064-05A8-B221-3A9096E771B4}"/>
              </a:ext>
            </a:extLst>
          </p:cNvPr>
          <p:cNvSpPr/>
          <p:nvPr/>
        </p:nvSpPr>
        <p:spPr>
          <a:xfrm>
            <a:off x="10375296" y="1815066"/>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رتبه بندی نشریات</a:t>
            </a:r>
            <a:endParaRPr lang="en-US" sz="1400" b="1" dirty="0">
              <a:solidFill>
                <a:schemeClr val="bg1"/>
              </a:solidFill>
              <a:cs typeface="B Nazanin" panose="00000400000000000000" pitchFamily="2" charset="-78"/>
            </a:endParaRPr>
          </a:p>
        </p:txBody>
      </p:sp>
      <p:sp>
        <p:nvSpPr>
          <p:cNvPr id="17" name="Rectangle: Rounded Corners 16">
            <a:hlinkClick r:id="rId8" action="ppaction://hlinksldjump"/>
            <a:extLst>
              <a:ext uri="{FF2B5EF4-FFF2-40B4-BE49-F238E27FC236}">
                <a16:creationId xmlns:a16="http://schemas.microsoft.com/office/drawing/2014/main" id="{FA697079-0FA7-63B6-E8F8-11FFC834F5DD}"/>
              </a:ext>
            </a:extLst>
          </p:cNvPr>
          <p:cNvSpPr/>
          <p:nvPr/>
        </p:nvSpPr>
        <p:spPr>
          <a:xfrm>
            <a:off x="10375296" y="264309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دریافت مقاله</a:t>
            </a:r>
            <a:endParaRPr lang="en-US" sz="1400" b="1" dirty="0">
              <a:solidFill>
                <a:schemeClr val="bg1"/>
              </a:solidFill>
              <a:cs typeface="B Nazanin" panose="00000400000000000000" pitchFamily="2" charset="-78"/>
            </a:endParaRPr>
          </a:p>
        </p:txBody>
      </p:sp>
      <p:sp>
        <p:nvSpPr>
          <p:cNvPr id="18" name="Rectangle: Rounded Corners 17">
            <a:hlinkClick r:id="rId9" action="ppaction://hlinksldjump"/>
            <a:extLst>
              <a:ext uri="{FF2B5EF4-FFF2-40B4-BE49-F238E27FC236}">
                <a16:creationId xmlns:a16="http://schemas.microsoft.com/office/drawing/2014/main" id="{A685D1DA-1CEB-671E-2D75-B00454321B1D}"/>
              </a:ext>
            </a:extLst>
          </p:cNvPr>
          <p:cNvSpPr/>
          <p:nvPr/>
        </p:nvSpPr>
        <p:spPr>
          <a:xfrm>
            <a:off x="10375296" y="305541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سامانه پژوهشیار</a:t>
            </a:r>
            <a:endParaRPr lang="en-US" sz="1400" b="1" dirty="0">
              <a:solidFill>
                <a:schemeClr val="bg1"/>
              </a:solidFill>
              <a:cs typeface="B Nazanin" panose="00000400000000000000" pitchFamily="2" charset="-78"/>
            </a:endParaRPr>
          </a:p>
        </p:txBody>
      </p:sp>
      <p:sp>
        <p:nvSpPr>
          <p:cNvPr id="34" name="Rectangle: Rounded Corners 33">
            <a:hlinkClick r:id="rId10" action="ppaction://hlinksldjump"/>
            <a:extLst>
              <a:ext uri="{FF2B5EF4-FFF2-40B4-BE49-F238E27FC236}">
                <a16:creationId xmlns:a16="http://schemas.microsoft.com/office/drawing/2014/main" id="{03BDF773-890A-5A55-E7AC-E01FF46BD4AB}"/>
              </a:ext>
            </a:extLst>
          </p:cNvPr>
          <p:cNvSpPr/>
          <p:nvPr/>
        </p:nvSpPr>
        <p:spPr>
          <a:xfrm>
            <a:off x="10375296" y="347620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ORCID</a:t>
            </a:r>
          </a:p>
        </p:txBody>
      </p:sp>
      <p:sp>
        <p:nvSpPr>
          <p:cNvPr id="35" name="Rectangle: Rounded Corners 34">
            <a:hlinkClick r:id="rId11" action="ppaction://hlinksldjump"/>
            <a:extLst>
              <a:ext uri="{FF2B5EF4-FFF2-40B4-BE49-F238E27FC236}">
                <a16:creationId xmlns:a16="http://schemas.microsoft.com/office/drawing/2014/main" id="{8A3406D8-B344-A626-E2EF-0B83A9C5A5EE}"/>
              </a:ext>
            </a:extLst>
          </p:cNvPr>
          <p:cNvSpPr/>
          <p:nvPr/>
        </p:nvSpPr>
        <p:spPr>
          <a:xfrm>
            <a:off x="10375296" y="388852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ساختار مقاله</a:t>
            </a:r>
            <a:endParaRPr lang="en-US" sz="1400" b="1" dirty="0">
              <a:solidFill>
                <a:schemeClr val="bg1"/>
              </a:solidFill>
              <a:cs typeface="B Nazanin" panose="00000400000000000000" pitchFamily="2" charset="-78"/>
            </a:endParaRPr>
          </a:p>
        </p:txBody>
      </p:sp>
      <p:sp>
        <p:nvSpPr>
          <p:cNvPr id="36" name="Rectangle: Rounded Corners 35">
            <a:hlinkClick r:id="rId12" action="ppaction://hlinksldjump"/>
            <a:extLst>
              <a:ext uri="{FF2B5EF4-FFF2-40B4-BE49-F238E27FC236}">
                <a16:creationId xmlns:a16="http://schemas.microsoft.com/office/drawing/2014/main" id="{AC2FC10D-E9CE-915F-59A6-847FCA3D909C}"/>
              </a:ext>
            </a:extLst>
          </p:cNvPr>
          <p:cNvSpPr/>
          <p:nvPr/>
        </p:nvSpPr>
        <p:spPr>
          <a:xfrm>
            <a:off x="10375296" y="43093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ارجاع دهی و نکات مهم</a:t>
            </a:r>
            <a:endParaRPr lang="en-US" sz="1400" b="1" dirty="0">
              <a:solidFill>
                <a:schemeClr val="bg1"/>
              </a:solidFill>
              <a:cs typeface="B Nazanin" panose="00000400000000000000" pitchFamily="2" charset="-78"/>
            </a:endParaRPr>
          </a:p>
        </p:txBody>
      </p:sp>
      <p:sp>
        <p:nvSpPr>
          <p:cNvPr id="37" name="Rectangle: Rounded Corners 36">
            <a:hlinkClick r:id="rId13" action="ppaction://hlinksldjump"/>
            <a:extLst>
              <a:ext uri="{FF2B5EF4-FFF2-40B4-BE49-F238E27FC236}">
                <a16:creationId xmlns:a16="http://schemas.microsoft.com/office/drawing/2014/main" id="{75FAE160-AD13-1D08-1B9C-05A82641DF51}"/>
              </a:ext>
            </a:extLst>
          </p:cNvPr>
          <p:cNvSpPr/>
          <p:nvPr/>
        </p:nvSpPr>
        <p:spPr>
          <a:xfrm>
            <a:off x="10375296" y="473011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انواع مقاله</a:t>
            </a:r>
            <a:endParaRPr lang="en-US" sz="1400" b="1" dirty="0">
              <a:solidFill>
                <a:schemeClr val="bg1"/>
              </a:solidFill>
              <a:cs typeface="B Nazanin" panose="00000400000000000000" pitchFamily="2" charset="-78"/>
            </a:endParaRPr>
          </a:p>
        </p:txBody>
      </p:sp>
      <p:sp>
        <p:nvSpPr>
          <p:cNvPr id="38" name="Rectangle: Rounded Corners 37">
            <a:hlinkClick r:id="rId14" action="ppaction://hlinksldjump"/>
            <a:extLst>
              <a:ext uri="{FF2B5EF4-FFF2-40B4-BE49-F238E27FC236}">
                <a16:creationId xmlns:a16="http://schemas.microsoft.com/office/drawing/2014/main" id="{12CEF9D6-B482-6840-CB53-74FDF01C56B6}"/>
              </a:ext>
            </a:extLst>
          </p:cNvPr>
          <p:cNvSpPr/>
          <p:nvPr/>
        </p:nvSpPr>
        <p:spPr>
          <a:xfrm>
            <a:off x="10375296" y="515090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پذیرش و داوری</a:t>
            </a:r>
            <a:endParaRPr lang="en-US" sz="1400" b="1" dirty="0">
              <a:solidFill>
                <a:schemeClr val="bg1"/>
              </a:solidFill>
              <a:cs typeface="B Nazanin" panose="00000400000000000000" pitchFamily="2" charset="-78"/>
            </a:endParaRPr>
          </a:p>
        </p:txBody>
      </p:sp>
      <p:sp>
        <p:nvSpPr>
          <p:cNvPr id="39" name="Rectangle: Rounded Corners 38">
            <a:hlinkClick r:id="rId15" action="ppaction://hlinksldjump"/>
            <a:extLst>
              <a:ext uri="{FF2B5EF4-FFF2-40B4-BE49-F238E27FC236}">
                <a16:creationId xmlns:a16="http://schemas.microsoft.com/office/drawing/2014/main" id="{FA6A5909-0104-837C-FF74-22153C91102B}"/>
              </a:ext>
            </a:extLst>
          </p:cNvPr>
          <p:cNvSpPr/>
          <p:nvPr/>
        </p:nvSpPr>
        <p:spPr>
          <a:xfrm>
            <a:off x="10375296" y="55632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سئو آکادمیک</a:t>
            </a:r>
            <a:endParaRPr lang="en-US" sz="1400" b="1" dirty="0">
              <a:solidFill>
                <a:schemeClr val="bg1"/>
              </a:solidFill>
              <a:cs typeface="B Nazanin" panose="00000400000000000000" pitchFamily="2" charset="-78"/>
            </a:endParaRPr>
          </a:p>
        </p:txBody>
      </p:sp>
      <p:sp>
        <p:nvSpPr>
          <p:cNvPr id="40" name="Rectangle: Rounded Corners 39">
            <a:hlinkClick r:id="rId16" action="ppaction://hlinksldjump"/>
            <a:extLst>
              <a:ext uri="{FF2B5EF4-FFF2-40B4-BE49-F238E27FC236}">
                <a16:creationId xmlns:a16="http://schemas.microsoft.com/office/drawing/2014/main" id="{5A0CC469-0130-2E34-8CEE-1DC178AF27F3}"/>
              </a:ext>
            </a:extLst>
          </p:cNvPr>
          <p:cNvSpPr/>
          <p:nvPr/>
        </p:nvSpPr>
        <p:spPr>
          <a:xfrm>
            <a:off x="10375297" y="5975540"/>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tx1"/>
                </a:solidFill>
                <a:cs typeface="B Nazanin" panose="00000400000000000000" pitchFamily="2" charset="-78"/>
              </a:rPr>
              <a:t>MaxQDA</a:t>
            </a:r>
            <a:endParaRPr lang="en-US" sz="1400" b="1" dirty="0">
              <a:solidFill>
                <a:schemeClr val="tx1"/>
              </a:solidFill>
              <a:cs typeface="B Nazanin" panose="00000400000000000000" pitchFamily="2" charset="-78"/>
            </a:endParaRPr>
          </a:p>
        </p:txBody>
      </p:sp>
      <p:sp>
        <p:nvSpPr>
          <p:cNvPr id="41" name="Rectangle: Rounded Corners 40">
            <a:hlinkClick r:id="rId17" action="ppaction://hlinksldjump"/>
            <a:extLst>
              <a:ext uri="{FF2B5EF4-FFF2-40B4-BE49-F238E27FC236}">
                <a16:creationId xmlns:a16="http://schemas.microsoft.com/office/drawing/2014/main" id="{113741A3-67ED-1D3D-7F50-E0F62C0C50CE}"/>
              </a:ext>
            </a:extLst>
          </p:cNvPr>
          <p:cNvSpPr/>
          <p:nvPr/>
        </p:nvSpPr>
        <p:spPr>
          <a:xfrm>
            <a:off x="10375296" y="6396329"/>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روش‌های تحقیق منتخب</a:t>
            </a:r>
            <a:endParaRPr lang="en-US" sz="1400" b="1" dirty="0">
              <a:solidFill>
                <a:schemeClr val="bg1"/>
              </a:solidFill>
              <a:cs typeface="B Nazanin" panose="00000400000000000000" pitchFamily="2" charset="-78"/>
            </a:endParaRPr>
          </a:p>
        </p:txBody>
      </p:sp>
      <p:sp>
        <p:nvSpPr>
          <p:cNvPr id="42" name="Rectangle: Rounded Corners 41">
            <a:hlinkClick r:id="rId7" action="ppaction://hlinksldjump"/>
            <a:extLst>
              <a:ext uri="{FF2B5EF4-FFF2-40B4-BE49-F238E27FC236}">
                <a16:creationId xmlns:a16="http://schemas.microsoft.com/office/drawing/2014/main" id="{0645F95C-5E17-4030-C327-4968375C9AFA}"/>
              </a:ext>
            </a:extLst>
          </p:cNvPr>
          <p:cNvSpPr/>
          <p:nvPr/>
        </p:nvSpPr>
        <p:spPr>
          <a:xfrm>
            <a:off x="10380825" y="2239233"/>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VOSViewer</a:t>
            </a:r>
            <a:endParaRPr lang="en-US" sz="14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3621473317"/>
      </p:ext>
    </p:extLst>
  </p:cSld>
  <p:clrMapOvr>
    <a:masterClrMapping/>
  </p:clrMapOvr>
  <p:transition spd="med">
    <p:pull/>
  </p:transition>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C443CB1F-89A6-F7F4-9C2F-1B2F8AC2DC62}"/>
              </a:ext>
            </a:extLst>
          </p:cNvPr>
          <p:cNvPicPr>
            <a:picLocks noChangeAspect="1"/>
          </p:cNvPicPr>
          <p:nvPr/>
        </p:nvPicPr>
        <p:blipFill rotWithShape="1">
          <a:blip r:embed="rId2"/>
          <a:srcRect b="14936"/>
          <a:stretch/>
        </p:blipFill>
        <p:spPr>
          <a:xfrm>
            <a:off x="262464" y="1142149"/>
            <a:ext cx="9685177" cy="5715851"/>
          </a:xfrm>
          <a:prstGeom prst="rect">
            <a:avLst/>
          </a:prstGeom>
        </p:spPr>
      </p:pic>
      <p:sp>
        <p:nvSpPr>
          <p:cNvPr id="3" name="Content Placeholder 2">
            <a:extLst>
              <a:ext uri="{FF2B5EF4-FFF2-40B4-BE49-F238E27FC236}">
                <a16:creationId xmlns:a16="http://schemas.microsoft.com/office/drawing/2014/main" id="{88DC496C-12BE-10FC-1946-B05AAF558520}"/>
              </a:ext>
            </a:extLst>
          </p:cNvPr>
          <p:cNvSpPr>
            <a:spLocks noGrp="1"/>
          </p:cNvSpPr>
          <p:nvPr>
            <p:ph idx="1"/>
          </p:nvPr>
        </p:nvSpPr>
        <p:spPr>
          <a:xfrm>
            <a:off x="214602" y="1253330"/>
            <a:ext cx="9685177" cy="5376069"/>
          </a:xfrm>
        </p:spPr>
        <p:txBody>
          <a:bodyPr>
            <a:noAutofit/>
          </a:bodyPr>
          <a:lstStyle/>
          <a:p>
            <a:pPr marL="0" indent="0" algn="just" rtl="1">
              <a:buNone/>
            </a:pPr>
            <a:r>
              <a:rPr lang="fa-IR" sz="2400" b="1" dirty="0">
                <a:solidFill>
                  <a:srgbClr val="0070C0"/>
                </a:solidFill>
                <a:cs typeface="B Nazanin" panose="00000400000000000000" pitchFamily="2" charset="-78"/>
              </a:rPr>
              <a:t> </a:t>
            </a:r>
          </a:p>
        </p:txBody>
      </p:sp>
      <p:sp>
        <p:nvSpPr>
          <p:cNvPr id="4" name="Title 1">
            <a:extLst>
              <a:ext uri="{FF2B5EF4-FFF2-40B4-BE49-F238E27FC236}">
                <a16:creationId xmlns:a16="http://schemas.microsoft.com/office/drawing/2014/main" id="{C71F1A28-CB0C-52C5-74A5-B01BB059C6DA}"/>
              </a:ext>
            </a:extLst>
          </p:cNvPr>
          <p:cNvSpPr txBox="1">
            <a:spLocks/>
          </p:cNvSpPr>
          <p:nvPr/>
        </p:nvSpPr>
        <p:spPr>
          <a:xfrm>
            <a:off x="214604" y="365125"/>
            <a:ext cx="9685176" cy="707895"/>
          </a:xfrm>
          <a:prstGeom prst="rect">
            <a:avLst/>
          </a:prstGeom>
          <a:solidFill>
            <a:schemeClr val="accent1">
              <a:lumMod val="40000"/>
              <a:lumOff val="60000"/>
            </a:schemeClr>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r>
              <a:rPr lang="fa-IR" b="1" dirty="0">
                <a:cs typeface="B Nazanin" panose="00000400000000000000" pitchFamily="2" charset="-78"/>
              </a:rPr>
              <a:t>نرم افزار </a:t>
            </a:r>
            <a:r>
              <a:rPr lang="en-US" b="1" dirty="0">
                <a:cs typeface="B Nazanin" panose="00000400000000000000" pitchFamily="2" charset="-78"/>
              </a:rPr>
              <a:t>MAXQDA</a:t>
            </a:r>
          </a:p>
        </p:txBody>
      </p:sp>
      <p:sp>
        <p:nvSpPr>
          <p:cNvPr id="9" name="Rectangle: Rounded Corners 8">
            <a:extLst>
              <a:ext uri="{FF2B5EF4-FFF2-40B4-BE49-F238E27FC236}">
                <a16:creationId xmlns:a16="http://schemas.microsoft.com/office/drawing/2014/main" id="{2FB9715C-DD3F-3258-A922-7893AE5C9B1B}"/>
              </a:ext>
            </a:extLst>
          </p:cNvPr>
          <p:cNvSpPr/>
          <p:nvPr/>
        </p:nvSpPr>
        <p:spPr>
          <a:xfrm>
            <a:off x="2920999" y="2376437"/>
            <a:ext cx="6978779" cy="2862849"/>
          </a:xfrm>
          <a:prstGeom prst="roundRect">
            <a:avLst/>
          </a:prstGeom>
          <a:noFill/>
          <a:ln w="57150">
            <a:solidFill>
              <a:srgbClr val="C00000"/>
            </a:solid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1" name="Speech Bubble: Rectangle with Corners Rounded 10">
            <a:extLst>
              <a:ext uri="{FF2B5EF4-FFF2-40B4-BE49-F238E27FC236}">
                <a16:creationId xmlns:a16="http://schemas.microsoft.com/office/drawing/2014/main" id="{2B3D60BF-248A-6244-EE2B-E9B352AEA380}"/>
              </a:ext>
            </a:extLst>
          </p:cNvPr>
          <p:cNvSpPr/>
          <p:nvPr/>
        </p:nvSpPr>
        <p:spPr>
          <a:xfrm>
            <a:off x="7323667" y="5698779"/>
            <a:ext cx="2200987" cy="958267"/>
          </a:xfrm>
          <a:prstGeom prst="wedgeRoundRectCallout">
            <a:avLst>
              <a:gd name="adj1" fmla="val -66221"/>
              <a:gd name="adj2" fmla="val -98135"/>
              <a:gd name="adj3" fmla="val 16667"/>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1"/>
            <a:r>
              <a:rPr lang="fa-IR" b="1" dirty="0">
                <a:cs typeface="B Nazanin" panose="00000400000000000000" pitchFamily="2" charset="-78"/>
              </a:rPr>
              <a:t>بخش مشاهده اسناد</a:t>
            </a:r>
            <a:endParaRPr lang="en-US" b="1" dirty="0">
              <a:cs typeface="B Nazanin" panose="00000400000000000000" pitchFamily="2" charset="-78"/>
            </a:endParaRPr>
          </a:p>
        </p:txBody>
      </p:sp>
      <p:sp>
        <p:nvSpPr>
          <p:cNvPr id="12" name="Speech Bubble: Rectangle with Corners Rounded 11">
            <a:extLst>
              <a:ext uri="{FF2B5EF4-FFF2-40B4-BE49-F238E27FC236}">
                <a16:creationId xmlns:a16="http://schemas.microsoft.com/office/drawing/2014/main" id="{E985E808-85E1-65AC-6FF3-1281C66A1CB6}"/>
              </a:ext>
            </a:extLst>
          </p:cNvPr>
          <p:cNvSpPr/>
          <p:nvPr/>
        </p:nvSpPr>
        <p:spPr>
          <a:xfrm>
            <a:off x="6670693" y="3027814"/>
            <a:ext cx="3324810" cy="634150"/>
          </a:xfrm>
          <a:prstGeom prst="wedgeRoundRectCallout">
            <a:avLst>
              <a:gd name="adj1" fmla="val -44083"/>
              <a:gd name="adj2" fmla="val 115990"/>
              <a:gd name="adj3" fmla="val 16667"/>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fa-IR" b="1" dirty="0">
                <a:cs typeface="B Nazanin" panose="00000400000000000000" pitchFamily="2" charset="-78"/>
              </a:rPr>
              <a:t>نسبت دادن کد به بخشی از تصویر</a:t>
            </a:r>
          </a:p>
        </p:txBody>
      </p:sp>
      <p:sp>
        <p:nvSpPr>
          <p:cNvPr id="5" name="Rectangle 4">
            <a:extLst>
              <a:ext uri="{FF2B5EF4-FFF2-40B4-BE49-F238E27FC236}">
                <a16:creationId xmlns:a16="http://schemas.microsoft.com/office/drawing/2014/main" id="{DF50EDDD-8A35-F31B-4670-B358B8E024A9}"/>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Rounded Corners 5">
            <a:hlinkClick r:id="rId3" action="ppaction://hlinksldjump"/>
            <a:extLst>
              <a:ext uri="{FF2B5EF4-FFF2-40B4-BE49-F238E27FC236}">
                <a16:creationId xmlns:a16="http://schemas.microsoft.com/office/drawing/2014/main" id="{A98F6637-964B-F605-B865-E5AD31221DBF}"/>
              </a:ext>
            </a:extLst>
          </p:cNvPr>
          <p:cNvSpPr/>
          <p:nvPr/>
        </p:nvSpPr>
        <p:spPr>
          <a:xfrm>
            <a:off x="10375296" y="95654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DOI</a:t>
            </a:r>
          </a:p>
        </p:txBody>
      </p:sp>
      <p:sp>
        <p:nvSpPr>
          <p:cNvPr id="7" name="Rectangle: Rounded Corners 6">
            <a:hlinkClick r:id="rId4" action="ppaction://hlinksldjump"/>
            <a:extLst>
              <a:ext uri="{FF2B5EF4-FFF2-40B4-BE49-F238E27FC236}">
                <a16:creationId xmlns:a16="http://schemas.microsoft.com/office/drawing/2014/main" id="{321CB8CB-42CA-FAC2-325C-5CDE5F72EB8A}"/>
              </a:ext>
            </a:extLst>
          </p:cNvPr>
          <p:cNvSpPr/>
          <p:nvPr/>
        </p:nvSpPr>
        <p:spPr>
          <a:xfrm>
            <a:off x="10375296" y="55268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bg1"/>
                </a:solidFill>
                <a:cs typeface="B Nazanin" panose="00000400000000000000" pitchFamily="2" charset="-78"/>
              </a:rPr>
              <a:t>معرفی منابع</a:t>
            </a:r>
            <a:endParaRPr lang="en-US" sz="1400" b="1" dirty="0">
              <a:solidFill>
                <a:schemeClr val="bg1"/>
              </a:solidFill>
              <a:cs typeface="B Nazanin" panose="00000400000000000000" pitchFamily="2" charset="-78"/>
            </a:endParaRPr>
          </a:p>
        </p:txBody>
      </p:sp>
      <p:pic>
        <p:nvPicPr>
          <p:cNvPr id="8" name="Picture 7">
            <a:extLst>
              <a:ext uri="{FF2B5EF4-FFF2-40B4-BE49-F238E27FC236}">
                <a16:creationId xmlns:a16="http://schemas.microsoft.com/office/drawing/2014/main" id="{805ECCF3-953E-24F8-F299-E4D87B76024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13" name="TextBox 12">
            <a:extLst>
              <a:ext uri="{FF2B5EF4-FFF2-40B4-BE49-F238E27FC236}">
                <a16:creationId xmlns:a16="http://schemas.microsoft.com/office/drawing/2014/main" id="{B880644B-A3FA-D46E-793E-951BB7E13734}"/>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14" name="Rectangle: Rounded Corners 13">
            <a:hlinkClick r:id="rId6" action="ppaction://hlinksldjump"/>
            <a:extLst>
              <a:ext uri="{FF2B5EF4-FFF2-40B4-BE49-F238E27FC236}">
                <a16:creationId xmlns:a16="http://schemas.microsoft.com/office/drawing/2014/main" id="{DFCAB5B7-E431-021E-1C67-E6BB128713A4}"/>
              </a:ext>
            </a:extLst>
          </p:cNvPr>
          <p:cNvSpPr/>
          <p:nvPr/>
        </p:nvSpPr>
        <p:spPr>
          <a:xfrm>
            <a:off x="10375296" y="138580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علم سنجی</a:t>
            </a:r>
            <a:endParaRPr lang="en-US" sz="1400" b="1" dirty="0">
              <a:solidFill>
                <a:schemeClr val="bg1"/>
              </a:solidFill>
              <a:cs typeface="B Nazanin" panose="00000400000000000000" pitchFamily="2" charset="-78"/>
            </a:endParaRPr>
          </a:p>
        </p:txBody>
      </p:sp>
      <p:sp>
        <p:nvSpPr>
          <p:cNvPr id="15" name="Rectangle: Rounded Corners 14">
            <a:hlinkClick r:id="rId7" action="ppaction://hlinksldjump"/>
            <a:extLst>
              <a:ext uri="{FF2B5EF4-FFF2-40B4-BE49-F238E27FC236}">
                <a16:creationId xmlns:a16="http://schemas.microsoft.com/office/drawing/2014/main" id="{974FA774-8E42-BD32-559D-A67FB3D0979F}"/>
              </a:ext>
            </a:extLst>
          </p:cNvPr>
          <p:cNvSpPr/>
          <p:nvPr/>
        </p:nvSpPr>
        <p:spPr>
          <a:xfrm>
            <a:off x="10375296" y="1815066"/>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رتبه بندی نشریات</a:t>
            </a:r>
            <a:endParaRPr lang="en-US" sz="1400" b="1" dirty="0">
              <a:solidFill>
                <a:schemeClr val="bg1"/>
              </a:solidFill>
              <a:cs typeface="B Nazanin" panose="00000400000000000000" pitchFamily="2" charset="-78"/>
            </a:endParaRPr>
          </a:p>
        </p:txBody>
      </p:sp>
      <p:sp>
        <p:nvSpPr>
          <p:cNvPr id="16" name="Rectangle: Rounded Corners 15">
            <a:hlinkClick r:id="rId8" action="ppaction://hlinksldjump"/>
            <a:extLst>
              <a:ext uri="{FF2B5EF4-FFF2-40B4-BE49-F238E27FC236}">
                <a16:creationId xmlns:a16="http://schemas.microsoft.com/office/drawing/2014/main" id="{68F37ADB-199E-8C31-153A-B0DB75AA7C60}"/>
              </a:ext>
            </a:extLst>
          </p:cNvPr>
          <p:cNvSpPr/>
          <p:nvPr/>
        </p:nvSpPr>
        <p:spPr>
          <a:xfrm>
            <a:off x="10375296" y="264309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دریافت مقاله</a:t>
            </a:r>
            <a:endParaRPr lang="en-US" sz="1400" b="1" dirty="0">
              <a:solidFill>
                <a:schemeClr val="bg1"/>
              </a:solidFill>
              <a:cs typeface="B Nazanin" panose="00000400000000000000" pitchFamily="2" charset="-78"/>
            </a:endParaRPr>
          </a:p>
        </p:txBody>
      </p:sp>
      <p:sp>
        <p:nvSpPr>
          <p:cNvPr id="17" name="Rectangle: Rounded Corners 16">
            <a:hlinkClick r:id="rId9" action="ppaction://hlinksldjump"/>
            <a:extLst>
              <a:ext uri="{FF2B5EF4-FFF2-40B4-BE49-F238E27FC236}">
                <a16:creationId xmlns:a16="http://schemas.microsoft.com/office/drawing/2014/main" id="{D2C478D2-A031-0526-5B8F-22B06D7891A6}"/>
              </a:ext>
            </a:extLst>
          </p:cNvPr>
          <p:cNvSpPr/>
          <p:nvPr/>
        </p:nvSpPr>
        <p:spPr>
          <a:xfrm>
            <a:off x="10375296" y="305541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سامانه پژوهشیار</a:t>
            </a:r>
            <a:endParaRPr lang="en-US" sz="1400" b="1" dirty="0">
              <a:solidFill>
                <a:schemeClr val="bg1"/>
              </a:solidFill>
              <a:cs typeface="B Nazanin" panose="00000400000000000000" pitchFamily="2" charset="-78"/>
            </a:endParaRPr>
          </a:p>
        </p:txBody>
      </p:sp>
      <p:sp>
        <p:nvSpPr>
          <p:cNvPr id="18" name="Rectangle: Rounded Corners 17">
            <a:hlinkClick r:id="rId10" action="ppaction://hlinksldjump"/>
            <a:extLst>
              <a:ext uri="{FF2B5EF4-FFF2-40B4-BE49-F238E27FC236}">
                <a16:creationId xmlns:a16="http://schemas.microsoft.com/office/drawing/2014/main" id="{366E0E7D-5572-292B-4BCE-D16323E37D48}"/>
              </a:ext>
            </a:extLst>
          </p:cNvPr>
          <p:cNvSpPr/>
          <p:nvPr/>
        </p:nvSpPr>
        <p:spPr>
          <a:xfrm>
            <a:off x="10375296" y="347620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ORCID</a:t>
            </a:r>
          </a:p>
        </p:txBody>
      </p:sp>
      <p:sp>
        <p:nvSpPr>
          <p:cNvPr id="34" name="Rectangle: Rounded Corners 33">
            <a:hlinkClick r:id="rId11" action="ppaction://hlinksldjump"/>
            <a:extLst>
              <a:ext uri="{FF2B5EF4-FFF2-40B4-BE49-F238E27FC236}">
                <a16:creationId xmlns:a16="http://schemas.microsoft.com/office/drawing/2014/main" id="{15C58520-A62F-44C4-4175-7DE07C36EB1A}"/>
              </a:ext>
            </a:extLst>
          </p:cNvPr>
          <p:cNvSpPr/>
          <p:nvPr/>
        </p:nvSpPr>
        <p:spPr>
          <a:xfrm>
            <a:off x="10375296" y="388852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ساختار مقاله</a:t>
            </a:r>
            <a:endParaRPr lang="en-US" sz="1400" b="1" dirty="0">
              <a:solidFill>
                <a:schemeClr val="bg1"/>
              </a:solidFill>
              <a:cs typeface="B Nazanin" panose="00000400000000000000" pitchFamily="2" charset="-78"/>
            </a:endParaRPr>
          </a:p>
        </p:txBody>
      </p:sp>
      <p:sp>
        <p:nvSpPr>
          <p:cNvPr id="35" name="Rectangle: Rounded Corners 34">
            <a:hlinkClick r:id="rId12" action="ppaction://hlinksldjump"/>
            <a:extLst>
              <a:ext uri="{FF2B5EF4-FFF2-40B4-BE49-F238E27FC236}">
                <a16:creationId xmlns:a16="http://schemas.microsoft.com/office/drawing/2014/main" id="{C7736D72-8588-2866-5387-D6CD7F08388A}"/>
              </a:ext>
            </a:extLst>
          </p:cNvPr>
          <p:cNvSpPr/>
          <p:nvPr/>
        </p:nvSpPr>
        <p:spPr>
          <a:xfrm>
            <a:off x="10375296" y="43093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ارجاع دهی و نکات مهم</a:t>
            </a:r>
            <a:endParaRPr lang="en-US" sz="1400" b="1" dirty="0">
              <a:solidFill>
                <a:schemeClr val="bg1"/>
              </a:solidFill>
              <a:cs typeface="B Nazanin" panose="00000400000000000000" pitchFamily="2" charset="-78"/>
            </a:endParaRPr>
          </a:p>
        </p:txBody>
      </p:sp>
      <p:sp>
        <p:nvSpPr>
          <p:cNvPr id="36" name="Rectangle: Rounded Corners 35">
            <a:hlinkClick r:id="rId13" action="ppaction://hlinksldjump"/>
            <a:extLst>
              <a:ext uri="{FF2B5EF4-FFF2-40B4-BE49-F238E27FC236}">
                <a16:creationId xmlns:a16="http://schemas.microsoft.com/office/drawing/2014/main" id="{967C5937-926F-825B-41CB-E27FFA9EB3D0}"/>
              </a:ext>
            </a:extLst>
          </p:cNvPr>
          <p:cNvSpPr/>
          <p:nvPr/>
        </p:nvSpPr>
        <p:spPr>
          <a:xfrm>
            <a:off x="10375296" y="473011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انواع مقاله</a:t>
            </a:r>
            <a:endParaRPr lang="en-US" sz="1400" b="1" dirty="0">
              <a:solidFill>
                <a:schemeClr val="bg1"/>
              </a:solidFill>
              <a:cs typeface="B Nazanin" panose="00000400000000000000" pitchFamily="2" charset="-78"/>
            </a:endParaRPr>
          </a:p>
        </p:txBody>
      </p:sp>
      <p:sp>
        <p:nvSpPr>
          <p:cNvPr id="37" name="Rectangle: Rounded Corners 36">
            <a:hlinkClick r:id="rId14" action="ppaction://hlinksldjump"/>
            <a:extLst>
              <a:ext uri="{FF2B5EF4-FFF2-40B4-BE49-F238E27FC236}">
                <a16:creationId xmlns:a16="http://schemas.microsoft.com/office/drawing/2014/main" id="{842E0421-CA8E-25CE-BEE8-6627BB1298DE}"/>
              </a:ext>
            </a:extLst>
          </p:cNvPr>
          <p:cNvSpPr/>
          <p:nvPr/>
        </p:nvSpPr>
        <p:spPr>
          <a:xfrm>
            <a:off x="10375296" y="515090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پذیرش و داوری</a:t>
            </a:r>
            <a:endParaRPr lang="en-US" sz="1400" b="1" dirty="0">
              <a:solidFill>
                <a:schemeClr val="bg1"/>
              </a:solidFill>
              <a:cs typeface="B Nazanin" panose="00000400000000000000" pitchFamily="2" charset="-78"/>
            </a:endParaRPr>
          </a:p>
        </p:txBody>
      </p:sp>
      <p:sp>
        <p:nvSpPr>
          <p:cNvPr id="38" name="Rectangle: Rounded Corners 37">
            <a:hlinkClick r:id="rId15" action="ppaction://hlinksldjump"/>
            <a:extLst>
              <a:ext uri="{FF2B5EF4-FFF2-40B4-BE49-F238E27FC236}">
                <a16:creationId xmlns:a16="http://schemas.microsoft.com/office/drawing/2014/main" id="{1248202D-E6F6-8E10-65FE-9C4B5EBF4BD3}"/>
              </a:ext>
            </a:extLst>
          </p:cNvPr>
          <p:cNvSpPr/>
          <p:nvPr/>
        </p:nvSpPr>
        <p:spPr>
          <a:xfrm>
            <a:off x="10375296" y="55632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سئو آکادمیک</a:t>
            </a:r>
            <a:endParaRPr lang="en-US" sz="1400" b="1" dirty="0">
              <a:solidFill>
                <a:schemeClr val="bg1"/>
              </a:solidFill>
              <a:cs typeface="B Nazanin" panose="00000400000000000000" pitchFamily="2" charset="-78"/>
            </a:endParaRPr>
          </a:p>
        </p:txBody>
      </p:sp>
      <p:sp>
        <p:nvSpPr>
          <p:cNvPr id="39" name="Rectangle: Rounded Corners 38">
            <a:hlinkClick r:id="rId16" action="ppaction://hlinksldjump"/>
            <a:extLst>
              <a:ext uri="{FF2B5EF4-FFF2-40B4-BE49-F238E27FC236}">
                <a16:creationId xmlns:a16="http://schemas.microsoft.com/office/drawing/2014/main" id="{CA5B85C6-285F-FF48-99AF-9F57B28D082C}"/>
              </a:ext>
            </a:extLst>
          </p:cNvPr>
          <p:cNvSpPr/>
          <p:nvPr/>
        </p:nvSpPr>
        <p:spPr>
          <a:xfrm>
            <a:off x="10375297" y="5975540"/>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tx1"/>
                </a:solidFill>
                <a:cs typeface="B Nazanin" panose="00000400000000000000" pitchFamily="2" charset="-78"/>
              </a:rPr>
              <a:t>MaxQDA</a:t>
            </a:r>
            <a:endParaRPr lang="en-US" sz="1400" b="1" dirty="0">
              <a:solidFill>
                <a:schemeClr val="tx1"/>
              </a:solidFill>
              <a:cs typeface="B Nazanin" panose="00000400000000000000" pitchFamily="2" charset="-78"/>
            </a:endParaRPr>
          </a:p>
        </p:txBody>
      </p:sp>
      <p:sp>
        <p:nvSpPr>
          <p:cNvPr id="40" name="Rectangle: Rounded Corners 39">
            <a:hlinkClick r:id="rId17" action="ppaction://hlinksldjump"/>
            <a:extLst>
              <a:ext uri="{FF2B5EF4-FFF2-40B4-BE49-F238E27FC236}">
                <a16:creationId xmlns:a16="http://schemas.microsoft.com/office/drawing/2014/main" id="{00E4BD6B-CCAE-307F-5252-4094A36DBAD8}"/>
              </a:ext>
            </a:extLst>
          </p:cNvPr>
          <p:cNvSpPr/>
          <p:nvPr/>
        </p:nvSpPr>
        <p:spPr>
          <a:xfrm>
            <a:off x="10375296" y="6396329"/>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روش‌های تحقیق منتخب</a:t>
            </a:r>
            <a:endParaRPr lang="en-US" sz="1400" b="1" dirty="0">
              <a:solidFill>
                <a:schemeClr val="bg1"/>
              </a:solidFill>
              <a:cs typeface="B Nazanin" panose="00000400000000000000" pitchFamily="2" charset="-78"/>
            </a:endParaRPr>
          </a:p>
        </p:txBody>
      </p:sp>
      <p:sp>
        <p:nvSpPr>
          <p:cNvPr id="41" name="Rectangle: Rounded Corners 40">
            <a:hlinkClick r:id="rId7" action="ppaction://hlinksldjump"/>
            <a:extLst>
              <a:ext uri="{FF2B5EF4-FFF2-40B4-BE49-F238E27FC236}">
                <a16:creationId xmlns:a16="http://schemas.microsoft.com/office/drawing/2014/main" id="{559FE88C-024C-33C8-9F3D-2F4D56F996AB}"/>
              </a:ext>
            </a:extLst>
          </p:cNvPr>
          <p:cNvSpPr/>
          <p:nvPr/>
        </p:nvSpPr>
        <p:spPr>
          <a:xfrm>
            <a:off x="10380825" y="2239233"/>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VOSViewer</a:t>
            </a:r>
            <a:endParaRPr lang="en-US" sz="14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45717935"/>
      </p:ext>
    </p:extLst>
  </p:cSld>
  <p:clrMapOvr>
    <a:masterClrMapping/>
  </p:clrMapOvr>
  <p:transition spd="med">
    <p:pull/>
  </p:transition>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893E201-6220-83FB-E48D-56FDF19BD2AC}"/>
              </a:ext>
            </a:extLst>
          </p:cNvPr>
          <p:cNvPicPr>
            <a:picLocks noChangeAspect="1"/>
          </p:cNvPicPr>
          <p:nvPr/>
        </p:nvPicPr>
        <p:blipFill rotWithShape="1">
          <a:blip r:embed="rId2"/>
          <a:srcRect r="50315" b="45434"/>
          <a:stretch/>
        </p:blipFill>
        <p:spPr>
          <a:xfrm>
            <a:off x="397245" y="1140099"/>
            <a:ext cx="7055821" cy="5376069"/>
          </a:xfrm>
          <a:prstGeom prst="rect">
            <a:avLst/>
          </a:prstGeom>
        </p:spPr>
      </p:pic>
      <p:sp>
        <p:nvSpPr>
          <p:cNvPr id="3" name="Content Placeholder 2">
            <a:extLst>
              <a:ext uri="{FF2B5EF4-FFF2-40B4-BE49-F238E27FC236}">
                <a16:creationId xmlns:a16="http://schemas.microsoft.com/office/drawing/2014/main" id="{88DC496C-12BE-10FC-1946-B05AAF558520}"/>
              </a:ext>
            </a:extLst>
          </p:cNvPr>
          <p:cNvSpPr>
            <a:spLocks noGrp="1"/>
          </p:cNvSpPr>
          <p:nvPr>
            <p:ph idx="1"/>
          </p:nvPr>
        </p:nvSpPr>
        <p:spPr>
          <a:xfrm>
            <a:off x="214602" y="1253330"/>
            <a:ext cx="9685177" cy="5376069"/>
          </a:xfrm>
        </p:spPr>
        <p:txBody>
          <a:bodyPr>
            <a:noAutofit/>
          </a:bodyPr>
          <a:lstStyle/>
          <a:p>
            <a:pPr marL="0" indent="0" algn="just" rtl="1">
              <a:buNone/>
            </a:pPr>
            <a:r>
              <a:rPr lang="fa-IR" sz="2400" b="1" dirty="0">
                <a:solidFill>
                  <a:srgbClr val="0070C0"/>
                </a:solidFill>
                <a:cs typeface="B Nazanin" panose="00000400000000000000" pitchFamily="2" charset="-78"/>
              </a:rPr>
              <a:t> </a:t>
            </a:r>
          </a:p>
        </p:txBody>
      </p:sp>
      <p:sp>
        <p:nvSpPr>
          <p:cNvPr id="4" name="Title 1">
            <a:extLst>
              <a:ext uri="{FF2B5EF4-FFF2-40B4-BE49-F238E27FC236}">
                <a16:creationId xmlns:a16="http://schemas.microsoft.com/office/drawing/2014/main" id="{C71F1A28-CB0C-52C5-74A5-B01BB059C6DA}"/>
              </a:ext>
            </a:extLst>
          </p:cNvPr>
          <p:cNvSpPr txBox="1">
            <a:spLocks/>
          </p:cNvSpPr>
          <p:nvPr/>
        </p:nvSpPr>
        <p:spPr>
          <a:xfrm>
            <a:off x="214604" y="365125"/>
            <a:ext cx="9685176" cy="707895"/>
          </a:xfrm>
          <a:prstGeom prst="rect">
            <a:avLst/>
          </a:prstGeom>
          <a:solidFill>
            <a:schemeClr val="accent1">
              <a:lumMod val="40000"/>
              <a:lumOff val="60000"/>
            </a:schemeClr>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r>
              <a:rPr lang="fa-IR" b="1" dirty="0">
                <a:cs typeface="B Nazanin" panose="00000400000000000000" pitchFamily="2" charset="-78"/>
              </a:rPr>
              <a:t>نرم افزار </a:t>
            </a:r>
            <a:r>
              <a:rPr lang="en-US" b="1" dirty="0">
                <a:cs typeface="B Nazanin" panose="00000400000000000000" pitchFamily="2" charset="-78"/>
              </a:rPr>
              <a:t>MAXQDA</a:t>
            </a:r>
          </a:p>
        </p:txBody>
      </p:sp>
      <p:sp>
        <p:nvSpPr>
          <p:cNvPr id="11" name="Speech Bubble: Rectangle with Corners Rounded 10">
            <a:extLst>
              <a:ext uri="{FF2B5EF4-FFF2-40B4-BE49-F238E27FC236}">
                <a16:creationId xmlns:a16="http://schemas.microsoft.com/office/drawing/2014/main" id="{2B3D60BF-248A-6244-EE2B-E9B352AEA380}"/>
              </a:ext>
            </a:extLst>
          </p:cNvPr>
          <p:cNvSpPr/>
          <p:nvPr/>
        </p:nvSpPr>
        <p:spPr>
          <a:xfrm>
            <a:off x="618067" y="5135383"/>
            <a:ext cx="2200987" cy="958267"/>
          </a:xfrm>
          <a:prstGeom prst="wedgeRoundRectCallout">
            <a:avLst>
              <a:gd name="adj1" fmla="val -28138"/>
              <a:gd name="adj2" fmla="val -121107"/>
              <a:gd name="adj3" fmla="val 16667"/>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1"/>
            <a:r>
              <a:rPr lang="fa-IR" b="1" dirty="0">
                <a:cs typeface="B Nazanin" panose="00000400000000000000" pitchFamily="2" charset="-78"/>
              </a:rPr>
              <a:t>سند فعال</a:t>
            </a:r>
            <a:endParaRPr lang="en-US" b="1" dirty="0">
              <a:cs typeface="B Nazanin" panose="00000400000000000000" pitchFamily="2" charset="-78"/>
            </a:endParaRPr>
          </a:p>
        </p:txBody>
      </p:sp>
      <p:sp>
        <p:nvSpPr>
          <p:cNvPr id="12" name="Speech Bubble: Rectangle with Corners Rounded 11">
            <a:extLst>
              <a:ext uri="{FF2B5EF4-FFF2-40B4-BE49-F238E27FC236}">
                <a16:creationId xmlns:a16="http://schemas.microsoft.com/office/drawing/2014/main" id="{E985E808-85E1-65AC-6FF3-1281C66A1CB6}"/>
              </a:ext>
            </a:extLst>
          </p:cNvPr>
          <p:cNvSpPr/>
          <p:nvPr/>
        </p:nvSpPr>
        <p:spPr>
          <a:xfrm>
            <a:off x="3832018" y="3285315"/>
            <a:ext cx="3324810" cy="634150"/>
          </a:xfrm>
          <a:prstGeom prst="wedgeRoundRectCallout">
            <a:avLst>
              <a:gd name="adj1" fmla="val -44083"/>
              <a:gd name="adj2" fmla="val 115990"/>
              <a:gd name="adj3" fmla="val 16667"/>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fa-IR" b="1" dirty="0">
                <a:cs typeface="B Nazanin" panose="00000400000000000000" pitchFamily="2" charset="-78"/>
              </a:rPr>
              <a:t>فعال سازی سند یا کد</a:t>
            </a:r>
          </a:p>
        </p:txBody>
      </p:sp>
      <p:sp>
        <p:nvSpPr>
          <p:cNvPr id="5" name="Rectangle 4">
            <a:extLst>
              <a:ext uri="{FF2B5EF4-FFF2-40B4-BE49-F238E27FC236}">
                <a16:creationId xmlns:a16="http://schemas.microsoft.com/office/drawing/2014/main" id="{E706A7A6-4465-8437-B092-A26AD209FAE5}"/>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Rounded Corners 6">
            <a:hlinkClick r:id="rId3" action="ppaction://hlinksldjump"/>
            <a:extLst>
              <a:ext uri="{FF2B5EF4-FFF2-40B4-BE49-F238E27FC236}">
                <a16:creationId xmlns:a16="http://schemas.microsoft.com/office/drawing/2014/main" id="{AE9E2B08-DEF1-C0C7-C72E-09500775BE28}"/>
              </a:ext>
            </a:extLst>
          </p:cNvPr>
          <p:cNvSpPr/>
          <p:nvPr/>
        </p:nvSpPr>
        <p:spPr>
          <a:xfrm>
            <a:off x="10375296" y="95654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DOI</a:t>
            </a:r>
          </a:p>
        </p:txBody>
      </p:sp>
      <p:sp>
        <p:nvSpPr>
          <p:cNvPr id="8" name="Rectangle: Rounded Corners 7">
            <a:hlinkClick r:id="rId4" action="ppaction://hlinksldjump"/>
            <a:extLst>
              <a:ext uri="{FF2B5EF4-FFF2-40B4-BE49-F238E27FC236}">
                <a16:creationId xmlns:a16="http://schemas.microsoft.com/office/drawing/2014/main" id="{6A16A1BD-A34D-76B8-8E45-AFA0393AE2A7}"/>
              </a:ext>
            </a:extLst>
          </p:cNvPr>
          <p:cNvSpPr/>
          <p:nvPr/>
        </p:nvSpPr>
        <p:spPr>
          <a:xfrm>
            <a:off x="10375296" y="55268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bg1"/>
                </a:solidFill>
                <a:cs typeface="B Nazanin" panose="00000400000000000000" pitchFamily="2" charset="-78"/>
              </a:rPr>
              <a:t>معرفی منابع</a:t>
            </a:r>
            <a:endParaRPr lang="en-US" sz="1400" b="1" dirty="0">
              <a:solidFill>
                <a:schemeClr val="bg1"/>
              </a:solidFill>
              <a:cs typeface="B Nazanin" panose="00000400000000000000" pitchFamily="2" charset="-78"/>
            </a:endParaRPr>
          </a:p>
        </p:txBody>
      </p:sp>
      <p:pic>
        <p:nvPicPr>
          <p:cNvPr id="9" name="Picture 8">
            <a:extLst>
              <a:ext uri="{FF2B5EF4-FFF2-40B4-BE49-F238E27FC236}">
                <a16:creationId xmlns:a16="http://schemas.microsoft.com/office/drawing/2014/main" id="{00539360-5AFB-7B7C-7AC5-DF315BBAF4A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10" name="TextBox 9">
            <a:extLst>
              <a:ext uri="{FF2B5EF4-FFF2-40B4-BE49-F238E27FC236}">
                <a16:creationId xmlns:a16="http://schemas.microsoft.com/office/drawing/2014/main" id="{B97A6B24-4351-535B-D915-31C71FD78646}"/>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13" name="Rectangle: Rounded Corners 12">
            <a:hlinkClick r:id="rId6" action="ppaction://hlinksldjump"/>
            <a:extLst>
              <a:ext uri="{FF2B5EF4-FFF2-40B4-BE49-F238E27FC236}">
                <a16:creationId xmlns:a16="http://schemas.microsoft.com/office/drawing/2014/main" id="{1E171BFA-D9D5-0053-BE1A-B99CAD4EE9A9}"/>
              </a:ext>
            </a:extLst>
          </p:cNvPr>
          <p:cNvSpPr/>
          <p:nvPr/>
        </p:nvSpPr>
        <p:spPr>
          <a:xfrm>
            <a:off x="10375296" y="138580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علم سنجی</a:t>
            </a:r>
            <a:endParaRPr lang="en-US" sz="1400" b="1" dirty="0">
              <a:solidFill>
                <a:schemeClr val="bg1"/>
              </a:solidFill>
              <a:cs typeface="B Nazanin" panose="00000400000000000000" pitchFamily="2" charset="-78"/>
            </a:endParaRPr>
          </a:p>
        </p:txBody>
      </p:sp>
      <p:sp>
        <p:nvSpPr>
          <p:cNvPr id="14" name="Rectangle: Rounded Corners 13">
            <a:hlinkClick r:id="rId7" action="ppaction://hlinksldjump"/>
            <a:extLst>
              <a:ext uri="{FF2B5EF4-FFF2-40B4-BE49-F238E27FC236}">
                <a16:creationId xmlns:a16="http://schemas.microsoft.com/office/drawing/2014/main" id="{8A4E2A3B-77EA-AC27-BFA7-C18AD2DF47C1}"/>
              </a:ext>
            </a:extLst>
          </p:cNvPr>
          <p:cNvSpPr/>
          <p:nvPr/>
        </p:nvSpPr>
        <p:spPr>
          <a:xfrm>
            <a:off x="10375296" y="1815066"/>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رتبه بندی نشریات</a:t>
            </a:r>
            <a:endParaRPr lang="en-US" sz="1400" b="1" dirty="0">
              <a:solidFill>
                <a:schemeClr val="bg1"/>
              </a:solidFill>
              <a:cs typeface="B Nazanin" panose="00000400000000000000" pitchFamily="2" charset="-78"/>
            </a:endParaRPr>
          </a:p>
        </p:txBody>
      </p:sp>
      <p:sp>
        <p:nvSpPr>
          <p:cNvPr id="15" name="Rectangle: Rounded Corners 14">
            <a:hlinkClick r:id="rId8" action="ppaction://hlinksldjump"/>
            <a:extLst>
              <a:ext uri="{FF2B5EF4-FFF2-40B4-BE49-F238E27FC236}">
                <a16:creationId xmlns:a16="http://schemas.microsoft.com/office/drawing/2014/main" id="{9B4C7AE4-C69D-D4F8-FD67-463FAB7206AF}"/>
              </a:ext>
            </a:extLst>
          </p:cNvPr>
          <p:cNvSpPr/>
          <p:nvPr/>
        </p:nvSpPr>
        <p:spPr>
          <a:xfrm>
            <a:off x="10375296" y="264309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دریافت مقاله</a:t>
            </a:r>
            <a:endParaRPr lang="en-US" sz="1400" b="1" dirty="0">
              <a:solidFill>
                <a:schemeClr val="bg1"/>
              </a:solidFill>
              <a:cs typeface="B Nazanin" panose="00000400000000000000" pitchFamily="2" charset="-78"/>
            </a:endParaRPr>
          </a:p>
        </p:txBody>
      </p:sp>
      <p:sp>
        <p:nvSpPr>
          <p:cNvPr id="16" name="Rectangle: Rounded Corners 15">
            <a:hlinkClick r:id="rId9" action="ppaction://hlinksldjump"/>
            <a:extLst>
              <a:ext uri="{FF2B5EF4-FFF2-40B4-BE49-F238E27FC236}">
                <a16:creationId xmlns:a16="http://schemas.microsoft.com/office/drawing/2014/main" id="{31897ADE-548B-E894-C7CE-777407040B7F}"/>
              </a:ext>
            </a:extLst>
          </p:cNvPr>
          <p:cNvSpPr/>
          <p:nvPr/>
        </p:nvSpPr>
        <p:spPr>
          <a:xfrm>
            <a:off x="10375296" y="305541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سامانه پژوهشیار</a:t>
            </a:r>
            <a:endParaRPr lang="en-US" sz="1400" b="1" dirty="0">
              <a:solidFill>
                <a:schemeClr val="bg1"/>
              </a:solidFill>
              <a:cs typeface="B Nazanin" panose="00000400000000000000" pitchFamily="2" charset="-78"/>
            </a:endParaRPr>
          </a:p>
        </p:txBody>
      </p:sp>
      <p:sp>
        <p:nvSpPr>
          <p:cNvPr id="17" name="Rectangle: Rounded Corners 16">
            <a:hlinkClick r:id="rId10" action="ppaction://hlinksldjump"/>
            <a:extLst>
              <a:ext uri="{FF2B5EF4-FFF2-40B4-BE49-F238E27FC236}">
                <a16:creationId xmlns:a16="http://schemas.microsoft.com/office/drawing/2014/main" id="{B6B9F561-93D5-9CFE-F86C-981F173E49B9}"/>
              </a:ext>
            </a:extLst>
          </p:cNvPr>
          <p:cNvSpPr/>
          <p:nvPr/>
        </p:nvSpPr>
        <p:spPr>
          <a:xfrm>
            <a:off x="10375296" y="347620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ORCID</a:t>
            </a:r>
          </a:p>
        </p:txBody>
      </p:sp>
      <p:sp>
        <p:nvSpPr>
          <p:cNvPr id="18" name="Rectangle: Rounded Corners 17">
            <a:hlinkClick r:id="rId11" action="ppaction://hlinksldjump"/>
            <a:extLst>
              <a:ext uri="{FF2B5EF4-FFF2-40B4-BE49-F238E27FC236}">
                <a16:creationId xmlns:a16="http://schemas.microsoft.com/office/drawing/2014/main" id="{971E6714-5218-E655-E404-C4A3427FBF7E}"/>
              </a:ext>
            </a:extLst>
          </p:cNvPr>
          <p:cNvSpPr/>
          <p:nvPr/>
        </p:nvSpPr>
        <p:spPr>
          <a:xfrm>
            <a:off x="10375296" y="388852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ساختار مقاله</a:t>
            </a:r>
            <a:endParaRPr lang="en-US" sz="1400" b="1" dirty="0">
              <a:solidFill>
                <a:schemeClr val="bg1"/>
              </a:solidFill>
              <a:cs typeface="B Nazanin" panose="00000400000000000000" pitchFamily="2" charset="-78"/>
            </a:endParaRPr>
          </a:p>
        </p:txBody>
      </p:sp>
      <p:sp>
        <p:nvSpPr>
          <p:cNvPr id="34" name="Rectangle: Rounded Corners 33">
            <a:hlinkClick r:id="rId12" action="ppaction://hlinksldjump"/>
            <a:extLst>
              <a:ext uri="{FF2B5EF4-FFF2-40B4-BE49-F238E27FC236}">
                <a16:creationId xmlns:a16="http://schemas.microsoft.com/office/drawing/2014/main" id="{6C7C8970-FD8E-DF56-BA92-481B20AEDE61}"/>
              </a:ext>
            </a:extLst>
          </p:cNvPr>
          <p:cNvSpPr/>
          <p:nvPr/>
        </p:nvSpPr>
        <p:spPr>
          <a:xfrm>
            <a:off x="10375296" y="43093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ارجاع دهی و نکات مهم</a:t>
            </a:r>
            <a:endParaRPr lang="en-US" sz="1400" b="1" dirty="0">
              <a:solidFill>
                <a:schemeClr val="bg1"/>
              </a:solidFill>
              <a:cs typeface="B Nazanin" panose="00000400000000000000" pitchFamily="2" charset="-78"/>
            </a:endParaRPr>
          </a:p>
        </p:txBody>
      </p:sp>
      <p:sp>
        <p:nvSpPr>
          <p:cNvPr id="35" name="Rectangle: Rounded Corners 34">
            <a:hlinkClick r:id="rId13" action="ppaction://hlinksldjump"/>
            <a:extLst>
              <a:ext uri="{FF2B5EF4-FFF2-40B4-BE49-F238E27FC236}">
                <a16:creationId xmlns:a16="http://schemas.microsoft.com/office/drawing/2014/main" id="{7F486E0D-5F0E-D7CA-9650-234F81F8EAF3}"/>
              </a:ext>
            </a:extLst>
          </p:cNvPr>
          <p:cNvSpPr/>
          <p:nvPr/>
        </p:nvSpPr>
        <p:spPr>
          <a:xfrm>
            <a:off x="10375296" y="473011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انواع مقاله</a:t>
            </a:r>
            <a:endParaRPr lang="en-US" sz="1400" b="1" dirty="0">
              <a:solidFill>
                <a:schemeClr val="bg1"/>
              </a:solidFill>
              <a:cs typeface="B Nazanin" panose="00000400000000000000" pitchFamily="2" charset="-78"/>
            </a:endParaRPr>
          </a:p>
        </p:txBody>
      </p:sp>
      <p:sp>
        <p:nvSpPr>
          <p:cNvPr id="36" name="Rectangle: Rounded Corners 35">
            <a:hlinkClick r:id="rId14" action="ppaction://hlinksldjump"/>
            <a:extLst>
              <a:ext uri="{FF2B5EF4-FFF2-40B4-BE49-F238E27FC236}">
                <a16:creationId xmlns:a16="http://schemas.microsoft.com/office/drawing/2014/main" id="{8229EEF0-6325-0E8C-6872-95B74A962998}"/>
              </a:ext>
            </a:extLst>
          </p:cNvPr>
          <p:cNvSpPr/>
          <p:nvPr/>
        </p:nvSpPr>
        <p:spPr>
          <a:xfrm>
            <a:off x="10375296" y="515090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پذیرش و داوری</a:t>
            </a:r>
            <a:endParaRPr lang="en-US" sz="1400" b="1" dirty="0">
              <a:solidFill>
                <a:schemeClr val="bg1"/>
              </a:solidFill>
              <a:cs typeface="B Nazanin" panose="00000400000000000000" pitchFamily="2" charset="-78"/>
            </a:endParaRPr>
          </a:p>
        </p:txBody>
      </p:sp>
      <p:sp>
        <p:nvSpPr>
          <p:cNvPr id="37" name="Rectangle: Rounded Corners 36">
            <a:hlinkClick r:id="rId15" action="ppaction://hlinksldjump"/>
            <a:extLst>
              <a:ext uri="{FF2B5EF4-FFF2-40B4-BE49-F238E27FC236}">
                <a16:creationId xmlns:a16="http://schemas.microsoft.com/office/drawing/2014/main" id="{C1C2352E-FA6C-243B-6C2C-CA10CE0162FD}"/>
              </a:ext>
            </a:extLst>
          </p:cNvPr>
          <p:cNvSpPr/>
          <p:nvPr/>
        </p:nvSpPr>
        <p:spPr>
          <a:xfrm>
            <a:off x="10375296" y="55632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سئو آکادمیک</a:t>
            </a:r>
            <a:endParaRPr lang="en-US" sz="1400" b="1" dirty="0">
              <a:solidFill>
                <a:schemeClr val="bg1"/>
              </a:solidFill>
              <a:cs typeface="B Nazanin" panose="00000400000000000000" pitchFamily="2" charset="-78"/>
            </a:endParaRPr>
          </a:p>
        </p:txBody>
      </p:sp>
      <p:sp>
        <p:nvSpPr>
          <p:cNvPr id="38" name="Rectangle: Rounded Corners 37">
            <a:hlinkClick r:id="rId16" action="ppaction://hlinksldjump"/>
            <a:extLst>
              <a:ext uri="{FF2B5EF4-FFF2-40B4-BE49-F238E27FC236}">
                <a16:creationId xmlns:a16="http://schemas.microsoft.com/office/drawing/2014/main" id="{C64F8737-3964-8005-7FDB-03213C07DFB8}"/>
              </a:ext>
            </a:extLst>
          </p:cNvPr>
          <p:cNvSpPr/>
          <p:nvPr/>
        </p:nvSpPr>
        <p:spPr>
          <a:xfrm>
            <a:off x="10375297" y="5975540"/>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tx1"/>
                </a:solidFill>
                <a:cs typeface="B Nazanin" panose="00000400000000000000" pitchFamily="2" charset="-78"/>
              </a:rPr>
              <a:t>MaxQDA</a:t>
            </a:r>
            <a:endParaRPr lang="en-US" sz="1400" b="1" dirty="0">
              <a:solidFill>
                <a:schemeClr val="tx1"/>
              </a:solidFill>
              <a:cs typeface="B Nazanin" panose="00000400000000000000" pitchFamily="2" charset="-78"/>
            </a:endParaRPr>
          </a:p>
        </p:txBody>
      </p:sp>
      <p:sp>
        <p:nvSpPr>
          <p:cNvPr id="39" name="Rectangle: Rounded Corners 38">
            <a:hlinkClick r:id="rId17" action="ppaction://hlinksldjump"/>
            <a:extLst>
              <a:ext uri="{FF2B5EF4-FFF2-40B4-BE49-F238E27FC236}">
                <a16:creationId xmlns:a16="http://schemas.microsoft.com/office/drawing/2014/main" id="{CC6883B3-BD5F-5B0A-1E53-D7B471B596E9}"/>
              </a:ext>
            </a:extLst>
          </p:cNvPr>
          <p:cNvSpPr/>
          <p:nvPr/>
        </p:nvSpPr>
        <p:spPr>
          <a:xfrm>
            <a:off x="10375296" y="6396329"/>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روش‌های تحقیق منتخب</a:t>
            </a:r>
            <a:endParaRPr lang="en-US" sz="1400" b="1" dirty="0">
              <a:solidFill>
                <a:schemeClr val="bg1"/>
              </a:solidFill>
              <a:cs typeface="B Nazanin" panose="00000400000000000000" pitchFamily="2" charset="-78"/>
            </a:endParaRPr>
          </a:p>
        </p:txBody>
      </p:sp>
      <p:sp>
        <p:nvSpPr>
          <p:cNvPr id="40" name="Rectangle: Rounded Corners 39">
            <a:hlinkClick r:id="rId7" action="ppaction://hlinksldjump"/>
            <a:extLst>
              <a:ext uri="{FF2B5EF4-FFF2-40B4-BE49-F238E27FC236}">
                <a16:creationId xmlns:a16="http://schemas.microsoft.com/office/drawing/2014/main" id="{094455BB-A88E-2441-0591-C3A1FF2D201A}"/>
              </a:ext>
            </a:extLst>
          </p:cNvPr>
          <p:cNvSpPr/>
          <p:nvPr/>
        </p:nvSpPr>
        <p:spPr>
          <a:xfrm>
            <a:off x="10380825" y="2239233"/>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VOSViewer</a:t>
            </a:r>
            <a:endParaRPr lang="en-US" sz="14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3032545219"/>
      </p:ext>
    </p:extLst>
  </p:cSld>
  <p:clrMapOvr>
    <a:masterClrMapping/>
  </p:clrMapOvr>
  <p:transition spd="med">
    <p:pull/>
  </p:transition>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BE75694-C44D-9385-F30F-5F2B99C07914}"/>
              </a:ext>
            </a:extLst>
          </p:cNvPr>
          <p:cNvPicPr>
            <a:picLocks noChangeAspect="1"/>
          </p:cNvPicPr>
          <p:nvPr/>
        </p:nvPicPr>
        <p:blipFill rotWithShape="1">
          <a:blip r:embed="rId2"/>
          <a:srcRect l="23619" t="55249" b="-1298"/>
          <a:stretch/>
        </p:blipFill>
        <p:spPr>
          <a:xfrm>
            <a:off x="519571" y="1862223"/>
            <a:ext cx="9215021" cy="3854425"/>
          </a:xfrm>
          <a:prstGeom prst="rect">
            <a:avLst/>
          </a:prstGeom>
        </p:spPr>
      </p:pic>
      <p:sp>
        <p:nvSpPr>
          <p:cNvPr id="3" name="Content Placeholder 2">
            <a:extLst>
              <a:ext uri="{FF2B5EF4-FFF2-40B4-BE49-F238E27FC236}">
                <a16:creationId xmlns:a16="http://schemas.microsoft.com/office/drawing/2014/main" id="{88DC496C-12BE-10FC-1946-B05AAF558520}"/>
              </a:ext>
            </a:extLst>
          </p:cNvPr>
          <p:cNvSpPr>
            <a:spLocks noGrp="1"/>
          </p:cNvSpPr>
          <p:nvPr>
            <p:ph idx="1"/>
          </p:nvPr>
        </p:nvSpPr>
        <p:spPr>
          <a:xfrm>
            <a:off x="214602" y="1253330"/>
            <a:ext cx="9685177" cy="5376069"/>
          </a:xfrm>
        </p:spPr>
        <p:txBody>
          <a:bodyPr>
            <a:noAutofit/>
          </a:bodyPr>
          <a:lstStyle/>
          <a:p>
            <a:pPr marL="0" indent="0" algn="just" rtl="1">
              <a:buNone/>
            </a:pPr>
            <a:r>
              <a:rPr lang="fa-IR" sz="2400" b="1" dirty="0">
                <a:solidFill>
                  <a:srgbClr val="0070C0"/>
                </a:solidFill>
                <a:cs typeface="B Nazanin" panose="00000400000000000000" pitchFamily="2" charset="-78"/>
              </a:rPr>
              <a:t> </a:t>
            </a:r>
          </a:p>
        </p:txBody>
      </p:sp>
      <p:sp>
        <p:nvSpPr>
          <p:cNvPr id="4" name="Title 1">
            <a:extLst>
              <a:ext uri="{FF2B5EF4-FFF2-40B4-BE49-F238E27FC236}">
                <a16:creationId xmlns:a16="http://schemas.microsoft.com/office/drawing/2014/main" id="{C71F1A28-CB0C-52C5-74A5-B01BB059C6DA}"/>
              </a:ext>
            </a:extLst>
          </p:cNvPr>
          <p:cNvSpPr txBox="1">
            <a:spLocks/>
          </p:cNvSpPr>
          <p:nvPr/>
        </p:nvSpPr>
        <p:spPr>
          <a:xfrm>
            <a:off x="214604" y="365125"/>
            <a:ext cx="9685176" cy="707895"/>
          </a:xfrm>
          <a:prstGeom prst="rect">
            <a:avLst/>
          </a:prstGeom>
          <a:solidFill>
            <a:schemeClr val="accent1">
              <a:lumMod val="40000"/>
              <a:lumOff val="60000"/>
            </a:schemeClr>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r>
              <a:rPr lang="fa-IR" b="1" dirty="0">
                <a:cs typeface="B Nazanin" panose="00000400000000000000" pitchFamily="2" charset="-78"/>
              </a:rPr>
              <a:t>نرم افزار </a:t>
            </a:r>
            <a:r>
              <a:rPr lang="en-US" b="1" dirty="0">
                <a:cs typeface="B Nazanin" panose="00000400000000000000" pitchFamily="2" charset="-78"/>
              </a:rPr>
              <a:t>MAXQDA</a:t>
            </a:r>
          </a:p>
        </p:txBody>
      </p:sp>
      <p:sp>
        <p:nvSpPr>
          <p:cNvPr id="8" name="Rectangle: Rounded Corners 7">
            <a:extLst>
              <a:ext uri="{FF2B5EF4-FFF2-40B4-BE49-F238E27FC236}">
                <a16:creationId xmlns:a16="http://schemas.microsoft.com/office/drawing/2014/main" id="{D577A931-1083-0B84-1AFB-31CCE04F349F}"/>
              </a:ext>
            </a:extLst>
          </p:cNvPr>
          <p:cNvSpPr/>
          <p:nvPr/>
        </p:nvSpPr>
        <p:spPr>
          <a:xfrm>
            <a:off x="1092199" y="2222055"/>
            <a:ext cx="8712201" cy="3273794"/>
          </a:xfrm>
          <a:prstGeom prst="roundRect">
            <a:avLst/>
          </a:prstGeom>
          <a:noFill/>
          <a:ln w="57150">
            <a:solidFill>
              <a:srgbClr val="C00000"/>
            </a:solid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2" name="Speech Bubble: Rectangle with Corners Rounded 11">
            <a:extLst>
              <a:ext uri="{FF2B5EF4-FFF2-40B4-BE49-F238E27FC236}">
                <a16:creationId xmlns:a16="http://schemas.microsoft.com/office/drawing/2014/main" id="{E985E808-85E1-65AC-6FF3-1281C66A1CB6}"/>
              </a:ext>
            </a:extLst>
          </p:cNvPr>
          <p:cNvSpPr/>
          <p:nvPr/>
        </p:nvSpPr>
        <p:spPr>
          <a:xfrm>
            <a:off x="2705952" y="1600534"/>
            <a:ext cx="3324810" cy="634150"/>
          </a:xfrm>
          <a:prstGeom prst="wedgeRoundRectCallout">
            <a:avLst>
              <a:gd name="adj1" fmla="val -44083"/>
              <a:gd name="adj2" fmla="val 115990"/>
              <a:gd name="adj3" fmla="val 16667"/>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fa-IR" b="1" dirty="0">
                <a:cs typeface="B Nazanin" panose="00000400000000000000" pitchFamily="2" charset="-78"/>
              </a:rPr>
              <a:t>بخش نمایش جزئیات کد ها</a:t>
            </a:r>
          </a:p>
        </p:txBody>
      </p:sp>
      <p:sp>
        <p:nvSpPr>
          <p:cNvPr id="5" name="Rectangle 4">
            <a:extLst>
              <a:ext uri="{FF2B5EF4-FFF2-40B4-BE49-F238E27FC236}">
                <a16:creationId xmlns:a16="http://schemas.microsoft.com/office/drawing/2014/main" id="{54378F64-CBAF-EBF8-6D8A-FBC56ACD36DA}"/>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Rounded Corners 5">
            <a:hlinkClick r:id="rId3" action="ppaction://hlinksldjump"/>
            <a:extLst>
              <a:ext uri="{FF2B5EF4-FFF2-40B4-BE49-F238E27FC236}">
                <a16:creationId xmlns:a16="http://schemas.microsoft.com/office/drawing/2014/main" id="{C4457C55-AC42-41DD-AD62-E1EC3A9C1909}"/>
              </a:ext>
            </a:extLst>
          </p:cNvPr>
          <p:cNvSpPr/>
          <p:nvPr/>
        </p:nvSpPr>
        <p:spPr>
          <a:xfrm>
            <a:off x="10375296" y="95654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DOI</a:t>
            </a:r>
          </a:p>
        </p:txBody>
      </p:sp>
      <p:sp>
        <p:nvSpPr>
          <p:cNvPr id="9" name="Rectangle: Rounded Corners 8">
            <a:hlinkClick r:id="rId4" action="ppaction://hlinksldjump"/>
            <a:extLst>
              <a:ext uri="{FF2B5EF4-FFF2-40B4-BE49-F238E27FC236}">
                <a16:creationId xmlns:a16="http://schemas.microsoft.com/office/drawing/2014/main" id="{9D024EF6-A30F-BE57-2CFB-7F6726E8DEAD}"/>
              </a:ext>
            </a:extLst>
          </p:cNvPr>
          <p:cNvSpPr/>
          <p:nvPr/>
        </p:nvSpPr>
        <p:spPr>
          <a:xfrm>
            <a:off x="10375296" y="55268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bg1"/>
                </a:solidFill>
                <a:cs typeface="B Nazanin" panose="00000400000000000000" pitchFamily="2" charset="-78"/>
              </a:rPr>
              <a:t>معرفی منابع</a:t>
            </a:r>
            <a:endParaRPr lang="en-US" sz="1400" b="1" dirty="0">
              <a:solidFill>
                <a:schemeClr val="bg1"/>
              </a:solidFill>
              <a:cs typeface="B Nazanin" panose="00000400000000000000" pitchFamily="2" charset="-78"/>
            </a:endParaRPr>
          </a:p>
        </p:txBody>
      </p:sp>
      <p:pic>
        <p:nvPicPr>
          <p:cNvPr id="10" name="Picture 9">
            <a:extLst>
              <a:ext uri="{FF2B5EF4-FFF2-40B4-BE49-F238E27FC236}">
                <a16:creationId xmlns:a16="http://schemas.microsoft.com/office/drawing/2014/main" id="{49722E83-94A3-03B0-FA2D-9864BC72CF6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11" name="TextBox 10">
            <a:extLst>
              <a:ext uri="{FF2B5EF4-FFF2-40B4-BE49-F238E27FC236}">
                <a16:creationId xmlns:a16="http://schemas.microsoft.com/office/drawing/2014/main" id="{276A672D-3A6E-E59E-3F47-39795A5000DC}"/>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13" name="Rectangle: Rounded Corners 12">
            <a:hlinkClick r:id="rId6" action="ppaction://hlinksldjump"/>
            <a:extLst>
              <a:ext uri="{FF2B5EF4-FFF2-40B4-BE49-F238E27FC236}">
                <a16:creationId xmlns:a16="http://schemas.microsoft.com/office/drawing/2014/main" id="{3DC53E43-1A3D-6054-07D8-D8A3639D47E9}"/>
              </a:ext>
            </a:extLst>
          </p:cNvPr>
          <p:cNvSpPr/>
          <p:nvPr/>
        </p:nvSpPr>
        <p:spPr>
          <a:xfrm>
            <a:off x="10375296" y="138580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علم سنجی</a:t>
            </a:r>
            <a:endParaRPr lang="en-US" sz="1400" b="1" dirty="0">
              <a:solidFill>
                <a:schemeClr val="bg1"/>
              </a:solidFill>
              <a:cs typeface="B Nazanin" panose="00000400000000000000" pitchFamily="2" charset="-78"/>
            </a:endParaRPr>
          </a:p>
        </p:txBody>
      </p:sp>
      <p:sp>
        <p:nvSpPr>
          <p:cNvPr id="14" name="Rectangle: Rounded Corners 13">
            <a:hlinkClick r:id="rId7" action="ppaction://hlinksldjump"/>
            <a:extLst>
              <a:ext uri="{FF2B5EF4-FFF2-40B4-BE49-F238E27FC236}">
                <a16:creationId xmlns:a16="http://schemas.microsoft.com/office/drawing/2014/main" id="{C899415F-7D20-E0B5-A659-0123020BE920}"/>
              </a:ext>
            </a:extLst>
          </p:cNvPr>
          <p:cNvSpPr/>
          <p:nvPr/>
        </p:nvSpPr>
        <p:spPr>
          <a:xfrm>
            <a:off x="10375296" y="1815066"/>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رتبه بندی نشریات</a:t>
            </a:r>
            <a:endParaRPr lang="en-US" sz="1400" b="1" dirty="0">
              <a:solidFill>
                <a:schemeClr val="bg1"/>
              </a:solidFill>
              <a:cs typeface="B Nazanin" panose="00000400000000000000" pitchFamily="2" charset="-78"/>
            </a:endParaRPr>
          </a:p>
        </p:txBody>
      </p:sp>
      <p:sp>
        <p:nvSpPr>
          <p:cNvPr id="15" name="Rectangle: Rounded Corners 14">
            <a:hlinkClick r:id="rId8" action="ppaction://hlinksldjump"/>
            <a:extLst>
              <a:ext uri="{FF2B5EF4-FFF2-40B4-BE49-F238E27FC236}">
                <a16:creationId xmlns:a16="http://schemas.microsoft.com/office/drawing/2014/main" id="{39C9F4C4-FAB0-88C1-340B-B96F4D0B1527}"/>
              </a:ext>
            </a:extLst>
          </p:cNvPr>
          <p:cNvSpPr/>
          <p:nvPr/>
        </p:nvSpPr>
        <p:spPr>
          <a:xfrm>
            <a:off x="10375296" y="264309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دریافت مقاله</a:t>
            </a:r>
            <a:endParaRPr lang="en-US" sz="1400" b="1" dirty="0">
              <a:solidFill>
                <a:schemeClr val="bg1"/>
              </a:solidFill>
              <a:cs typeface="B Nazanin" panose="00000400000000000000" pitchFamily="2" charset="-78"/>
            </a:endParaRPr>
          </a:p>
        </p:txBody>
      </p:sp>
      <p:sp>
        <p:nvSpPr>
          <p:cNvPr id="16" name="Rectangle: Rounded Corners 15">
            <a:hlinkClick r:id="rId9" action="ppaction://hlinksldjump"/>
            <a:extLst>
              <a:ext uri="{FF2B5EF4-FFF2-40B4-BE49-F238E27FC236}">
                <a16:creationId xmlns:a16="http://schemas.microsoft.com/office/drawing/2014/main" id="{2082722D-CABD-9ED5-6B43-8FD8A2D3ADAC}"/>
              </a:ext>
            </a:extLst>
          </p:cNvPr>
          <p:cNvSpPr/>
          <p:nvPr/>
        </p:nvSpPr>
        <p:spPr>
          <a:xfrm>
            <a:off x="10375296" y="305541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سامانه پژوهشیار</a:t>
            </a:r>
            <a:endParaRPr lang="en-US" sz="1400" b="1" dirty="0">
              <a:solidFill>
                <a:schemeClr val="bg1"/>
              </a:solidFill>
              <a:cs typeface="B Nazanin" panose="00000400000000000000" pitchFamily="2" charset="-78"/>
            </a:endParaRPr>
          </a:p>
        </p:txBody>
      </p:sp>
      <p:sp>
        <p:nvSpPr>
          <p:cNvPr id="17" name="Rectangle: Rounded Corners 16">
            <a:hlinkClick r:id="rId10" action="ppaction://hlinksldjump"/>
            <a:extLst>
              <a:ext uri="{FF2B5EF4-FFF2-40B4-BE49-F238E27FC236}">
                <a16:creationId xmlns:a16="http://schemas.microsoft.com/office/drawing/2014/main" id="{8921CD17-4CD1-06BA-03E6-A845DE526784}"/>
              </a:ext>
            </a:extLst>
          </p:cNvPr>
          <p:cNvSpPr/>
          <p:nvPr/>
        </p:nvSpPr>
        <p:spPr>
          <a:xfrm>
            <a:off x="10375296" y="347620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ORCID</a:t>
            </a:r>
          </a:p>
        </p:txBody>
      </p:sp>
      <p:sp>
        <p:nvSpPr>
          <p:cNvPr id="18" name="Rectangle: Rounded Corners 17">
            <a:hlinkClick r:id="rId11" action="ppaction://hlinksldjump"/>
            <a:extLst>
              <a:ext uri="{FF2B5EF4-FFF2-40B4-BE49-F238E27FC236}">
                <a16:creationId xmlns:a16="http://schemas.microsoft.com/office/drawing/2014/main" id="{01101E9C-7B54-F102-BE5E-9E28CA1D2961}"/>
              </a:ext>
            </a:extLst>
          </p:cNvPr>
          <p:cNvSpPr/>
          <p:nvPr/>
        </p:nvSpPr>
        <p:spPr>
          <a:xfrm>
            <a:off x="10375296" y="388852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ساختار مقاله</a:t>
            </a:r>
            <a:endParaRPr lang="en-US" sz="1400" b="1" dirty="0">
              <a:solidFill>
                <a:schemeClr val="bg1"/>
              </a:solidFill>
              <a:cs typeface="B Nazanin" panose="00000400000000000000" pitchFamily="2" charset="-78"/>
            </a:endParaRPr>
          </a:p>
        </p:txBody>
      </p:sp>
      <p:sp>
        <p:nvSpPr>
          <p:cNvPr id="34" name="Rectangle: Rounded Corners 33">
            <a:hlinkClick r:id="rId12" action="ppaction://hlinksldjump"/>
            <a:extLst>
              <a:ext uri="{FF2B5EF4-FFF2-40B4-BE49-F238E27FC236}">
                <a16:creationId xmlns:a16="http://schemas.microsoft.com/office/drawing/2014/main" id="{3226461E-311A-DC15-9629-3E5CCA076F61}"/>
              </a:ext>
            </a:extLst>
          </p:cNvPr>
          <p:cNvSpPr/>
          <p:nvPr/>
        </p:nvSpPr>
        <p:spPr>
          <a:xfrm>
            <a:off x="10375296" y="43093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ارجاع دهی و نکات مهم</a:t>
            </a:r>
            <a:endParaRPr lang="en-US" sz="1400" b="1" dirty="0">
              <a:solidFill>
                <a:schemeClr val="bg1"/>
              </a:solidFill>
              <a:cs typeface="B Nazanin" panose="00000400000000000000" pitchFamily="2" charset="-78"/>
            </a:endParaRPr>
          </a:p>
        </p:txBody>
      </p:sp>
      <p:sp>
        <p:nvSpPr>
          <p:cNvPr id="35" name="Rectangle: Rounded Corners 34">
            <a:hlinkClick r:id="rId13" action="ppaction://hlinksldjump"/>
            <a:extLst>
              <a:ext uri="{FF2B5EF4-FFF2-40B4-BE49-F238E27FC236}">
                <a16:creationId xmlns:a16="http://schemas.microsoft.com/office/drawing/2014/main" id="{247E165C-BCEF-2D10-610B-F15C9ACB70E3}"/>
              </a:ext>
            </a:extLst>
          </p:cNvPr>
          <p:cNvSpPr/>
          <p:nvPr/>
        </p:nvSpPr>
        <p:spPr>
          <a:xfrm>
            <a:off x="10375296" y="473011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انواع مقاله</a:t>
            </a:r>
            <a:endParaRPr lang="en-US" sz="1400" b="1" dirty="0">
              <a:solidFill>
                <a:schemeClr val="bg1"/>
              </a:solidFill>
              <a:cs typeface="B Nazanin" panose="00000400000000000000" pitchFamily="2" charset="-78"/>
            </a:endParaRPr>
          </a:p>
        </p:txBody>
      </p:sp>
      <p:sp>
        <p:nvSpPr>
          <p:cNvPr id="36" name="Rectangle: Rounded Corners 35">
            <a:hlinkClick r:id="rId14" action="ppaction://hlinksldjump"/>
            <a:extLst>
              <a:ext uri="{FF2B5EF4-FFF2-40B4-BE49-F238E27FC236}">
                <a16:creationId xmlns:a16="http://schemas.microsoft.com/office/drawing/2014/main" id="{FAE7545A-FB22-B8E9-1B64-4896853E683F}"/>
              </a:ext>
            </a:extLst>
          </p:cNvPr>
          <p:cNvSpPr/>
          <p:nvPr/>
        </p:nvSpPr>
        <p:spPr>
          <a:xfrm>
            <a:off x="10375296" y="515090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پذیرش و داوری</a:t>
            </a:r>
            <a:endParaRPr lang="en-US" sz="1400" b="1" dirty="0">
              <a:solidFill>
                <a:schemeClr val="bg1"/>
              </a:solidFill>
              <a:cs typeface="B Nazanin" panose="00000400000000000000" pitchFamily="2" charset="-78"/>
            </a:endParaRPr>
          </a:p>
        </p:txBody>
      </p:sp>
      <p:sp>
        <p:nvSpPr>
          <p:cNvPr id="37" name="Rectangle: Rounded Corners 36">
            <a:hlinkClick r:id="rId15" action="ppaction://hlinksldjump"/>
            <a:extLst>
              <a:ext uri="{FF2B5EF4-FFF2-40B4-BE49-F238E27FC236}">
                <a16:creationId xmlns:a16="http://schemas.microsoft.com/office/drawing/2014/main" id="{C77A848C-9321-0C31-2EB5-86A2C59C64D5}"/>
              </a:ext>
            </a:extLst>
          </p:cNvPr>
          <p:cNvSpPr/>
          <p:nvPr/>
        </p:nvSpPr>
        <p:spPr>
          <a:xfrm>
            <a:off x="10375296" y="55632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سئو آکادمیک</a:t>
            </a:r>
            <a:endParaRPr lang="en-US" sz="1400" b="1" dirty="0">
              <a:solidFill>
                <a:schemeClr val="bg1"/>
              </a:solidFill>
              <a:cs typeface="B Nazanin" panose="00000400000000000000" pitchFamily="2" charset="-78"/>
            </a:endParaRPr>
          </a:p>
        </p:txBody>
      </p:sp>
      <p:sp>
        <p:nvSpPr>
          <p:cNvPr id="38" name="Rectangle: Rounded Corners 37">
            <a:hlinkClick r:id="rId16" action="ppaction://hlinksldjump"/>
            <a:extLst>
              <a:ext uri="{FF2B5EF4-FFF2-40B4-BE49-F238E27FC236}">
                <a16:creationId xmlns:a16="http://schemas.microsoft.com/office/drawing/2014/main" id="{AF0F7B35-9DFF-3AB0-5304-9B250E054AF2}"/>
              </a:ext>
            </a:extLst>
          </p:cNvPr>
          <p:cNvSpPr/>
          <p:nvPr/>
        </p:nvSpPr>
        <p:spPr>
          <a:xfrm>
            <a:off x="10375297" y="5975540"/>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tx1"/>
                </a:solidFill>
                <a:cs typeface="B Nazanin" panose="00000400000000000000" pitchFamily="2" charset="-78"/>
              </a:rPr>
              <a:t>MaxQDA</a:t>
            </a:r>
            <a:endParaRPr lang="en-US" sz="1400" b="1" dirty="0">
              <a:solidFill>
                <a:schemeClr val="tx1"/>
              </a:solidFill>
              <a:cs typeface="B Nazanin" panose="00000400000000000000" pitchFamily="2" charset="-78"/>
            </a:endParaRPr>
          </a:p>
        </p:txBody>
      </p:sp>
      <p:sp>
        <p:nvSpPr>
          <p:cNvPr id="39" name="Rectangle: Rounded Corners 38">
            <a:hlinkClick r:id="rId17" action="ppaction://hlinksldjump"/>
            <a:extLst>
              <a:ext uri="{FF2B5EF4-FFF2-40B4-BE49-F238E27FC236}">
                <a16:creationId xmlns:a16="http://schemas.microsoft.com/office/drawing/2014/main" id="{ECD80723-3AAA-3512-745E-E2ECC303ADD2}"/>
              </a:ext>
            </a:extLst>
          </p:cNvPr>
          <p:cNvSpPr/>
          <p:nvPr/>
        </p:nvSpPr>
        <p:spPr>
          <a:xfrm>
            <a:off x="10375296" y="6396329"/>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روش‌های تحقیق منتخب</a:t>
            </a:r>
            <a:endParaRPr lang="en-US" sz="1400" b="1" dirty="0">
              <a:solidFill>
                <a:schemeClr val="bg1"/>
              </a:solidFill>
              <a:cs typeface="B Nazanin" panose="00000400000000000000" pitchFamily="2" charset="-78"/>
            </a:endParaRPr>
          </a:p>
        </p:txBody>
      </p:sp>
      <p:sp>
        <p:nvSpPr>
          <p:cNvPr id="40" name="Rectangle: Rounded Corners 39">
            <a:hlinkClick r:id="rId7" action="ppaction://hlinksldjump"/>
            <a:extLst>
              <a:ext uri="{FF2B5EF4-FFF2-40B4-BE49-F238E27FC236}">
                <a16:creationId xmlns:a16="http://schemas.microsoft.com/office/drawing/2014/main" id="{E9E3CA65-D7B9-0B6A-9CC5-CB9C0D04940F}"/>
              </a:ext>
            </a:extLst>
          </p:cNvPr>
          <p:cNvSpPr/>
          <p:nvPr/>
        </p:nvSpPr>
        <p:spPr>
          <a:xfrm>
            <a:off x="10380825" y="2239233"/>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VOSViewer</a:t>
            </a:r>
            <a:endParaRPr lang="en-US" sz="14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2538482923"/>
      </p:ext>
    </p:extLst>
  </p:cSld>
  <p:clrMapOvr>
    <a:masterClrMapping/>
  </p:clrMapOvr>
  <p:transition spd="med">
    <p:pull/>
  </p:transition>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49832E7-138F-E2D1-269F-C84C49870587}"/>
              </a:ext>
            </a:extLst>
          </p:cNvPr>
          <p:cNvPicPr>
            <a:picLocks noChangeAspect="1"/>
          </p:cNvPicPr>
          <p:nvPr/>
        </p:nvPicPr>
        <p:blipFill rotWithShape="1">
          <a:blip r:embed="rId2"/>
          <a:srcRect l="24861" t="12614" r="18801" b="26012"/>
          <a:stretch/>
        </p:blipFill>
        <p:spPr>
          <a:xfrm>
            <a:off x="214602" y="1176688"/>
            <a:ext cx="9271446" cy="5681312"/>
          </a:xfrm>
          <a:prstGeom prst="rect">
            <a:avLst/>
          </a:prstGeom>
        </p:spPr>
      </p:pic>
      <p:sp>
        <p:nvSpPr>
          <p:cNvPr id="3" name="Content Placeholder 2">
            <a:extLst>
              <a:ext uri="{FF2B5EF4-FFF2-40B4-BE49-F238E27FC236}">
                <a16:creationId xmlns:a16="http://schemas.microsoft.com/office/drawing/2014/main" id="{88DC496C-12BE-10FC-1946-B05AAF558520}"/>
              </a:ext>
            </a:extLst>
          </p:cNvPr>
          <p:cNvSpPr>
            <a:spLocks noGrp="1"/>
          </p:cNvSpPr>
          <p:nvPr>
            <p:ph idx="1"/>
          </p:nvPr>
        </p:nvSpPr>
        <p:spPr>
          <a:xfrm>
            <a:off x="214602" y="1253330"/>
            <a:ext cx="9685177" cy="5376069"/>
          </a:xfrm>
        </p:spPr>
        <p:txBody>
          <a:bodyPr>
            <a:noAutofit/>
          </a:bodyPr>
          <a:lstStyle/>
          <a:p>
            <a:pPr marL="0" indent="0" algn="just" rtl="1">
              <a:buNone/>
            </a:pPr>
            <a:r>
              <a:rPr lang="fa-IR" sz="2400" b="1" dirty="0">
                <a:solidFill>
                  <a:srgbClr val="0070C0"/>
                </a:solidFill>
                <a:cs typeface="B Nazanin" panose="00000400000000000000" pitchFamily="2" charset="-78"/>
              </a:rPr>
              <a:t> </a:t>
            </a:r>
          </a:p>
        </p:txBody>
      </p:sp>
      <p:sp>
        <p:nvSpPr>
          <p:cNvPr id="4" name="Title 1">
            <a:extLst>
              <a:ext uri="{FF2B5EF4-FFF2-40B4-BE49-F238E27FC236}">
                <a16:creationId xmlns:a16="http://schemas.microsoft.com/office/drawing/2014/main" id="{C71F1A28-CB0C-52C5-74A5-B01BB059C6DA}"/>
              </a:ext>
            </a:extLst>
          </p:cNvPr>
          <p:cNvSpPr txBox="1">
            <a:spLocks/>
          </p:cNvSpPr>
          <p:nvPr/>
        </p:nvSpPr>
        <p:spPr>
          <a:xfrm>
            <a:off x="214604" y="365125"/>
            <a:ext cx="9685176" cy="707895"/>
          </a:xfrm>
          <a:prstGeom prst="rect">
            <a:avLst/>
          </a:prstGeom>
          <a:solidFill>
            <a:schemeClr val="accent1">
              <a:lumMod val="40000"/>
              <a:lumOff val="60000"/>
            </a:schemeClr>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r>
              <a:rPr lang="fa-IR" b="1" dirty="0">
                <a:cs typeface="B Nazanin" panose="00000400000000000000" pitchFamily="2" charset="-78"/>
              </a:rPr>
              <a:t>نرم افزار </a:t>
            </a:r>
            <a:r>
              <a:rPr lang="en-US" b="1" dirty="0">
                <a:cs typeface="B Nazanin" panose="00000400000000000000" pitchFamily="2" charset="-78"/>
              </a:rPr>
              <a:t>MAXQDA</a:t>
            </a:r>
          </a:p>
        </p:txBody>
      </p:sp>
      <p:sp>
        <p:nvSpPr>
          <p:cNvPr id="8" name="Rectangle: Rounded Corners 7">
            <a:extLst>
              <a:ext uri="{FF2B5EF4-FFF2-40B4-BE49-F238E27FC236}">
                <a16:creationId xmlns:a16="http://schemas.microsoft.com/office/drawing/2014/main" id="{D577A931-1083-0B84-1AFB-31CCE04F349F}"/>
              </a:ext>
            </a:extLst>
          </p:cNvPr>
          <p:cNvSpPr/>
          <p:nvPr/>
        </p:nvSpPr>
        <p:spPr>
          <a:xfrm>
            <a:off x="389465" y="3005886"/>
            <a:ext cx="9096583" cy="3727182"/>
          </a:xfrm>
          <a:prstGeom prst="roundRect">
            <a:avLst/>
          </a:prstGeom>
          <a:noFill/>
          <a:ln w="57150">
            <a:solidFill>
              <a:srgbClr val="C00000"/>
            </a:solid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2" name="Speech Bubble: Rectangle with Corners Rounded 11">
            <a:extLst>
              <a:ext uri="{FF2B5EF4-FFF2-40B4-BE49-F238E27FC236}">
                <a16:creationId xmlns:a16="http://schemas.microsoft.com/office/drawing/2014/main" id="{E985E808-85E1-65AC-6FF3-1281C66A1CB6}"/>
              </a:ext>
            </a:extLst>
          </p:cNvPr>
          <p:cNvSpPr/>
          <p:nvPr/>
        </p:nvSpPr>
        <p:spPr>
          <a:xfrm>
            <a:off x="3645752" y="529025"/>
            <a:ext cx="1349581" cy="634150"/>
          </a:xfrm>
          <a:prstGeom prst="wedgeRoundRectCallout">
            <a:avLst>
              <a:gd name="adj1" fmla="val -44083"/>
              <a:gd name="adj2" fmla="val 115990"/>
              <a:gd name="adj3" fmla="val 16667"/>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fa-IR" b="1" dirty="0">
                <a:cs typeface="B Nazanin" panose="00000400000000000000" pitchFamily="2" charset="-78"/>
              </a:rPr>
              <a:t>تب آنالیز</a:t>
            </a:r>
          </a:p>
        </p:txBody>
      </p:sp>
      <p:sp>
        <p:nvSpPr>
          <p:cNvPr id="9" name="Speech Bubble: Rectangle with Corners Rounded 8">
            <a:extLst>
              <a:ext uri="{FF2B5EF4-FFF2-40B4-BE49-F238E27FC236}">
                <a16:creationId xmlns:a16="http://schemas.microsoft.com/office/drawing/2014/main" id="{55299478-7E98-6AE5-E5BD-3445D9C37681}"/>
              </a:ext>
            </a:extLst>
          </p:cNvPr>
          <p:cNvSpPr/>
          <p:nvPr/>
        </p:nvSpPr>
        <p:spPr>
          <a:xfrm>
            <a:off x="4602485" y="2710739"/>
            <a:ext cx="1349581" cy="634150"/>
          </a:xfrm>
          <a:prstGeom prst="wedgeRoundRectCallout">
            <a:avLst>
              <a:gd name="adj1" fmla="val -52866"/>
              <a:gd name="adj2" fmla="val -98964"/>
              <a:gd name="adj3" fmla="val 16667"/>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fa-IR" b="1" dirty="0">
                <a:cs typeface="B Nazanin" panose="00000400000000000000" pitchFamily="2" charset="-78"/>
              </a:rPr>
              <a:t>گزینه جدول</a:t>
            </a:r>
          </a:p>
        </p:txBody>
      </p:sp>
      <p:sp>
        <p:nvSpPr>
          <p:cNvPr id="10" name="Speech Bubble: Rectangle with Corners Rounded 9">
            <a:extLst>
              <a:ext uri="{FF2B5EF4-FFF2-40B4-BE49-F238E27FC236}">
                <a16:creationId xmlns:a16="http://schemas.microsoft.com/office/drawing/2014/main" id="{1AEE9751-7C6E-0817-7821-FCBEC09DDA79}"/>
              </a:ext>
            </a:extLst>
          </p:cNvPr>
          <p:cNvSpPr/>
          <p:nvPr/>
        </p:nvSpPr>
        <p:spPr>
          <a:xfrm>
            <a:off x="942639" y="394965"/>
            <a:ext cx="1349581" cy="634150"/>
          </a:xfrm>
          <a:prstGeom prst="wedgeRoundRectCallout">
            <a:avLst>
              <a:gd name="adj1" fmla="val -14597"/>
              <a:gd name="adj2" fmla="val 193427"/>
              <a:gd name="adj3" fmla="val 16667"/>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fa-IR" b="1" dirty="0">
                <a:cs typeface="B Nazanin" panose="00000400000000000000" pitchFamily="2" charset="-78"/>
              </a:rPr>
              <a:t>جستجو</a:t>
            </a:r>
          </a:p>
        </p:txBody>
      </p:sp>
      <p:sp>
        <p:nvSpPr>
          <p:cNvPr id="5" name="Rectangle 4">
            <a:extLst>
              <a:ext uri="{FF2B5EF4-FFF2-40B4-BE49-F238E27FC236}">
                <a16:creationId xmlns:a16="http://schemas.microsoft.com/office/drawing/2014/main" id="{18924308-9630-A4C4-B3F2-63C2F56F407B}"/>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Rounded Corners 6">
            <a:hlinkClick r:id="rId3" action="ppaction://hlinksldjump"/>
            <a:extLst>
              <a:ext uri="{FF2B5EF4-FFF2-40B4-BE49-F238E27FC236}">
                <a16:creationId xmlns:a16="http://schemas.microsoft.com/office/drawing/2014/main" id="{28F1BCBC-970B-D98E-A64D-4EF83FEF726B}"/>
              </a:ext>
            </a:extLst>
          </p:cNvPr>
          <p:cNvSpPr/>
          <p:nvPr/>
        </p:nvSpPr>
        <p:spPr>
          <a:xfrm>
            <a:off x="10375296" y="95654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DOI</a:t>
            </a:r>
          </a:p>
        </p:txBody>
      </p:sp>
      <p:sp>
        <p:nvSpPr>
          <p:cNvPr id="11" name="Rectangle: Rounded Corners 10">
            <a:hlinkClick r:id="rId4" action="ppaction://hlinksldjump"/>
            <a:extLst>
              <a:ext uri="{FF2B5EF4-FFF2-40B4-BE49-F238E27FC236}">
                <a16:creationId xmlns:a16="http://schemas.microsoft.com/office/drawing/2014/main" id="{DB93EC4E-6813-92C3-52B6-8D6EBA0045D0}"/>
              </a:ext>
            </a:extLst>
          </p:cNvPr>
          <p:cNvSpPr/>
          <p:nvPr/>
        </p:nvSpPr>
        <p:spPr>
          <a:xfrm>
            <a:off x="10375296" y="55268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bg1"/>
                </a:solidFill>
                <a:cs typeface="B Nazanin" panose="00000400000000000000" pitchFamily="2" charset="-78"/>
              </a:rPr>
              <a:t>معرفی منابع</a:t>
            </a:r>
            <a:endParaRPr lang="en-US" sz="1400" b="1" dirty="0">
              <a:solidFill>
                <a:schemeClr val="bg1"/>
              </a:solidFill>
              <a:cs typeface="B Nazanin" panose="00000400000000000000" pitchFamily="2" charset="-78"/>
            </a:endParaRPr>
          </a:p>
        </p:txBody>
      </p:sp>
      <p:pic>
        <p:nvPicPr>
          <p:cNvPr id="13" name="Picture 12">
            <a:extLst>
              <a:ext uri="{FF2B5EF4-FFF2-40B4-BE49-F238E27FC236}">
                <a16:creationId xmlns:a16="http://schemas.microsoft.com/office/drawing/2014/main" id="{88D188D2-D90C-2561-88F6-D07313DE7B6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14" name="TextBox 13">
            <a:extLst>
              <a:ext uri="{FF2B5EF4-FFF2-40B4-BE49-F238E27FC236}">
                <a16:creationId xmlns:a16="http://schemas.microsoft.com/office/drawing/2014/main" id="{26D7E50F-77F3-D393-2315-F99002E99B24}"/>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15" name="Rectangle: Rounded Corners 14">
            <a:hlinkClick r:id="rId6" action="ppaction://hlinksldjump"/>
            <a:extLst>
              <a:ext uri="{FF2B5EF4-FFF2-40B4-BE49-F238E27FC236}">
                <a16:creationId xmlns:a16="http://schemas.microsoft.com/office/drawing/2014/main" id="{A2C8F423-E9E4-3D74-86F7-46F1BA585D34}"/>
              </a:ext>
            </a:extLst>
          </p:cNvPr>
          <p:cNvSpPr/>
          <p:nvPr/>
        </p:nvSpPr>
        <p:spPr>
          <a:xfrm>
            <a:off x="10375296" y="138580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علم سنجی</a:t>
            </a:r>
            <a:endParaRPr lang="en-US" sz="1400" b="1" dirty="0">
              <a:solidFill>
                <a:schemeClr val="bg1"/>
              </a:solidFill>
              <a:cs typeface="B Nazanin" panose="00000400000000000000" pitchFamily="2" charset="-78"/>
            </a:endParaRPr>
          </a:p>
        </p:txBody>
      </p:sp>
      <p:sp>
        <p:nvSpPr>
          <p:cNvPr id="16" name="Rectangle: Rounded Corners 15">
            <a:hlinkClick r:id="rId7" action="ppaction://hlinksldjump"/>
            <a:extLst>
              <a:ext uri="{FF2B5EF4-FFF2-40B4-BE49-F238E27FC236}">
                <a16:creationId xmlns:a16="http://schemas.microsoft.com/office/drawing/2014/main" id="{A2774BC7-15A3-73B7-EF87-CC52CE1B3C33}"/>
              </a:ext>
            </a:extLst>
          </p:cNvPr>
          <p:cNvSpPr/>
          <p:nvPr/>
        </p:nvSpPr>
        <p:spPr>
          <a:xfrm>
            <a:off x="10375296" y="1815066"/>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رتبه بندی نشریات</a:t>
            </a:r>
            <a:endParaRPr lang="en-US" sz="1400" b="1" dirty="0">
              <a:solidFill>
                <a:schemeClr val="bg1"/>
              </a:solidFill>
              <a:cs typeface="B Nazanin" panose="00000400000000000000" pitchFamily="2" charset="-78"/>
            </a:endParaRPr>
          </a:p>
        </p:txBody>
      </p:sp>
      <p:sp>
        <p:nvSpPr>
          <p:cNvPr id="17" name="Rectangle: Rounded Corners 16">
            <a:hlinkClick r:id="rId8" action="ppaction://hlinksldjump"/>
            <a:extLst>
              <a:ext uri="{FF2B5EF4-FFF2-40B4-BE49-F238E27FC236}">
                <a16:creationId xmlns:a16="http://schemas.microsoft.com/office/drawing/2014/main" id="{605ED107-8E98-468E-033A-0D3B660C1EAB}"/>
              </a:ext>
            </a:extLst>
          </p:cNvPr>
          <p:cNvSpPr/>
          <p:nvPr/>
        </p:nvSpPr>
        <p:spPr>
          <a:xfrm>
            <a:off x="10375296" y="264309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دریافت مقاله</a:t>
            </a:r>
            <a:endParaRPr lang="en-US" sz="1400" b="1" dirty="0">
              <a:solidFill>
                <a:schemeClr val="bg1"/>
              </a:solidFill>
              <a:cs typeface="B Nazanin" panose="00000400000000000000" pitchFamily="2" charset="-78"/>
            </a:endParaRPr>
          </a:p>
        </p:txBody>
      </p:sp>
      <p:sp>
        <p:nvSpPr>
          <p:cNvPr id="18" name="Rectangle: Rounded Corners 17">
            <a:hlinkClick r:id="rId9" action="ppaction://hlinksldjump"/>
            <a:extLst>
              <a:ext uri="{FF2B5EF4-FFF2-40B4-BE49-F238E27FC236}">
                <a16:creationId xmlns:a16="http://schemas.microsoft.com/office/drawing/2014/main" id="{83C19A76-85E2-F847-4559-DB01205B0E15}"/>
              </a:ext>
            </a:extLst>
          </p:cNvPr>
          <p:cNvSpPr/>
          <p:nvPr/>
        </p:nvSpPr>
        <p:spPr>
          <a:xfrm>
            <a:off x="10375296" y="305541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سامانه پژوهشیار</a:t>
            </a:r>
            <a:endParaRPr lang="en-US" sz="1400" b="1" dirty="0">
              <a:solidFill>
                <a:schemeClr val="bg1"/>
              </a:solidFill>
              <a:cs typeface="B Nazanin" panose="00000400000000000000" pitchFamily="2" charset="-78"/>
            </a:endParaRPr>
          </a:p>
        </p:txBody>
      </p:sp>
      <p:sp>
        <p:nvSpPr>
          <p:cNvPr id="34" name="Rectangle: Rounded Corners 33">
            <a:hlinkClick r:id="rId10" action="ppaction://hlinksldjump"/>
            <a:extLst>
              <a:ext uri="{FF2B5EF4-FFF2-40B4-BE49-F238E27FC236}">
                <a16:creationId xmlns:a16="http://schemas.microsoft.com/office/drawing/2014/main" id="{890EE3F2-3FD8-2748-CC7A-877C7507676F}"/>
              </a:ext>
            </a:extLst>
          </p:cNvPr>
          <p:cNvSpPr/>
          <p:nvPr/>
        </p:nvSpPr>
        <p:spPr>
          <a:xfrm>
            <a:off x="10375296" y="347620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ORCID</a:t>
            </a:r>
          </a:p>
        </p:txBody>
      </p:sp>
      <p:sp>
        <p:nvSpPr>
          <p:cNvPr id="35" name="Rectangle: Rounded Corners 34">
            <a:hlinkClick r:id="rId11" action="ppaction://hlinksldjump"/>
            <a:extLst>
              <a:ext uri="{FF2B5EF4-FFF2-40B4-BE49-F238E27FC236}">
                <a16:creationId xmlns:a16="http://schemas.microsoft.com/office/drawing/2014/main" id="{BE189416-6F6A-037F-865A-8C60166BB5BF}"/>
              </a:ext>
            </a:extLst>
          </p:cNvPr>
          <p:cNvSpPr/>
          <p:nvPr/>
        </p:nvSpPr>
        <p:spPr>
          <a:xfrm>
            <a:off x="10375296" y="388852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ساختار مقاله</a:t>
            </a:r>
            <a:endParaRPr lang="en-US" sz="1400" b="1" dirty="0">
              <a:solidFill>
                <a:schemeClr val="bg1"/>
              </a:solidFill>
              <a:cs typeface="B Nazanin" panose="00000400000000000000" pitchFamily="2" charset="-78"/>
            </a:endParaRPr>
          </a:p>
        </p:txBody>
      </p:sp>
      <p:sp>
        <p:nvSpPr>
          <p:cNvPr id="36" name="Rectangle: Rounded Corners 35">
            <a:hlinkClick r:id="rId12" action="ppaction://hlinksldjump"/>
            <a:extLst>
              <a:ext uri="{FF2B5EF4-FFF2-40B4-BE49-F238E27FC236}">
                <a16:creationId xmlns:a16="http://schemas.microsoft.com/office/drawing/2014/main" id="{A412D991-0561-66FC-F58E-4F7C8DACB7D8}"/>
              </a:ext>
            </a:extLst>
          </p:cNvPr>
          <p:cNvSpPr/>
          <p:nvPr/>
        </p:nvSpPr>
        <p:spPr>
          <a:xfrm>
            <a:off x="10375296" y="43093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ارجاع دهی و نکات مهم</a:t>
            </a:r>
            <a:endParaRPr lang="en-US" sz="1400" b="1" dirty="0">
              <a:solidFill>
                <a:schemeClr val="bg1"/>
              </a:solidFill>
              <a:cs typeface="B Nazanin" panose="00000400000000000000" pitchFamily="2" charset="-78"/>
            </a:endParaRPr>
          </a:p>
        </p:txBody>
      </p:sp>
      <p:sp>
        <p:nvSpPr>
          <p:cNvPr id="37" name="Rectangle: Rounded Corners 36">
            <a:hlinkClick r:id="rId13" action="ppaction://hlinksldjump"/>
            <a:extLst>
              <a:ext uri="{FF2B5EF4-FFF2-40B4-BE49-F238E27FC236}">
                <a16:creationId xmlns:a16="http://schemas.microsoft.com/office/drawing/2014/main" id="{B1406284-53E8-3F74-1F13-95A880EE6AD7}"/>
              </a:ext>
            </a:extLst>
          </p:cNvPr>
          <p:cNvSpPr/>
          <p:nvPr/>
        </p:nvSpPr>
        <p:spPr>
          <a:xfrm>
            <a:off x="10375296" y="473011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انواع مقاله</a:t>
            </a:r>
            <a:endParaRPr lang="en-US" sz="1400" b="1" dirty="0">
              <a:solidFill>
                <a:schemeClr val="bg1"/>
              </a:solidFill>
              <a:cs typeface="B Nazanin" panose="00000400000000000000" pitchFamily="2" charset="-78"/>
            </a:endParaRPr>
          </a:p>
        </p:txBody>
      </p:sp>
      <p:sp>
        <p:nvSpPr>
          <p:cNvPr id="38" name="Rectangle: Rounded Corners 37">
            <a:hlinkClick r:id="rId14" action="ppaction://hlinksldjump"/>
            <a:extLst>
              <a:ext uri="{FF2B5EF4-FFF2-40B4-BE49-F238E27FC236}">
                <a16:creationId xmlns:a16="http://schemas.microsoft.com/office/drawing/2014/main" id="{59849228-BBD7-FB63-530E-E4BCA03E0D1A}"/>
              </a:ext>
            </a:extLst>
          </p:cNvPr>
          <p:cNvSpPr/>
          <p:nvPr/>
        </p:nvSpPr>
        <p:spPr>
          <a:xfrm>
            <a:off x="10375296" y="515090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پذیرش و داوری</a:t>
            </a:r>
            <a:endParaRPr lang="en-US" sz="1400" b="1" dirty="0">
              <a:solidFill>
                <a:schemeClr val="bg1"/>
              </a:solidFill>
              <a:cs typeface="B Nazanin" panose="00000400000000000000" pitchFamily="2" charset="-78"/>
            </a:endParaRPr>
          </a:p>
        </p:txBody>
      </p:sp>
      <p:sp>
        <p:nvSpPr>
          <p:cNvPr id="39" name="Rectangle: Rounded Corners 38">
            <a:hlinkClick r:id="rId15" action="ppaction://hlinksldjump"/>
            <a:extLst>
              <a:ext uri="{FF2B5EF4-FFF2-40B4-BE49-F238E27FC236}">
                <a16:creationId xmlns:a16="http://schemas.microsoft.com/office/drawing/2014/main" id="{D7A54395-E81A-E41A-6173-DC551A637684}"/>
              </a:ext>
            </a:extLst>
          </p:cNvPr>
          <p:cNvSpPr/>
          <p:nvPr/>
        </p:nvSpPr>
        <p:spPr>
          <a:xfrm>
            <a:off x="10375296" y="55632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سئو آکادمیک</a:t>
            </a:r>
            <a:endParaRPr lang="en-US" sz="1400" b="1" dirty="0">
              <a:solidFill>
                <a:schemeClr val="bg1"/>
              </a:solidFill>
              <a:cs typeface="B Nazanin" panose="00000400000000000000" pitchFamily="2" charset="-78"/>
            </a:endParaRPr>
          </a:p>
        </p:txBody>
      </p:sp>
      <p:sp>
        <p:nvSpPr>
          <p:cNvPr id="40" name="Rectangle: Rounded Corners 39">
            <a:hlinkClick r:id="rId16" action="ppaction://hlinksldjump"/>
            <a:extLst>
              <a:ext uri="{FF2B5EF4-FFF2-40B4-BE49-F238E27FC236}">
                <a16:creationId xmlns:a16="http://schemas.microsoft.com/office/drawing/2014/main" id="{ACB7AEDB-3B1D-E8F7-E59C-930DC8ABE5CD}"/>
              </a:ext>
            </a:extLst>
          </p:cNvPr>
          <p:cNvSpPr/>
          <p:nvPr/>
        </p:nvSpPr>
        <p:spPr>
          <a:xfrm>
            <a:off x="10375297" y="5975540"/>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tx1"/>
                </a:solidFill>
                <a:cs typeface="B Nazanin" panose="00000400000000000000" pitchFamily="2" charset="-78"/>
              </a:rPr>
              <a:t>MaxQDA</a:t>
            </a:r>
            <a:endParaRPr lang="en-US" sz="1400" b="1" dirty="0">
              <a:solidFill>
                <a:schemeClr val="tx1"/>
              </a:solidFill>
              <a:cs typeface="B Nazanin" panose="00000400000000000000" pitchFamily="2" charset="-78"/>
            </a:endParaRPr>
          </a:p>
        </p:txBody>
      </p:sp>
      <p:sp>
        <p:nvSpPr>
          <p:cNvPr id="41" name="Rectangle: Rounded Corners 40">
            <a:hlinkClick r:id="rId17" action="ppaction://hlinksldjump"/>
            <a:extLst>
              <a:ext uri="{FF2B5EF4-FFF2-40B4-BE49-F238E27FC236}">
                <a16:creationId xmlns:a16="http://schemas.microsoft.com/office/drawing/2014/main" id="{AECABAF0-37E5-0AA8-0E0D-E4ECE437B6F1}"/>
              </a:ext>
            </a:extLst>
          </p:cNvPr>
          <p:cNvSpPr/>
          <p:nvPr/>
        </p:nvSpPr>
        <p:spPr>
          <a:xfrm>
            <a:off x="10375296" y="6396329"/>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روش‌های تحقیق منتخب</a:t>
            </a:r>
            <a:endParaRPr lang="en-US" sz="1400" b="1" dirty="0">
              <a:solidFill>
                <a:schemeClr val="bg1"/>
              </a:solidFill>
              <a:cs typeface="B Nazanin" panose="00000400000000000000" pitchFamily="2" charset="-78"/>
            </a:endParaRPr>
          </a:p>
        </p:txBody>
      </p:sp>
      <p:sp>
        <p:nvSpPr>
          <p:cNvPr id="42" name="Rectangle: Rounded Corners 41">
            <a:hlinkClick r:id="rId7" action="ppaction://hlinksldjump"/>
            <a:extLst>
              <a:ext uri="{FF2B5EF4-FFF2-40B4-BE49-F238E27FC236}">
                <a16:creationId xmlns:a16="http://schemas.microsoft.com/office/drawing/2014/main" id="{8E12885D-0384-152C-21C5-1E7A9767108B}"/>
              </a:ext>
            </a:extLst>
          </p:cNvPr>
          <p:cNvSpPr/>
          <p:nvPr/>
        </p:nvSpPr>
        <p:spPr>
          <a:xfrm>
            <a:off x="10380825" y="2239233"/>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VOSViewer</a:t>
            </a:r>
            <a:endParaRPr lang="en-US" sz="14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4169770944"/>
      </p:ext>
    </p:extLst>
  </p:cSld>
  <p:clrMapOvr>
    <a:masterClrMapping/>
  </p:clrMapOvr>
  <p:transition spd="med">
    <p:pull/>
  </p:transition>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2C80313-9203-EB79-3F19-6AC8F8E2209A}"/>
              </a:ext>
            </a:extLst>
          </p:cNvPr>
          <p:cNvPicPr>
            <a:picLocks noChangeAspect="1"/>
          </p:cNvPicPr>
          <p:nvPr/>
        </p:nvPicPr>
        <p:blipFill rotWithShape="1">
          <a:blip r:embed="rId2"/>
          <a:srcRect l="24722" t="12616" r="18802" b="17366"/>
          <a:stretch/>
        </p:blipFill>
        <p:spPr>
          <a:xfrm>
            <a:off x="296332" y="1236920"/>
            <a:ext cx="8060268" cy="5621080"/>
          </a:xfrm>
          <a:prstGeom prst="rect">
            <a:avLst/>
          </a:prstGeom>
        </p:spPr>
      </p:pic>
      <p:sp>
        <p:nvSpPr>
          <p:cNvPr id="3" name="Content Placeholder 2">
            <a:extLst>
              <a:ext uri="{FF2B5EF4-FFF2-40B4-BE49-F238E27FC236}">
                <a16:creationId xmlns:a16="http://schemas.microsoft.com/office/drawing/2014/main" id="{88DC496C-12BE-10FC-1946-B05AAF558520}"/>
              </a:ext>
            </a:extLst>
          </p:cNvPr>
          <p:cNvSpPr>
            <a:spLocks noGrp="1"/>
          </p:cNvSpPr>
          <p:nvPr>
            <p:ph idx="1"/>
          </p:nvPr>
        </p:nvSpPr>
        <p:spPr>
          <a:xfrm>
            <a:off x="214602" y="1253330"/>
            <a:ext cx="9685177" cy="5376069"/>
          </a:xfrm>
        </p:spPr>
        <p:txBody>
          <a:bodyPr>
            <a:noAutofit/>
          </a:bodyPr>
          <a:lstStyle/>
          <a:p>
            <a:pPr marL="0" indent="0" algn="just" rtl="1">
              <a:buNone/>
            </a:pPr>
            <a:r>
              <a:rPr lang="fa-IR" sz="2400" b="1" dirty="0">
                <a:solidFill>
                  <a:srgbClr val="0070C0"/>
                </a:solidFill>
                <a:cs typeface="B Nazanin" panose="00000400000000000000" pitchFamily="2" charset="-78"/>
              </a:rPr>
              <a:t> </a:t>
            </a:r>
          </a:p>
        </p:txBody>
      </p:sp>
      <p:sp>
        <p:nvSpPr>
          <p:cNvPr id="4" name="Title 1">
            <a:extLst>
              <a:ext uri="{FF2B5EF4-FFF2-40B4-BE49-F238E27FC236}">
                <a16:creationId xmlns:a16="http://schemas.microsoft.com/office/drawing/2014/main" id="{C71F1A28-CB0C-52C5-74A5-B01BB059C6DA}"/>
              </a:ext>
            </a:extLst>
          </p:cNvPr>
          <p:cNvSpPr txBox="1">
            <a:spLocks/>
          </p:cNvSpPr>
          <p:nvPr/>
        </p:nvSpPr>
        <p:spPr>
          <a:xfrm>
            <a:off x="214604" y="365125"/>
            <a:ext cx="9685176" cy="707895"/>
          </a:xfrm>
          <a:prstGeom prst="rect">
            <a:avLst/>
          </a:prstGeom>
          <a:solidFill>
            <a:schemeClr val="accent1">
              <a:lumMod val="40000"/>
              <a:lumOff val="60000"/>
            </a:schemeClr>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r>
              <a:rPr lang="fa-IR" b="1" dirty="0">
                <a:cs typeface="B Nazanin" panose="00000400000000000000" pitchFamily="2" charset="-78"/>
              </a:rPr>
              <a:t>نرم افزار </a:t>
            </a:r>
            <a:r>
              <a:rPr lang="en-US" b="1" dirty="0">
                <a:cs typeface="B Nazanin" panose="00000400000000000000" pitchFamily="2" charset="-78"/>
              </a:rPr>
              <a:t>MAXQDA</a:t>
            </a:r>
          </a:p>
        </p:txBody>
      </p:sp>
      <p:sp>
        <p:nvSpPr>
          <p:cNvPr id="12" name="Speech Bubble: Rectangle with Corners Rounded 11">
            <a:extLst>
              <a:ext uri="{FF2B5EF4-FFF2-40B4-BE49-F238E27FC236}">
                <a16:creationId xmlns:a16="http://schemas.microsoft.com/office/drawing/2014/main" id="{E985E808-85E1-65AC-6FF3-1281C66A1CB6}"/>
              </a:ext>
            </a:extLst>
          </p:cNvPr>
          <p:cNvSpPr/>
          <p:nvPr/>
        </p:nvSpPr>
        <p:spPr>
          <a:xfrm>
            <a:off x="4822619" y="455280"/>
            <a:ext cx="1349581" cy="634150"/>
          </a:xfrm>
          <a:prstGeom prst="wedgeRoundRectCallout">
            <a:avLst>
              <a:gd name="adj1" fmla="val -44083"/>
              <a:gd name="adj2" fmla="val 115990"/>
              <a:gd name="adj3" fmla="val 16667"/>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fa-IR" b="1" dirty="0">
                <a:cs typeface="B Nazanin" panose="00000400000000000000" pitchFamily="2" charset="-78"/>
              </a:rPr>
              <a:t>1- تب ویژوال</a:t>
            </a:r>
          </a:p>
        </p:txBody>
      </p:sp>
      <p:sp>
        <p:nvSpPr>
          <p:cNvPr id="9" name="Speech Bubble: Rectangle with Corners Rounded 8">
            <a:extLst>
              <a:ext uri="{FF2B5EF4-FFF2-40B4-BE49-F238E27FC236}">
                <a16:creationId xmlns:a16="http://schemas.microsoft.com/office/drawing/2014/main" id="{55299478-7E98-6AE5-E5BD-3445D9C37681}"/>
              </a:ext>
            </a:extLst>
          </p:cNvPr>
          <p:cNvSpPr/>
          <p:nvPr/>
        </p:nvSpPr>
        <p:spPr>
          <a:xfrm>
            <a:off x="106435" y="2822341"/>
            <a:ext cx="1349581" cy="634150"/>
          </a:xfrm>
          <a:prstGeom prst="wedgeRoundRectCallout">
            <a:avLst>
              <a:gd name="adj1" fmla="val -12715"/>
              <a:gd name="adj2" fmla="val -141688"/>
              <a:gd name="adj3" fmla="val 16667"/>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fa-IR" b="1" dirty="0">
                <a:cs typeface="B Nazanin" panose="00000400000000000000" pitchFamily="2" charset="-78"/>
              </a:rPr>
              <a:t>2-گزینه مپ</a:t>
            </a:r>
          </a:p>
        </p:txBody>
      </p:sp>
      <p:sp>
        <p:nvSpPr>
          <p:cNvPr id="10" name="Speech Bubble: Rectangle with Corners Rounded 9">
            <a:extLst>
              <a:ext uri="{FF2B5EF4-FFF2-40B4-BE49-F238E27FC236}">
                <a16:creationId xmlns:a16="http://schemas.microsoft.com/office/drawing/2014/main" id="{C80EBC5F-38BF-F901-1F1A-430601789DC0}"/>
              </a:ext>
            </a:extLst>
          </p:cNvPr>
          <p:cNvSpPr/>
          <p:nvPr/>
        </p:nvSpPr>
        <p:spPr>
          <a:xfrm>
            <a:off x="1264469" y="5995249"/>
            <a:ext cx="2198148" cy="634150"/>
          </a:xfrm>
          <a:prstGeom prst="wedgeRoundRectCallout">
            <a:avLst>
              <a:gd name="adj1" fmla="val -12715"/>
              <a:gd name="adj2" fmla="val -141688"/>
              <a:gd name="adj3" fmla="val 16667"/>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fa-IR" b="1" dirty="0">
                <a:cs typeface="B Nazanin" panose="00000400000000000000" pitchFamily="2" charset="-78"/>
              </a:rPr>
              <a:t>3-درگ کدها روی مپ</a:t>
            </a:r>
          </a:p>
        </p:txBody>
      </p:sp>
      <p:cxnSp>
        <p:nvCxnSpPr>
          <p:cNvPr id="11" name="Straight Arrow Connector 10">
            <a:extLst>
              <a:ext uri="{FF2B5EF4-FFF2-40B4-BE49-F238E27FC236}">
                <a16:creationId xmlns:a16="http://schemas.microsoft.com/office/drawing/2014/main" id="{1B9A8D18-0E98-C1C2-939D-9891220BD8A6}"/>
              </a:ext>
            </a:extLst>
          </p:cNvPr>
          <p:cNvCxnSpPr>
            <a:cxnSpLocks/>
          </p:cNvCxnSpPr>
          <p:nvPr/>
        </p:nvCxnSpPr>
        <p:spPr>
          <a:xfrm>
            <a:off x="1625600" y="5376333"/>
            <a:ext cx="2362200" cy="0"/>
          </a:xfrm>
          <a:prstGeom prst="straightConnector1">
            <a:avLst/>
          </a:prstGeom>
          <a:ln w="76200">
            <a:tailEnd type="triangle"/>
          </a:ln>
        </p:spPr>
        <p:style>
          <a:lnRef idx="3">
            <a:schemeClr val="accent2"/>
          </a:lnRef>
          <a:fillRef idx="0">
            <a:schemeClr val="accent2"/>
          </a:fillRef>
          <a:effectRef idx="2">
            <a:schemeClr val="accent2"/>
          </a:effectRef>
          <a:fontRef idx="minor">
            <a:schemeClr val="tx1"/>
          </a:fontRef>
        </p:style>
      </p:cxnSp>
      <p:sp>
        <p:nvSpPr>
          <p:cNvPr id="15" name="Speech Bubble: Rectangle with Corners Rounded 14">
            <a:extLst>
              <a:ext uri="{FF2B5EF4-FFF2-40B4-BE49-F238E27FC236}">
                <a16:creationId xmlns:a16="http://schemas.microsoft.com/office/drawing/2014/main" id="{0ADC8566-A49D-1165-5322-D7371458E652}"/>
              </a:ext>
            </a:extLst>
          </p:cNvPr>
          <p:cNvSpPr/>
          <p:nvPr/>
        </p:nvSpPr>
        <p:spPr>
          <a:xfrm>
            <a:off x="5469216" y="3368578"/>
            <a:ext cx="2198148" cy="634150"/>
          </a:xfrm>
          <a:prstGeom prst="wedgeRoundRectCallout">
            <a:avLst>
              <a:gd name="adj1" fmla="val -91675"/>
              <a:gd name="adj2" fmla="val -56240"/>
              <a:gd name="adj3" fmla="val 16667"/>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fa-IR" b="1" dirty="0">
                <a:cs typeface="B Nazanin" panose="00000400000000000000" pitchFamily="2" charset="-78"/>
              </a:rPr>
              <a:t>4-ایجاد رابطه بین کدها</a:t>
            </a:r>
          </a:p>
        </p:txBody>
      </p:sp>
      <p:sp>
        <p:nvSpPr>
          <p:cNvPr id="5" name="Rectangle 4">
            <a:extLst>
              <a:ext uri="{FF2B5EF4-FFF2-40B4-BE49-F238E27FC236}">
                <a16:creationId xmlns:a16="http://schemas.microsoft.com/office/drawing/2014/main" id="{8299103B-3D06-F6BE-9EEC-D49583D2D3CD}"/>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Rounded Corners 5">
            <a:hlinkClick r:id="rId3" action="ppaction://hlinksldjump"/>
            <a:extLst>
              <a:ext uri="{FF2B5EF4-FFF2-40B4-BE49-F238E27FC236}">
                <a16:creationId xmlns:a16="http://schemas.microsoft.com/office/drawing/2014/main" id="{AF290174-A84B-C548-F447-DA3B107BE077}"/>
              </a:ext>
            </a:extLst>
          </p:cNvPr>
          <p:cNvSpPr/>
          <p:nvPr/>
        </p:nvSpPr>
        <p:spPr>
          <a:xfrm>
            <a:off x="10375296" y="95654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DOI</a:t>
            </a:r>
          </a:p>
        </p:txBody>
      </p:sp>
      <p:sp>
        <p:nvSpPr>
          <p:cNvPr id="8" name="Rectangle: Rounded Corners 7">
            <a:hlinkClick r:id="rId4" action="ppaction://hlinksldjump"/>
            <a:extLst>
              <a:ext uri="{FF2B5EF4-FFF2-40B4-BE49-F238E27FC236}">
                <a16:creationId xmlns:a16="http://schemas.microsoft.com/office/drawing/2014/main" id="{204915A1-C8B6-6F3D-FC28-D93C6B5501E2}"/>
              </a:ext>
            </a:extLst>
          </p:cNvPr>
          <p:cNvSpPr/>
          <p:nvPr/>
        </p:nvSpPr>
        <p:spPr>
          <a:xfrm>
            <a:off x="10375296" y="55268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bg1"/>
                </a:solidFill>
                <a:cs typeface="B Nazanin" panose="00000400000000000000" pitchFamily="2" charset="-78"/>
              </a:rPr>
              <a:t>معرفی منابع</a:t>
            </a:r>
            <a:endParaRPr lang="en-US" sz="1400" b="1" dirty="0">
              <a:solidFill>
                <a:schemeClr val="bg1"/>
              </a:solidFill>
              <a:cs typeface="B Nazanin" panose="00000400000000000000" pitchFamily="2" charset="-78"/>
            </a:endParaRPr>
          </a:p>
        </p:txBody>
      </p:sp>
      <p:pic>
        <p:nvPicPr>
          <p:cNvPr id="13" name="Picture 12">
            <a:extLst>
              <a:ext uri="{FF2B5EF4-FFF2-40B4-BE49-F238E27FC236}">
                <a16:creationId xmlns:a16="http://schemas.microsoft.com/office/drawing/2014/main" id="{56C4D756-57B8-7A31-6F02-5028C3544FE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14" name="TextBox 13">
            <a:extLst>
              <a:ext uri="{FF2B5EF4-FFF2-40B4-BE49-F238E27FC236}">
                <a16:creationId xmlns:a16="http://schemas.microsoft.com/office/drawing/2014/main" id="{670BCEE3-0E7A-AAF6-A8A7-E9F8559BE5C8}"/>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16" name="Rectangle: Rounded Corners 15">
            <a:hlinkClick r:id="rId6" action="ppaction://hlinksldjump"/>
            <a:extLst>
              <a:ext uri="{FF2B5EF4-FFF2-40B4-BE49-F238E27FC236}">
                <a16:creationId xmlns:a16="http://schemas.microsoft.com/office/drawing/2014/main" id="{B3034FDD-63EB-262B-53C0-FC22A5FBECE1}"/>
              </a:ext>
            </a:extLst>
          </p:cNvPr>
          <p:cNvSpPr/>
          <p:nvPr/>
        </p:nvSpPr>
        <p:spPr>
          <a:xfrm>
            <a:off x="10375296" y="138580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علم سنجی</a:t>
            </a:r>
            <a:endParaRPr lang="en-US" sz="1400" b="1" dirty="0">
              <a:solidFill>
                <a:schemeClr val="bg1"/>
              </a:solidFill>
              <a:cs typeface="B Nazanin" panose="00000400000000000000" pitchFamily="2" charset="-78"/>
            </a:endParaRPr>
          </a:p>
        </p:txBody>
      </p:sp>
      <p:sp>
        <p:nvSpPr>
          <p:cNvPr id="17" name="Rectangle: Rounded Corners 16">
            <a:hlinkClick r:id="rId7" action="ppaction://hlinksldjump"/>
            <a:extLst>
              <a:ext uri="{FF2B5EF4-FFF2-40B4-BE49-F238E27FC236}">
                <a16:creationId xmlns:a16="http://schemas.microsoft.com/office/drawing/2014/main" id="{E2EABAF7-A8AB-A36C-43D2-53E143F7A949}"/>
              </a:ext>
            </a:extLst>
          </p:cNvPr>
          <p:cNvSpPr/>
          <p:nvPr/>
        </p:nvSpPr>
        <p:spPr>
          <a:xfrm>
            <a:off x="10375296" y="1815066"/>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رتبه بندی نشریات</a:t>
            </a:r>
            <a:endParaRPr lang="en-US" sz="1400" b="1" dirty="0">
              <a:solidFill>
                <a:schemeClr val="bg1"/>
              </a:solidFill>
              <a:cs typeface="B Nazanin" panose="00000400000000000000" pitchFamily="2" charset="-78"/>
            </a:endParaRPr>
          </a:p>
        </p:txBody>
      </p:sp>
      <p:sp>
        <p:nvSpPr>
          <p:cNvPr id="18" name="Rectangle: Rounded Corners 17">
            <a:hlinkClick r:id="rId8" action="ppaction://hlinksldjump"/>
            <a:extLst>
              <a:ext uri="{FF2B5EF4-FFF2-40B4-BE49-F238E27FC236}">
                <a16:creationId xmlns:a16="http://schemas.microsoft.com/office/drawing/2014/main" id="{FADA24A4-6EA7-4C5F-71BE-28E94F074E60}"/>
              </a:ext>
            </a:extLst>
          </p:cNvPr>
          <p:cNvSpPr/>
          <p:nvPr/>
        </p:nvSpPr>
        <p:spPr>
          <a:xfrm>
            <a:off x="10375296" y="264309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دریافت مقاله</a:t>
            </a:r>
            <a:endParaRPr lang="en-US" sz="1400" b="1" dirty="0">
              <a:solidFill>
                <a:schemeClr val="bg1"/>
              </a:solidFill>
              <a:cs typeface="B Nazanin" panose="00000400000000000000" pitchFamily="2" charset="-78"/>
            </a:endParaRPr>
          </a:p>
        </p:txBody>
      </p:sp>
      <p:sp>
        <p:nvSpPr>
          <p:cNvPr id="34" name="Rectangle: Rounded Corners 33">
            <a:hlinkClick r:id="rId9" action="ppaction://hlinksldjump"/>
            <a:extLst>
              <a:ext uri="{FF2B5EF4-FFF2-40B4-BE49-F238E27FC236}">
                <a16:creationId xmlns:a16="http://schemas.microsoft.com/office/drawing/2014/main" id="{A48A45E9-C72B-8B95-77F9-19216D2B0FB4}"/>
              </a:ext>
            </a:extLst>
          </p:cNvPr>
          <p:cNvSpPr/>
          <p:nvPr/>
        </p:nvSpPr>
        <p:spPr>
          <a:xfrm>
            <a:off x="10375296" y="305541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سامانه پژوهشیار</a:t>
            </a:r>
            <a:endParaRPr lang="en-US" sz="1400" b="1" dirty="0">
              <a:solidFill>
                <a:schemeClr val="bg1"/>
              </a:solidFill>
              <a:cs typeface="B Nazanin" panose="00000400000000000000" pitchFamily="2" charset="-78"/>
            </a:endParaRPr>
          </a:p>
        </p:txBody>
      </p:sp>
      <p:sp>
        <p:nvSpPr>
          <p:cNvPr id="35" name="Rectangle: Rounded Corners 34">
            <a:hlinkClick r:id="rId10" action="ppaction://hlinksldjump"/>
            <a:extLst>
              <a:ext uri="{FF2B5EF4-FFF2-40B4-BE49-F238E27FC236}">
                <a16:creationId xmlns:a16="http://schemas.microsoft.com/office/drawing/2014/main" id="{337308F6-35F2-9F88-77A2-D50877C8084C}"/>
              </a:ext>
            </a:extLst>
          </p:cNvPr>
          <p:cNvSpPr/>
          <p:nvPr/>
        </p:nvSpPr>
        <p:spPr>
          <a:xfrm>
            <a:off x="10375296" y="347620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ORCID</a:t>
            </a:r>
          </a:p>
        </p:txBody>
      </p:sp>
      <p:sp>
        <p:nvSpPr>
          <p:cNvPr id="36" name="Rectangle: Rounded Corners 35">
            <a:hlinkClick r:id="rId11" action="ppaction://hlinksldjump"/>
            <a:extLst>
              <a:ext uri="{FF2B5EF4-FFF2-40B4-BE49-F238E27FC236}">
                <a16:creationId xmlns:a16="http://schemas.microsoft.com/office/drawing/2014/main" id="{FB206862-697D-0AC4-B68C-FC713BCED0EC}"/>
              </a:ext>
            </a:extLst>
          </p:cNvPr>
          <p:cNvSpPr/>
          <p:nvPr/>
        </p:nvSpPr>
        <p:spPr>
          <a:xfrm>
            <a:off x="10375296" y="388852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ساختار مقاله</a:t>
            </a:r>
            <a:endParaRPr lang="en-US" sz="1400" b="1" dirty="0">
              <a:solidFill>
                <a:schemeClr val="bg1"/>
              </a:solidFill>
              <a:cs typeface="B Nazanin" panose="00000400000000000000" pitchFamily="2" charset="-78"/>
            </a:endParaRPr>
          </a:p>
        </p:txBody>
      </p:sp>
      <p:sp>
        <p:nvSpPr>
          <p:cNvPr id="37" name="Rectangle: Rounded Corners 36">
            <a:hlinkClick r:id="rId12" action="ppaction://hlinksldjump"/>
            <a:extLst>
              <a:ext uri="{FF2B5EF4-FFF2-40B4-BE49-F238E27FC236}">
                <a16:creationId xmlns:a16="http://schemas.microsoft.com/office/drawing/2014/main" id="{A68148C6-E04D-29A2-4C6B-41D8320E5713}"/>
              </a:ext>
            </a:extLst>
          </p:cNvPr>
          <p:cNvSpPr/>
          <p:nvPr/>
        </p:nvSpPr>
        <p:spPr>
          <a:xfrm>
            <a:off x="10375296" y="43093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ارجاع دهی و نکات مهم</a:t>
            </a:r>
            <a:endParaRPr lang="en-US" sz="1400" b="1" dirty="0">
              <a:solidFill>
                <a:schemeClr val="bg1"/>
              </a:solidFill>
              <a:cs typeface="B Nazanin" panose="00000400000000000000" pitchFamily="2" charset="-78"/>
            </a:endParaRPr>
          </a:p>
        </p:txBody>
      </p:sp>
      <p:sp>
        <p:nvSpPr>
          <p:cNvPr id="38" name="Rectangle: Rounded Corners 37">
            <a:hlinkClick r:id="rId13" action="ppaction://hlinksldjump"/>
            <a:extLst>
              <a:ext uri="{FF2B5EF4-FFF2-40B4-BE49-F238E27FC236}">
                <a16:creationId xmlns:a16="http://schemas.microsoft.com/office/drawing/2014/main" id="{4A63A3D6-6624-602D-87B6-61173EB97D7D}"/>
              </a:ext>
            </a:extLst>
          </p:cNvPr>
          <p:cNvSpPr/>
          <p:nvPr/>
        </p:nvSpPr>
        <p:spPr>
          <a:xfrm>
            <a:off x="10375296" y="473011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انواع مقاله</a:t>
            </a:r>
            <a:endParaRPr lang="en-US" sz="1400" b="1" dirty="0">
              <a:solidFill>
                <a:schemeClr val="bg1"/>
              </a:solidFill>
              <a:cs typeface="B Nazanin" panose="00000400000000000000" pitchFamily="2" charset="-78"/>
            </a:endParaRPr>
          </a:p>
        </p:txBody>
      </p:sp>
      <p:sp>
        <p:nvSpPr>
          <p:cNvPr id="39" name="Rectangle: Rounded Corners 38">
            <a:hlinkClick r:id="rId14" action="ppaction://hlinksldjump"/>
            <a:extLst>
              <a:ext uri="{FF2B5EF4-FFF2-40B4-BE49-F238E27FC236}">
                <a16:creationId xmlns:a16="http://schemas.microsoft.com/office/drawing/2014/main" id="{021A9E80-7899-DE78-4C56-8BCBF1D924B3}"/>
              </a:ext>
            </a:extLst>
          </p:cNvPr>
          <p:cNvSpPr/>
          <p:nvPr/>
        </p:nvSpPr>
        <p:spPr>
          <a:xfrm>
            <a:off x="10375296" y="515090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پذیرش و داوری</a:t>
            </a:r>
            <a:endParaRPr lang="en-US" sz="1400" b="1" dirty="0">
              <a:solidFill>
                <a:schemeClr val="bg1"/>
              </a:solidFill>
              <a:cs typeface="B Nazanin" panose="00000400000000000000" pitchFamily="2" charset="-78"/>
            </a:endParaRPr>
          </a:p>
        </p:txBody>
      </p:sp>
      <p:sp>
        <p:nvSpPr>
          <p:cNvPr id="40" name="Rectangle: Rounded Corners 39">
            <a:hlinkClick r:id="rId15" action="ppaction://hlinksldjump"/>
            <a:extLst>
              <a:ext uri="{FF2B5EF4-FFF2-40B4-BE49-F238E27FC236}">
                <a16:creationId xmlns:a16="http://schemas.microsoft.com/office/drawing/2014/main" id="{B94D2998-C4D9-3240-8541-3FB2636242F7}"/>
              </a:ext>
            </a:extLst>
          </p:cNvPr>
          <p:cNvSpPr/>
          <p:nvPr/>
        </p:nvSpPr>
        <p:spPr>
          <a:xfrm>
            <a:off x="10375296" y="55632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سئو آکادمیک</a:t>
            </a:r>
            <a:endParaRPr lang="en-US" sz="1400" b="1" dirty="0">
              <a:solidFill>
                <a:schemeClr val="bg1"/>
              </a:solidFill>
              <a:cs typeface="B Nazanin" panose="00000400000000000000" pitchFamily="2" charset="-78"/>
            </a:endParaRPr>
          </a:p>
        </p:txBody>
      </p:sp>
      <p:sp>
        <p:nvSpPr>
          <p:cNvPr id="41" name="Rectangle: Rounded Corners 40">
            <a:hlinkClick r:id="rId16" action="ppaction://hlinksldjump"/>
            <a:extLst>
              <a:ext uri="{FF2B5EF4-FFF2-40B4-BE49-F238E27FC236}">
                <a16:creationId xmlns:a16="http://schemas.microsoft.com/office/drawing/2014/main" id="{68790659-72DB-07AB-F449-E273EE53DAF2}"/>
              </a:ext>
            </a:extLst>
          </p:cNvPr>
          <p:cNvSpPr/>
          <p:nvPr/>
        </p:nvSpPr>
        <p:spPr>
          <a:xfrm>
            <a:off x="10375297" y="5975540"/>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tx1"/>
                </a:solidFill>
                <a:cs typeface="B Nazanin" panose="00000400000000000000" pitchFamily="2" charset="-78"/>
              </a:rPr>
              <a:t>MaxQDA</a:t>
            </a:r>
            <a:endParaRPr lang="en-US" sz="1400" b="1" dirty="0">
              <a:solidFill>
                <a:schemeClr val="tx1"/>
              </a:solidFill>
              <a:cs typeface="B Nazanin" panose="00000400000000000000" pitchFamily="2" charset="-78"/>
            </a:endParaRPr>
          </a:p>
        </p:txBody>
      </p:sp>
      <p:sp>
        <p:nvSpPr>
          <p:cNvPr id="42" name="Rectangle: Rounded Corners 41">
            <a:hlinkClick r:id="rId17" action="ppaction://hlinksldjump"/>
            <a:extLst>
              <a:ext uri="{FF2B5EF4-FFF2-40B4-BE49-F238E27FC236}">
                <a16:creationId xmlns:a16="http://schemas.microsoft.com/office/drawing/2014/main" id="{EF859C4F-3B45-3930-D8A4-6BD66155B01B}"/>
              </a:ext>
            </a:extLst>
          </p:cNvPr>
          <p:cNvSpPr/>
          <p:nvPr/>
        </p:nvSpPr>
        <p:spPr>
          <a:xfrm>
            <a:off x="10375296" y="6396329"/>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روش‌های تحقیق منتخب</a:t>
            </a:r>
            <a:endParaRPr lang="en-US" sz="1400" b="1" dirty="0">
              <a:solidFill>
                <a:schemeClr val="bg1"/>
              </a:solidFill>
              <a:cs typeface="B Nazanin" panose="00000400000000000000" pitchFamily="2" charset="-78"/>
            </a:endParaRPr>
          </a:p>
        </p:txBody>
      </p:sp>
      <p:sp>
        <p:nvSpPr>
          <p:cNvPr id="43" name="Rectangle: Rounded Corners 42">
            <a:hlinkClick r:id="rId7" action="ppaction://hlinksldjump"/>
            <a:extLst>
              <a:ext uri="{FF2B5EF4-FFF2-40B4-BE49-F238E27FC236}">
                <a16:creationId xmlns:a16="http://schemas.microsoft.com/office/drawing/2014/main" id="{6C291BFA-74F7-3B99-C790-F6411D2034F2}"/>
              </a:ext>
            </a:extLst>
          </p:cNvPr>
          <p:cNvSpPr/>
          <p:nvPr/>
        </p:nvSpPr>
        <p:spPr>
          <a:xfrm>
            <a:off x="10380825" y="2239233"/>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VOSViewer</a:t>
            </a:r>
            <a:endParaRPr lang="en-US" sz="14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687318570"/>
      </p:ext>
    </p:extLst>
  </p:cSld>
  <p:clrMapOvr>
    <a:masterClrMapping/>
  </p:clrMapOvr>
  <p:transition spd="med">
    <p:pull/>
  </p:transition>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D1BDC2F-0A79-CBA2-FD1A-B64B649DFFEE}"/>
              </a:ext>
            </a:extLst>
          </p:cNvPr>
          <p:cNvPicPr>
            <a:picLocks noChangeAspect="1"/>
          </p:cNvPicPr>
          <p:nvPr/>
        </p:nvPicPr>
        <p:blipFill rotWithShape="1">
          <a:blip r:embed="rId2"/>
          <a:srcRect l="24722" t="12615" r="18802" b="28597"/>
          <a:stretch/>
        </p:blipFill>
        <p:spPr>
          <a:xfrm>
            <a:off x="214602" y="1131053"/>
            <a:ext cx="9780901" cy="5726947"/>
          </a:xfrm>
          <a:prstGeom prst="rect">
            <a:avLst/>
          </a:prstGeom>
        </p:spPr>
      </p:pic>
      <p:sp>
        <p:nvSpPr>
          <p:cNvPr id="3" name="Content Placeholder 2">
            <a:extLst>
              <a:ext uri="{FF2B5EF4-FFF2-40B4-BE49-F238E27FC236}">
                <a16:creationId xmlns:a16="http://schemas.microsoft.com/office/drawing/2014/main" id="{88DC496C-12BE-10FC-1946-B05AAF558520}"/>
              </a:ext>
            </a:extLst>
          </p:cNvPr>
          <p:cNvSpPr>
            <a:spLocks noGrp="1"/>
          </p:cNvSpPr>
          <p:nvPr>
            <p:ph idx="1"/>
          </p:nvPr>
        </p:nvSpPr>
        <p:spPr>
          <a:xfrm>
            <a:off x="214602" y="1253330"/>
            <a:ext cx="9685177" cy="5376069"/>
          </a:xfrm>
        </p:spPr>
        <p:txBody>
          <a:bodyPr>
            <a:noAutofit/>
          </a:bodyPr>
          <a:lstStyle/>
          <a:p>
            <a:pPr marL="0" indent="0" algn="just" rtl="1">
              <a:buNone/>
            </a:pPr>
            <a:r>
              <a:rPr lang="fa-IR" sz="2400" b="1" dirty="0">
                <a:solidFill>
                  <a:srgbClr val="0070C0"/>
                </a:solidFill>
                <a:cs typeface="B Nazanin" panose="00000400000000000000" pitchFamily="2" charset="-78"/>
              </a:rPr>
              <a:t> </a:t>
            </a:r>
          </a:p>
        </p:txBody>
      </p:sp>
      <p:sp>
        <p:nvSpPr>
          <p:cNvPr id="4" name="Title 1">
            <a:extLst>
              <a:ext uri="{FF2B5EF4-FFF2-40B4-BE49-F238E27FC236}">
                <a16:creationId xmlns:a16="http://schemas.microsoft.com/office/drawing/2014/main" id="{C71F1A28-CB0C-52C5-74A5-B01BB059C6DA}"/>
              </a:ext>
            </a:extLst>
          </p:cNvPr>
          <p:cNvSpPr txBox="1">
            <a:spLocks/>
          </p:cNvSpPr>
          <p:nvPr/>
        </p:nvSpPr>
        <p:spPr>
          <a:xfrm>
            <a:off x="214604" y="365125"/>
            <a:ext cx="9685176" cy="707895"/>
          </a:xfrm>
          <a:prstGeom prst="rect">
            <a:avLst/>
          </a:prstGeom>
          <a:solidFill>
            <a:schemeClr val="accent1">
              <a:lumMod val="40000"/>
              <a:lumOff val="60000"/>
            </a:schemeClr>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r>
              <a:rPr lang="fa-IR" b="1" dirty="0">
                <a:cs typeface="B Nazanin" panose="00000400000000000000" pitchFamily="2" charset="-78"/>
              </a:rPr>
              <a:t>نرم افزار </a:t>
            </a:r>
            <a:r>
              <a:rPr lang="en-US" b="1" dirty="0">
                <a:cs typeface="B Nazanin" panose="00000400000000000000" pitchFamily="2" charset="-78"/>
              </a:rPr>
              <a:t>MAXQDA</a:t>
            </a:r>
          </a:p>
        </p:txBody>
      </p:sp>
      <p:sp>
        <p:nvSpPr>
          <p:cNvPr id="12" name="Speech Bubble: Rectangle with Corners Rounded 11">
            <a:extLst>
              <a:ext uri="{FF2B5EF4-FFF2-40B4-BE49-F238E27FC236}">
                <a16:creationId xmlns:a16="http://schemas.microsoft.com/office/drawing/2014/main" id="{E985E808-85E1-65AC-6FF3-1281C66A1CB6}"/>
              </a:ext>
            </a:extLst>
          </p:cNvPr>
          <p:cNvSpPr/>
          <p:nvPr/>
        </p:nvSpPr>
        <p:spPr>
          <a:xfrm>
            <a:off x="7303353" y="1819736"/>
            <a:ext cx="1349581" cy="634150"/>
          </a:xfrm>
          <a:prstGeom prst="wedgeRoundRectCallout">
            <a:avLst>
              <a:gd name="adj1" fmla="val -92389"/>
              <a:gd name="adj2" fmla="val -69592"/>
              <a:gd name="adj3" fmla="val 16667"/>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fa-IR" b="1" dirty="0">
                <a:cs typeface="B Nazanin" panose="00000400000000000000" pitchFamily="2" charset="-78"/>
              </a:rPr>
              <a:t>1- تب گزارش</a:t>
            </a:r>
          </a:p>
        </p:txBody>
      </p:sp>
      <p:sp>
        <p:nvSpPr>
          <p:cNvPr id="9" name="Speech Bubble: Rectangle with Corners Rounded 8">
            <a:extLst>
              <a:ext uri="{FF2B5EF4-FFF2-40B4-BE49-F238E27FC236}">
                <a16:creationId xmlns:a16="http://schemas.microsoft.com/office/drawing/2014/main" id="{55299478-7E98-6AE5-E5BD-3445D9C37681}"/>
              </a:ext>
            </a:extLst>
          </p:cNvPr>
          <p:cNvSpPr/>
          <p:nvPr/>
        </p:nvSpPr>
        <p:spPr>
          <a:xfrm>
            <a:off x="2196497" y="2968240"/>
            <a:ext cx="1875719" cy="634150"/>
          </a:xfrm>
          <a:prstGeom prst="wedgeRoundRectCallout">
            <a:avLst>
              <a:gd name="adj1" fmla="val 4438"/>
              <a:gd name="adj2" fmla="val -151034"/>
              <a:gd name="adj3" fmla="val 16667"/>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fa-IR" b="1" dirty="0">
                <a:cs typeface="B Nazanin" panose="00000400000000000000" pitchFamily="2" charset="-78"/>
              </a:rPr>
              <a:t>2-گزینه گزارش کد</a:t>
            </a:r>
          </a:p>
        </p:txBody>
      </p:sp>
      <p:sp>
        <p:nvSpPr>
          <p:cNvPr id="15" name="Speech Bubble: Rectangle with Corners Rounded 14">
            <a:extLst>
              <a:ext uri="{FF2B5EF4-FFF2-40B4-BE49-F238E27FC236}">
                <a16:creationId xmlns:a16="http://schemas.microsoft.com/office/drawing/2014/main" id="{0ADC8566-A49D-1165-5322-D7371458E652}"/>
              </a:ext>
            </a:extLst>
          </p:cNvPr>
          <p:cNvSpPr/>
          <p:nvPr/>
        </p:nvSpPr>
        <p:spPr>
          <a:xfrm>
            <a:off x="5105205" y="4429515"/>
            <a:ext cx="2198148" cy="634150"/>
          </a:xfrm>
          <a:prstGeom prst="wedgeRoundRectCallout">
            <a:avLst>
              <a:gd name="adj1" fmla="val 88201"/>
              <a:gd name="adj2" fmla="val -77602"/>
              <a:gd name="adj3" fmla="val 16667"/>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fa-IR" b="1">
                <a:cs typeface="B Nazanin" panose="00000400000000000000" pitchFamily="2" charset="-78"/>
              </a:rPr>
              <a:t>3-ذخیره خروجی</a:t>
            </a:r>
            <a:endParaRPr lang="fa-IR" b="1" dirty="0">
              <a:cs typeface="B Nazanin" panose="00000400000000000000" pitchFamily="2" charset="-78"/>
            </a:endParaRPr>
          </a:p>
        </p:txBody>
      </p:sp>
      <p:sp>
        <p:nvSpPr>
          <p:cNvPr id="5" name="Rectangle 4">
            <a:extLst>
              <a:ext uri="{FF2B5EF4-FFF2-40B4-BE49-F238E27FC236}">
                <a16:creationId xmlns:a16="http://schemas.microsoft.com/office/drawing/2014/main" id="{929F369A-AEB9-F9ED-5AF1-754466CF24FF}"/>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Rounded Corners 6">
            <a:hlinkClick r:id="rId3" action="ppaction://hlinksldjump"/>
            <a:extLst>
              <a:ext uri="{FF2B5EF4-FFF2-40B4-BE49-F238E27FC236}">
                <a16:creationId xmlns:a16="http://schemas.microsoft.com/office/drawing/2014/main" id="{FF47B504-E195-7426-A26B-E25D1C3DE6EE}"/>
              </a:ext>
            </a:extLst>
          </p:cNvPr>
          <p:cNvSpPr/>
          <p:nvPr/>
        </p:nvSpPr>
        <p:spPr>
          <a:xfrm>
            <a:off x="10375296" y="95654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DOI</a:t>
            </a:r>
          </a:p>
        </p:txBody>
      </p:sp>
      <p:sp>
        <p:nvSpPr>
          <p:cNvPr id="8" name="Rectangle: Rounded Corners 7">
            <a:hlinkClick r:id="rId4" action="ppaction://hlinksldjump"/>
            <a:extLst>
              <a:ext uri="{FF2B5EF4-FFF2-40B4-BE49-F238E27FC236}">
                <a16:creationId xmlns:a16="http://schemas.microsoft.com/office/drawing/2014/main" id="{DAEC91E7-809F-8402-208D-E3229C5EBAA1}"/>
              </a:ext>
            </a:extLst>
          </p:cNvPr>
          <p:cNvSpPr/>
          <p:nvPr/>
        </p:nvSpPr>
        <p:spPr>
          <a:xfrm>
            <a:off x="10375296" y="55268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bg1"/>
                </a:solidFill>
                <a:cs typeface="B Nazanin" panose="00000400000000000000" pitchFamily="2" charset="-78"/>
              </a:rPr>
              <a:t>معرفی منابع</a:t>
            </a:r>
            <a:endParaRPr lang="en-US" sz="1400" b="1" dirty="0">
              <a:solidFill>
                <a:schemeClr val="bg1"/>
              </a:solidFill>
              <a:cs typeface="B Nazanin" panose="00000400000000000000" pitchFamily="2" charset="-78"/>
            </a:endParaRPr>
          </a:p>
        </p:txBody>
      </p:sp>
      <p:pic>
        <p:nvPicPr>
          <p:cNvPr id="10" name="Picture 9">
            <a:extLst>
              <a:ext uri="{FF2B5EF4-FFF2-40B4-BE49-F238E27FC236}">
                <a16:creationId xmlns:a16="http://schemas.microsoft.com/office/drawing/2014/main" id="{046A7CA5-9CCD-250B-5C25-D1F5C3111CF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11" name="TextBox 10">
            <a:extLst>
              <a:ext uri="{FF2B5EF4-FFF2-40B4-BE49-F238E27FC236}">
                <a16:creationId xmlns:a16="http://schemas.microsoft.com/office/drawing/2014/main" id="{45D678AF-6C25-9ACC-0A88-E3C7E32BBDC0}"/>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13" name="Rectangle: Rounded Corners 12">
            <a:hlinkClick r:id="rId6" action="ppaction://hlinksldjump"/>
            <a:extLst>
              <a:ext uri="{FF2B5EF4-FFF2-40B4-BE49-F238E27FC236}">
                <a16:creationId xmlns:a16="http://schemas.microsoft.com/office/drawing/2014/main" id="{873B9F39-405B-4267-D3C8-521446F7F80D}"/>
              </a:ext>
            </a:extLst>
          </p:cNvPr>
          <p:cNvSpPr/>
          <p:nvPr/>
        </p:nvSpPr>
        <p:spPr>
          <a:xfrm>
            <a:off x="10375296" y="138580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علم سنجی</a:t>
            </a:r>
            <a:endParaRPr lang="en-US" sz="1400" b="1" dirty="0">
              <a:solidFill>
                <a:schemeClr val="bg1"/>
              </a:solidFill>
              <a:cs typeface="B Nazanin" panose="00000400000000000000" pitchFamily="2" charset="-78"/>
            </a:endParaRPr>
          </a:p>
        </p:txBody>
      </p:sp>
      <p:sp>
        <p:nvSpPr>
          <p:cNvPr id="14" name="Rectangle: Rounded Corners 13">
            <a:hlinkClick r:id="rId7" action="ppaction://hlinksldjump"/>
            <a:extLst>
              <a:ext uri="{FF2B5EF4-FFF2-40B4-BE49-F238E27FC236}">
                <a16:creationId xmlns:a16="http://schemas.microsoft.com/office/drawing/2014/main" id="{CCC767BE-D8F1-9AE4-5E34-82F1F6364575}"/>
              </a:ext>
            </a:extLst>
          </p:cNvPr>
          <p:cNvSpPr/>
          <p:nvPr/>
        </p:nvSpPr>
        <p:spPr>
          <a:xfrm>
            <a:off x="10375296" y="1815066"/>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رتبه بندی نشریات</a:t>
            </a:r>
            <a:endParaRPr lang="en-US" sz="1400" b="1" dirty="0">
              <a:solidFill>
                <a:schemeClr val="bg1"/>
              </a:solidFill>
              <a:cs typeface="B Nazanin" panose="00000400000000000000" pitchFamily="2" charset="-78"/>
            </a:endParaRPr>
          </a:p>
        </p:txBody>
      </p:sp>
      <p:sp>
        <p:nvSpPr>
          <p:cNvPr id="16" name="Rectangle: Rounded Corners 15">
            <a:hlinkClick r:id="rId8" action="ppaction://hlinksldjump"/>
            <a:extLst>
              <a:ext uri="{FF2B5EF4-FFF2-40B4-BE49-F238E27FC236}">
                <a16:creationId xmlns:a16="http://schemas.microsoft.com/office/drawing/2014/main" id="{039EF8C9-CDD0-612E-CDA1-558D6CBDBBB5}"/>
              </a:ext>
            </a:extLst>
          </p:cNvPr>
          <p:cNvSpPr/>
          <p:nvPr/>
        </p:nvSpPr>
        <p:spPr>
          <a:xfrm>
            <a:off x="10375296" y="264309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دریافت مقاله</a:t>
            </a:r>
            <a:endParaRPr lang="en-US" sz="1400" b="1" dirty="0">
              <a:solidFill>
                <a:schemeClr val="bg1"/>
              </a:solidFill>
              <a:cs typeface="B Nazanin" panose="00000400000000000000" pitchFamily="2" charset="-78"/>
            </a:endParaRPr>
          </a:p>
        </p:txBody>
      </p:sp>
      <p:sp>
        <p:nvSpPr>
          <p:cNvPr id="17" name="Rectangle: Rounded Corners 16">
            <a:hlinkClick r:id="rId9" action="ppaction://hlinksldjump"/>
            <a:extLst>
              <a:ext uri="{FF2B5EF4-FFF2-40B4-BE49-F238E27FC236}">
                <a16:creationId xmlns:a16="http://schemas.microsoft.com/office/drawing/2014/main" id="{8C674277-DDD4-42E2-D7C4-06929696EA98}"/>
              </a:ext>
            </a:extLst>
          </p:cNvPr>
          <p:cNvSpPr/>
          <p:nvPr/>
        </p:nvSpPr>
        <p:spPr>
          <a:xfrm>
            <a:off x="10375296" y="305541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سامانه پژوهشیار</a:t>
            </a:r>
            <a:endParaRPr lang="en-US" sz="1400" b="1" dirty="0">
              <a:solidFill>
                <a:schemeClr val="bg1"/>
              </a:solidFill>
              <a:cs typeface="B Nazanin" panose="00000400000000000000" pitchFamily="2" charset="-78"/>
            </a:endParaRPr>
          </a:p>
        </p:txBody>
      </p:sp>
      <p:sp>
        <p:nvSpPr>
          <p:cNvPr id="18" name="Rectangle: Rounded Corners 17">
            <a:hlinkClick r:id="rId10" action="ppaction://hlinksldjump"/>
            <a:extLst>
              <a:ext uri="{FF2B5EF4-FFF2-40B4-BE49-F238E27FC236}">
                <a16:creationId xmlns:a16="http://schemas.microsoft.com/office/drawing/2014/main" id="{0ABA4A21-A566-AB1B-6115-F67508884CE0}"/>
              </a:ext>
            </a:extLst>
          </p:cNvPr>
          <p:cNvSpPr/>
          <p:nvPr/>
        </p:nvSpPr>
        <p:spPr>
          <a:xfrm>
            <a:off x="10375296" y="347620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ORCID</a:t>
            </a:r>
          </a:p>
        </p:txBody>
      </p:sp>
      <p:sp>
        <p:nvSpPr>
          <p:cNvPr id="34" name="Rectangle: Rounded Corners 33">
            <a:hlinkClick r:id="rId11" action="ppaction://hlinksldjump"/>
            <a:extLst>
              <a:ext uri="{FF2B5EF4-FFF2-40B4-BE49-F238E27FC236}">
                <a16:creationId xmlns:a16="http://schemas.microsoft.com/office/drawing/2014/main" id="{3F41FF12-C1F2-5AFD-C793-E1E211B27CA3}"/>
              </a:ext>
            </a:extLst>
          </p:cNvPr>
          <p:cNvSpPr/>
          <p:nvPr/>
        </p:nvSpPr>
        <p:spPr>
          <a:xfrm>
            <a:off x="10375296" y="388852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ساختار مقاله</a:t>
            </a:r>
            <a:endParaRPr lang="en-US" sz="1400" b="1" dirty="0">
              <a:solidFill>
                <a:schemeClr val="bg1"/>
              </a:solidFill>
              <a:cs typeface="B Nazanin" panose="00000400000000000000" pitchFamily="2" charset="-78"/>
            </a:endParaRPr>
          </a:p>
        </p:txBody>
      </p:sp>
      <p:sp>
        <p:nvSpPr>
          <p:cNvPr id="35" name="Rectangle: Rounded Corners 34">
            <a:hlinkClick r:id="rId12" action="ppaction://hlinksldjump"/>
            <a:extLst>
              <a:ext uri="{FF2B5EF4-FFF2-40B4-BE49-F238E27FC236}">
                <a16:creationId xmlns:a16="http://schemas.microsoft.com/office/drawing/2014/main" id="{4124E493-1722-662E-04F6-D0745B1E4292}"/>
              </a:ext>
            </a:extLst>
          </p:cNvPr>
          <p:cNvSpPr/>
          <p:nvPr/>
        </p:nvSpPr>
        <p:spPr>
          <a:xfrm>
            <a:off x="10375296" y="43093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ارجاع دهی و نکات مهم</a:t>
            </a:r>
            <a:endParaRPr lang="en-US" sz="1400" b="1" dirty="0">
              <a:solidFill>
                <a:schemeClr val="bg1"/>
              </a:solidFill>
              <a:cs typeface="B Nazanin" panose="00000400000000000000" pitchFamily="2" charset="-78"/>
            </a:endParaRPr>
          </a:p>
        </p:txBody>
      </p:sp>
      <p:sp>
        <p:nvSpPr>
          <p:cNvPr id="36" name="Rectangle: Rounded Corners 35">
            <a:hlinkClick r:id="rId13" action="ppaction://hlinksldjump"/>
            <a:extLst>
              <a:ext uri="{FF2B5EF4-FFF2-40B4-BE49-F238E27FC236}">
                <a16:creationId xmlns:a16="http://schemas.microsoft.com/office/drawing/2014/main" id="{8697FA6F-493D-C8EE-9814-A984D4A61586}"/>
              </a:ext>
            </a:extLst>
          </p:cNvPr>
          <p:cNvSpPr/>
          <p:nvPr/>
        </p:nvSpPr>
        <p:spPr>
          <a:xfrm>
            <a:off x="10375296" y="473011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انواع مقاله</a:t>
            </a:r>
            <a:endParaRPr lang="en-US" sz="1400" b="1" dirty="0">
              <a:solidFill>
                <a:schemeClr val="bg1"/>
              </a:solidFill>
              <a:cs typeface="B Nazanin" panose="00000400000000000000" pitchFamily="2" charset="-78"/>
            </a:endParaRPr>
          </a:p>
        </p:txBody>
      </p:sp>
      <p:sp>
        <p:nvSpPr>
          <p:cNvPr id="37" name="Rectangle: Rounded Corners 36">
            <a:hlinkClick r:id="rId14" action="ppaction://hlinksldjump"/>
            <a:extLst>
              <a:ext uri="{FF2B5EF4-FFF2-40B4-BE49-F238E27FC236}">
                <a16:creationId xmlns:a16="http://schemas.microsoft.com/office/drawing/2014/main" id="{A7E72BCE-6409-9F3C-CD99-75D47E19D7BA}"/>
              </a:ext>
            </a:extLst>
          </p:cNvPr>
          <p:cNvSpPr/>
          <p:nvPr/>
        </p:nvSpPr>
        <p:spPr>
          <a:xfrm>
            <a:off x="10375296" y="515090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پذیرش و داوری</a:t>
            </a:r>
            <a:endParaRPr lang="en-US" sz="1400" b="1" dirty="0">
              <a:solidFill>
                <a:schemeClr val="bg1"/>
              </a:solidFill>
              <a:cs typeface="B Nazanin" panose="00000400000000000000" pitchFamily="2" charset="-78"/>
            </a:endParaRPr>
          </a:p>
        </p:txBody>
      </p:sp>
      <p:sp>
        <p:nvSpPr>
          <p:cNvPr id="38" name="Rectangle: Rounded Corners 37">
            <a:hlinkClick r:id="rId15" action="ppaction://hlinksldjump"/>
            <a:extLst>
              <a:ext uri="{FF2B5EF4-FFF2-40B4-BE49-F238E27FC236}">
                <a16:creationId xmlns:a16="http://schemas.microsoft.com/office/drawing/2014/main" id="{80C209E7-A5EA-42E3-4125-21D6A299FED7}"/>
              </a:ext>
            </a:extLst>
          </p:cNvPr>
          <p:cNvSpPr/>
          <p:nvPr/>
        </p:nvSpPr>
        <p:spPr>
          <a:xfrm>
            <a:off x="10375296" y="55632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سئو آکادمیک</a:t>
            </a:r>
            <a:endParaRPr lang="en-US" sz="1400" b="1" dirty="0">
              <a:solidFill>
                <a:schemeClr val="bg1"/>
              </a:solidFill>
              <a:cs typeface="B Nazanin" panose="00000400000000000000" pitchFamily="2" charset="-78"/>
            </a:endParaRPr>
          </a:p>
        </p:txBody>
      </p:sp>
      <p:sp>
        <p:nvSpPr>
          <p:cNvPr id="39" name="Rectangle: Rounded Corners 38">
            <a:hlinkClick r:id="rId16" action="ppaction://hlinksldjump"/>
            <a:extLst>
              <a:ext uri="{FF2B5EF4-FFF2-40B4-BE49-F238E27FC236}">
                <a16:creationId xmlns:a16="http://schemas.microsoft.com/office/drawing/2014/main" id="{0E0E6DD9-DA7E-60DE-96DF-E4DDAFBF20D0}"/>
              </a:ext>
            </a:extLst>
          </p:cNvPr>
          <p:cNvSpPr/>
          <p:nvPr/>
        </p:nvSpPr>
        <p:spPr>
          <a:xfrm>
            <a:off x="10375297" y="5975540"/>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tx1"/>
                </a:solidFill>
                <a:cs typeface="B Nazanin" panose="00000400000000000000" pitchFamily="2" charset="-78"/>
              </a:rPr>
              <a:t>MaxQDA</a:t>
            </a:r>
            <a:endParaRPr lang="en-US" sz="1400" b="1" dirty="0">
              <a:solidFill>
                <a:schemeClr val="tx1"/>
              </a:solidFill>
              <a:cs typeface="B Nazanin" panose="00000400000000000000" pitchFamily="2" charset="-78"/>
            </a:endParaRPr>
          </a:p>
        </p:txBody>
      </p:sp>
      <p:sp>
        <p:nvSpPr>
          <p:cNvPr id="40" name="Rectangle: Rounded Corners 39">
            <a:hlinkClick r:id="rId17" action="ppaction://hlinksldjump"/>
            <a:extLst>
              <a:ext uri="{FF2B5EF4-FFF2-40B4-BE49-F238E27FC236}">
                <a16:creationId xmlns:a16="http://schemas.microsoft.com/office/drawing/2014/main" id="{59EDDFE4-BE21-FA32-DA2F-839E318C2AF1}"/>
              </a:ext>
            </a:extLst>
          </p:cNvPr>
          <p:cNvSpPr/>
          <p:nvPr/>
        </p:nvSpPr>
        <p:spPr>
          <a:xfrm>
            <a:off x="10375296" y="6396329"/>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روش‌های تحقیق منتخب</a:t>
            </a:r>
            <a:endParaRPr lang="en-US" sz="1400" b="1" dirty="0">
              <a:solidFill>
                <a:schemeClr val="bg1"/>
              </a:solidFill>
              <a:cs typeface="B Nazanin" panose="00000400000000000000" pitchFamily="2" charset="-78"/>
            </a:endParaRPr>
          </a:p>
        </p:txBody>
      </p:sp>
      <p:sp>
        <p:nvSpPr>
          <p:cNvPr id="41" name="Rectangle: Rounded Corners 40">
            <a:hlinkClick r:id="rId7" action="ppaction://hlinksldjump"/>
            <a:extLst>
              <a:ext uri="{FF2B5EF4-FFF2-40B4-BE49-F238E27FC236}">
                <a16:creationId xmlns:a16="http://schemas.microsoft.com/office/drawing/2014/main" id="{C2F38592-77FB-77CB-6E26-357E5B658628}"/>
              </a:ext>
            </a:extLst>
          </p:cNvPr>
          <p:cNvSpPr/>
          <p:nvPr/>
        </p:nvSpPr>
        <p:spPr>
          <a:xfrm>
            <a:off x="10380825" y="2239233"/>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VOSViewer</a:t>
            </a:r>
            <a:endParaRPr lang="en-US" sz="14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2478216506"/>
      </p:ext>
    </p:extLst>
  </p:cSld>
  <p:clrMapOvr>
    <a:masterClrMapping/>
  </p:clrMapOvr>
  <p:transition spd="med">
    <p:pull/>
  </p:transition>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8DC496C-12BE-10FC-1946-B05AAF558520}"/>
              </a:ext>
            </a:extLst>
          </p:cNvPr>
          <p:cNvSpPr>
            <a:spLocks noGrp="1"/>
          </p:cNvSpPr>
          <p:nvPr>
            <p:ph idx="1"/>
          </p:nvPr>
        </p:nvSpPr>
        <p:spPr>
          <a:xfrm>
            <a:off x="214602" y="1253330"/>
            <a:ext cx="9685177" cy="5376069"/>
          </a:xfrm>
        </p:spPr>
        <p:txBody>
          <a:bodyPr>
            <a:noAutofit/>
          </a:bodyPr>
          <a:lstStyle/>
          <a:p>
            <a:pPr marL="0" indent="0" algn="just" rtl="1">
              <a:buNone/>
            </a:pPr>
            <a:r>
              <a:rPr lang="fa-IR" b="1" dirty="0">
                <a:solidFill>
                  <a:srgbClr val="E05659"/>
                </a:solidFill>
                <a:cs typeface="B Nazanin" panose="00000400000000000000" pitchFamily="2" charset="-78"/>
              </a:rPr>
              <a:t>گراندد تئوری </a:t>
            </a:r>
            <a:r>
              <a:rPr lang="fa-IR" b="1" dirty="0">
                <a:cs typeface="B Nazanin" panose="00000400000000000000" pitchFamily="2" charset="-78"/>
              </a:rPr>
              <a:t>(</a:t>
            </a:r>
            <a:r>
              <a:rPr lang="en-US" sz="2400" b="1" dirty="0">
                <a:cs typeface="B Nazanin" panose="00000400000000000000" pitchFamily="2" charset="-78"/>
              </a:rPr>
              <a:t>Grounded Theory</a:t>
            </a:r>
            <a:r>
              <a:rPr lang="fa-IR" b="1" dirty="0">
                <a:cs typeface="B Nazanin" panose="00000400000000000000" pitchFamily="2" charset="-78"/>
              </a:rPr>
              <a:t>) یا </a:t>
            </a:r>
            <a:r>
              <a:rPr lang="fa-IR" b="1" dirty="0">
                <a:solidFill>
                  <a:srgbClr val="E05659"/>
                </a:solidFill>
                <a:cs typeface="B Nazanin" panose="00000400000000000000" pitchFamily="2" charset="-78"/>
              </a:rPr>
              <a:t>نظریه داده بنیاد </a:t>
            </a:r>
          </a:p>
          <a:p>
            <a:pPr marL="0" indent="0" algn="just" rtl="1">
              <a:buNone/>
            </a:pPr>
            <a:endParaRPr lang="fa-IR" b="1" dirty="0">
              <a:solidFill>
                <a:srgbClr val="E05659"/>
              </a:solidFill>
              <a:cs typeface="B Nazanin" panose="00000400000000000000" pitchFamily="2" charset="-78"/>
            </a:endParaRPr>
          </a:p>
          <a:p>
            <a:pPr marL="0" indent="0" algn="just" rtl="1">
              <a:buNone/>
            </a:pPr>
            <a:r>
              <a:rPr lang="fa-IR" b="1" dirty="0">
                <a:solidFill>
                  <a:srgbClr val="00B050"/>
                </a:solidFill>
                <a:cs typeface="B Nazanin" panose="00000400000000000000" pitchFamily="2" charset="-78"/>
              </a:rPr>
              <a:t>نوع:</a:t>
            </a:r>
            <a:r>
              <a:rPr lang="fa-IR" b="1" dirty="0">
                <a:cs typeface="B Nazanin" panose="00000400000000000000" pitchFamily="2" charset="-78"/>
              </a:rPr>
              <a:t> روش تحقیق کیفی برای نظریه‌پردازی پیرامون پدیده مورد مطالعه</a:t>
            </a:r>
          </a:p>
          <a:p>
            <a:pPr marL="0" indent="0" algn="just" rtl="1">
              <a:buNone/>
            </a:pPr>
            <a:r>
              <a:rPr lang="fa-IR" b="1" dirty="0">
                <a:solidFill>
                  <a:srgbClr val="00B050"/>
                </a:solidFill>
                <a:cs typeface="B Nazanin" panose="00000400000000000000" pitchFamily="2" charset="-78"/>
              </a:rPr>
              <a:t>زمان:</a:t>
            </a:r>
            <a:r>
              <a:rPr lang="fa-IR" b="1" dirty="0">
                <a:cs typeface="B Nazanin" panose="00000400000000000000" pitchFamily="2" charset="-78"/>
              </a:rPr>
              <a:t> ادبیات پژوهش پیرامون موضوع از غنای لازم برخوردار نباشد</a:t>
            </a:r>
          </a:p>
          <a:p>
            <a:pPr marL="0" indent="0" algn="just" rtl="1">
              <a:buNone/>
            </a:pPr>
            <a:r>
              <a:rPr lang="fa-IR" b="1" dirty="0">
                <a:solidFill>
                  <a:srgbClr val="00B050"/>
                </a:solidFill>
                <a:cs typeface="B Nazanin" panose="00000400000000000000" pitchFamily="2" charset="-78"/>
              </a:rPr>
              <a:t>هدف:</a:t>
            </a:r>
            <a:r>
              <a:rPr lang="fa-IR" b="1" dirty="0">
                <a:cs typeface="B Nazanin" panose="00000400000000000000" pitchFamily="2" charset="-78"/>
              </a:rPr>
              <a:t> ارائه یک نظریه جدید که تاکنون در جوامع پژوهشی مطرح نشده است</a:t>
            </a:r>
          </a:p>
          <a:p>
            <a:pPr marL="0" indent="0" algn="just" rtl="1">
              <a:buNone/>
            </a:pPr>
            <a:r>
              <a:rPr lang="fa-IR" b="1" dirty="0">
                <a:solidFill>
                  <a:srgbClr val="00B050"/>
                </a:solidFill>
                <a:cs typeface="B Nazanin" panose="00000400000000000000" pitchFamily="2" charset="-78"/>
              </a:rPr>
              <a:t>روش اصلی گردآوری داده‌ها: </a:t>
            </a:r>
            <a:r>
              <a:rPr lang="fa-IR" b="1" dirty="0">
                <a:cs typeface="B Nazanin" panose="00000400000000000000" pitchFamily="2" charset="-78"/>
              </a:rPr>
              <a:t>استفاده از انواع مصاحبه</a:t>
            </a:r>
          </a:p>
          <a:p>
            <a:pPr marL="0" indent="0" algn="just" rtl="1">
              <a:buNone/>
            </a:pPr>
            <a:endParaRPr lang="fa-IR" b="1" dirty="0">
              <a:cs typeface="B Nazanin" panose="00000400000000000000" pitchFamily="2" charset="-78"/>
            </a:endParaRPr>
          </a:p>
          <a:p>
            <a:pPr marL="0" indent="0" algn="ctr" rtl="1">
              <a:buNone/>
            </a:pPr>
            <a:r>
              <a:rPr lang="fa-IR" b="1" dirty="0">
                <a:solidFill>
                  <a:srgbClr val="C00000"/>
                </a:solidFill>
                <a:cs typeface="B Nazanin" panose="00000400000000000000" pitchFamily="2" charset="-78"/>
              </a:rPr>
              <a:t>تحلیل و کدگذاری متن مصاحبه‌ها </a:t>
            </a:r>
            <a:r>
              <a:rPr lang="fa-IR" b="1" dirty="0">
                <a:cs typeface="B Nazanin" panose="00000400000000000000" pitchFamily="2" charset="-78"/>
              </a:rPr>
              <a:t>»</a:t>
            </a:r>
            <a:r>
              <a:rPr lang="fa-IR" b="1" dirty="0">
                <a:solidFill>
                  <a:srgbClr val="C00000"/>
                </a:solidFill>
                <a:cs typeface="B Nazanin" panose="00000400000000000000" pitchFamily="2" charset="-78"/>
              </a:rPr>
              <a:t> </a:t>
            </a:r>
            <a:r>
              <a:rPr lang="fa-IR" b="1" dirty="0">
                <a:solidFill>
                  <a:srgbClr val="0070C0"/>
                </a:solidFill>
                <a:cs typeface="B Nazanin" panose="00000400000000000000" pitchFamily="2" charset="-78"/>
              </a:rPr>
              <a:t>ارائه نظریه</a:t>
            </a:r>
          </a:p>
        </p:txBody>
      </p:sp>
      <p:sp>
        <p:nvSpPr>
          <p:cNvPr id="4" name="Title 1">
            <a:extLst>
              <a:ext uri="{FF2B5EF4-FFF2-40B4-BE49-F238E27FC236}">
                <a16:creationId xmlns:a16="http://schemas.microsoft.com/office/drawing/2014/main" id="{C71F1A28-CB0C-52C5-74A5-B01BB059C6DA}"/>
              </a:ext>
            </a:extLst>
          </p:cNvPr>
          <p:cNvSpPr txBox="1">
            <a:spLocks/>
          </p:cNvSpPr>
          <p:nvPr/>
        </p:nvSpPr>
        <p:spPr>
          <a:xfrm>
            <a:off x="214604" y="365125"/>
            <a:ext cx="9685176" cy="707895"/>
          </a:xfrm>
          <a:prstGeom prst="rect">
            <a:avLst/>
          </a:prstGeom>
          <a:solidFill>
            <a:schemeClr val="accent1">
              <a:lumMod val="40000"/>
              <a:lumOff val="60000"/>
            </a:schemeClr>
          </a:solidFill>
        </p:spPr>
        <p:txBody>
          <a:bodyPr vert="horz" lIns="91440" tIns="45720" rIns="91440" bIns="45720" rtlCol="0" anchor="ctr">
            <a:normAutofit fontScale="7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r>
              <a:rPr lang="fa-IR" b="1" dirty="0">
                <a:cs typeface="B Nazanin" panose="00000400000000000000" pitchFamily="2" charset="-78"/>
              </a:rPr>
              <a:t>روش‌های تحقیق » طرح پژوهشی داده بنیاد (</a:t>
            </a:r>
            <a:r>
              <a:rPr lang="en-US" b="1" dirty="0">
                <a:cs typeface="B Nazanin" panose="00000400000000000000" pitchFamily="2" charset="-78"/>
              </a:rPr>
              <a:t>Grounded Theory</a:t>
            </a:r>
            <a:r>
              <a:rPr lang="fa-IR" b="1" dirty="0">
                <a:cs typeface="B Nazanin" panose="00000400000000000000" pitchFamily="2" charset="-78"/>
              </a:rPr>
              <a:t>)</a:t>
            </a:r>
            <a:endParaRPr lang="en-US" b="1" dirty="0">
              <a:cs typeface="B Nazanin" panose="00000400000000000000" pitchFamily="2" charset="-78"/>
            </a:endParaRPr>
          </a:p>
        </p:txBody>
      </p:sp>
      <p:sp>
        <p:nvSpPr>
          <p:cNvPr id="5" name="Rectangle 4">
            <a:extLst>
              <a:ext uri="{FF2B5EF4-FFF2-40B4-BE49-F238E27FC236}">
                <a16:creationId xmlns:a16="http://schemas.microsoft.com/office/drawing/2014/main" id="{3FCA5420-15A8-672A-3ED1-BD48EB3D81D7}"/>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Rounded Corners 5">
            <a:hlinkClick r:id="rId2" action="ppaction://hlinksldjump"/>
            <a:extLst>
              <a:ext uri="{FF2B5EF4-FFF2-40B4-BE49-F238E27FC236}">
                <a16:creationId xmlns:a16="http://schemas.microsoft.com/office/drawing/2014/main" id="{16047E99-B462-61E5-41DC-19B4B0DDB104}"/>
              </a:ext>
            </a:extLst>
          </p:cNvPr>
          <p:cNvSpPr/>
          <p:nvPr/>
        </p:nvSpPr>
        <p:spPr>
          <a:xfrm>
            <a:off x="10375296" y="95654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DOI</a:t>
            </a:r>
          </a:p>
        </p:txBody>
      </p:sp>
      <p:sp>
        <p:nvSpPr>
          <p:cNvPr id="7" name="Rectangle: Rounded Corners 6">
            <a:hlinkClick r:id="rId3" action="ppaction://hlinksldjump"/>
            <a:extLst>
              <a:ext uri="{FF2B5EF4-FFF2-40B4-BE49-F238E27FC236}">
                <a16:creationId xmlns:a16="http://schemas.microsoft.com/office/drawing/2014/main" id="{49A39B5C-39B3-4C51-4909-06DBA9B5356F}"/>
              </a:ext>
            </a:extLst>
          </p:cNvPr>
          <p:cNvSpPr/>
          <p:nvPr/>
        </p:nvSpPr>
        <p:spPr>
          <a:xfrm>
            <a:off x="10375296" y="55268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bg1"/>
                </a:solidFill>
                <a:cs typeface="B Nazanin" panose="00000400000000000000" pitchFamily="2" charset="-78"/>
              </a:rPr>
              <a:t>معرفی منابع</a:t>
            </a:r>
            <a:endParaRPr lang="en-US" sz="1400" b="1" dirty="0">
              <a:solidFill>
                <a:schemeClr val="bg1"/>
              </a:solidFill>
              <a:cs typeface="B Nazanin" panose="00000400000000000000" pitchFamily="2" charset="-78"/>
            </a:endParaRPr>
          </a:p>
        </p:txBody>
      </p:sp>
      <p:pic>
        <p:nvPicPr>
          <p:cNvPr id="8" name="Picture 7">
            <a:extLst>
              <a:ext uri="{FF2B5EF4-FFF2-40B4-BE49-F238E27FC236}">
                <a16:creationId xmlns:a16="http://schemas.microsoft.com/office/drawing/2014/main" id="{27BCFA5E-B24D-47DE-A53E-B6F4042D2A4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9" name="TextBox 8">
            <a:extLst>
              <a:ext uri="{FF2B5EF4-FFF2-40B4-BE49-F238E27FC236}">
                <a16:creationId xmlns:a16="http://schemas.microsoft.com/office/drawing/2014/main" id="{6D9A390F-37DA-F498-BC7B-D4FCDC4D63E4}"/>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10" name="Rectangle: Rounded Corners 9">
            <a:hlinkClick r:id="rId5" action="ppaction://hlinksldjump"/>
            <a:extLst>
              <a:ext uri="{FF2B5EF4-FFF2-40B4-BE49-F238E27FC236}">
                <a16:creationId xmlns:a16="http://schemas.microsoft.com/office/drawing/2014/main" id="{F8F9C20B-90EB-8710-01BB-FF5AED839898}"/>
              </a:ext>
            </a:extLst>
          </p:cNvPr>
          <p:cNvSpPr/>
          <p:nvPr/>
        </p:nvSpPr>
        <p:spPr>
          <a:xfrm>
            <a:off x="10375296" y="138580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علم سنجی</a:t>
            </a:r>
            <a:endParaRPr lang="en-US" sz="1400" b="1" dirty="0">
              <a:solidFill>
                <a:schemeClr val="bg1"/>
              </a:solidFill>
              <a:cs typeface="B Nazanin" panose="00000400000000000000" pitchFamily="2" charset="-78"/>
            </a:endParaRPr>
          </a:p>
        </p:txBody>
      </p:sp>
      <p:sp>
        <p:nvSpPr>
          <p:cNvPr id="11" name="Rectangle: Rounded Corners 10">
            <a:hlinkClick r:id="rId6" action="ppaction://hlinksldjump"/>
            <a:extLst>
              <a:ext uri="{FF2B5EF4-FFF2-40B4-BE49-F238E27FC236}">
                <a16:creationId xmlns:a16="http://schemas.microsoft.com/office/drawing/2014/main" id="{66F345B6-3599-0F1A-04C4-F21CA380BA39}"/>
              </a:ext>
            </a:extLst>
          </p:cNvPr>
          <p:cNvSpPr/>
          <p:nvPr/>
        </p:nvSpPr>
        <p:spPr>
          <a:xfrm>
            <a:off x="10375296" y="1815066"/>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رتبه بندی نشریات</a:t>
            </a:r>
            <a:endParaRPr lang="en-US" sz="1400" b="1" dirty="0">
              <a:solidFill>
                <a:schemeClr val="bg1"/>
              </a:solidFill>
              <a:cs typeface="B Nazanin" panose="00000400000000000000" pitchFamily="2" charset="-78"/>
            </a:endParaRPr>
          </a:p>
        </p:txBody>
      </p:sp>
      <p:sp>
        <p:nvSpPr>
          <p:cNvPr id="12" name="Rectangle: Rounded Corners 11">
            <a:hlinkClick r:id="rId7" action="ppaction://hlinksldjump"/>
            <a:extLst>
              <a:ext uri="{FF2B5EF4-FFF2-40B4-BE49-F238E27FC236}">
                <a16:creationId xmlns:a16="http://schemas.microsoft.com/office/drawing/2014/main" id="{74A5683E-97AD-B9ED-4979-0C6FF795D477}"/>
              </a:ext>
            </a:extLst>
          </p:cNvPr>
          <p:cNvSpPr/>
          <p:nvPr/>
        </p:nvSpPr>
        <p:spPr>
          <a:xfrm>
            <a:off x="10375296" y="264309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دریافت مقاله</a:t>
            </a:r>
            <a:endParaRPr lang="en-US" sz="1400" b="1" dirty="0">
              <a:solidFill>
                <a:schemeClr val="bg1"/>
              </a:solidFill>
              <a:cs typeface="B Nazanin" panose="00000400000000000000" pitchFamily="2" charset="-78"/>
            </a:endParaRPr>
          </a:p>
        </p:txBody>
      </p:sp>
      <p:sp>
        <p:nvSpPr>
          <p:cNvPr id="13" name="Rectangle: Rounded Corners 12">
            <a:hlinkClick r:id="rId8" action="ppaction://hlinksldjump"/>
            <a:extLst>
              <a:ext uri="{FF2B5EF4-FFF2-40B4-BE49-F238E27FC236}">
                <a16:creationId xmlns:a16="http://schemas.microsoft.com/office/drawing/2014/main" id="{A53C6D13-A188-AD18-602B-F00DDF3B0751}"/>
              </a:ext>
            </a:extLst>
          </p:cNvPr>
          <p:cNvSpPr/>
          <p:nvPr/>
        </p:nvSpPr>
        <p:spPr>
          <a:xfrm>
            <a:off x="10375296" y="305541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سامانه پژوهشیار</a:t>
            </a:r>
            <a:endParaRPr lang="en-US" sz="1400" b="1" dirty="0">
              <a:solidFill>
                <a:schemeClr val="bg1"/>
              </a:solidFill>
              <a:cs typeface="B Nazanin" panose="00000400000000000000" pitchFamily="2" charset="-78"/>
            </a:endParaRPr>
          </a:p>
        </p:txBody>
      </p:sp>
      <p:sp>
        <p:nvSpPr>
          <p:cNvPr id="14" name="Rectangle: Rounded Corners 13">
            <a:hlinkClick r:id="rId9" action="ppaction://hlinksldjump"/>
            <a:extLst>
              <a:ext uri="{FF2B5EF4-FFF2-40B4-BE49-F238E27FC236}">
                <a16:creationId xmlns:a16="http://schemas.microsoft.com/office/drawing/2014/main" id="{EDAC5514-0664-E200-B992-6D4B239E140B}"/>
              </a:ext>
            </a:extLst>
          </p:cNvPr>
          <p:cNvSpPr/>
          <p:nvPr/>
        </p:nvSpPr>
        <p:spPr>
          <a:xfrm>
            <a:off x="10375296" y="347620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ORCID</a:t>
            </a:r>
          </a:p>
        </p:txBody>
      </p:sp>
      <p:sp>
        <p:nvSpPr>
          <p:cNvPr id="15" name="Rectangle: Rounded Corners 14">
            <a:hlinkClick r:id="rId10" action="ppaction://hlinksldjump"/>
            <a:extLst>
              <a:ext uri="{FF2B5EF4-FFF2-40B4-BE49-F238E27FC236}">
                <a16:creationId xmlns:a16="http://schemas.microsoft.com/office/drawing/2014/main" id="{31F1A7F9-EEA1-60E7-CAF4-2CC5E35B7DA8}"/>
              </a:ext>
            </a:extLst>
          </p:cNvPr>
          <p:cNvSpPr/>
          <p:nvPr/>
        </p:nvSpPr>
        <p:spPr>
          <a:xfrm>
            <a:off x="10375296" y="388852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ساختار مقاله</a:t>
            </a:r>
            <a:endParaRPr lang="en-US" sz="1400" b="1" dirty="0">
              <a:solidFill>
                <a:schemeClr val="bg1"/>
              </a:solidFill>
              <a:cs typeface="B Nazanin" panose="00000400000000000000" pitchFamily="2" charset="-78"/>
            </a:endParaRPr>
          </a:p>
        </p:txBody>
      </p:sp>
      <p:sp>
        <p:nvSpPr>
          <p:cNvPr id="16" name="Rectangle: Rounded Corners 15">
            <a:hlinkClick r:id="rId11" action="ppaction://hlinksldjump"/>
            <a:extLst>
              <a:ext uri="{FF2B5EF4-FFF2-40B4-BE49-F238E27FC236}">
                <a16:creationId xmlns:a16="http://schemas.microsoft.com/office/drawing/2014/main" id="{07AEA86A-AC32-EC25-3D66-004E9597473A}"/>
              </a:ext>
            </a:extLst>
          </p:cNvPr>
          <p:cNvSpPr/>
          <p:nvPr/>
        </p:nvSpPr>
        <p:spPr>
          <a:xfrm>
            <a:off x="10375296" y="43093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ارجاع دهی و نکات مهم</a:t>
            </a:r>
            <a:endParaRPr lang="en-US" sz="1400" b="1" dirty="0">
              <a:solidFill>
                <a:schemeClr val="bg1"/>
              </a:solidFill>
              <a:cs typeface="B Nazanin" panose="00000400000000000000" pitchFamily="2" charset="-78"/>
            </a:endParaRPr>
          </a:p>
        </p:txBody>
      </p:sp>
      <p:sp>
        <p:nvSpPr>
          <p:cNvPr id="17" name="Rectangle: Rounded Corners 16">
            <a:hlinkClick r:id="rId12" action="ppaction://hlinksldjump"/>
            <a:extLst>
              <a:ext uri="{FF2B5EF4-FFF2-40B4-BE49-F238E27FC236}">
                <a16:creationId xmlns:a16="http://schemas.microsoft.com/office/drawing/2014/main" id="{8D1A04A6-C479-45A3-29D5-362EEB03C41F}"/>
              </a:ext>
            </a:extLst>
          </p:cNvPr>
          <p:cNvSpPr/>
          <p:nvPr/>
        </p:nvSpPr>
        <p:spPr>
          <a:xfrm>
            <a:off x="10375296" y="473011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انواع مقاله</a:t>
            </a:r>
            <a:endParaRPr lang="en-US" sz="1400" b="1" dirty="0">
              <a:solidFill>
                <a:schemeClr val="bg1"/>
              </a:solidFill>
              <a:cs typeface="B Nazanin" panose="00000400000000000000" pitchFamily="2" charset="-78"/>
            </a:endParaRPr>
          </a:p>
        </p:txBody>
      </p:sp>
      <p:sp>
        <p:nvSpPr>
          <p:cNvPr id="18" name="Rectangle: Rounded Corners 17">
            <a:hlinkClick r:id="rId13" action="ppaction://hlinksldjump"/>
            <a:extLst>
              <a:ext uri="{FF2B5EF4-FFF2-40B4-BE49-F238E27FC236}">
                <a16:creationId xmlns:a16="http://schemas.microsoft.com/office/drawing/2014/main" id="{7F21B19B-4C54-A60E-E5BF-FE3B188D4E55}"/>
              </a:ext>
            </a:extLst>
          </p:cNvPr>
          <p:cNvSpPr/>
          <p:nvPr/>
        </p:nvSpPr>
        <p:spPr>
          <a:xfrm>
            <a:off x="10375296" y="515090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پذیرش و داوری</a:t>
            </a:r>
            <a:endParaRPr lang="en-US" sz="1400" b="1" dirty="0">
              <a:solidFill>
                <a:schemeClr val="bg1"/>
              </a:solidFill>
              <a:cs typeface="B Nazanin" panose="00000400000000000000" pitchFamily="2" charset="-78"/>
            </a:endParaRPr>
          </a:p>
        </p:txBody>
      </p:sp>
      <p:sp>
        <p:nvSpPr>
          <p:cNvPr id="34" name="Rectangle: Rounded Corners 33">
            <a:hlinkClick r:id="rId14" action="ppaction://hlinksldjump"/>
            <a:extLst>
              <a:ext uri="{FF2B5EF4-FFF2-40B4-BE49-F238E27FC236}">
                <a16:creationId xmlns:a16="http://schemas.microsoft.com/office/drawing/2014/main" id="{320E4185-BAB7-8BE0-1D80-3E562F6F8E76}"/>
              </a:ext>
            </a:extLst>
          </p:cNvPr>
          <p:cNvSpPr/>
          <p:nvPr/>
        </p:nvSpPr>
        <p:spPr>
          <a:xfrm>
            <a:off x="10375296" y="55632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سئو آکادمیک</a:t>
            </a:r>
            <a:endParaRPr lang="en-US" sz="1400" b="1" dirty="0">
              <a:solidFill>
                <a:schemeClr val="bg1"/>
              </a:solidFill>
              <a:cs typeface="B Nazanin" panose="00000400000000000000" pitchFamily="2" charset="-78"/>
            </a:endParaRPr>
          </a:p>
        </p:txBody>
      </p:sp>
      <p:sp>
        <p:nvSpPr>
          <p:cNvPr id="35" name="Rectangle: Rounded Corners 34">
            <a:hlinkClick r:id="rId15" action="ppaction://hlinksldjump"/>
            <a:extLst>
              <a:ext uri="{FF2B5EF4-FFF2-40B4-BE49-F238E27FC236}">
                <a16:creationId xmlns:a16="http://schemas.microsoft.com/office/drawing/2014/main" id="{D05CEDAE-C057-6999-EEE8-44EC96802DB2}"/>
              </a:ext>
            </a:extLst>
          </p:cNvPr>
          <p:cNvSpPr/>
          <p:nvPr/>
        </p:nvSpPr>
        <p:spPr>
          <a:xfrm>
            <a:off x="10375297" y="597554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MaxQDA</a:t>
            </a:r>
            <a:endParaRPr lang="en-US" sz="1400" b="1" dirty="0">
              <a:solidFill>
                <a:schemeClr val="bg1"/>
              </a:solidFill>
              <a:cs typeface="B Nazanin" panose="00000400000000000000" pitchFamily="2" charset="-78"/>
            </a:endParaRPr>
          </a:p>
        </p:txBody>
      </p:sp>
      <p:sp>
        <p:nvSpPr>
          <p:cNvPr id="36" name="Rectangle: Rounded Corners 35">
            <a:hlinkClick r:id="rId16" action="ppaction://hlinksldjump"/>
            <a:extLst>
              <a:ext uri="{FF2B5EF4-FFF2-40B4-BE49-F238E27FC236}">
                <a16:creationId xmlns:a16="http://schemas.microsoft.com/office/drawing/2014/main" id="{E2F14B3B-4AF4-708B-C3B0-96D72E53C327}"/>
              </a:ext>
            </a:extLst>
          </p:cNvPr>
          <p:cNvSpPr/>
          <p:nvPr/>
        </p:nvSpPr>
        <p:spPr>
          <a:xfrm>
            <a:off x="10375296" y="6396329"/>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tx1"/>
                </a:solidFill>
                <a:cs typeface="B Nazanin" panose="00000400000000000000" pitchFamily="2" charset="-78"/>
              </a:rPr>
              <a:t>روش‌های تحقیق منتخب</a:t>
            </a:r>
            <a:endParaRPr lang="en-US" sz="1400" b="1" dirty="0">
              <a:solidFill>
                <a:schemeClr val="tx1"/>
              </a:solidFill>
              <a:cs typeface="B Nazanin" panose="00000400000000000000" pitchFamily="2" charset="-78"/>
            </a:endParaRPr>
          </a:p>
        </p:txBody>
      </p:sp>
      <p:sp>
        <p:nvSpPr>
          <p:cNvPr id="37" name="Rectangle: Rounded Corners 36">
            <a:hlinkClick r:id="rId6" action="ppaction://hlinksldjump"/>
            <a:extLst>
              <a:ext uri="{FF2B5EF4-FFF2-40B4-BE49-F238E27FC236}">
                <a16:creationId xmlns:a16="http://schemas.microsoft.com/office/drawing/2014/main" id="{751E8763-9576-11E6-A716-AA1ED68668D8}"/>
              </a:ext>
            </a:extLst>
          </p:cNvPr>
          <p:cNvSpPr/>
          <p:nvPr/>
        </p:nvSpPr>
        <p:spPr>
          <a:xfrm>
            <a:off x="10380825" y="2239233"/>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VOSViewer</a:t>
            </a:r>
            <a:endParaRPr lang="en-US" sz="14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965589663"/>
      </p:ext>
    </p:extLst>
  </p:cSld>
  <p:clrMapOvr>
    <a:masterClrMapping/>
  </p:clrMapOvr>
  <p:transition spd="med">
    <p:pull/>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31ECED-F382-4404-2AA7-AA5037719464}"/>
              </a:ext>
            </a:extLst>
          </p:cNvPr>
          <p:cNvSpPr>
            <a:spLocks noGrp="1"/>
          </p:cNvSpPr>
          <p:nvPr>
            <p:ph type="title"/>
          </p:nvPr>
        </p:nvSpPr>
        <p:spPr>
          <a:xfrm>
            <a:off x="214604" y="365125"/>
            <a:ext cx="9685176" cy="707895"/>
          </a:xfrm>
          <a:solidFill>
            <a:schemeClr val="accent1">
              <a:lumMod val="40000"/>
              <a:lumOff val="60000"/>
            </a:schemeClr>
          </a:solidFill>
        </p:spPr>
        <p:txBody>
          <a:bodyPr>
            <a:normAutofit fontScale="90000"/>
          </a:bodyPr>
          <a:lstStyle/>
          <a:p>
            <a:pPr algn="r" rtl="1"/>
            <a:r>
              <a:rPr lang="fa-IR" b="1" dirty="0">
                <a:cs typeface="B Nazanin" panose="00000400000000000000" pitchFamily="2" charset="-78"/>
              </a:rPr>
              <a:t>معرفی منابع » منابع انگلیسی</a:t>
            </a:r>
            <a:endParaRPr lang="en-US" b="1" dirty="0">
              <a:cs typeface="B Nazanin" panose="00000400000000000000" pitchFamily="2" charset="-78"/>
            </a:endParaRPr>
          </a:p>
        </p:txBody>
      </p:sp>
      <p:sp>
        <p:nvSpPr>
          <p:cNvPr id="17" name="Content Placeholder 2">
            <a:extLst>
              <a:ext uri="{FF2B5EF4-FFF2-40B4-BE49-F238E27FC236}">
                <a16:creationId xmlns:a16="http://schemas.microsoft.com/office/drawing/2014/main" id="{168E09BE-5C6B-1FBB-2BFF-AC850B8824F9}"/>
              </a:ext>
            </a:extLst>
          </p:cNvPr>
          <p:cNvSpPr>
            <a:spLocks noGrp="1"/>
          </p:cNvSpPr>
          <p:nvPr>
            <p:ph idx="1"/>
          </p:nvPr>
        </p:nvSpPr>
        <p:spPr>
          <a:xfrm>
            <a:off x="214604" y="1226220"/>
            <a:ext cx="9685176" cy="2016514"/>
          </a:xfrm>
        </p:spPr>
        <p:txBody>
          <a:bodyPr>
            <a:normAutofit/>
          </a:bodyPr>
          <a:lstStyle/>
          <a:p>
            <a:pPr marL="0" indent="0" algn="r" rtl="1">
              <a:buNone/>
            </a:pPr>
            <a:r>
              <a:rPr lang="fa-IR" sz="2400" b="1" dirty="0">
                <a:cs typeface="B Nazanin" panose="00000400000000000000" pitchFamily="2" charset="-78"/>
              </a:rPr>
              <a:t>گوگل اسکالر </a:t>
            </a:r>
            <a:r>
              <a:rPr lang="en-US" sz="2400" b="1" dirty="0">
                <a:solidFill>
                  <a:srgbClr val="C00000"/>
                </a:solidFill>
                <a:cs typeface="B Nazanin" panose="00000400000000000000" pitchFamily="2" charset="-78"/>
              </a:rPr>
              <a:t>https://scholar.google.com</a:t>
            </a:r>
            <a:r>
              <a:rPr lang="fa-IR" sz="2400" b="1" dirty="0">
                <a:solidFill>
                  <a:srgbClr val="C00000"/>
                </a:solidFill>
                <a:cs typeface="B Nazanin" panose="00000400000000000000" pitchFamily="2" charset="-78"/>
              </a:rPr>
              <a:t> </a:t>
            </a:r>
            <a:r>
              <a:rPr lang="fa-IR" sz="2400" b="1" dirty="0">
                <a:solidFill>
                  <a:srgbClr val="0070C0"/>
                </a:solidFill>
                <a:cs typeface="B Nazanin" panose="00000400000000000000" pitchFamily="2" charset="-78"/>
              </a:rPr>
              <a:t>قوی‌ترین موتور جستجو</a:t>
            </a:r>
            <a:endParaRPr lang="fa-IR" sz="2000" dirty="0">
              <a:solidFill>
                <a:srgbClr val="0070C0"/>
              </a:solidFill>
              <a:cs typeface="B Nazanin" panose="00000400000000000000" pitchFamily="2" charset="-78"/>
            </a:endParaRPr>
          </a:p>
        </p:txBody>
      </p:sp>
      <p:pic>
        <p:nvPicPr>
          <p:cNvPr id="4" name="Picture 3">
            <a:extLst>
              <a:ext uri="{FF2B5EF4-FFF2-40B4-BE49-F238E27FC236}">
                <a16:creationId xmlns:a16="http://schemas.microsoft.com/office/drawing/2014/main" id="{F13C0CFD-C03E-A8B3-E707-57FB3FB96FD1}"/>
              </a:ext>
            </a:extLst>
          </p:cNvPr>
          <p:cNvPicPr>
            <a:picLocks noChangeAspect="1"/>
          </p:cNvPicPr>
          <p:nvPr/>
        </p:nvPicPr>
        <p:blipFill>
          <a:blip r:embed="rId2"/>
          <a:stretch>
            <a:fillRect/>
          </a:stretch>
        </p:blipFill>
        <p:spPr>
          <a:xfrm>
            <a:off x="730815" y="1862665"/>
            <a:ext cx="8652753" cy="4910667"/>
          </a:xfrm>
          <a:prstGeom prst="rect">
            <a:avLst/>
          </a:prstGeom>
        </p:spPr>
      </p:pic>
      <p:sp>
        <p:nvSpPr>
          <p:cNvPr id="3" name="Rectangle 2">
            <a:extLst>
              <a:ext uri="{FF2B5EF4-FFF2-40B4-BE49-F238E27FC236}">
                <a16:creationId xmlns:a16="http://schemas.microsoft.com/office/drawing/2014/main" id="{32014325-96C2-DEB5-B089-889879F0DC7B}"/>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Rounded Corners 20">
            <a:hlinkClick r:id="rId3" action="ppaction://hlinksldjump"/>
            <a:extLst>
              <a:ext uri="{FF2B5EF4-FFF2-40B4-BE49-F238E27FC236}">
                <a16:creationId xmlns:a16="http://schemas.microsoft.com/office/drawing/2014/main" id="{D6FB2CAF-60AD-959A-06EC-0A2A8DBD73AB}"/>
              </a:ext>
            </a:extLst>
          </p:cNvPr>
          <p:cNvSpPr/>
          <p:nvPr/>
        </p:nvSpPr>
        <p:spPr>
          <a:xfrm>
            <a:off x="10375296" y="95654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DOI</a:t>
            </a:r>
          </a:p>
        </p:txBody>
      </p:sp>
      <p:sp>
        <p:nvSpPr>
          <p:cNvPr id="22" name="Rectangle: Rounded Corners 21">
            <a:hlinkClick r:id="rId4" action="ppaction://hlinksldjump"/>
            <a:extLst>
              <a:ext uri="{FF2B5EF4-FFF2-40B4-BE49-F238E27FC236}">
                <a16:creationId xmlns:a16="http://schemas.microsoft.com/office/drawing/2014/main" id="{D253989D-4656-07EE-E06F-411F052CD512}"/>
              </a:ext>
            </a:extLst>
          </p:cNvPr>
          <p:cNvSpPr/>
          <p:nvPr/>
        </p:nvSpPr>
        <p:spPr>
          <a:xfrm>
            <a:off x="10375296" y="552687"/>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tx1"/>
                </a:solidFill>
                <a:cs typeface="B Nazanin" panose="00000400000000000000" pitchFamily="2" charset="-78"/>
              </a:rPr>
              <a:t>معرفی منابع</a:t>
            </a:r>
            <a:endParaRPr lang="en-US" sz="1400" b="1" dirty="0">
              <a:solidFill>
                <a:schemeClr val="tx1"/>
              </a:solidFill>
              <a:cs typeface="B Nazanin" panose="00000400000000000000" pitchFamily="2" charset="-78"/>
            </a:endParaRPr>
          </a:p>
        </p:txBody>
      </p:sp>
      <p:pic>
        <p:nvPicPr>
          <p:cNvPr id="23" name="Picture 22">
            <a:extLst>
              <a:ext uri="{FF2B5EF4-FFF2-40B4-BE49-F238E27FC236}">
                <a16:creationId xmlns:a16="http://schemas.microsoft.com/office/drawing/2014/main" id="{81BFEEF4-6110-FE9F-9DF9-661FDAE4B33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24" name="TextBox 23">
            <a:extLst>
              <a:ext uri="{FF2B5EF4-FFF2-40B4-BE49-F238E27FC236}">
                <a16:creationId xmlns:a16="http://schemas.microsoft.com/office/drawing/2014/main" id="{8053BACE-2C23-CB5F-39F4-4742D28EB5E3}"/>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25" name="Rectangle: Rounded Corners 24">
            <a:hlinkClick r:id="rId6" action="ppaction://hlinksldjump"/>
            <a:extLst>
              <a:ext uri="{FF2B5EF4-FFF2-40B4-BE49-F238E27FC236}">
                <a16:creationId xmlns:a16="http://schemas.microsoft.com/office/drawing/2014/main" id="{C49D7D8E-19E5-FE9D-5DAF-2CB91A0582D4}"/>
              </a:ext>
            </a:extLst>
          </p:cNvPr>
          <p:cNvSpPr/>
          <p:nvPr/>
        </p:nvSpPr>
        <p:spPr>
          <a:xfrm>
            <a:off x="10375296" y="138580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علم سنجی</a:t>
            </a:r>
            <a:endParaRPr lang="en-US" sz="1400" b="1" dirty="0">
              <a:solidFill>
                <a:schemeClr val="bg1"/>
              </a:solidFill>
              <a:cs typeface="B Nazanin" panose="00000400000000000000" pitchFamily="2" charset="-78"/>
            </a:endParaRPr>
          </a:p>
        </p:txBody>
      </p:sp>
      <p:sp>
        <p:nvSpPr>
          <p:cNvPr id="26" name="Rectangle: Rounded Corners 25">
            <a:hlinkClick r:id="rId7" action="ppaction://hlinksldjump"/>
            <a:extLst>
              <a:ext uri="{FF2B5EF4-FFF2-40B4-BE49-F238E27FC236}">
                <a16:creationId xmlns:a16="http://schemas.microsoft.com/office/drawing/2014/main" id="{ED21B55D-7A14-A49F-00F1-DA439FC09414}"/>
              </a:ext>
            </a:extLst>
          </p:cNvPr>
          <p:cNvSpPr/>
          <p:nvPr/>
        </p:nvSpPr>
        <p:spPr>
          <a:xfrm>
            <a:off x="10375296" y="1815066"/>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رتبه بندی نشریات</a:t>
            </a:r>
            <a:endParaRPr lang="en-US" sz="1400" b="1" dirty="0">
              <a:solidFill>
                <a:schemeClr val="bg1"/>
              </a:solidFill>
              <a:cs typeface="B Nazanin" panose="00000400000000000000" pitchFamily="2" charset="-78"/>
            </a:endParaRPr>
          </a:p>
        </p:txBody>
      </p:sp>
      <p:sp>
        <p:nvSpPr>
          <p:cNvPr id="27" name="Rectangle: Rounded Corners 26">
            <a:hlinkClick r:id="rId8" action="ppaction://hlinksldjump"/>
            <a:extLst>
              <a:ext uri="{FF2B5EF4-FFF2-40B4-BE49-F238E27FC236}">
                <a16:creationId xmlns:a16="http://schemas.microsoft.com/office/drawing/2014/main" id="{FBFC53FA-79A8-8CD1-7839-E64978C5E4BD}"/>
              </a:ext>
            </a:extLst>
          </p:cNvPr>
          <p:cNvSpPr/>
          <p:nvPr/>
        </p:nvSpPr>
        <p:spPr>
          <a:xfrm>
            <a:off x="10375296" y="264309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دریافت مقاله</a:t>
            </a:r>
            <a:endParaRPr lang="en-US" sz="1400" b="1" dirty="0">
              <a:solidFill>
                <a:schemeClr val="bg1"/>
              </a:solidFill>
              <a:cs typeface="B Nazanin" panose="00000400000000000000" pitchFamily="2" charset="-78"/>
            </a:endParaRPr>
          </a:p>
        </p:txBody>
      </p:sp>
      <p:sp>
        <p:nvSpPr>
          <p:cNvPr id="28" name="Rectangle: Rounded Corners 27">
            <a:hlinkClick r:id="rId9" action="ppaction://hlinksldjump"/>
            <a:extLst>
              <a:ext uri="{FF2B5EF4-FFF2-40B4-BE49-F238E27FC236}">
                <a16:creationId xmlns:a16="http://schemas.microsoft.com/office/drawing/2014/main" id="{C5990F2E-E683-0EDF-95E2-EE7DA9C69AAF}"/>
              </a:ext>
            </a:extLst>
          </p:cNvPr>
          <p:cNvSpPr/>
          <p:nvPr/>
        </p:nvSpPr>
        <p:spPr>
          <a:xfrm>
            <a:off x="10375296" y="305541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سامانه پژوهشیار</a:t>
            </a:r>
            <a:endParaRPr lang="en-US" sz="1400" b="1" dirty="0">
              <a:solidFill>
                <a:schemeClr val="bg1"/>
              </a:solidFill>
              <a:cs typeface="B Nazanin" panose="00000400000000000000" pitchFamily="2" charset="-78"/>
            </a:endParaRPr>
          </a:p>
        </p:txBody>
      </p:sp>
      <p:sp>
        <p:nvSpPr>
          <p:cNvPr id="29" name="Rectangle: Rounded Corners 28">
            <a:hlinkClick r:id="rId10" action="ppaction://hlinksldjump"/>
            <a:extLst>
              <a:ext uri="{FF2B5EF4-FFF2-40B4-BE49-F238E27FC236}">
                <a16:creationId xmlns:a16="http://schemas.microsoft.com/office/drawing/2014/main" id="{B05D08F2-BA1E-7BBE-194C-FBEE0F2CB869}"/>
              </a:ext>
            </a:extLst>
          </p:cNvPr>
          <p:cNvSpPr/>
          <p:nvPr/>
        </p:nvSpPr>
        <p:spPr>
          <a:xfrm>
            <a:off x="10375296" y="347620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ORCID</a:t>
            </a:r>
          </a:p>
        </p:txBody>
      </p:sp>
      <p:sp>
        <p:nvSpPr>
          <p:cNvPr id="30" name="Rectangle: Rounded Corners 29">
            <a:hlinkClick r:id="rId11" action="ppaction://hlinksldjump"/>
            <a:extLst>
              <a:ext uri="{FF2B5EF4-FFF2-40B4-BE49-F238E27FC236}">
                <a16:creationId xmlns:a16="http://schemas.microsoft.com/office/drawing/2014/main" id="{ECDDABA5-B8D7-9CAD-F841-3E1FD92C81C6}"/>
              </a:ext>
            </a:extLst>
          </p:cNvPr>
          <p:cNvSpPr/>
          <p:nvPr/>
        </p:nvSpPr>
        <p:spPr>
          <a:xfrm>
            <a:off x="10375296" y="388852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ساختار مقاله</a:t>
            </a:r>
            <a:endParaRPr lang="en-US" sz="1400" b="1" dirty="0">
              <a:solidFill>
                <a:schemeClr val="bg1"/>
              </a:solidFill>
              <a:cs typeface="B Nazanin" panose="00000400000000000000" pitchFamily="2" charset="-78"/>
            </a:endParaRPr>
          </a:p>
        </p:txBody>
      </p:sp>
      <p:sp>
        <p:nvSpPr>
          <p:cNvPr id="31" name="Rectangle: Rounded Corners 30">
            <a:hlinkClick r:id="rId12" action="ppaction://hlinksldjump"/>
            <a:extLst>
              <a:ext uri="{FF2B5EF4-FFF2-40B4-BE49-F238E27FC236}">
                <a16:creationId xmlns:a16="http://schemas.microsoft.com/office/drawing/2014/main" id="{CE096801-6384-AA82-0800-90A6BE0C71EF}"/>
              </a:ext>
            </a:extLst>
          </p:cNvPr>
          <p:cNvSpPr/>
          <p:nvPr/>
        </p:nvSpPr>
        <p:spPr>
          <a:xfrm>
            <a:off x="10375296" y="43093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ارجاع دهی و نکات مهم</a:t>
            </a:r>
            <a:endParaRPr lang="en-US" sz="1400" b="1" dirty="0">
              <a:solidFill>
                <a:schemeClr val="bg1"/>
              </a:solidFill>
              <a:cs typeface="B Nazanin" panose="00000400000000000000" pitchFamily="2" charset="-78"/>
            </a:endParaRPr>
          </a:p>
        </p:txBody>
      </p:sp>
      <p:sp>
        <p:nvSpPr>
          <p:cNvPr id="32" name="Rectangle: Rounded Corners 31">
            <a:hlinkClick r:id="rId13" action="ppaction://hlinksldjump"/>
            <a:extLst>
              <a:ext uri="{FF2B5EF4-FFF2-40B4-BE49-F238E27FC236}">
                <a16:creationId xmlns:a16="http://schemas.microsoft.com/office/drawing/2014/main" id="{C8F9587E-A76F-2B16-0B12-60C1B2183100}"/>
              </a:ext>
            </a:extLst>
          </p:cNvPr>
          <p:cNvSpPr/>
          <p:nvPr/>
        </p:nvSpPr>
        <p:spPr>
          <a:xfrm>
            <a:off x="10375296" y="473011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انواع مقاله</a:t>
            </a:r>
            <a:endParaRPr lang="en-US" sz="1400" b="1" dirty="0">
              <a:solidFill>
                <a:schemeClr val="bg1"/>
              </a:solidFill>
              <a:cs typeface="B Nazanin" panose="00000400000000000000" pitchFamily="2" charset="-78"/>
            </a:endParaRPr>
          </a:p>
        </p:txBody>
      </p:sp>
      <p:sp>
        <p:nvSpPr>
          <p:cNvPr id="33" name="Rectangle: Rounded Corners 32">
            <a:hlinkClick r:id="rId14" action="ppaction://hlinksldjump"/>
            <a:extLst>
              <a:ext uri="{FF2B5EF4-FFF2-40B4-BE49-F238E27FC236}">
                <a16:creationId xmlns:a16="http://schemas.microsoft.com/office/drawing/2014/main" id="{FC463285-DEAB-7F3E-F997-724C49E66B45}"/>
              </a:ext>
            </a:extLst>
          </p:cNvPr>
          <p:cNvSpPr/>
          <p:nvPr/>
        </p:nvSpPr>
        <p:spPr>
          <a:xfrm>
            <a:off x="10375296" y="515090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پذیرش و داوری</a:t>
            </a:r>
            <a:endParaRPr lang="en-US" sz="1400" b="1" dirty="0">
              <a:solidFill>
                <a:schemeClr val="bg1"/>
              </a:solidFill>
              <a:cs typeface="B Nazanin" panose="00000400000000000000" pitchFamily="2" charset="-78"/>
            </a:endParaRPr>
          </a:p>
        </p:txBody>
      </p:sp>
      <p:sp>
        <p:nvSpPr>
          <p:cNvPr id="34" name="Rectangle: Rounded Corners 33">
            <a:hlinkClick r:id="rId15" action="ppaction://hlinksldjump"/>
            <a:extLst>
              <a:ext uri="{FF2B5EF4-FFF2-40B4-BE49-F238E27FC236}">
                <a16:creationId xmlns:a16="http://schemas.microsoft.com/office/drawing/2014/main" id="{ECE1ED78-4BC9-5FA5-085B-7BF04F3ACF7C}"/>
              </a:ext>
            </a:extLst>
          </p:cNvPr>
          <p:cNvSpPr/>
          <p:nvPr/>
        </p:nvSpPr>
        <p:spPr>
          <a:xfrm>
            <a:off x="10375296" y="55632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سئو آکادمیک</a:t>
            </a:r>
            <a:endParaRPr lang="en-US" sz="1400" b="1" dirty="0">
              <a:solidFill>
                <a:schemeClr val="bg1"/>
              </a:solidFill>
              <a:cs typeface="B Nazanin" panose="00000400000000000000" pitchFamily="2" charset="-78"/>
            </a:endParaRPr>
          </a:p>
        </p:txBody>
      </p:sp>
      <p:sp>
        <p:nvSpPr>
          <p:cNvPr id="35" name="Rectangle: Rounded Corners 34">
            <a:hlinkClick r:id="rId16" action="ppaction://hlinksldjump"/>
            <a:extLst>
              <a:ext uri="{FF2B5EF4-FFF2-40B4-BE49-F238E27FC236}">
                <a16:creationId xmlns:a16="http://schemas.microsoft.com/office/drawing/2014/main" id="{C8FC6DA6-693F-0D70-86FC-418830DDFB7E}"/>
              </a:ext>
            </a:extLst>
          </p:cNvPr>
          <p:cNvSpPr/>
          <p:nvPr/>
        </p:nvSpPr>
        <p:spPr>
          <a:xfrm>
            <a:off x="10375297" y="597554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MaxQDA</a:t>
            </a:r>
            <a:endParaRPr lang="en-US" sz="1400" b="1" dirty="0">
              <a:solidFill>
                <a:schemeClr val="bg1"/>
              </a:solidFill>
              <a:cs typeface="B Nazanin" panose="00000400000000000000" pitchFamily="2" charset="-78"/>
            </a:endParaRPr>
          </a:p>
        </p:txBody>
      </p:sp>
      <p:sp>
        <p:nvSpPr>
          <p:cNvPr id="36" name="Rectangle: Rounded Corners 35">
            <a:hlinkClick r:id="rId17" action="ppaction://hlinksldjump"/>
            <a:extLst>
              <a:ext uri="{FF2B5EF4-FFF2-40B4-BE49-F238E27FC236}">
                <a16:creationId xmlns:a16="http://schemas.microsoft.com/office/drawing/2014/main" id="{32D26CEF-70CF-3C12-ED3A-4B152049FFC3}"/>
              </a:ext>
            </a:extLst>
          </p:cNvPr>
          <p:cNvSpPr/>
          <p:nvPr/>
        </p:nvSpPr>
        <p:spPr>
          <a:xfrm>
            <a:off x="10375296" y="6396329"/>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روش‌های تحقیق منتخب</a:t>
            </a:r>
            <a:endParaRPr lang="en-US" sz="1400" b="1" dirty="0">
              <a:solidFill>
                <a:schemeClr val="bg1"/>
              </a:solidFill>
              <a:cs typeface="B Nazanin" panose="00000400000000000000" pitchFamily="2" charset="-78"/>
            </a:endParaRPr>
          </a:p>
        </p:txBody>
      </p:sp>
      <p:sp>
        <p:nvSpPr>
          <p:cNvPr id="37" name="Rectangle: Rounded Corners 36">
            <a:hlinkClick r:id="rId7" action="ppaction://hlinksldjump"/>
            <a:extLst>
              <a:ext uri="{FF2B5EF4-FFF2-40B4-BE49-F238E27FC236}">
                <a16:creationId xmlns:a16="http://schemas.microsoft.com/office/drawing/2014/main" id="{9C2DE0A9-99D2-2526-7293-0763C29BB295}"/>
              </a:ext>
            </a:extLst>
          </p:cNvPr>
          <p:cNvSpPr/>
          <p:nvPr/>
        </p:nvSpPr>
        <p:spPr>
          <a:xfrm>
            <a:off x="10380825" y="2239233"/>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VOSViewer</a:t>
            </a:r>
            <a:endParaRPr lang="en-US" sz="14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317579057"/>
      </p:ext>
    </p:extLst>
  </p:cSld>
  <p:clrMapOvr>
    <a:masterClrMapping/>
  </p:clrMapOvr>
  <p:transition spd="med">
    <p:pull/>
  </p:transition>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8DC496C-12BE-10FC-1946-B05AAF558520}"/>
              </a:ext>
            </a:extLst>
          </p:cNvPr>
          <p:cNvSpPr>
            <a:spLocks noGrp="1"/>
          </p:cNvSpPr>
          <p:nvPr>
            <p:ph idx="1"/>
          </p:nvPr>
        </p:nvSpPr>
        <p:spPr>
          <a:xfrm>
            <a:off x="214602" y="1253330"/>
            <a:ext cx="9685177" cy="5376069"/>
          </a:xfrm>
        </p:spPr>
        <p:txBody>
          <a:bodyPr>
            <a:noAutofit/>
          </a:bodyPr>
          <a:lstStyle/>
          <a:p>
            <a:pPr marL="0" indent="0" algn="just" rtl="1">
              <a:buNone/>
            </a:pPr>
            <a:r>
              <a:rPr lang="fa-IR" b="1" dirty="0">
                <a:solidFill>
                  <a:srgbClr val="00B050"/>
                </a:solidFill>
                <a:cs typeface="B Nazanin" panose="00000400000000000000" pitchFamily="2" charset="-78"/>
              </a:rPr>
              <a:t>مزایا: </a:t>
            </a:r>
          </a:p>
          <a:p>
            <a:pPr marL="0" indent="0" algn="just" rtl="1">
              <a:buNone/>
            </a:pPr>
            <a:r>
              <a:rPr lang="fa-IR" b="1" dirty="0">
                <a:solidFill>
                  <a:srgbClr val="C00000"/>
                </a:solidFill>
                <a:cs typeface="B Nazanin" panose="00000400000000000000" pitchFamily="2" charset="-78"/>
              </a:rPr>
              <a:t>»</a:t>
            </a:r>
            <a:r>
              <a:rPr lang="fa-IR" b="1" dirty="0">
                <a:cs typeface="B Nazanin" panose="00000400000000000000" pitchFamily="2" charset="-78"/>
              </a:rPr>
              <a:t> شکل گیری نظریه به صورت منظم و بر اساس داده‌های واقعی</a:t>
            </a:r>
          </a:p>
          <a:p>
            <a:pPr marL="0" indent="0" algn="just" rtl="1">
              <a:buNone/>
            </a:pPr>
            <a:r>
              <a:rPr lang="fa-IR" b="1" dirty="0">
                <a:solidFill>
                  <a:srgbClr val="C00000"/>
                </a:solidFill>
                <a:cs typeface="B Nazanin" panose="00000400000000000000" pitchFamily="2" charset="-78"/>
              </a:rPr>
              <a:t>»</a:t>
            </a:r>
            <a:r>
              <a:rPr lang="fa-IR" b="1" dirty="0">
                <a:cs typeface="B Nazanin" panose="00000400000000000000" pitchFamily="2" charset="-78"/>
              </a:rPr>
              <a:t> مناسب برای موقعیتی که دانش ما در مورد آن محدود است و تئوری قابل اعتنا در آن موجود نیست که بتوان بر اساس آن فرضیه‌ای برای آزمون تدوین کرد</a:t>
            </a:r>
          </a:p>
          <a:p>
            <a:pPr marL="0" indent="0" algn="just" rtl="1">
              <a:buNone/>
            </a:pPr>
            <a:r>
              <a:rPr lang="fa-IR" b="1" dirty="0">
                <a:solidFill>
                  <a:srgbClr val="C00000"/>
                </a:solidFill>
                <a:cs typeface="B Nazanin" panose="00000400000000000000" pitchFamily="2" charset="-78"/>
              </a:rPr>
              <a:t>»</a:t>
            </a:r>
            <a:r>
              <a:rPr lang="fa-IR" b="1" dirty="0">
                <a:cs typeface="B Nazanin" panose="00000400000000000000" pitchFamily="2" charset="-78"/>
              </a:rPr>
              <a:t> تکامل از طریق تعامل مستمر در گردآوری و تحلیل داده‌ها</a:t>
            </a:r>
          </a:p>
        </p:txBody>
      </p:sp>
      <p:sp>
        <p:nvSpPr>
          <p:cNvPr id="4" name="Title 1">
            <a:extLst>
              <a:ext uri="{FF2B5EF4-FFF2-40B4-BE49-F238E27FC236}">
                <a16:creationId xmlns:a16="http://schemas.microsoft.com/office/drawing/2014/main" id="{C71F1A28-CB0C-52C5-74A5-B01BB059C6DA}"/>
              </a:ext>
            </a:extLst>
          </p:cNvPr>
          <p:cNvSpPr txBox="1">
            <a:spLocks/>
          </p:cNvSpPr>
          <p:nvPr/>
        </p:nvSpPr>
        <p:spPr>
          <a:xfrm>
            <a:off x="214604" y="365125"/>
            <a:ext cx="9685176" cy="707895"/>
          </a:xfrm>
          <a:prstGeom prst="rect">
            <a:avLst/>
          </a:prstGeom>
          <a:solidFill>
            <a:schemeClr val="accent1">
              <a:lumMod val="40000"/>
              <a:lumOff val="60000"/>
            </a:schemeClr>
          </a:solidFill>
        </p:spPr>
        <p:txBody>
          <a:bodyPr vert="horz" lIns="91440" tIns="45720" rIns="91440" bIns="45720" rtlCol="0" anchor="ctr">
            <a:normAutofit fontScale="7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r>
              <a:rPr lang="fa-IR" b="1" dirty="0">
                <a:cs typeface="B Nazanin" panose="00000400000000000000" pitchFamily="2" charset="-78"/>
              </a:rPr>
              <a:t>روش‌های تحقیق » طرح پژوهشی داده بنیاد (</a:t>
            </a:r>
            <a:r>
              <a:rPr lang="en-US" b="1" dirty="0">
                <a:cs typeface="B Nazanin" panose="00000400000000000000" pitchFamily="2" charset="-78"/>
              </a:rPr>
              <a:t>Grounded Theory</a:t>
            </a:r>
            <a:r>
              <a:rPr lang="fa-IR" b="1" dirty="0">
                <a:cs typeface="B Nazanin" panose="00000400000000000000" pitchFamily="2" charset="-78"/>
              </a:rPr>
              <a:t>)</a:t>
            </a:r>
            <a:endParaRPr lang="en-US" b="1" dirty="0">
              <a:cs typeface="B Nazanin" panose="00000400000000000000" pitchFamily="2" charset="-78"/>
            </a:endParaRPr>
          </a:p>
        </p:txBody>
      </p:sp>
      <p:sp>
        <p:nvSpPr>
          <p:cNvPr id="5" name="Rectangle 4">
            <a:extLst>
              <a:ext uri="{FF2B5EF4-FFF2-40B4-BE49-F238E27FC236}">
                <a16:creationId xmlns:a16="http://schemas.microsoft.com/office/drawing/2014/main" id="{DA10DE48-31BE-6CDD-F91B-5F0089E95D7C}"/>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Rounded Corners 5">
            <a:hlinkClick r:id="rId2" action="ppaction://hlinksldjump"/>
            <a:extLst>
              <a:ext uri="{FF2B5EF4-FFF2-40B4-BE49-F238E27FC236}">
                <a16:creationId xmlns:a16="http://schemas.microsoft.com/office/drawing/2014/main" id="{5F71E3B3-18F1-4D6F-76DB-5CCB8D35E5FE}"/>
              </a:ext>
            </a:extLst>
          </p:cNvPr>
          <p:cNvSpPr/>
          <p:nvPr/>
        </p:nvSpPr>
        <p:spPr>
          <a:xfrm>
            <a:off x="10375296" y="95654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DOI</a:t>
            </a:r>
          </a:p>
        </p:txBody>
      </p:sp>
      <p:sp>
        <p:nvSpPr>
          <p:cNvPr id="7" name="Rectangle: Rounded Corners 6">
            <a:hlinkClick r:id="rId3" action="ppaction://hlinksldjump"/>
            <a:extLst>
              <a:ext uri="{FF2B5EF4-FFF2-40B4-BE49-F238E27FC236}">
                <a16:creationId xmlns:a16="http://schemas.microsoft.com/office/drawing/2014/main" id="{683FE606-0C5D-EA8C-54D8-BCF99DF4AC26}"/>
              </a:ext>
            </a:extLst>
          </p:cNvPr>
          <p:cNvSpPr/>
          <p:nvPr/>
        </p:nvSpPr>
        <p:spPr>
          <a:xfrm>
            <a:off x="10375296" y="55268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bg1"/>
                </a:solidFill>
                <a:cs typeface="B Nazanin" panose="00000400000000000000" pitchFamily="2" charset="-78"/>
              </a:rPr>
              <a:t>معرفی منابع</a:t>
            </a:r>
            <a:endParaRPr lang="en-US" sz="1400" b="1" dirty="0">
              <a:solidFill>
                <a:schemeClr val="bg1"/>
              </a:solidFill>
              <a:cs typeface="B Nazanin" panose="00000400000000000000" pitchFamily="2" charset="-78"/>
            </a:endParaRPr>
          </a:p>
        </p:txBody>
      </p:sp>
      <p:pic>
        <p:nvPicPr>
          <p:cNvPr id="8" name="Picture 7">
            <a:extLst>
              <a:ext uri="{FF2B5EF4-FFF2-40B4-BE49-F238E27FC236}">
                <a16:creationId xmlns:a16="http://schemas.microsoft.com/office/drawing/2014/main" id="{3E3473F0-8DA4-4789-630E-438280B06DC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9" name="TextBox 8">
            <a:extLst>
              <a:ext uri="{FF2B5EF4-FFF2-40B4-BE49-F238E27FC236}">
                <a16:creationId xmlns:a16="http://schemas.microsoft.com/office/drawing/2014/main" id="{4D73DA73-6944-D0C0-AEA9-9876964815DF}"/>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10" name="Rectangle: Rounded Corners 9">
            <a:hlinkClick r:id="rId5" action="ppaction://hlinksldjump"/>
            <a:extLst>
              <a:ext uri="{FF2B5EF4-FFF2-40B4-BE49-F238E27FC236}">
                <a16:creationId xmlns:a16="http://schemas.microsoft.com/office/drawing/2014/main" id="{7313539B-4E06-070C-19E9-E11289E5D3FC}"/>
              </a:ext>
            </a:extLst>
          </p:cNvPr>
          <p:cNvSpPr/>
          <p:nvPr/>
        </p:nvSpPr>
        <p:spPr>
          <a:xfrm>
            <a:off x="10375296" y="138580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علم سنجی</a:t>
            </a:r>
            <a:endParaRPr lang="en-US" sz="1400" b="1" dirty="0">
              <a:solidFill>
                <a:schemeClr val="bg1"/>
              </a:solidFill>
              <a:cs typeface="B Nazanin" panose="00000400000000000000" pitchFamily="2" charset="-78"/>
            </a:endParaRPr>
          </a:p>
        </p:txBody>
      </p:sp>
      <p:sp>
        <p:nvSpPr>
          <p:cNvPr id="11" name="Rectangle: Rounded Corners 10">
            <a:hlinkClick r:id="rId6" action="ppaction://hlinksldjump"/>
            <a:extLst>
              <a:ext uri="{FF2B5EF4-FFF2-40B4-BE49-F238E27FC236}">
                <a16:creationId xmlns:a16="http://schemas.microsoft.com/office/drawing/2014/main" id="{908FBD9B-7C01-3F70-7B92-EB135DE28A43}"/>
              </a:ext>
            </a:extLst>
          </p:cNvPr>
          <p:cNvSpPr/>
          <p:nvPr/>
        </p:nvSpPr>
        <p:spPr>
          <a:xfrm>
            <a:off x="10375296" y="1815066"/>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رتبه بندی نشریات</a:t>
            </a:r>
            <a:endParaRPr lang="en-US" sz="1400" b="1" dirty="0">
              <a:solidFill>
                <a:schemeClr val="bg1"/>
              </a:solidFill>
              <a:cs typeface="B Nazanin" panose="00000400000000000000" pitchFamily="2" charset="-78"/>
            </a:endParaRPr>
          </a:p>
        </p:txBody>
      </p:sp>
      <p:sp>
        <p:nvSpPr>
          <p:cNvPr id="12" name="Rectangle: Rounded Corners 11">
            <a:hlinkClick r:id="rId7" action="ppaction://hlinksldjump"/>
            <a:extLst>
              <a:ext uri="{FF2B5EF4-FFF2-40B4-BE49-F238E27FC236}">
                <a16:creationId xmlns:a16="http://schemas.microsoft.com/office/drawing/2014/main" id="{48BE0C8B-2ACA-BF4C-061D-5BD3A716E9DF}"/>
              </a:ext>
            </a:extLst>
          </p:cNvPr>
          <p:cNvSpPr/>
          <p:nvPr/>
        </p:nvSpPr>
        <p:spPr>
          <a:xfrm>
            <a:off x="10375296" y="264309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دریافت مقاله</a:t>
            </a:r>
            <a:endParaRPr lang="en-US" sz="1400" b="1" dirty="0">
              <a:solidFill>
                <a:schemeClr val="bg1"/>
              </a:solidFill>
              <a:cs typeface="B Nazanin" panose="00000400000000000000" pitchFamily="2" charset="-78"/>
            </a:endParaRPr>
          </a:p>
        </p:txBody>
      </p:sp>
      <p:sp>
        <p:nvSpPr>
          <p:cNvPr id="13" name="Rectangle: Rounded Corners 12">
            <a:hlinkClick r:id="rId8" action="ppaction://hlinksldjump"/>
            <a:extLst>
              <a:ext uri="{FF2B5EF4-FFF2-40B4-BE49-F238E27FC236}">
                <a16:creationId xmlns:a16="http://schemas.microsoft.com/office/drawing/2014/main" id="{A48F2B23-6A4B-D69E-93CF-EDDFD977CF2F}"/>
              </a:ext>
            </a:extLst>
          </p:cNvPr>
          <p:cNvSpPr/>
          <p:nvPr/>
        </p:nvSpPr>
        <p:spPr>
          <a:xfrm>
            <a:off x="10375296" y="305541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سامانه پژوهشیار</a:t>
            </a:r>
            <a:endParaRPr lang="en-US" sz="1400" b="1" dirty="0">
              <a:solidFill>
                <a:schemeClr val="bg1"/>
              </a:solidFill>
              <a:cs typeface="B Nazanin" panose="00000400000000000000" pitchFamily="2" charset="-78"/>
            </a:endParaRPr>
          </a:p>
        </p:txBody>
      </p:sp>
      <p:sp>
        <p:nvSpPr>
          <p:cNvPr id="14" name="Rectangle: Rounded Corners 13">
            <a:hlinkClick r:id="rId9" action="ppaction://hlinksldjump"/>
            <a:extLst>
              <a:ext uri="{FF2B5EF4-FFF2-40B4-BE49-F238E27FC236}">
                <a16:creationId xmlns:a16="http://schemas.microsoft.com/office/drawing/2014/main" id="{799C4DE5-F644-3977-6F5F-0B305B2EABFB}"/>
              </a:ext>
            </a:extLst>
          </p:cNvPr>
          <p:cNvSpPr/>
          <p:nvPr/>
        </p:nvSpPr>
        <p:spPr>
          <a:xfrm>
            <a:off x="10375296" y="347620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ORCID</a:t>
            </a:r>
          </a:p>
        </p:txBody>
      </p:sp>
      <p:sp>
        <p:nvSpPr>
          <p:cNvPr id="15" name="Rectangle: Rounded Corners 14">
            <a:hlinkClick r:id="rId10" action="ppaction://hlinksldjump"/>
            <a:extLst>
              <a:ext uri="{FF2B5EF4-FFF2-40B4-BE49-F238E27FC236}">
                <a16:creationId xmlns:a16="http://schemas.microsoft.com/office/drawing/2014/main" id="{A0C6860C-0B89-21DC-5CF3-225C37539C3D}"/>
              </a:ext>
            </a:extLst>
          </p:cNvPr>
          <p:cNvSpPr/>
          <p:nvPr/>
        </p:nvSpPr>
        <p:spPr>
          <a:xfrm>
            <a:off x="10375296" y="388852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ساختار مقاله</a:t>
            </a:r>
            <a:endParaRPr lang="en-US" sz="1400" b="1" dirty="0">
              <a:solidFill>
                <a:schemeClr val="bg1"/>
              </a:solidFill>
              <a:cs typeface="B Nazanin" panose="00000400000000000000" pitchFamily="2" charset="-78"/>
            </a:endParaRPr>
          </a:p>
        </p:txBody>
      </p:sp>
      <p:sp>
        <p:nvSpPr>
          <p:cNvPr id="16" name="Rectangle: Rounded Corners 15">
            <a:hlinkClick r:id="rId11" action="ppaction://hlinksldjump"/>
            <a:extLst>
              <a:ext uri="{FF2B5EF4-FFF2-40B4-BE49-F238E27FC236}">
                <a16:creationId xmlns:a16="http://schemas.microsoft.com/office/drawing/2014/main" id="{381B07A3-9724-2674-260F-1E3F1F87614E}"/>
              </a:ext>
            </a:extLst>
          </p:cNvPr>
          <p:cNvSpPr/>
          <p:nvPr/>
        </p:nvSpPr>
        <p:spPr>
          <a:xfrm>
            <a:off x="10375296" y="43093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ارجاع دهی و نکات مهم</a:t>
            </a:r>
            <a:endParaRPr lang="en-US" sz="1400" b="1" dirty="0">
              <a:solidFill>
                <a:schemeClr val="bg1"/>
              </a:solidFill>
              <a:cs typeface="B Nazanin" panose="00000400000000000000" pitchFamily="2" charset="-78"/>
            </a:endParaRPr>
          </a:p>
        </p:txBody>
      </p:sp>
      <p:sp>
        <p:nvSpPr>
          <p:cNvPr id="17" name="Rectangle: Rounded Corners 16">
            <a:hlinkClick r:id="rId12" action="ppaction://hlinksldjump"/>
            <a:extLst>
              <a:ext uri="{FF2B5EF4-FFF2-40B4-BE49-F238E27FC236}">
                <a16:creationId xmlns:a16="http://schemas.microsoft.com/office/drawing/2014/main" id="{399E2242-1DF7-3281-6EA3-9AAC34C4794C}"/>
              </a:ext>
            </a:extLst>
          </p:cNvPr>
          <p:cNvSpPr/>
          <p:nvPr/>
        </p:nvSpPr>
        <p:spPr>
          <a:xfrm>
            <a:off x="10375296" y="473011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انواع مقاله</a:t>
            </a:r>
            <a:endParaRPr lang="en-US" sz="1400" b="1" dirty="0">
              <a:solidFill>
                <a:schemeClr val="bg1"/>
              </a:solidFill>
              <a:cs typeface="B Nazanin" panose="00000400000000000000" pitchFamily="2" charset="-78"/>
            </a:endParaRPr>
          </a:p>
        </p:txBody>
      </p:sp>
      <p:sp>
        <p:nvSpPr>
          <p:cNvPr id="18" name="Rectangle: Rounded Corners 17">
            <a:hlinkClick r:id="rId13" action="ppaction://hlinksldjump"/>
            <a:extLst>
              <a:ext uri="{FF2B5EF4-FFF2-40B4-BE49-F238E27FC236}">
                <a16:creationId xmlns:a16="http://schemas.microsoft.com/office/drawing/2014/main" id="{28F3B7FF-BE40-FA14-A902-A72165B44211}"/>
              </a:ext>
            </a:extLst>
          </p:cNvPr>
          <p:cNvSpPr/>
          <p:nvPr/>
        </p:nvSpPr>
        <p:spPr>
          <a:xfrm>
            <a:off x="10375296" y="515090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پذیرش و داوری</a:t>
            </a:r>
            <a:endParaRPr lang="en-US" sz="1400" b="1" dirty="0">
              <a:solidFill>
                <a:schemeClr val="bg1"/>
              </a:solidFill>
              <a:cs typeface="B Nazanin" panose="00000400000000000000" pitchFamily="2" charset="-78"/>
            </a:endParaRPr>
          </a:p>
        </p:txBody>
      </p:sp>
      <p:sp>
        <p:nvSpPr>
          <p:cNvPr id="34" name="Rectangle: Rounded Corners 33">
            <a:hlinkClick r:id="rId14" action="ppaction://hlinksldjump"/>
            <a:extLst>
              <a:ext uri="{FF2B5EF4-FFF2-40B4-BE49-F238E27FC236}">
                <a16:creationId xmlns:a16="http://schemas.microsoft.com/office/drawing/2014/main" id="{7D228EA2-ED3F-4276-4427-C10BF4D0B8AE}"/>
              </a:ext>
            </a:extLst>
          </p:cNvPr>
          <p:cNvSpPr/>
          <p:nvPr/>
        </p:nvSpPr>
        <p:spPr>
          <a:xfrm>
            <a:off x="10375296" y="55632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سئو آکادمیک</a:t>
            </a:r>
            <a:endParaRPr lang="en-US" sz="1400" b="1" dirty="0">
              <a:solidFill>
                <a:schemeClr val="bg1"/>
              </a:solidFill>
              <a:cs typeface="B Nazanin" panose="00000400000000000000" pitchFamily="2" charset="-78"/>
            </a:endParaRPr>
          </a:p>
        </p:txBody>
      </p:sp>
      <p:sp>
        <p:nvSpPr>
          <p:cNvPr id="35" name="Rectangle: Rounded Corners 34">
            <a:hlinkClick r:id="rId15" action="ppaction://hlinksldjump"/>
            <a:extLst>
              <a:ext uri="{FF2B5EF4-FFF2-40B4-BE49-F238E27FC236}">
                <a16:creationId xmlns:a16="http://schemas.microsoft.com/office/drawing/2014/main" id="{3102A6A4-62FD-22E2-47C0-BEA084780407}"/>
              </a:ext>
            </a:extLst>
          </p:cNvPr>
          <p:cNvSpPr/>
          <p:nvPr/>
        </p:nvSpPr>
        <p:spPr>
          <a:xfrm>
            <a:off x="10375297" y="597554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MaxQDA</a:t>
            </a:r>
            <a:endParaRPr lang="en-US" sz="1400" b="1" dirty="0">
              <a:solidFill>
                <a:schemeClr val="bg1"/>
              </a:solidFill>
              <a:cs typeface="B Nazanin" panose="00000400000000000000" pitchFamily="2" charset="-78"/>
            </a:endParaRPr>
          </a:p>
        </p:txBody>
      </p:sp>
      <p:sp>
        <p:nvSpPr>
          <p:cNvPr id="36" name="Rectangle: Rounded Corners 35">
            <a:hlinkClick r:id="rId16" action="ppaction://hlinksldjump"/>
            <a:extLst>
              <a:ext uri="{FF2B5EF4-FFF2-40B4-BE49-F238E27FC236}">
                <a16:creationId xmlns:a16="http://schemas.microsoft.com/office/drawing/2014/main" id="{125FEAD7-3805-594A-A248-2DA1D7752334}"/>
              </a:ext>
            </a:extLst>
          </p:cNvPr>
          <p:cNvSpPr/>
          <p:nvPr/>
        </p:nvSpPr>
        <p:spPr>
          <a:xfrm>
            <a:off x="10375296" y="6396329"/>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tx1"/>
                </a:solidFill>
                <a:cs typeface="B Nazanin" panose="00000400000000000000" pitchFamily="2" charset="-78"/>
              </a:rPr>
              <a:t>روش‌های تحقیق منتخب</a:t>
            </a:r>
            <a:endParaRPr lang="en-US" sz="1400" b="1" dirty="0">
              <a:solidFill>
                <a:schemeClr val="tx1"/>
              </a:solidFill>
              <a:cs typeface="B Nazanin" panose="00000400000000000000" pitchFamily="2" charset="-78"/>
            </a:endParaRPr>
          </a:p>
        </p:txBody>
      </p:sp>
      <p:sp>
        <p:nvSpPr>
          <p:cNvPr id="37" name="Rectangle: Rounded Corners 36">
            <a:hlinkClick r:id="rId6" action="ppaction://hlinksldjump"/>
            <a:extLst>
              <a:ext uri="{FF2B5EF4-FFF2-40B4-BE49-F238E27FC236}">
                <a16:creationId xmlns:a16="http://schemas.microsoft.com/office/drawing/2014/main" id="{860AC308-4E5D-BFFF-3D8E-7CC17CABF7BB}"/>
              </a:ext>
            </a:extLst>
          </p:cNvPr>
          <p:cNvSpPr/>
          <p:nvPr/>
        </p:nvSpPr>
        <p:spPr>
          <a:xfrm>
            <a:off x="10380825" y="2239233"/>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VOSViewer</a:t>
            </a:r>
            <a:endParaRPr lang="en-US" sz="14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264581227"/>
      </p:ext>
    </p:extLst>
  </p:cSld>
  <p:clrMapOvr>
    <a:masterClrMapping/>
  </p:clrMapOvr>
  <p:transition spd="med">
    <p:pull/>
  </p:transition>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8DC496C-12BE-10FC-1946-B05AAF558520}"/>
              </a:ext>
            </a:extLst>
          </p:cNvPr>
          <p:cNvSpPr>
            <a:spLocks noGrp="1"/>
          </p:cNvSpPr>
          <p:nvPr>
            <p:ph idx="1"/>
          </p:nvPr>
        </p:nvSpPr>
        <p:spPr>
          <a:xfrm>
            <a:off x="214602" y="1253330"/>
            <a:ext cx="9685177" cy="5376069"/>
          </a:xfrm>
        </p:spPr>
        <p:txBody>
          <a:bodyPr>
            <a:noAutofit/>
          </a:bodyPr>
          <a:lstStyle/>
          <a:p>
            <a:pPr marL="0" indent="0" algn="just" rtl="1">
              <a:buNone/>
            </a:pPr>
            <a:r>
              <a:rPr lang="fa-IR" b="1" dirty="0">
                <a:solidFill>
                  <a:srgbClr val="0070C0"/>
                </a:solidFill>
                <a:cs typeface="B Nazanin" panose="00000400000000000000" pitchFamily="2" charset="-78"/>
              </a:rPr>
              <a:t>انواع:</a:t>
            </a:r>
          </a:p>
          <a:p>
            <a:pPr marL="0" indent="0" algn="just" rtl="1">
              <a:buNone/>
            </a:pPr>
            <a:r>
              <a:rPr lang="fa-IR" b="1" dirty="0">
                <a:cs typeface="B Nazanin" panose="00000400000000000000" pitchFamily="2" charset="-78"/>
              </a:rPr>
              <a:t>شیوه </a:t>
            </a:r>
            <a:r>
              <a:rPr lang="fa-IR" b="1" dirty="0">
                <a:solidFill>
                  <a:srgbClr val="C00000"/>
                </a:solidFill>
                <a:cs typeface="B Nazanin" panose="00000400000000000000" pitchFamily="2" charset="-78"/>
              </a:rPr>
              <a:t>نظام­‌مند </a:t>
            </a:r>
            <a:r>
              <a:rPr lang="fa-IR" b="1" dirty="0">
                <a:cs typeface="B Nazanin" panose="00000400000000000000" pitchFamily="2" charset="-78"/>
              </a:rPr>
              <a:t>(</a:t>
            </a:r>
            <a:r>
              <a:rPr lang="en-US" b="1" dirty="0">
                <a:cs typeface="B Nazanin" panose="00000400000000000000" pitchFamily="2" charset="-78"/>
              </a:rPr>
              <a:t>Systematic</a:t>
            </a:r>
            <a:r>
              <a:rPr lang="fa-IR" b="1" dirty="0">
                <a:cs typeface="B Nazanin" panose="00000400000000000000" pitchFamily="2" charset="-78"/>
              </a:rPr>
              <a:t>) اثر اشتراوس و کوربین 1998</a:t>
            </a:r>
          </a:p>
          <a:p>
            <a:pPr marL="0" indent="0" algn="just" rtl="1">
              <a:buNone/>
            </a:pPr>
            <a:r>
              <a:rPr lang="fa-IR" b="1" dirty="0">
                <a:cs typeface="B Nazanin" panose="00000400000000000000" pitchFamily="2" charset="-78"/>
              </a:rPr>
              <a:t>شیوه </a:t>
            </a:r>
            <a:r>
              <a:rPr lang="fa-IR" b="1" dirty="0">
                <a:solidFill>
                  <a:srgbClr val="C00000"/>
                </a:solidFill>
                <a:cs typeface="B Nazanin" panose="00000400000000000000" pitchFamily="2" charset="-78"/>
              </a:rPr>
              <a:t>ظاهرشونده</a:t>
            </a:r>
            <a:r>
              <a:rPr lang="fa-IR" b="1" dirty="0">
                <a:cs typeface="B Nazanin" panose="00000400000000000000" pitchFamily="2" charset="-78"/>
              </a:rPr>
              <a:t> (</a:t>
            </a:r>
            <a:r>
              <a:rPr lang="en-US" b="1" dirty="0">
                <a:cs typeface="B Nazanin" panose="00000400000000000000" pitchFamily="2" charset="-78"/>
              </a:rPr>
              <a:t>Emergent</a:t>
            </a:r>
            <a:r>
              <a:rPr lang="fa-IR" b="1" dirty="0">
                <a:cs typeface="B Nazanin" panose="00000400000000000000" pitchFamily="2" charset="-78"/>
              </a:rPr>
              <a:t>) اثر گلیسر 1992</a:t>
            </a:r>
          </a:p>
          <a:p>
            <a:pPr marL="0" indent="0" algn="just" rtl="1">
              <a:buNone/>
            </a:pPr>
            <a:r>
              <a:rPr lang="fa-IR" b="1" dirty="0">
                <a:cs typeface="B Nazanin" panose="00000400000000000000" pitchFamily="2" charset="-78"/>
              </a:rPr>
              <a:t>شیوه </a:t>
            </a:r>
            <a:r>
              <a:rPr lang="fa-IR" b="1" dirty="0">
                <a:solidFill>
                  <a:srgbClr val="C00000"/>
                </a:solidFill>
                <a:cs typeface="B Nazanin" panose="00000400000000000000" pitchFamily="2" charset="-78"/>
              </a:rPr>
              <a:t>ساخت­‌گرایانه </a:t>
            </a:r>
            <a:r>
              <a:rPr lang="fa-IR" b="1" dirty="0">
                <a:cs typeface="B Nazanin" panose="00000400000000000000" pitchFamily="2" charset="-78"/>
              </a:rPr>
              <a:t>(</a:t>
            </a:r>
            <a:r>
              <a:rPr lang="en-US" b="1" dirty="0">
                <a:cs typeface="B Nazanin" panose="00000400000000000000" pitchFamily="2" charset="-78"/>
              </a:rPr>
              <a:t>Constructivist</a:t>
            </a:r>
            <a:r>
              <a:rPr lang="fa-IR" b="1" dirty="0">
                <a:cs typeface="B Nazanin" panose="00000400000000000000" pitchFamily="2" charset="-78"/>
              </a:rPr>
              <a:t>) اثر چارمز 1990</a:t>
            </a:r>
          </a:p>
        </p:txBody>
      </p:sp>
      <p:sp>
        <p:nvSpPr>
          <p:cNvPr id="4" name="Title 1">
            <a:extLst>
              <a:ext uri="{FF2B5EF4-FFF2-40B4-BE49-F238E27FC236}">
                <a16:creationId xmlns:a16="http://schemas.microsoft.com/office/drawing/2014/main" id="{C71F1A28-CB0C-52C5-74A5-B01BB059C6DA}"/>
              </a:ext>
            </a:extLst>
          </p:cNvPr>
          <p:cNvSpPr txBox="1">
            <a:spLocks/>
          </p:cNvSpPr>
          <p:nvPr/>
        </p:nvSpPr>
        <p:spPr>
          <a:xfrm>
            <a:off x="214604" y="365125"/>
            <a:ext cx="9685176" cy="707895"/>
          </a:xfrm>
          <a:prstGeom prst="rect">
            <a:avLst/>
          </a:prstGeom>
          <a:solidFill>
            <a:schemeClr val="accent1">
              <a:lumMod val="40000"/>
              <a:lumOff val="60000"/>
            </a:schemeClr>
          </a:solidFill>
        </p:spPr>
        <p:txBody>
          <a:bodyPr vert="horz" lIns="91440" tIns="45720" rIns="91440" bIns="45720" rtlCol="0" anchor="ctr">
            <a:normAutofit fontScale="7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r>
              <a:rPr lang="fa-IR" b="1" dirty="0">
                <a:cs typeface="B Nazanin" panose="00000400000000000000" pitchFamily="2" charset="-78"/>
              </a:rPr>
              <a:t>روش‌های تحقیق » طرح پژوهشی داده بنیاد (</a:t>
            </a:r>
            <a:r>
              <a:rPr lang="en-US" b="1" dirty="0">
                <a:cs typeface="B Nazanin" panose="00000400000000000000" pitchFamily="2" charset="-78"/>
              </a:rPr>
              <a:t>Grounded Theory</a:t>
            </a:r>
            <a:r>
              <a:rPr lang="fa-IR" b="1" dirty="0">
                <a:cs typeface="B Nazanin" panose="00000400000000000000" pitchFamily="2" charset="-78"/>
              </a:rPr>
              <a:t>)</a:t>
            </a:r>
            <a:endParaRPr lang="en-US" b="1" dirty="0">
              <a:cs typeface="B Nazanin" panose="00000400000000000000" pitchFamily="2" charset="-78"/>
            </a:endParaRPr>
          </a:p>
        </p:txBody>
      </p:sp>
      <p:pic>
        <p:nvPicPr>
          <p:cNvPr id="8" name="Picture 7">
            <a:extLst>
              <a:ext uri="{FF2B5EF4-FFF2-40B4-BE49-F238E27FC236}">
                <a16:creationId xmlns:a16="http://schemas.microsoft.com/office/drawing/2014/main" id="{96231599-93DA-0596-1F2F-1879F3AF7275}"/>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726851" y="3281154"/>
            <a:ext cx="6660677" cy="3645958"/>
          </a:xfrm>
          <a:prstGeom prst="rect">
            <a:avLst/>
          </a:prstGeom>
        </p:spPr>
      </p:pic>
      <p:sp>
        <p:nvSpPr>
          <p:cNvPr id="5" name="Rectangle 4">
            <a:extLst>
              <a:ext uri="{FF2B5EF4-FFF2-40B4-BE49-F238E27FC236}">
                <a16:creationId xmlns:a16="http://schemas.microsoft.com/office/drawing/2014/main" id="{F2669C44-4BFB-85FA-C3A1-E83F1E90551A}"/>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Rounded Corners 5">
            <a:hlinkClick r:id="rId3" action="ppaction://hlinksldjump"/>
            <a:extLst>
              <a:ext uri="{FF2B5EF4-FFF2-40B4-BE49-F238E27FC236}">
                <a16:creationId xmlns:a16="http://schemas.microsoft.com/office/drawing/2014/main" id="{914775B4-2D7B-87A3-0DDE-8AF56419AC39}"/>
              </a:ext>
            </a:extLst>
          </p:cNvPr>
          <p:cNvSpPr/>
          <p:nvPr/>
        </p:nvSpPr>
        <p:spPr>
          <a:xfrm>
            <a:off x="10375296" y="95654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DOI</a:t>
            </a:r>
          </a:p>
        </p:txBody>
      </p:sp>
      <p:sp>
        <p:nvSpPr>
          <p:cNvPr id="7" name="Rectangle: Rounded Corners 6">
            <a:hlinkClick r:id="rId4" action="ppaction://hlinksldjump"/>
            <a:extLst>
              <a:ext uri="{FF2B5EF4-FFF2-40B4-BE49-F238E27FC236}">
                <a16:creationId xmlns:a16="http://schemas.microsoft.com/office/drawing/2014/main" id="{B69097CB-F7F4-D953-9277-32CAE957DD24}"/>
              </a:ext>
            </a:extLst>
          </p:cNvPr>
          <p:cNvSpPr/>
          <p:nvPr/>
        </p:nvSpPr>
        <p:spPr>
          <a:xfrm>
            <a:off x="10375296" y="55268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bg1"/>
                </a:solidFill>
                <a:cs typeface="B Nazanin" panose="00000400000000000000" pitchFamily="2" charset="-78"/>
              </a:rPr>
              <a:t>معرفی منابع</a:t>
            </a:r>
            <a:endParaRPr lang="en-US" sz="1400" b="1" dirty="0">
              <a:solidFill>
                <a:schemeClr val="bg1"/>
              </a:solidFill>
              <a:cs typeface="B Nazanin" panose="00000400000000000000" pitchFamily="2" charset="-78"/>
            </a:endParaRPr>
          </a:p>
        </p:txBody>
      </p:sp>
      <p:pic>
        <p:nvPicPr>
          <p:cNvPr id="9" name="Picture 8">
            <a:extLst>
              <a:ext uri="{FF2B5EF4-FFF2-40B4-BE49-F238E27FC236}">
                <a16:creationId xmlns:a16="http://schemas.microsoft.com/office/drawing/2014/main" id="{CABBAC60-00DF-0CEB-D137-73C5A984863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10" name="TextBox 9">
            <a:extLst>
              <a:ext uri="{FF2B5EF4-FFF2-40B4-BE49-F238E27FC236}">
                <a16:creationId xmlns:a16="http://schemas.microsoft.com/office/drawing/2014/main" id="{ADC53EB6-63DC-C41A-EEC3-2C598E1E6359}"/>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11" name="Rectangle: Rounded Corners 10">
            <a:hlinkClick r:id="rId6" action="ppaction://hlinksldjump"/>
            <a:extLst>
              <a:ext uri="{FF2B5EF4-FFF2-40B4-BE49-F238E27FC236}">
                <a16:creationId xmlns:a16="http://schemas.microsoft.com/office/drawing/2014/main" id="{F778909B-F4AD-2448-174D-113A83A24006}"/>
              </a:ext>
            </a:extLst>
          </p:cNvPr>
          <p:cNvSpPr/>
          <p:nvPr/>
        </p:nvSpPr>
        <p:spPr>
          <a:xfrm>
            <a:off x="10375296" y="138580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علم سنجی</a:t>
            </a:r>
            <a:endParaRPr lang="en-US" sz="1400" b="1" dirty="0">
              <a:solidFill>
                <a:schemeClr val="bg1"/>
              </a:solidFill>
              <a:cs typeface="B Nazanin" panose="00000400000000000000" pitchFamily="2" charset="-78"/>
            </a:endParaRPr>
          </a:p>
        </p:txBody>
      </p:sp>
      <p:sp>
        <p:nvSpPr>
          <p:cNvPr id="12" name="Rectangle: Rounded Corners 11">
            <a:hlinkClick r:id="rId7" action="ppaction://hlinksldjump"/>
            <a:extLst>
              <a:ext uri="{FF2B5EF4-FFF2-40B4-BE49-F238E27FC236}">
                <a16:creationId xmlns:a16="http://schemas.microsoft.com/office/drawing/2014/main" id="{65932D42-53FE-5F2B-8128-CD51CC37F8ED}"/>
              </a:ext>
            </a:extLst>
          </p:cNvPr>
          <p:cNvSpPr/>
          <p:nvPr/>
        </p:nvSpPr>
        <p:spPr>
          <a:xfrm>
            <a:off x="10375296" y="1815066"/>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رتبه بندی نشریات</a:t>
            </a:r>
            <a:endParaRPr lang="en-US" sz="1400" b="1" dirty="0">
              <a:solidFill>
                <a:schemeClr val="bg1"/>
              </a:solidFill>
              <a:cs typeface="B Nazanin" panose="00000400000000000000" pitchFamily="2" charset="-78"/>
            </a:endParaRPr>
          </a:p>
        </p:txBody>
      </p:sp>
      <p:sp>
        <p:nvSpPr>
          <p:cNvPr id="13" name="Rectangle: Rounded Corners 12">
            <a:hlinkClick r:id="rId8" action="ppaction://hlinksldjump"/>
            <a:extLst>
              <a:ext uri="{FF2B5EF4-FFF2-40B4-BE49-F238E27FC236}">
                <a16:creationId xmlns:a16="http://schemas.microsoft.com/office/drawing/2014/main" id="{5B093E9C-6BC4-A916-F25B-DC474F9C5DEB}"/>
              </a:ext>
            </a:extLst>
          </p:cNvPr>
          <p:cNvSpPr/>
          <p:nvPr/>
        </p:nvSpPr>
        <p:spPr>
          <a:xfrm>
            <a:off x="10375296" y="264309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دریافت مقاله</a:t>
            </a:r>
            <a:endParaRPr lang="en-US" sz="1400" b="1" dirty="0">
              <a:solidFill>
                <a:schemeClr val="bg1"/>
              </a:solidFill>
              <a:cs typeface="B Nazanin" panose="00000400000000000000" pitchFamily="2" charset="-78"/>
            </a:endParaRPr>
          </a:p>
        </p:txBody>
      </p:sp>
      <p:sp>
        <p:nvSpPr>
          <p:cNvPr id="14" name="Rectangle: Rounded Corners 13">
            <a:hlinkClick r:id="rId9" action="ppaction://hlinksldjump"/>
            <a:extLst>
              <a:ext uri="{FF2B5EF4-FFF2-40B4-BE49-F238E27FC236}">
                <a16:creationId xmlns:a16="http://schemas.microsoft.com/office/drawing/2014/main" id="{6B40C3CC-0006-5CFD-D907-0659ADC37988}"/>
              </a:ext>
            </a:extLst>
          </p:cNvPr>
          <p:cNvSpPr/>
          <p:nvPr/>
        </p:nvSpPr>
        <p:spPr>
          <a:xfrm>
            <a:off x="10375296" y="305541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سامانه پژوهشیار</a:t>
            </a:r>
            <a:endParaRPr lang="en-US" sz="1400" b="1" dirty="0">
              <a:solidFill>
                <a:schemeClr val="bg1"/>
              </a:solidFill>
              <a:cs typeface="B Nazanin" panose="00000400000000000000" pitchFamily="2" charset="-78"/>
            </a:endParaRPr>
          </a:p>
        </p:txBody>
      </p:sp>
      <p:sp>
        <p:nvSpPr>
          <p:cNvPr id="15" name="Rectangle: Rounded Corners 14">
            <a:hlinkClick r:id="rId10" action="ppaction://hlinksldjump"/>
            <a:extLst>
              <a:ext uri="{FF2B5EF4-FFF2-40B4-BE49-F238E27FC236}">
                <a16:creationId xmlns:a16="http://schemas.microsoft.com/office/drawing/2014/main" id="{67B0C5A5-BCA9-FAF1-8301-8997ECEA5229}"/>
              </a:ext>
            </a:extLst>
          </p:cNvPr>
          <p:cNvSpPr/>
          <p:nvPr/>
        </p:nvSpPr>
        <p:spPr>
          <a:xfrm>
            <a:off x="10375296" y="347620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ORCID</a:t>
            </a:r>
          </a:p>
        </p:txBody>
      </p:sp>
      <p:sp>
        <p:nvSpPr>
          <p:cNvPr id="16" name="Rectangle: Rounded Corners 15">
            <a:hlinkClick r:id="rId11" action="ppaction://hlinksldjump"/>
            <a:extLst>
              <a:ext uri="{FF2B5EF4-FFF2-40B4-BE49-F238E27FC236}">
                <a16:creationId xmlns:a16="http://schemas.microsoft.com/office/drawing/2014/main" id="{BF4D82BF-EC72-63DF-0E16-BEB9C76EB530}"/>
              </a:ext>
            </a:extLst>
          </p:cNvPr>
          <p:cNvSpPr/>
          <p:nvPr/>
        </p:nvSpPr>
        <p:spPr>
          <a:xfrm>
            <a:off x="10375296" y="388852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ساختار مقاله</a:t>
            </a:r>
            <a:endParaRPr lang="en-US" sz="1400" b="1" dirty="0">
              <a:solidFill>
                <a:schemeClr val="bg1"/>
              </a:solidFill>
              <a:cs typeface="B Nazanin" panose="00000400000000000000" pitchFamily="2" charset="-78"/>
            </a:endParaRPr>
          </a:p>
        </p:txBody>
      </p:sp>
      <p:sp>
        <p:nvSpPr>
          <p:cNvPr id="17" name="Rectangle: Rounded Corners 16">
            <a:hlinkClick r:id="rId12" action="ppaction://hlinksldjump"/>
            <a:extLst>
              <a:ext uri="{FF2B5EF4-FFF2-40B4-BE49-F238E27FC236}">
                <a16:creationId xmlns:a16="http://schemas.microsoft.com/office/drawing/2014/main" id="{2C738A95-E7CB-CA04-D243-A6B637C37C4C}"/>
              </a:ext>
            </a:extLst>
          </p:cNvPr>
          <p:cNvSpPr/>
          <p:nvPr/>
        </p:nvSpPr>
        <p:spPr>
          <a:xfrm>
            <a:off x="10375296" y="43093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ارجاع دهی و نکات مهم</a:t>
            </a:r>
            <a:endParaRPr lang="en-US" sz="1400" b="1" dirty="0">
              <a:solidFill>
                <a:schemeClr val="bg1"/>
              </a:solidFill>
              <a:cs typeface="B Nazanin" panose="00000400000000000000" pitchFamily="2" charset="-78"/>
            </a:endParaRPr>
          </a:p>
        </p:txBody>
      </p:sp>
      <p:sp>
        <p:nvSpPr>
          <p:cNvPr id="18" name="Rectangle: Rounded Corners 17">
            <a:hlinkClick r:id="rId13" action="ppaction://hlinksldjump"/>
            <a:extLst>
              <a:ext uri="{FF2B5EF4-FFF2-40B4-BE49-F238E27FC236}">
                <a16:creationId xmlns:a16="http://schemas.microsoft.com/office/drawing/2014/main" id="{E9B350DC-A586-8EE8-DEFD-BBBA814524D0}"/>
              </a:ext>
            </a:extLst>
          </p:cNvPr>
          <p:cNvSpPr/>
          <p:nvPr/>
        </p:nvSpPr>
        <p:spPr>
          <a:xfrm>
            <a:off x="10375296" y="473011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انواع مقاله</a:t>
            </a:r>
            <a:endParaRPr lang="en-US" sz="1400" b="1" dirty="0">
              <a:solidFill>
                <a:schemeClr val="bg1"/>
              </a:solidFill>
              <a:cs typeface="B Nazanin" panose="00000400000000000000" pitchFamily="2" charset="-78"/>
            </a:endParaRPr>
          </a:p>
        </p:txBody>
      </p:sp>
      <p:sp>
        <p:nvSpPr>
          <p:cNvPr id="34" name="Rectangle: Rounded Corners 33">
            <a:hlinkClick r:id="rId14" action="ppaction://hlinksldjump"/>
            <a:extLst>
              <a:ext uri="{FF2B5EF4-FFF2-40B4-BE49-F238E27FC236}">
                <a16:creationId xmlns:a16="http://schemas.microsoft.com/office/drawing/2014/main" id="{452F52A5-8D3D-9141-718E-06FBE338D4B3}"/>
              </a:ext>
            </a:extLst>
          </p:cNvPr>
          <p:cNvSpPr/>
          <p:nvPr/>
        </p:nvSpPr>
        <p:spPr>
          <a:xfrm>
            <a:off x="10375296" y="515090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پذیرش و داوری</a:t>
            </a:r>
            <a:endParaRPr lang="en-US" sz="1400" b="1" dirty="0">
              <a:solidFill>
                <a:schemeClr val="bg1"/>
              </a:solidFill>
              <a:cs typeface="B Nazanin" panose="00000400000000000000" pitchFamily="2" charset="-78"/>
            </a:endParaRPr>
          </a:p>
        </p:txBody>
      </p:sp>
      <p:sp>
        <p:nvSpPr>
          <p:cNvPr id="35" name="Rectangle: Rounded Corners 34">
            <a:hlinkClick r:id="rId15" action="ppaction://hlinksldjump"/>
            <a:extLst>
              <a:ext uri="{FF2B5EF4-FFF2-40B4-BE49-F238E27FC236}">
                <a16:creationId xmlns:a16="http://schemas.microsoft.com/office/drawing/2014/main" id="{A8499A85-F2A0-0844-34AC-DFCB6BB34464}"/>
              </a:ext>
            </a:extLst>
          </p:cNvPr>
          <p:cNvSpPr/>
          <p:nvPr/>
        </p:nvSpPr>
        <p:spPr>
          <a:xfrm>
            <a:off x="10375296" y="55632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سئو آکادمیک</a:t>
            </a:r>
            <a:endParaRPr lang="en-US" sz="1400" b="1" dirty="0">
              <a:solidFill>
                <a:schemeClr val="bg1"/>
              </a:solidFill>
              <a:cs typeface="B Nazanin" panose="00000400000000000000" pitchFamily="2" charset="-78"/>
            </a:endParaRPr>
          </a:p>
        </p:txBody>
      </p:sp>
      <p:sp>
        <p:nvSpPr>
          <p:cNvPr id="36" name="Rectangle: Rounded Corners 35">
            <a:hlinkClick r:id="rId16" action="ppaction://hlinksldjump"/>
            <a:extLst>
              <a:ext uri="{FF2B5EF4-FFF2-40B4-BE49-F238E27FC236}">
                <a16:creationId xmlns:a16="http://schemas.microsoft.com/office/drawing/2014/main" id="{620F71CA-A95B-3876-20A3-94AE08D7BB48}"/>
              </a:ext>
            </a:extLst>
          </p:cNvPr>
          <p:cNvSpPr/>
          <p:nvPr/>
        </p:nvSpPr>
        <p:spPr>
          <a:xfrm>
            <a:off x="10375297" y="597554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MaxQDA</a:t>
            </a:r>
            <a:endParaRPr lang="en-US" sz="1400" b="1" dirty="0">
              <a:solidFill>
                <a:schemeClr val="bg1"/>
              </a:solidFill>
              <a:cs typeface="B Nazanin" panose="00000400000000000000" pitchFamily="2" charset="-78"/>
            </a:endParaRPr>
          </a:p>
        </p:txBody>
      </p:sp>
      <p:sp>
        <p:nvSpPr>
          <p:cNvPr id="37" name="Rectangle: Rounded Corners 36">
            <a:hlinkClick r:id="rId17" action="ppaction://hlinksldjump"/>
            <a:extLst>
              <a:ext uri="{FF2B5EF4-FFF2-40B4-BE49-F238E27FC236}">
                <a16:creationId xmlns:a16="http://schemas.microsoft.com/office/drawing/2014/main" id="{5B5E775B-5AC9-5D52-436E-08E4DBF551C2}"/>
              </a:ext>
            </a:extLst>
          </p:cNvPr>
          <p:cNvSpPr/>
          <p:nvPr/>
        </p:nvSpPr>
        <p:spPr>
          <a:xfrm>
            <a:off x="10375296" y="6396329"/>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tx1"/>
                </a:solidFill>
                <a:cs typeface="B Nazanin" panose="00000400000000000000" pitchFamily="2" charset="-78"/>
              </a:rPr>
              <a:t>روش‌های تحقیق منتخب</a:t>
            </a:r>
            <a:endParaRPr lang="en-US" sz="1400" b="1" dirty="0">
              <a:solidFill>
                <a:schemeClr val="tx1"/>
              </a:solidFill>
              <a:cs typeface="B Nazanin" panose="00000400000000000000" pitchFamily="2" charset="-78"/>
            </a:endParaRPr>
          </a:p>
        </p:txBody>
      </p:sp>
      <p:sp>
        <p:nvSpPr>
          <p:cNvPr id="38" name="Rectangle: Rounded Corners 37">
            <a:hlinkClick r:id="rId7" action="ppaction://hlinksldjump"/>
            <a:extLst>
              <a:ext uri="{FF2B5EF4-FFF2-40B4-BE49-F238E27FC236}">
                <a16:creationId xmlns:a16="http://schemas.microsoft.com/office/drawing/2014/main" id="{9E6D4161-B04D-9D99-CC14-0624D2B370C0}"/>
              </a:ext>
            </a:extLst>
          </p:cNvPr>
          <p:cNvSpPr/>
          <p:nvPr/>
        </p:nvSpPr>
        <p:spPr>
          <a:xfrm>
            <a:off x="10380825" y="2239233"/>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VOSViewer</a:t>
            </a:r>
            <a:endParaRPr lang="en-US" sz="14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3076908143"/>
      </p:ext>
    </p:extLst>
  </p:cSld>
  <p:clrMapOvr>
    <a:masterClrMapping/>
  </p:clrMapOvr>
  <p:transition spd="med">
    <p:pull/>
  </p:transition>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8DC496C-12BE-10FC-1946-B05AAF558520}"/>
              </a:ext>
            </a:extLst>
          </p:cNvPr>
          <p:cNvSpPr>
            <a:spLocks noGrp="1"/>
          </p:cNvSpPr>
          <p:nvPr>
            <p:ph idx="1"/>
          </p:nvPr>
        </p:nvSpPr>
        <p:spPr>
          <a:xfrm>
            <a:off x="214602" y="1253330"/>
            <a:ext cx="9685177" cy="5376069"/>
          </a:xfrm>
        </p:spPr>
        <p:txBody>
          <a:bodyPr>
            <a:noAutofit/>
          </a:bodyPr>
          <a:lstStyle/>
          <a:p>
            <a:pPr marL="0" indent="0" algn="just" rtl="1">
              <a:buNone/>
            </a:pPr>
            <a:r>
              <a:rPr lang="fa-IR" b="1" dirty="0">
                <a:cs typeface="B Nazanin" panose="00000400000000000000" pitchFamily="2" charset="-78"/>
              </a:rPr>
              <a:t>مراحل نظریه داده بنیاد</a:t>
            </a:r>
          </a:p>
          <a:p>
            <a:pPr marL="0" indent="0" algn="just" rtl="1">
              <a:buNone/>
            </a:pPr>
            <a:r>
              <a:rPr lang="fa-IR" b="1" dirty="0">
                <a:solidFill>
                  <a:srgbClr val="00B050"/>
                </a:solidFill>
                <a:cs typeface="B Nazanin" panose="00000400000000000000" pitchFamily="2" charset="-78"/>
              </a:rPr>
              <a:t>دارای رویکرد استقرایی در شکل­‌گیری نظریه با حرکت از جزء به کل</a:t>
            </a:r>
          </a:p>
        </p:txBody>
      </p:sp>
      <p:sp>
        <p:nvSpPr>
          <p:cNvPr id="4" name="Title 1">
            <a:extLst>
              <a:ext uri="{FF2B5EF4-FFF2-40B4-BE49-F238E27FC236}">
                <a16:creationId xmlns:a16="http://schemas.microsoft.com/office/drawing/2014/main" id="{C71F1A28-CB0C-52C5-74A5-B01BB059C6DA}"/>
              </a:ext>
            </a:extLst>
          </p:cNvPr>
          <p:cNvSpPr txBox="1">
            <a:spLocks/>
          </p:cNvSpPr>
          <p:nvPr/>
        </p:nvSpPr>
        <p:spPr>
          <a:xfrm>
            <a:off x="214604" y="365125"/>
            <a:ext cx="9685176" cy="707895"/>
          </a:xfrm>
          <a:prstGeom prst="rect">
            <a:avLst/>
          </a:prstGeom>
          <a:solidFill>
            <a:schemeClr val="accent1">
              <a:lumMod val="40000"/>
              <a:lumOff val="60000"/>
            </a:schemeClr>
          </a:solidFill>
        </p:spPr>
        <p:txBody>
          <a:bodyPr vert="horz" lIns="91440" tIns="45720" rIns="91440" bIns="45720" rtlCol="0" anchor="ctr">
            <a:normAutofit fontScale="7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r>
              <a:rPr lang="fa-IR" b="1" dirty="0">
                <a:cs typeface="B Nazanin" panose="00000400000000000000" pitchFamily="2" charset="-78"/>
              </a:rPr>
              <a:t>روش‌های تحقیق » طرح پژوهشی داده بنیاد (</a:t>
            </a:r>
            <a:r>
              <a:rPr lang="en-US" b="1" dirty="0">
                <a:cs typeface="B Nazanin" panose="00000400000000000000" pitchFamily="2" charset="-78"/>
              </a:rPr>
              <a:t>Grounded Theory</a:t>
            </a:r>
            <a:r>
              <a:rPr lang="fa-IR" b="1" dirty="0">
                <a:cs typeface="B Nazanin" panose="00000400000000000000" pitchFamily="2" charset="-78"/>
              </a:rPr>
              <a:t>)</a:t>
            </a:r>
            <a:endParaRPr lang="en-US" b="1" dirty="0">
              <a:cs typeface="B Nazanin" panose="00000400000000000000" pitchFamily="2" charset="-78"/>
            </a:endParaRPr>
          </a:p>
        </p:txBody>
      </p:sp>
      <p:pic>
        <p:nvPicPr>
          <p:cNvPr id="6" name="Picture 5">
            <a:extLst>
              <a:ext uri="{FF2B5EF4-FFF2-40B4-BE49-F238E27FC236}">
                <a16:creationId xmlns:a16="http://schemas.microsoft.com/office/drawing/2014/main" id="{7876B164-33C4-B0E3-F3BC-18EF9F5C9E4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33923" y="2455312"/>
            <a:ext cx="8382000" cy="2705100"/>
          </a:xfrm>
          <a:prstGeom prst="rect">
            <a:avLst/>
          </a:prstGeom>
        </p:spPr>
      </p:pic>
      <p:sp>
        <p:nvSpPr>
          <p:cNvPr id="5" name="Rectangle 4">
            <a:extLst>
              <a:ext uri="{FF2B5EF4-FFF2-40B4-BE49-F238E27FC236}">
                <a16:creationId xmlns:a16="http://schemas.microsoft.com/office/drawing/2014/main" id="{E9C8F694-AFAF-EBCA-969F-753468630FE1}"/>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Rounded Corners 6">
            <a:hlinkClick r:id="rId3" action="ppaction://hlinksldjump"/>
            <a:extLst>
              <a:ext uri="{FF2B5EF4-FFF2-40B4-BE49-F238E27FC236}">
                <a16:creationId xmlns:a16="http://schemas.microsoft.com/office/drawing/2014/main" id="{2113BF76-837B-3B11-FF17-C299A27B9C11}"/>
              </a:ext>
            </a:extLst>
          </p:cNvPr>
          <p:cNvSpPr/>
          <p:nvPr/>
        </p:nvSpPr>
        <p:spPr>
          <a:xfrm>
            <a:off x="10375296" y="95654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DOI</a:t>
            </a:r>
          </a:p>
        </p:txBody>
      </p:sp>
      <p:sp>
        <p:nvSpPr>
          <p:cNvPr id="8" name="Rectangle: Rounded Corners 7">
            <a:hlinkClick r:id="rId4" action="ppaction://hlinksldjump"/>
            <a:extLst>
              <a:ext uri="{FF2B5EF4-FFF2-40B4-BE49-F238E27FC236}">
                <a16:creationId xmlns:a16="http://schemas.microsoft.com/office/drawing/2014/main" id="{E41E74CA-7371-37C6-C652-7A99CEA83D39}"/>
              </a:ext>
            </a:extLst>
          </p:cNvPr>
          <p:cNvSpPr/>
          <p:nvPr/>
        </p:nvSpPr>
        <p:spPr>
          <a:xfrm>
            <a:off x="10375296" y="55268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bg1"/>
                </a:solidFill>
                <a:cs typeface="B Nazanin" panose="00000400000000000000" pitchFamily="2" charset="-78"/>
              </a:rPr>
              <a:t>معرفی منابع</a:t>
            </a:r>
            <a:endParaRPr lang="en-US" sz="1400" b="1" dirty="0">
              <a:solidFill>
                <a:schemeClr val="bg1"/>
              </a:solidFill>
              <a:cs typeface="B Nazanin" panose="00000400000000000000" pitchFamily="2" charset="-78"/>
            </a:endParaRPr>
          </a:p>
        </p:txBody>
      </p:sp>
      <p:pic>
        <p:nvPicPr>
          <p:cNvPr id="9" name="Picture 8">
            <a:extLst>
              <a:ext uri="{FF2B5EF4-FFF2-40B4-BE49-F238E27FC236}">
                <a16:creationId xmlns:a16="http://schemas.microsoft.com/office/drawing/2014/main" id="{1B5DA136-393D-B54F-8724-97B6CD1B9A3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10" name="TextBox 9">
            <a:extLst>
              <a:ext uri="{FF2B5EF4-FFF2-40B4-BE49-F238E27FC236}">
                <a16:creationId xmlns:a16="http://schemas.microsoft.com/office/drawing/2014/main" id="{34A18151-89D6-C83F-FCEC-EB5135049BEB}"/>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11" name="Rectangle: Rounded Corners 10">
            <a:hlinkClick r:id="rId6" action="ppaction://hlinksldjump"/>
            <a:extLst>
              <a:ext uri="{FF2B5EF4-FFF2-40B4-BE49-F238E27FC236}">
                <a16:creationId xmlns:a16="http://schemas.microsoft.com/office/drawing/2014/main" id="{7A255687-FAA4-EB63-50C3-BC98F419EDE7}"/>
              </a:ext>
            </a:extLst>
          </p:cNvPr>
          <p:cNvSpPr/>
          <p:nvPr/>
        </p:nvSpPr>
        <p:spPr>
          <a:xfrm>
            <a:off x="10375296" y="138580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علم سنجی</a:t>
            </a:r>
            <a:endParaRPr lang="en-US" sz="1400" b="1" dirty="0">
              <a:solidFill>
                <a:schemeClr val="bg1"/>
              </a:solidFill>
              <a:cs typeface="B Nazanin" panose="00000400000000000000" pitchFamily="2" charset="-78"/>
            </a:endParaRPr>
          </a:p>
        </p:txBody>
      </p:sp>
      <p:sp>
        <p:nvSpPr>
          <p:cNvPr id="12" name="Rectangle: Rounded Corners 11">
            <a:hlinkClick r:id="rId7" action="ppaction://hlinksldjump"/>
            <a:extLst>
              <a:ext uri="{FF2B5EF4-FFF2-40B4-BE49-F238E27FC236}">
                <a16:creationId xmlns:a16="http://schemas.microsoft.com/office/drawing/2014/main" id="{B55FE98F-9D73-DD8C-8C63-BC0633C8EB50}"/>
              </a:ext>
            </a:extLst>
          </p:cNvPr>
          <p:cNvSpPr/>
          <p:nvPr/>
        </p:nvSpPr>
        <p:spPr>
          <a:xfrm>
            <a:off x="10375296" y="1815066"/>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رتبه بندی نشریات</a:t>
            </a:r>
            <a:endParaRPr lang="en-US" sz="1400" b="1" dirty="0">
              <a:solidFill>
                <a:schemeClr val="bg1"/>
              </a:solidFill>
              <a:cs typeface="B Nazanin" panose="00000400000000000000" pitchFamily="2" charset="-78"/>
            </a:endParaRPr>
          </a:p>
        </p:txBody>
      </p:sp>
      <p:sp>
        <p:nvSpPr>
          <p:cNvPr id="13" name="Rectangle: Rounded Corners 12">
            <a:hlinkClick r:id="rId8" action="ppaction://hlinksldjump"/>
            <a:extLst>
              <a:ext uri="{FF2B5EF4-FFF2-40B4-BE49-F238E27FC236}">
                <a16:creationId xmlns:a16="http://schemas.microsoft.com/office/drawing/2014/main" id="{77C0199A-F35B-96FE-BA7B-EAB34D2FE84A}"/>
              </a:ext>
            </a:extLst>
          </p:cNvPr>
          <p:cNvSpPr/>
          <p:nvPr/>
        </p:nvSpPr>
        <p:spPr>
          <a:xfrm>
            <a:off x="10375296" y="264309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دریافت مقاله</a:t>
            </a:r>
            <a:endParaRPr lang="en-US" sz="1400" b="1" dirty="0">
              <a:solidFill>
                <a:schemeClr val="bg1"/>
              </a:solidFill>
              <a:cs typeface="B Nazanin" panose="00000400000000000000" pitchFamily="2" charset="-78"/>
            </a:endParaRPr>
          </a:p>
        </p:txBody>
      </p:sp>
      <p:sp>
        <p:nvSpPr>
          <p:cNvPr id="14" name="Rectangle: Rounded Corners 13">
            <a:hlinkClick r:id="rId9" action="ppaction://hlinksldjump"/>
            <a:extLst>
              <a:ext uri="{FF2B5EF4-FFF2-40B4-BE49-F238E27FC236}">
                <a16:creationId xmlns:a16="http://schemas.microsoft.com/office/drawing/2014/main" id="{3B03D250-442A-BAA6-3525-1BE5BF4FA1D2}"/>
              </a:ext>
            </a:extLst>
          </p:cNvPr>
          <p:cNvSpPr/>
          <p:nvPr/>
        </p:nvSpPr>
        <p:spPr>
          <a:xfrm>
            <a:off x="10375296" y="305541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سامانه پژوهشیار</a:t>
            </a:r>
            <a:endParaRPr lang="en-US" sz="1400" b="1" dirty="0">
              <a:solidFill>
                <a:schemeClr val="bg1"/>
              </a:solidFill>
              <a:cs typeface="B Nazanin" panose="00000400000000000000" pitchFamily="2" charset="-78"/>
            </a:endParaRPr>
          </a:p>
        </p:txBody>
      </p:sp>
      <p:sp>
        <p:nvSpPr>
          <p:cNvPr id="15" name="Rectangle: Rounded Corners 14">
            <a:hlinkClick r:id="rId10" action="ppaction://hlinksldjump"/>
            <a:extLst>
              <a:ext uri="{FF2B5EF4-FFF2-40B4-BE49-F238E27FC236}">
                <a16:creationId xmlns:a16="http://schemas.microsoft.com/office/drawing/2014/main" id="{3BE9E0BC-B743-B293-F85F-DFF8240932C9}"/>
              </a:ext>
            </a:extLst>
          </p:cNvPr>
          <p:cNvSpPr/>
          <p:nvPr/>
        </p:nvSpPr>
        <p:spPr>
          <a:xfrm>
            <a:off x="10375296" y="347620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ORCID</a:t>
            </a:r>
          </a:p>
        </p:txBody>
      </p:sp>
      <p:sp>
        <p:nvSpPr>
          <p:cNvPr id="16" name="Rectangle: Rounded Corners 15">
            <a:hlinkClick r:id="rId11" action="ppaction://hlinksldjump"/>
            <a:extLst>
              <a:ext uri="{FF2B5EF4-FFF2-40B4-BE49-F238E27FC236}">
                <a16:creationId xmlns:a16="http://schemas.microsoft.com/office/drawing/2014/main" id="{4D455DAC-94C2-CDBE-7421-0CDEE2BC052E}"/>
              </a:ext>
            </a:extLst>
          </p:cNvPr>
          <p:cNvSpPr/>
          <p:nvPr/>
        </p:nvSpPr>
        <p:spPr>
          <a:xfrm>
            <a:off x="10375296" y="388852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ساختار مقاله</a:t>
            </a:r>
            <a:endParaRPr lang="en-US" sz="1400" b="1" dirty="0">
              <a:solidFill>
                <a:schemeClr val="bg1"/>
              </a:solidFill>
              <a:cs typeface="B Nazanin" panose="00000400000000000000" pitchFamily="2" charset="-78"/>
            </a:endParaRPr>
          </a:p>
        </p:txBody>
      </p:sp>
      <p:sp>
        <p:nvSpPr>
          <p:cNvPr id="17" name="Rectangle: Rounded Corners 16">
            <a:hlinkClick r:id="rId12" action="ppaction://hlinksldjump"/>
            <a:extLst>
              <a:ext uri="{FF2B5EF4-FFF2-40B4-BE49-F238E27FC236}">
                <a16:creationId xmlns:a16="http://schemas.microsoft.com/office/drawing/2014/main" id="{AEAE5B31-B339-2880-6189-9CF55ED2653B}"/>
              </a:ext>
            </a:extLst>
          </p:cNvPr>
          <p:cNvSpPr/>
          <p:nvPr/>
        </p:nvSpPr>
        <p:spPr>
          <a:xfrm>
            <a:off x="10375296" y="43093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ارجاع دهی و نکات مهم</a:t>
            </a:r>
            <a:endParaRPr lang="en-US" sz="1400" b="1" dirty="0">
              <a:solidFill>
                <a:schemeClr val="bg1"/>
              </a:solidFill>
              <a:cs typeface="B Nazanin" panose="00000400000000000000" pitchFamily="2" charset="-78"/>
            </a:endParaRPr>
          </a:p>
        </p:txBody>
      </p:sp>
      <p:sp>
        <p:nvSpPr>
          <p:cNvPr id="18" name="Rectangle: Rounded Corners 17">
            <a:hlinkClick r:id="rId13" action="ppaction://hlinksldjump"/>
            <a:extLst>
              <a:ext uri="{FF2B5EF4-FFF2-40B4-BE49-F238E27FC236}">
                <a16:creationId xmlns:a16="http://schemas.microsoft.com/office/drawing/2014/main" id="{19932457-0FA4-AF78-9B04-50B3CB5E03C6}"/>
              </a:ext>
            </a:extLst>
          </p:cNvPr>
          <p:cNvSpPr/>
          <p:nvPr/>
        </p:nvSpPr>
        <p:spPr>
          <a:xfrm>
            <a:off x="10375296" y="473011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انواع مقاله</a:t>
            </a:r>
            <a:endParaRPr lang="en-US" sz="1400" b="1" dirty="0">
              <a:solidFill>
                <a:schemeClr val="bg1"/>
              </a:solidFill>
              <a:cs typeface="B Nazanin" panose="00000400000000000000" pitchFamily="2" charset="-78"/>
            </a:endParaRPr>
          </a:p>
        </p:txBody>
      </p:sp>
      <p:sp>
        <p:nvSpPr>
          <p:cNvPr id="34" name="Rectangle: Rounded Corners 33">
            <a:hlinkClick r:id="rId14" action="ppaction://hlinksldjump"/>
            <a:extLst>
              <a:ext uri="{FF2B5EF4-FFF2-40B4-BE49-F238E27FC236}">
                <a16:creationId xmlns:a16="http://schemas.microsoft.com/office/drawing/2014/main" id="{9543AFBD-D120-C20C-986B-1A0262FA401D}"/>
              </a:ext>
            </a:extLst>
          </p:cNvPr>
          <p:cNvSpPr/>
          <p:nvPr/>
        </p:nvSpPr>
        <p:spPr>
          <a:xfrm>
            <a:off x="10375296" y="515090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پذیرش و داوری</a:t>
            </a:r>
            <a:endParaRPr lang="en-US" sz="1400" b="1" dirty="0">
              <a:solidFill>
                <a:schemeClr val="bg1"/>
              </a:solidFill>
              <a:cs typeface="B Nazanin" panose="00000400000000000000" pitchFamily="2" charset="-78"/>
            </a:endParaRPr>
          </a:p>
        </p:txBody>
      </p:sp>
      <p:sp>
        <p:nvSpPr>
          <p:cNvPr id="35" name="Rectangle: Rounded Corners 34">
            <a:hlinkClick r:id="rId15" action="ppaction://hlinksldjump"/>
            <a:extLst>
              <a:ext uri="{FF2B5EF4-FFF2-40B4-BE49-F238E27FC236}">
                <a16:creationId xmlns:a16="http://schemas.microsoft.com/office/drawing/2014/main" id="{7BD1615E-C1FB-8DAE-C437-B1DA4B9B0775}"/>
              </a:ext>
            </a:extLst>
          </p:cNvPr>
          <p:cNvSpPr/>
          <p:nvPr/>
        </p:nvSpPr>
        <p:spPr>
          <a:xfrm>
            <a:off x="10375296" y="55632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سئو آکادمیک</a:t>
            </a:r>
            <a:endParaRPr lang="en-US" sz="1400" b="1" dirty="0">
              <a:solidFill>
                <a:schemeClr val="bg1"/>
              </a:solidFill>
              <a:cs typeface="B Nazanin" panose="00000400000000000000" pitchFamily="2" charset="-78"/>
            </a:endParaRPr>
          </a:p>
        </p:txBody>
      </p:sp>
      <p:sp>
        <p:nvSpPr>
          <p:cNvPr id="36" name="Rectangle: Rounded Corners 35">
            <a:hlinkClick r:id="rId16" action="ppaction://hlinksldjump"/>
            <a:extLst>
              <a:ext uri="{FF2B5EF4-FFF2-40B4-BE49-F238E27FC236}">
                <a16:creationId xmlns:a16="http://schemas.microsoft.com/office/drawing/2014/main" id="{64C34A12-E0DF-A09A-9D90-77A26271CDDF}"/>
              </a:ext>
            </a:extLst>
          </p:cNvPr>
          <p:cNvSpPr/>
          <p:nvPr/>
        </p:nvSpPr>
        <p:spPr>
          <a:xfrm>
            <a:off x="10375297" y="597554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MaxQDA</a:t>
            </a:r>
            <a:endParaRPr lang="en-US" sz="1400" b="1" dirty="0">
              <a:solidFill>
                <a:schemeClr val="bg1"/>
              </a:solidFill>
              <a:cs typeface="B Nazanin" panose="00000400000000000000" pitchFamily="2" charset="-78"/>
            </a:endParaRPr>
          </a:p>
        </p:txBody>
      </p:sp>
      <p:sp>
        <p:nvSpPr>
          <p:cNvPr id="37" name="Rectangle: Rounded Corners 36">
            <a:hlinkClick r:id="rId17" action="ppaction://hlinksldjump"/>
            <a:extLst>
              <a:ext uri="{FF2B5EF4-FFF2-40B4-BE49-F238E27FC236}">
                <a16:creationId xmlns:a16="http://schemas.microsoft.com/office/drawing/2014/main" id="{B359EEEE-9960-BFB6-9D06-12CC26EF669C}"/>
              </a:ext>
            </a:extLst>
          </p:cNvPr>
          <p:cNvSpPr/>
          <p:nvPr/>
        </p:nvSpPr>
        <p:spPr>
          <a:xfrm>
            <a:off x="10375296" y="6396329"/>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tx1"/>
                </a:solidFill>
                <a:cs typeface="B Nazanin" panose="00000400000000000000" pitchFamily="2" charset="-78"/>
              </a:rPr>
              <a:t>روش‌های تحقیق منتخب</a:t>
            </a:r>
            <a:endParaRPr lang="en-US" sz="1400" b="1" dirty="0">
              <a:solidFill>
                <a:schemeClr val="tx1"/>
              </a:solidFill>
              <a:cs typeface="B Nazanin" panose="00000400000000000000" pitchFamily="2" charset="-78"/>
            </a:endParaRPr>
          </a:p>
        </p:txBody>
      </p:sp>
      <p:sp>
        <p:nvSpPr>
          <p:cNvPr id="38" name="Rectangle: Rounded Corners 37">
            <a:hlinkClick r:id="rId7" action="ppaction://hlinksldjump"/>
            <a:extLst>
              <a:ext uri="{FF2B5EF4-FFF2-40B4-BE49-F238E27FC236}">
                <a16:creationId xmlns:a16="http://schemas.microsoft.com/office/drawing/2014/main" id="{9A08A663-AD68-25DB-866B-C486BAC7C1A4}"/>
              </a:ext>
            </a:extLst>
          </p:cNvPr>
          <p:cNvSpPr/>
          <p:nvPr/>
        </p:nvSpPr>
        <p:spPr>
          <a:xfrm>
            <a:off x="10380825" y="2239233"/>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VOSViewer</a:t>
            </a:r>
            <a:endParaRPr lang="en-US" sz="14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278540054"/>
      </p:ext>
    </p:extLst>
  </p:cSld>
  <p:clrMapOvr>
    <a:masterClrMapping/>
  </p:clrMapOvr>
  <p:transition spd="med">
    <p:pull/>
  </p:transition>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8DC496C-12BE-10FC-1946-B05AAF558520}"/>
              </a:ext>
            </a:extLst>
          </p:cNvPr>
          <p:cNvSpPr>
            <a:spLocks noGrp="1"/>
          </p:cNvSpPr>
          <p:nvPr>
            <p:ph idx="1"/>
          </p:nvPr>
        </p:nvSpPr>
        <p:spPr>
          <a:xfrm>
            <a:off x="214602" y="1253330"/>
            <a:ext cx="9685177" cy="5376069"/>
          </a:xfrm>
        </p:spPr>
        <p:txBody>
          <a:bodyPr>
            <a:noAutofit/>
          </a:bodyPr>
          <a:lstStyle/>
          <a:p>
            <a:pPr marL="0" indent="0" algn="just" rtl="1">
              <a:buNone/>
            </a:pPr>
            <a:r>
              <a:rPr lang="fa-IR" sz="2000" b="1" dirty="0">
                <a:solidFill>
                  <a:srgbClr val="0070C0"/>
                </a:solidFill>
                <a:cs typeface="B Nazanin" panose="00000400000000000000" pitchFamily="2" charset="-78"/>
              </a:rPr>
              <a:t>انواع کدگذاری در روش گراندد تئوری</a:t>
            </a:r>
          </a:p>
          <a:p>
            <a:pPr marL="0" indent="0" algn="just" rtl="1">
              <a:buNone/>
            </a:pPr>
            <a:r>
              <a:rPr lang="fa-IR" sz="2000" b="1" dirty="0">
                <a:cs typeface="B Nazanin" panose="00000400000000000000" pitchFamily="2" charset="-78"/>
              </a:rPr>
              <a:t>» کدگذاری </a:t>
            </a:r>
            <a:r>
              <a:rPr lang="fa-IR" sz="2000" b="1" dirty="0">
                <a:solidFill>
                  <a:srgbClr val="C00000"/>
                </a:solidFill>
                <a:cs typeface="B Nazanin" panose="00000400000000000000" pitchFamily="2" charset="-78"/>
              </a:rPr>
              <a:t>باز</a:t>
            </a:r>
            <a:r>
              <a:rPr lang="fa-IR" sz="2000" b="1" dirty="0">
                <a:cs typeface="B Nazanin" panose="00000400000000000000" pitchFamily="2" charset="-78"/>
              </a:rPr>
              <a:t> </a:t>
            </a:r>
            <a:r>
              <a:rPr lang="en-US" sz="2000" b="1" dirty="0">
                <a:cs typeface="B Nazanin" panose="00000400000000000000" pitchFamily="2" charset="-78"/>
              </a:rPr>
              <a:t>Open Coding</a:t>
            </a:r>
            <a:endParaRPr lang="fa-IR" sz="2000" b="1" dirty="0">
              <a:cs typeface="B Nazanin" panose="00000400000000000000" pitchFamily="2" charset="-78"/>
            </a:endParaRPr>
          </a:p>
          <a:p>
            <a:pPr marL="0" indent="0" algn="just" rtl="1">
              <a:buNone/>
            </a:pPr>
            <a:r>
              <a:rPr lang="fa-IR" sz="2000" b="1" dirty="0">
                <a:cs typeface="B Nazanin" panose="00000400000000000000" pitchFamily="2" charset="-78"/>
              </a:rPr>
              <a:t>تجزیه، مقایسه، نام‌گذاری، مفهوم‌­­پردازی و مقوله­‌بندی داده‌­ها </a:t>
            </a:r>
            <a:endParaRPr lang="en-US" sz="2000" b="1" dirty="0">
              <a:cs typeface="B Nazanin" panose="00000400000000000000" pitchFamily="2" charset="-78"/>
            </a:endParaRPr>
          </a:p>
          <a:p>
            <a:pPr marL="0" indent="0" algn="just" rtl="1">
              <a:buNone/>
            </a:pPr>
            <a:r>
              <a:rPr lang="fa-IR" sz="2000" b="1" dirty="0">
                <a:cs typeface="B Nazanin" panose="00000400000000000000" pitchFamily="2" charset="-78"/>
              </a:rPr>
              <a:t>» کدگذاری </a:t>
            </a:r>
            <a:r>
              <a:rPr lang="fa-IR" sz="2000" b="1" dirty="0">
                <a:solidFill>
                  <a:srgbClr val="C00000"/>
                </a:solidFill>
                <a:cs typeface="B Nazanin" panose="00000400000000000000" pitchFamily="2" charset="-78"/>
              </a:rPr>
              <a:t>محوری</a:t>
            </a:r>
            <a:r>
              <a:rPr lang="fa-IR" sz="2000" b="1" dirty="0">
                <a:cs typeface="B Nazanin" panose="00000400000000000000" pitchFamily="2" charset="-78"/>
              </a:rPr>
              <a:t> </a:t>
            </a:r>
            <a:r>
              <a:rPr lang="en-US" sz="2000" b="1" dirty="0">
                <a:cs typeface="B Nazanin" panose="00000400000000000000" pitchFamily="2" charset="-78"/>
              </a:rPr>
              <a:t>Axial Coding</a:t>
            </a:r>
            <a:endParaRPr lang="fa-IR" sz="2000" b="1" dirty="0">
              <a:cs typeface="B Nazanin" panose="00000400000000000000" pitchFamily="2" charset="-78"/>
            </a:endParaRPr>
          </a:p>
          <a:p>
            <a:pPr marL="0" indent="0" algn="just" rtl="1">
              <a:buNone/>
            </a:pPr>
            <a:r>
              <a:rPr lang="fa-IR" sz="2000" b="1" dirty="0">
                <a:cs typeface="B Nazanin" panose="00000400000000000000" pitchFamily="2" charset="-78"/>
              </a:rPr>
              <a:t>برقراری رابطه بین مقوله‌­های تولید شده در مرحله کدگذاری باز، حول محور یک مقوله</a:t>
            </a:r>
            <a:endParaRPr lang="en-US" sz="2000" b="1" dirty="0">
              <a:cs typeface="B Nazanin" panose="00000400000000000000" pitchFamily="2" charset="-78"/>
            </a:endParaRPr>
          </a:p>
          <a:p>
            <a:pPr marL="0" indent="0" algn="just" rtl="1">
              <a:buNone/>
            </a:pPr>
            <a:r>
              <a:rPr lang="fa-IR" sz="2000" b="1" dirty="0">
                <a:cs typeface="B Nazanin" panose="00000400000000000000" pitchFamily="2" charset="-78"/>
              </a:rPr>
              <a:t>» کدگذاری </a:t>
            </a:r>
            <a:r>
              <a:rPr lang="fa-IR" sz="2000" b="1" dirty="0">
                <a:solidFill>
                  <a:srgbClr val="C00000"/>
                </a:solidFill>
                <a:cs typeface="B Nazanin" panose="00000400000000000000" pitchFamily="2" charset="-78"/>
              </a:rPr>
              <a:t>انتخابی</a:t>
            </a:r>
            <a:r>
              <a:rPr lang="fa-IR" sz="2000" b="1" dirty="0">
                <a:cs typeface="B Nazanin" panose="00000400000000000000" pitchFamily="2" charset="-78"/>
              </a:rPr>
              <a:t> </a:t>
            </a:r>
            <a:r>
              <a:rPr lang="en-US" sz="2000" b="1" dirty="0">
                <a:cs typeface="B Nazanin" panose="00000400000000000000" pitchFamily="2" charset="-78"/>
              </a:rPr>
              <a:t>Selective Coding</a:t>
            </a:r>
            <a:endParaRPr lang="fa-IR" sz="2000" b="1" dirty="0">
              <a:cs typeface="B Nazanin" panose="00000400000000000000" pitchFamily="2" charset="-78"/>
            </a:endParaRPr>
          </a:p>
          <a:p>
            <a:pPr marL="0" indent="0" algn="just" rtl="1">
              <a:buNone/>
            </a:pPr>
            <a:r>
              <a:rPr lang="fa-IR" sz="2000" b="1" dirty="0">
                <a:cs typeface="B Nazanin" panose="00000400000000000000" pitchFamily="2" charset="-78"/>
              </a:rPr>
              <a:t>دسته بندی اصلی، ایجاد ارتباط بین دسته بندی‌ها و تأیید اعتبار این روابط</a:t>
            </a:r>
          </a:p>
          <a:p>
            <a:pPr marL="0" indent="0" algn="just" rtl="1">
              <a:buNone/>
            </a:pPr>
            <a:r>
              <a:rPr lang="fa-IR" sz="2000" b="1" dirty="0">
                <a:cs typeface="B Nazanin" panose="00000400000000000000" pitchFamily="2" charset="-78"/>
              </a:rPr>
              <a:t>» </a:t>
            </a:r>
            <a:r>
              <a:rPr lang="fa-IR" sz="2000" b="1" dirty="0">
                <a:solidFill>
                  <a:srgbClr val="C00000"/>
                </a:solidFill>
                <a:cs typeface="B Nazanin" panose="00000400000000000000" pitchFamily="2" charset="-78"/>
              </a:rPr>
              <a:t>ماتریس شرطی</a:t>
            </a:r>
            <a:r>
              <a:rPr lang="fa-IR" sz="2000" b="1" dirty="0">
                <a:cs typeface="B Nazanin" panose="00000400000000000000" pitchFamily="2" charset="-78"/>
              </a:rPr>
              <a:t> </a:t>
            </a:r>
            <a:r>
              <a:rPr lang="en-US" sz="2000" b="1" dirty="0">
                <a:cs typeface="B Nazanin" panose="00000400000000000000" pitchFamily="2" charset="-78"/>
              </a:rPr>
              <a:t>Conditional Matrix</a:t>
            </a:r>
            <a:endParaRPr lang="fa-IR" sz="2000" b="1" dirty="0">
              <a:cs typeface="B Nazanin" panose="00000400000000000000" pitchFamily="2" charset="-78"/>
            </a:endParaRPr>
          </a:p>
          <a:p>
            <a:pPr marL="0" indent="0" algn="just" rtl="1">
              <a:buNone/>
            </a:pPr>
            <a:r>
              <a:rPr lang="fa-IR" sz="2000" b="1" dirty="0">
                <a:cs typeface="B Nazanin" panose="00000400000000000000" pitchFamily="2" charset="-78"/>
              </a:rPr>
              <a:t>پیوند شرایط و پیامدها در سطوح گوناگون</a:t>
            </a:r>
          </a:p>
          <a:p>
            <a:pPr marL="0" indent="0" algn="just" rtl="1">
              <a:buNone/>
            </a:pPr>
            <a:endParaRPr lang="fa-IR" sz="2000" b="1" dirty="0">
              <a:cs typeface="B Nazanin" panose="00000400000000000000" pitchFamily="2" charset="-78"/>
            </a:endParaRPr>
          </a:p>
        </p:txBody>
      </p:sp>
      <p:sp>
        <p:nvSpPr>
          <p:cNvPr id="4" name="Title 1">
            <a:extLst>
              <a:ext uri="{FF2B5EF4-FFF2-40B4-BE49-F238E27FC236}">
                <a16:creationId xmlns:a16="http://schemas.microsoft.com/office/drawing/2014/main" id="{C71F1A28-CB0C-52C5-74A5-B01BB059C6DA}"/>
              </a:ext>
            </a:extLst>
          </p:cNvPr>
          <p:cNvSpPr txBox="1">
            <a:spLocks/>
          </p:cNvSpPr>
          <p:nvPr/>
        </p:nvSpPr>
        <p:spPr>
          <a:xfrm>
            <a:off x="214604" y="365125"/>
            <a:ext cx="9685176" cy="707895"/>
          </a:xfrm>
          <a:prstGeom prst="rect">
            <a:avLst/>
          </a:prstGeom>
          <a:solidFill>
            <a:schemeClr val="accent1">
              <a:lumMod val="40000"/>
              <a:lumOff val="60000"/>
            </a:schemeClr>
          </a:solidFill>
        </p:spPr>
        <p:txBody>
          <a:bodyPr vert="horz" lIns="91440" tIns="45720" rIns="91440" bIns="45720" rtlCol="0" anchor="ctr">
            <a:normAutofit fontScale="7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r>
              <a:rPr lang="fa-IR" b="1" dirty="0">
                <a:cs typeface="B Nazanin" panose="00000400000000000000" pitchFamily="2" charset="-78"/>
              </a:rPr>
              <a:t>روش‌های تحقیق » طرح پژوهشی داده بنیاد (</a:t>
            </a:r>
            <a:r>
              <a:rPr lang="en-US" b="1" dirty="0">
                <a:cs typeface="B Nazanin" panose="00000400000000000000" pitchFamily="2" charset="-78"/>
              </a:rPr>
              <a:t>Grounded Theory</a:t>
            </a:r>
            <a:r>
              <a:rPr lang="fa-IR" b="1" dirty="0">
                <a:cs typeface="B Nazanin" panose="00000400000000000000" pitchFamily="2" charset="-78"/>
              </a:rPr>
              <a:t>)</a:t>
            </a:r>
            <a:endParaRPr lang="en-US" b="1" dirty="0">
              <a:cs typeface="B Nazanin" panose="00000400000000000000" pitchFamily="2" charset="-78"/>
            </a:endParaRPr>
          </a:p>
        </p:txBody>
      </p:sp>
      <p:pic>
        <p:nvPicPr>
          <p:cNvPr id="7" name="Picture 6">
            <a:extLst>
              <a:ext uri="{FF2B5EF4-FFF2-40B4-BE49-F238E27FC236}">
                <a16:creationId xmlns:a16="http://schemas.microsoft.com/office/drawing/2014/main" id="{A5CA4B05-7C9D-5A9B-DB10-553A4741A95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2904" y="4932498"/>
            <a:ext cx="8708571" cy="1737360"/>
          </a:xfrm>
          <a:prstGeom prst="rect">
            <a:avLst/>
          </a:prstGeom>
        </p:spPr>
      </p:pic>
      <p:sp>
        <p:nvSpPr>
          <p:cNvPr id="5" name="Rectangle 4">
            <a:extLst>
              <a:ext uri="{FF2B5EF4-FFF2-40B4-BE49-F238E27FC236}">
                <a16:creationId xmlns:a16="http://schemas.microsoft.com/office/drawing/2014/main" id="{5A133984-2D91-B290-2D90-A54F2CC6E1B7}"/>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Rounded Corners 5">
            <a:hlinkClick r:id="rId3" action="ppaction://hlinksldjump"/>
            <a:extLst>
              <a:ext uri="{FF2B5EF4-FFF2-40B4-BE49-F238E27FC236}">
                <a16:creationId xmlns:a16="http://schemas.microsoft.com/office/drawing/2014/main" id="{2E125A38-80CE-8EB7-B30B-A9A882A11BBF}"/>
              </a:ext>
            </a:extLst>
          </p:cNvPr>
          <p:cNvSpPr/>
          <p:nvPr/>
        </p:nvSpPr>
        <p:spPr>
          <a:xfrm>
            <a:off x="10375296" y="95654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DOI</a:t>
            </a:r>
          </a:p>
        </p:txBody>
      </p:sp>
      <p:sp>
        <p:nvSpPr>
          <p:cNvPr id="8" name="Rectangle: Rounded Corners 7">
            <a:hlinkClick r:id="rId4" action="ppaction://hlinksldjump"/>
            <a:extLst>
              <a:ext uri="{FF2B5EF4-FFF2-40B4-BE49-F238E27FC236}">
                <a16:creationId xmlns:a16="http://schemas.microsoft.com/office/drawing/2014/main" id="{87AF4800-3237-A1DD-997B-444CBC71D89D}"/>
              </a:ext>
            </a:extLst>
          </p:cNvPr>
          <p:cNvSpPr/>
          <p:nvPr/>
        </p:nvSpPr>
        <p:spPr>
          <a:xfrm>
            <a:off x="10375296" y="55268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bg1"/>
                </a:solidFill>
                <a:cs typeface="B Nazanin" panose="00000400000000000000" pitchFamily="2" charset="-78"/>
              </a:rPr>
              <a:t>معرفی منابع</a:t>
            </a:r>
            <a:endParaRPr lang="en-US" sz="1400" b="1" dirty="0">
              <a:solidFill>
                <a:schemeClr val="bg1"/>
              </a:solidFill>
              <a:cs typeface="B Nazanin" panose="00000400000000000000" pitchFamily="2" charset="-78"/>
            </a:endParaRPr>
          </a:p>
        </p:txBody>
      </p:sp>
      <p:pic>
        <p:nvPicPr>
          <p:cNvPr id="9" name="Picture 8">
            <a:extLst>
              <a:ext uri="{FF2B5EF4-FFF2-40B4-BE49-F238E27FC236}">
                <a16:creationId xmlns:a16="http://schemas.microsoft.com/office/drawing/2014/main" id="{492AE57E-7131-977B-5D0B-E3353205064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10" name="TextBox 9">
            <a:extLst>
              <a:ext uri="{FF2B5EF4-FFF2-40B4-BE49-F238E27FC236}">
                <a16:creationId xmlns:a16="http://schemas.microsoft.com/office/drawing/2014/main" id="{13ABB4E8-C11A-DFD2-911D-7D179979235C}"/>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11" name="Rectangle: Rounded Corners 10">
            <a:hlinkClick r:id="rId6" action="ppaction://hlinksldjump"/>
            <a:extLst>
              <a:ext uri="{FF2B5EF4-FFF2-40B4-BE49-F238E27FC236}">
                <a16:creationId xmlns:a16="http://schemas.microsoft.com/office/drawing/2014/main" id="{25CA4C3C-2F0E-B0F3-2E9D-83C4371CB74F}"/>
              </a:ext>
            </a:extLst>
          </p:cNvPr>
          <p:cNvSpPr/>
          <p:nvPr/>
        </p:nvSpPr>
        <p:spPr>
          <a:xfrm>
            <a:off x="10375296" y="138580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علم سنجی</a:t>
            </a:r>
            <a:endParaRPr lang="en-US" sz="1400" b="1" dirty="0">
              <a:solidFill>
                <a:schemeClr val="bg1"/>
              </a:solidFill>
              <a:cs typeface="B Nazanin" panose="00000400000000000000" pitchFamily="2" charset="-78"/>
            </a:endParaRPr>
          </a:p>
        </p:txBody>
      </p:sp>
      <p:sp>
        <p:nvSpPr>
          <p:cNvPr id="12" name="Rectangle: Rounded Corners 11">
            <a:hlinkClick r:id="rId7" action="ppaction://hlinksldjump"/>
            <a:extLst>
              <a:ext uri="{FF2B5EF4-FFF2-40B4-BE49-F238E27FC236}">
                <a16:creationId xmlns:a16="http://schemas.microsoft.com/office/drawing/2014/main" id="{6893C01A-FBB3-6993-4AD1-96E70E9730B6}"/>
              </a:ext>
            </a:extLst>
          </p:cNvPr>
          <p:cNvSpPr/>
          <p:nvPr/>
        </p:nvSpPr>
        <p:spPr>
          <a:xfrm>
            <a:off x="10375296" y="1815066"/>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رتبه بندی نشریات</a:t>
            </a:r>
            <a:endParaRPr lang="en-US" sz="1400" b="1" dirty="0">
              <a:solidFill>
                <a:schemeClr val="bg1"/>
              </a:solidFill>
              <a:cs typeface="B Nazanin" panose="00000400000000000000" pitchFamily="2" charset="-78"/>
            </a:endParaRPr>
          </a:p>
        </p:txBody>
      </p:sp>
      <p:sp>
        <p:nvSpPr>
          <p:cNvPr id="13" name="Rectangle: Rounded Corners 12">
            <a:hlinkClick r:id="rId8" action="ppaction://hlinksldjump"/>
            <a:extLst>
              <a:ext uri="{FF2B5EF4-FFF2-40B4-BE49-F238E27FC236}">
                <a16:creationId xmlns:a16="http://schemas.microsoft.com/office/drawing/2014/main" id="{7BFCCFBB-3E03-54AC-AE1E-8A639D9D7C75}"/>
              </a:ext>
            </a:extLst>
          </p:cNvPr>
          <p:cNvSpPr/>
          <p:nvPr/>
        </p:nvSpPr>
        <p:spPr>
          <a:xfrm>
            <a:off x="10375296" y="264309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دریافت مقاله</a:t>
            </a:r>
            <a:endParaRPr lang="en-US" sz="1400" b="1" dirty="0">
              <a:solidFill>
                <a:schemeClr val="bg1"/>
              </a:solidFill>
              <a:cs typeface="B Nazanin" panose="00000400000000000000" pitchFamily="2" charset="-78"/>
            </a:endParaRPr>
          </a:p>
        </p:txBody>
      </p:sp>
      <p:sp>
        <p:nvSpPr>
          <p:cNvPr id="14" name="Rectangle: Rounded Corners 13">
            <a:hlinkClick r:id="rId9" action="ppaction://hlinksldjump"/>
            <a:extLst>
              <a:ext uri="{FF2B5EF4-FFF2-40B4-BE49-F238E27FC236}">
                <a16:creationId xmlns:a16="http://schemas.microsoft.com/office/drawing/2014/main" id="{3B2B7A55-BFEC-F167-7675-879DB183ACA1}"/>
              </a:ext>
            </a:extLst>
          </p:cNvPr>
          <p:cNvSpPr/>
          <p:nvPr/>
        </p:nvSpPr>
        <p:spPr>
          <a:xfrm>
            <a:off x="10375296" y="305541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سامانه پژوهشیار</a:t>
            </a:r>
            <a:endParaRPr lang="en-US" sz="1400" b="1" dirty="0">
              <a:solidFill>
                <a:schemeClr val="bg1"/>
              </a:solidFill>
              <a:cs typeface="B Nazanin" panose="00000400000000000000" pitchFamily="2" charset="-78"/>
            </a:endParaRPr>
          </a:p>
        </p:txBody>
      </p:sp>
      <p:sp>
        <p:nvSpPr>
          <p:cNvPr id="15" name="Rectangle: Rounded Corners 14">
            <a:hlinkClick r:id="rId10" action="ppaction://hlinksldjump"/>
            <a:extLst>
              <a:ext uri="{FF2B5EF4-FFF2-40B4-BE49-F238E27FC236}">
                <a16:creationId xmlns:a16="http://schemas.microsoft.com/office/drawing/2014/main" id="{FF5B7D4C-939C-9811-84EE-FD3CBB4B4E71}"/>
              </a:ext>
            </a:extLst>
          </p:cNvPr>
          <p:cNvSpPr/>
          <p:nvPr/>
        </p:nvSpPr>
        <p:spPr>
          <a:xfrm>
            <a:off x="10375296" y="347620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ORCID</a:t>
            </a:r>
          </a:p>
        </p:txBody>
      </p:sp>
      <p:sp>
        <p:nvSpPr>
          <p:cNvPr id="16" name="Rectangle: Rounded Corners 15">
            <a:hlinkClick r:id="rId11" action="ppaction://hlinksldjump"/>
            <a:extLst>
              <a:ext uri="{FF2B5EF4-FFF2-40B4-BE49-F238E27FC236}">
                <a16:creationId xmlns:a16="http://schemas.microsoft.com/office/drawing/2014/main" id="{71A819F7-6A43-E032-C447-B022CD0B30E3}"/>
              </a:ext>
            </a:extLst>
          </p:cNvPr>
          <p:cNvSpPr/>
          <p:nvPr/>
        </p:nvSpPr>
        <p:spPr>
          <a:xfrm>
            <a:off x="10375296" y="388852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ساختار مقاله</a:t>
            </a:r>
            <a:endParaRPr lang="en-US" sz="1400" b="1" dirty="0">
              <a:solidFill>
                <a:schemeClr val="bg1"/>
              </a:solidFill>
              <a:cs typeface="B Nazanin" panose="00000400000000000000" pitchFamily="2" charset="-78"/>
            </a:endParaRPr>
          </a:p>
        </p:txBody>
      </p:sp>
      <p:sp>
        <p:nvSpPr>
          <p:cNvPr id="17" name="Rectangle: Rounded Corners 16">
            <a:hlinkClick r:id="rId12" action="ppaction://hlinksldjump"/>
            <a:extLst>
              <a:ext uri="{FF2B5EF4-FFF2-40B4-BE49-F238E27FC236}">
                <a16:creationId xmlns:a16="http://schemas.microsoft.com/office/drawing/2014/main" id="{36FD1A65-FD91-0831-31F5-07D7616360AA}"/>
              </a:ext>
            </a:extLst>
          </p:cNvPr>
          <p:cNvSpPr/>
          <p:nvPr/>
        </p:nvSpPr>
        <p:spPr>
          <a:xfrm>
            <a:off x="10375296" y="43093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ارجاع دهی و نکات مهم</a:t>
            </a:r>
            <a:endParaRPr lang="en-US" sz="1400" b="1" dirty="0">
              <a:solidFill>
                <a:schemeClr val="bg1"/>
              </a:solidFill>
              <a:cs typeface="B Nazanin" panose="00000400000000000000" pitchFamily="2" charset="-78"/>
            </a:endParaRPr>
          </a:p>
        </p:txBody>
      </p:sp>
      <p:sp>
        <p:nvSpPr>
          <p:cNvPr id="18" name="Rectangle: Rounded Corners 17">
            <a:hlinkClick r:id="rId13" action="ppaction://hlinksldjump"/>
            <a:extLst>
              <a:ext uri="{FF2B5EF4-FFF2-40B4-BE49-F238E27FC236}">
                <a16:creationId xmlns:a16="http://schemas.microsoft.com/office/drawing/2014/main" id="{037A7ABD-C1B4-99E7-E8D3-EC518D280367}"/>
              </a:ext>
            </a:extLst>
          </p:cNvPr>
          <p:cNvSpPr/>
          <p:nvPr/>
        </p:nvSpPr>
        <p:spPr>
          <a:xfrm>
            <a:off x="10375296" y="473011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انواع مقاله</a:t>
            </a:r>
            <a:endParaRPr lang="en-US" sz="1400" b="1" dirty="0">
              <a:solidFill>
                <a:schemeClr val="bg1"/>
              </a:solidFill>
              <a:cs typeface="B Nazanin" panose="00000400000000000000" pitchFamily="2" charset="-78"/>
            </a:endParaRPr>
          </a:p>
        </p:txBody>
      </p:sp>
      <p:sp>
        <p:nvSpPr>
          <p:cNvPr id="34" name="Rectangle: Rounded Corners 33">
            <a:hlinkClick r:id="rId14" action="ppaction://hlinksldjump"/>
            <a:extLst>
              <a:ext uri="{FF2B5EF4-FFF2-40B4-BE49-F238E27FC236}">
                <a16:creationId xmlns:a16="http://schemas.microsoft.com/office/drawing/2014/main" id="{738AA006-68F5-69F6-532F-6583F9CE8725}"/>
              </a:ext>
            </a:extLst>
          </p:cNvPr>
          <p:cNvSpPr/>
          <p:nvPr/>
        </p:nvSpPr>
        <p:spPr>
          <a:xfrm>
            <a:off x="10375296" y="515090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پذیرش و داوری</a:t>
            </a:r>
            <a:endParaRPr lang="en-US" sz="1400" b="1" dirty="0">
              <a:solidFill>
                <a:schemeClr val="bg1"/>
              </a:solidFill>
              <a:cs typeface="B Nazanin" panose="00000400000000000000" pitchFamily="2" charset="-78"/>
            </a:endParaRPr>
          </a:p>
        </p:txBody>
      </p:sp>
      <p:sp>
        <p:nvSpPr>
          <p:cNvPr id="35" name="Rectangle: Rounded Corners 34">
            <a:hlinkClick r:id="rId15" action="ppaction://hlinksldjump"/>
            <a:extLst>
              <a:ext uri="{FF2B5EF4-FFF2-40B4-BE49-F238E27FC236}">
                <a16:creationId xmlns:a16="http://schemas.microsoft.com/office/drawing/2014/main" id="{76C7AA11-0A35-0368-BE36-1A259FA9925C}"/>
              </a:ext>
            </a:extLst>
          </p:cNvPr>
          <p:cNvSpPr/>
          <p:nvPr/>
        </p:nvSpPr>
        <p:spPr>
          <a:xfrm>
            <a:off x="10375296" y="55632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سئو آکادمیک</a:t>
            </a:r>
            <a:endParaRPr lang="en-US" sz="1400" b="1" dirty="0">
              <a:solidFill>
                <a:schemeClr val="bg1"/>
              </a:solidFill>
              <a:cs typeface="B Nazanin" panose="00000400000000000000" pitchFamily="2" charset="-78"/>
            </a:endParaRPr>
          </a:p>
        </p:txBody>
      </p:sp>
      <p:sp>
        <p:nvSpPr>
          <p:cNvPr id="36" name="Rectangle: Rounded Corners 35">
            <a:hlinkClick r:id="rId16" action="ppaction://hlinksldjump"/>
            <a:extLst>
              <a:ext uri="{FF2B5EF4-FFF2-40B4-BE49-F238E27FC236}">
                <a16:creationId xmlns:a16="http://schemas.microsoft.com/office/drawing/2014/main" id="{4D19CFB3-1110-B43E-2EE8-1014F8304503}"/>
              </a:ext>
            </a:extLst>
          </p:cNvPr>
          <p:cNvSpPr/>
          <p:nvPr/>
        </p:nvSpPr>
        <p:spPr>
          <a:xfrm>
            <a:off x="10375297" y="597554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MaxQDA</a:t>
            </a:r>
            <a:endParaRPr lang="en-US" sz="1400" b="1" dirty="0">
              <a:solidFill>
                <a:schemeClr val="bg1"/>
              </a:solidFill>
              <a:cs typeface="B Nazanin" panose="00000400000000000000" pitchFamily="2" charset="-78"/>
            </a:endParaRPr>
          </a:p>
        </p:txBody>
      </p:sp>
      <p:sp>
        <p:nvSpPr>
          <p:cNvPr id="37" name="Rectangle: Rounded Corners 36">
            <a:hlinkClick r:id="rId17" action="ppaction://hlinksldjump"/>
            <a:extLst>
              <a:ext uri="{FF2B5EF4-FFF2-40B4-BE49-F238E27FC236}">
                <a16:creationId xmlns:a16="http://schemas.microsoft.com/office/drawing/2014/main" id="{38117072-42D9-1AAE-E737-8DFFA48154EC}"/>
              </a:ext>
            </a:extLst>
          </p:cNvPr>
          <p:cNvSpPr/>
          <p:nvPr/>
        </p:nvSpPr>
        <p:spPr>
          <a:xfrm>
            <a:off x="10375296" y="6396329"/>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tx1"/>
                </a:solidFill>
                <a:cs typeface="B Nazanin" panose="00000400000000000000" pitchFamily="2" charset="-78"/>
              </a:rPr>
              <a:t>روش‌های تحقیق منتخب</a:t>
            </a:r>
            <a:endParaRPr lang="en-US" sz="1400" b="1" dirty="0">
              <a:solidFill>
                <a:schemeClr val="tx1"/>
              </a:solidFill>
              <a:cs typeface="B Nazanin" panose="00000400000000000000" pitchFamily="2" charset="-78"/>
            </a:endParaRPr>
          </a:p>
        </p:txBody>
      </p:sp>
      <p:sp>
        <p:nvSpPr>
          <p:cNvPr id="38" name="Rectangle: Rounded Corners 37">
            <a:hlinkClick r:id="rId7" action="ppaction://hlinksldjump"/>
            <a:extLst>
              <a:ext uri="{FF2B5EF4-FFF2-40B4-BE49-F238E27FC236}">
                <a16:creationId xmlns:a16="http://schemas.microsoft.com/office/drawing/2014/main" id="{F7345EB9-AFD3-8722-FCF3-F8B7FA5F15CE}"/>
              </a:ext>
            </a:extLst>
          </p:cNvPr>
          <p:cNvSpPr/>
          <p:nvPr/>
        </p:nvSpPr>
        <p:spPr>
          <a:xfrm>
            <a:off x="10380825" y="2239233"/>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VOSViewer</a:t>
            </a:r>
            <a:endParaRPr lang="en-US" sz="14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1864824050"/>
      </p:ext>
    </p:extLst>
  </p:cSld>
  <p:clrMapOvr>
    <a:masterClrMapping/>
  </p:clrMapOvr>
  <p:transition spd="med">
    <p:pull/>
  </p:transition>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8DC496C-12BE-10FC-1946-B05AAF558520}"/>
              </a:ext>
            </a:extLst>
          </p:cNvPr>
          <p:cNvSpPr>
            <a:spLocks noGrp="1"/>
          </p:cNvSpPr>
          <p:nvPr>
            <p:ph idx="1"/>
          </p:nvPr>
        </p:nvSpPr>
        <p:spPr>
          <a:xfrm>
            <a:off x="214602" y="1253330"/>
            <a:ext cx="9685177" cy="5376069"/>
          </a:xfrm>
        </p:spPr>
        <p:txBody>
          <a:bodyPr>
            <a:noAutofit/>
          </a:bodyPr>
          <a:lstStyle/>
          <a:p>
            <a:pPr marL="0" indent="0" algn="just" rtl="1">
              <a:buNone/>
            </a:pPr>
            <a:r>
              <a:rPr lang="fa-IR" b="1" dirty="0">
                <a:solidFill>
                  <a:srgbClr val="C00000"/>
                </a:solidFill>
                <a:cs typeface="B Nazanin" panose="00000400000000000000" pitchFamily="2" charset="-78"/>
              </a:rPr>
              <a:t>عناصر کلیدی روش نظام‌مند اشتراوس و کوربین</a:t>
            </a:r>
          </a:p>
        </p:txBody>
      </p:sp>
      <p:sp>
        <p:nvSpPr>
          <p:cNvPr id="4" name="Title 1">
            <a:extLst>
              <a:ext uri="{FF2B5EF4-FFF2-40B4-BE49-F238E27FC236}">
                <a16:creationId xmlns:a16="http://schemas.microsoft.com/office/drawing/2014/main" id="{C71F1A28-CB0C-52C5-74A5-B01BB059C6DA}"/>
              </a:ext>
            </a:extLst>
          </p:cNvPr>
          <p:cNvSpPr txBox="1">
            <a:spLocks/>
          </p:cNvSpPr>
          <p:nvPr/>
        </p:nvSpPr>
        <p:spPr>
          <a:xfrm>
            <a:off x="214604" y="365125"/>
            <a:ext cx="9685176" cy="707895"/>
          </a:xfrm>
          <a:prstGeom prst="rect">
            <a:avLst/>
          </a:prstGeom>
          <a:solidFill>
            <a:schemeClr val="accent1">
              <a:lumMod val="40000"/>
              <a:lumOff val="60000"/>
            </a:schemeClr>
          </a:solidFill>
        </p:spPr>
        <p:txBody>
          <a:bodyPr vert="horz" lIns="91440" tIns="45720" rIns="91440" bIns="45720" rtlCol="0" anchor="ctr">
            <a:normAutofit fontScale="7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r>
              <a:rPr lang="fa-IR" b="1" dirty="0">
                <a:cs typeface="B Nazanin" panose="00000400000000000000" pitchFamily="2" charset="-78"/>
              </a:rPr>
              <a:t>روش‌های تحقیق » طرح پژوهشی داده بنیاد (</a:t>
            </a:r>
            <a:r>
              <a:rPr lang="en-US" b="1" dirty="0">
                <a:cs typeface="B Nazanin" panose="00000400000000000000" pitchFamily="2" charset="-78"/>
              </a:rPr>
              <a:t>Grounded Theory</a:t>
            </a:r>
            <a:r>
              <a:rPr lang="fa-IR" b="1" dirty="0">
                <a:cs typeface="B Nazanin" panose="00000400000000000000" pitchFamily="2" charset="-78"/>
              </a:rPr>
              <a:t>)</a:t>
            </a:r>
            <a:endParaRPr lang="en-US" b="1" dirty="0">
              <a:cs typeface="B Nazanin" panose="00000400000000000000" pitchFamily="2" charset="-78"/>
            </a:endParaRPr>
          </a:p>
        </p:txBody>
      </p:sp>
      <p:pic>
        <p:nvPicPr>
          <p:cNvPr id="6" name="Picture 5">
            <a:extLst>
              <a:ext uri="{FF2B5EF4-FFF2-40B4-BE49-F238E27FC236}">
                <a16:creationId xmlns:a16="http://schemas.microsoft.com/office/drawing/2014/main" id="{1A9757D0-8301-943E-D12B-BC5376DDCC97}"/>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474607" y="1988726"/>
            <a:ext cx="9334500" cy="3111500"/>
          </a:xfrm>
          <a:prstGeom prst="rect">
            <a:avLst/>
          </a:prstGeom>
        </p:spPr>
      </p:pic>
      <p:sp>
        <p:nvSpPr>
          <p:cNvPr id="5" name="Rectangle 4">
            <a:extLst>
              <a:ext uri="{FF2B5EF4-FFF2-40B4-BE49-F238E27FC236}">
                <a16:creationId xmlns:a16="http://schemas.microsoft.com/office/drawing/2014/main" id="{3282C9E5-BDD8-4097-DC19-E1CB137AAF0F}"/>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Rounded Corners 6">
            <a:hlinkClick r:id="rId3" action="ppaction://hlinksldjump"/>
            <a:extLst>
              <a:ext uri="{FF2B5EF4-FFF2-40B4-BE49-F238E27FC236}">
                <a16:creationId xmlns:a16="http://schemas.microsoft.com/office/drawing/2014/main" id="{0046FDC7-2004-3E6A-158B-62A456EC6ACE}"/>
              </a:ext>
            </a:extLst>
          </p:cNvPr>
          <p:cNvSpPr/>
          <p:nvPr/>
        </p:nvSpPr>
        <p:spPr>
          <a:xfrm>
            <a:off x="10375296" y="95654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DOI</a:t>
            </a:r>
          </a:p>
        </p:txBody>
      </p:sp>
      <p:sp>
        <p:nvSpPr>
          <p:cNvPr id="8" name="Rectangle: Rounded Corners 7">
            <a:hlinkClick r:id="rId4" action="ppaction://hlinksldjump"/>
            <a:extLst>
              <a:ext uri="{FF2B5EF4-FFF2-40B4-BE49-F238E27FC236}">
                <a16:creationId xmlns:a16="http://schemas.microsoft.com/office/drawing/2014/main" id="{93CC87F4-C44E-1A3E-0867-48D48B08ED7D}"/>
              </a:ext>
            </a:extLst>
          </p:cNvPr>
          <p:cNvSpPr/>
          <p:nvPr/>
        </p:nvSpPr>
        <p:spPr>
          <a:xfrm>
            <a:off x="10375296" y="55268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bg1"/>
                </a:solidFill>
                <a:cs typeface="B Nazanin" panose="00000400000000000000" pitchFamily="2" charset="-78"/>
              </a:rPr>
              <a:t>معرفی منابع</a:t>
            </a:r>
            <a:endParaRPr lang="en-US" sz="1400" b="1" dirty="0">
              <a:solidFill>
                <a:schemeClr val="bg1"/>
              </a:solidFill>
              <a:cs typeface="B Nazanin" panose="00000400000000000000" pitchFamily="2" charset="-78"/>
            </a:endParaRPr>
          </a:p>
        </p:txBody>
      </p:sp>
      <p:pic>
        <p:nvPicPr>
          <p:cNvPr id="9" name="Picture 8">
            <a:extLst>
              <a:ext uri="{FF2B5EF4-FFF2-40B4-BE49-F238E27FC236}">
                <a16:creationId xmlns:a16="http://schemas.microsoft.com/office/drawing/2014/main" id="{09BEEBBA-DDAA-19A7-BA77-1C0BF3F709B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10" name="TextBox 9">
            <a:extLst>
              <a:ext uri="{FF2B5EF4-FFF2-40B4-BE49-F238E27FC236}">
                <a16:creationId xmlns:a16="http://schemas.microsoft.com/office/drawing/2014/main" id="{1ED19BEE-4CB5-C1EB-06F6-E54F9F21800D}"/>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11" name="Rectangle: Rounded Corners 10">
            <a:hlinkClick r:id="rId6" action="ppaction://hlinksldjump"/>
            <a:extLst>
              <a:ext uri="{FF2B5EF4-FFF2-40B4-BE49-F238E27FC236}">
                <a16:creationId xmlns:a16="http://schemas.microsoft.com/office/drawing/2014/main" id="{E625C66C-F753-DFE6-2C8C-209AAAFFAA65}"/>
              </a:ext>
            </a:extLst>
          </p:cNvPr>
          <p:cNvSpPr/>
          <p:nvPr/>
        </p:nvSpPr>
        <p:spPr>
          <a:xfrm>
            <a:off x="10375296" y="138580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علم سنجی</a:t>
            </a:r>
            <a:endParaRPr lang="en-US" sz="1400" b="1" dirty="0">
              <a:solidFill>
                <a:schemeClr val="bg1"/>
              </a:solidFill>
              <a:cs typeface="B Nazanin" panose="00000400000000000000" pitchFamily="2" charset="-78"/>
            </a:endParaRPr>
          </a:p>
        </p:txBody>
      </p:sp>
      <p:sp>
        <p:nvSpPr>
          <p:cNvPr id="12" name="Rectangle: Rounded Corners 11">
            <a:hlinkClick r:id="rId7" action="ppaction://hlinksldjump"/>
            <a:extLst>
              <a:ext uri="{FF2B5EF4-FFF2-40B4-BE49-F238E27FC236}">
                <a16:creationId xmlns:a16="http://schemas.microsoft.com/office/drawing/2014/main" id="{4A1C425D-BCD2-EBB2-FA80-284C3C081649}"/>
              </a:ext>
            </a:extLst>
          </p:cNvPr>
          <p:cNvSpPr/>
          <p:nvPr/>
        </p:nvSpPr>
        <p:spPr>
          <a:xfrm>
            <a:off x="10375296" y="1815066"/>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رتبه بندی نشریات</a:t>
            </a:r>
            <a:endParaRPr lang="en-US" sz="1400" b="1" dirty="0">
              <a:solidFill>
                <a:schemeClr val="bg1"/>
              </a:solidFill>
              <a:cs typeface="B Nazanin" panose="00000400000000000000" pitchFamily="2" charset="-78"/>
            </a:endParaRPr>
          </a:p>
        </p:txBody>
      </p:sp>
      <p:sp>
        <p:nvSpPr>
          <p:cNvPr id="13" name="Rectangle: Rounded Corners 12">
            <a:hlinkClick r:id="rId8" action="ppaction://hlinksldjump"/>
            <a:extLst>
              <a:ext uri="{FF2B5EF4-FFF2-40B4-BE49-F238E27FC236}">
                <a16:creationId xmlns:a16="http://schemas.microsoft.com/office/drawing/2014/main" id="{07CE42A2-9187-F815-695A-AC71CE30E4CB}"/>
              </a:ext>
            </a:extLst>
          </p:cNvPr>
          <p:cNvSpPr/>
          <p:nvPr/>
        </p:nvSpPr>
        <p:spPr>
          <a:xfrm>
            <a:off x="10375296" y="264309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دریافت مقاله</a:t>
            </a:r>
            <a:endParaRPr lang="en-US" sz="1400" b="1" dirty="0">
              <a:solidFill>
                <a:schemeClr val="bg1"/>
              </a:solidFill>
              <a:cs typeface="B Nazanin" panose="00000400000000000000" pitchFamily="2" charset="-78"/>
            </a:endParaRPr>
          </a:p>
        </p:txBody>
      </p:sp>
      <p:sp>
        <p:nvSpPr>
          <p:cNvPr id="14" name="Rectangle: Rounded Corners 13">
            <a:hlinkClick r:id="rId9" action="ppaction://hlinksldjump"/>
            <a:extLst>
              <a:ext uri="{FF2B5EF4-FFF2-40B4-BE49-F238E27FC236}">
                <a16:creationId xmlns:a16="http://schemas.microsoft.com/office/drawing/2014/main" id="{259468A7-509A-0268-CC44-9AD40E9C3131}"/>
              </a:ext>
            </a:extLst>
          </p:cNvPr>
          <p:cNvSpPr/>
          <p:nvPr/>
        </p:nvSpPr>
        <p:spPr>
          <a:xfrm>
            <a:off x="10375296" y="305541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سامانه پژوهشیار</a:t>
            </a:r>
            <a:endParaRPr lang="en-US" sz="1400" b="1" dirty="0">
              <a:solidFill>
                <a:schemeClr val="bg1"/>
              </a:solidFill>
              <a:cs typeface="B Nazanin" panose="00000400000000000000" pitchFamily="2" charset="-78"/>
            </a:endParaRPr>
          </a:p>
        </p:txBody>
      </p:sp>
      <p:sp>
        <p:nvSpPr>
          <p:cNvPr id="15" name="Rectangle: Rounded Corners 14">
            <a:hlinkClick r:id="rId10" action="ppaction://hlinksldjump"/>
            <a:extLst>
              <a:ext uri="{FF2B5EF4-FFF2-40B4-BE49-F238E27FC236}">
                <a16:creationId xmlns:a16="http://schemas.microsoft.com/office/drawing/2014/main" id="{1EA2064B-41BA-233B-01AF-145F25A9C781}"/>
              </a:ext>
            </a:extLst>
          </p:cNvPr>
          <p:cNvSpPr/>
          <p:nvPr/>
        </p:nvSpPr>
        <p:spPr>
          <a:xfrm>
            <a:off x="10375296" y="347620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ORCID</a:t>
            </a:r>
          </a:p>
        </p:txBody>
      </p:sp>
      <p:sp>
        <p:nvSpPr>
          <p:cNvPr id="16" name="Rectangle: Rounded Corners 15">
            <a:hlinkClick r:id="rId11" action="ppaction://hlinksldjump"/>
            <a:extLst>
              <a:ext uri="{FF2B5EF4-FFF2-40B4-BE49-F238E27FC236}">
                <a16:creationId xmlns:a16="http://schemas.microsoft.com/office/drawing/2014/main" id="{4F423A1A-F3C4-FED6-E9AC-4F0D3A7215A9}"/>
              </a:ext>
            </a:extLst>
          </p:cNvPr>
          <p:cNvSpPr/>
          <p:nvPr/>
        </p:nvSpPr>
        <p:spPr>
          <a:xfrm>
            <a:off x="10375296" y="388852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ساختار مقاله</a:t>
            </a:r>
            <a:endParaRPr lang="en-US" sz="1400" b="1" dirty="0">
              <a:solidFill>
                <a:schemeClr val="bg1"/>
              </a:solidFill>
              <a:cs typeface="B Nazanin" panose="00000400000000000000" pitchFamily="2" charset="-78"/>
            </a:endParaRPr>
          </a:p>
        </p:txBody>
      </p:sp>
      <p:sp>
        <p:nvSpPr>
          <p:cNvPr id="17" name="Rectangle: Rounded Corners 16">
            <a:hlinkClick r:id="rId12" action="ppaction://hlinksldjump"/>
            <a:extLst>
              <a:ext uri="{FF2B5EF4-FFF2-40B4-BE49-F238E27FC236}">
                <a16:creationId xmlns:a16="http://schemas.microsoft.com/office/drawing/2014/main" id="{90A9BED8-6AF1-A126-8912-4F985CE38949}"/>
              </a:ext>
            </a:extLst>
          </p:cNvPr>
          <p:cNvSpPr/>
          <p:nvPr/>
        </p:nvSpPr>
        <p:spPr>
          <a:xfrm>
            <a:off x="10375296" y="43093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ارجاع دهی و نکات مهم</a:t>
            </a:r>
            <a:endParaRPr lang="en-US" sz="1400" b="1" dirty="0">
              <a:solidFill>
                <a:schemeClr val="bg1"/>
              </a:solidFill>
              <a:cs typeface="B Nazanin" panose="00000400000000000000" pitchFamily="2" charset="-78"/>
            </a:endParaRPr>
          </a:p>
        </p:txBody>
      </p:sp>
      <p:sp>
        <p:nvSpPr>
          <p:cNvPr id="18" name="Rectangle: Rounded Corners 17">
            <a:hlinkClick r:id="rId13" action="ppaction://hlinksldjump"/>
            <a:extLst>
              <a:ext uri="{FF2B5EF4-FFF2-40B4-BE49-F238E27FC236}">
                <a16:creationId xmlns:a16="http://schemas.microsoft.com/office/drawing/2014/main" id="{1A9F0856-8E67-543C-318E-BB0E14623066}"/>
              </a:ext>
            </a:extLst>
          </p:cNvPr>
          <p:cNvSpPr/>
          <p:nvPr/>
        </p:nvSpPr>
        <p:spPr>
          <a:xfrm>
            <a:off x="10375296" y="473011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انواع مقاله</a:t>
            </a:r>
            <a:endParaRPr lang="en-US" sz="1400" b="1" dirty="0">
              <a:solidFill>
                <a:schemeClr val="bg1"/>
              </a:solidFill>
              <a:cs typeface="B Nazanin" panose="00000400000000000000" pitchFamily="2" charset="-78"/>
            </a:endParaRPr>
          </a:p>
        </p:txBody>
      </p:sp>
      <p:sp>
        <p:nvSpPr>
          <p:cNvPr id="34" name="Rectangle: Rounded Corners 33">
            <a:hlinkClick r:id="rId14" action="ppaction://hlinksldjump"/>
            <a:extLst>
              <a:ext uri="{FF2B5EF4-FFF2-40B4-BE49-F238E27FC236}">
                <a16:creationId xmlns:a16="http://schemas.microsoft.com/office/drawing/2014/main" id="{AD02F9A7-7FC8-FC0A-D2C3-8CBF61B85A71}"/>
              </a:ext>
            </a:extLst>
          </p:cNvPr>
          <p:cNvSpPr/>
          <p:nvPr/>
        </p:nvSpPr>
        <p:spPr>
          <a:xfrm>
            <a:off x="10375296" y="515090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پذیرش و داوری</a:t>
            </a:r>
            <a:endParaRPr lang="en-US" sz="1400" b="1" dirty="0">
              <a:solidFill>
                <a:schemeClr val="bg1"/>
              </a:solidFill>
              <a:cs typeface="B Nazanin" panose="00000400000000000000" pitchFamily="2" charset="-78"/>
            </a:endParaRPr>
          </a:p>
        </p:txBody>
      </p:sp>
      <p:sp>
        <p:nvSpPr>
          <p:cNvPr id="35" name="Rectangle: Rounded Corners 34">
            <a:hlinkClick r:id="rId15" action="ppaction://hlinksldjump"/>
            <a:extLst>
              <a:ext uri="{FF2B5EF4-FFF2-40B4-BE49-F238E27FC236}">
                <a16:creationId xmlns:a16="http://schemas.microsoft.com/office/drawing/2014/main" id="{AFD432EE-2D0B-C9BE-E7A1-65192ACE625C}"/>
              </a:ext>
            </a:extLst>
          </p:cNvPr>
          <p:cNvSpPr/>
          <p:nvPr/>
        </p:nvSpPr>
        <p:spPr>
          <a:xfrm>
            <a:off x="10375296" y="55632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سئو آکادمیک</a:t>
            </a:r>
            <a:endParaRPr lang="en-US" sz="1400" b="1" dirty="0">
              <a:solidFill>
                <a:schemeClr val="bg1"/>
              </a:solidFill>
              <a:cs typeface="B Nazanin" panose="00000400000000000000" pitchFamily="2" charset="-78"/>
            </a:endParaRPr>
          </a:p>
        </p:txBody>
      </p:sp>
      <p:sp>
        <p:nvSpPr>
          <p:cNvPr id="36" name="Rectangle: Rounded Corners 35">
            <a:hlinkClick r:id="rId16" action="ppaction://hlinksldjump"/>
            <a:extLst>
              <a:ext uri="{FF2B5EF4-FFF2-40B4-BE49-F238E27FC236}">
                <a16:creationId xmlns:a16="http://schemas.microsoft.com/office/drawing/2014/main" id="{465CEB18-2B3C-FC1C-9961-0782C6361DB0}"/>
              </a:ext>
            </a:extLst>
          </p:cNvPr>
          <p:cNvSpPr/>
          <p:nvPr/>
        </p:nvSpPr>
        <p:spPr>
          <a:xfrm>
            <a:off x="10375297" y="597554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MaxQDA</a:t>
            </a:r>
            <a:endParaRPr lang="en-US" sz="1400" b="1" dirty="0">
              <a:solidFill>
                <a:schemeClr val="bg1"/>
              </a:solidFill>
              <a:cs typeface="B Nazanin" panose="00000400000000000000" pitchFamily="2" charset="-78"/>
            </a:endParaRPr>
          </a:p>
        </p:txBody>
      </p:sp>
      <p:sp>
        <p:nvSpPr>
          <p:cNvPr id="37" name="Rectangle: Rounded Corners 36">
            <a:hlinkClick r:id="rId17" action="ppaction://hlinksldjump"/>
            <a:extLst>
              <a:ext uri="{FF2B5EF4-FFF2-40B4-BE49-F238E27FC236}">
                <a16:creationId xmlns:a16="http://schemas.microsoft.com/office/drawing/2014/main" id="{7AAB774D-10B1-1945-DE15-9F901BB142F1}"/>
              </a:ext>
            </a:extLst>
          </p:cNvPr>
          <p:cNvSpPr/>
          <p:nvPr/>
        </p:nvSpPr>
        <p:spPr>
          <a:xfrm>
            <a:off x="10375296" y="6396329"/>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tx1"/>
                </a:solidFill>
                <a:cs typeface="B Nazanin" panose="00000400000000000000" pitchFamily="2" charset="-78"/>
              </a:rPr>
              <a:t>روش‌های تحقیق منتخب</a:t>
            </a:r>
            <a:endParaRPr lang="en-US" sz="1400" b="1" dirty="0">
              <a:solidFill>
                <a:schemeClr val="tx1"/>
              </a:solidFill>
              <a:cs typeface="B Nazanin" panose="00000400000000000000" pitchFamily="2" charset="-78"/>
            </a:endParaRPr>
          </a:p>
        </p:txBody>
      </p:sp>
      <p:sp>
        <p:nvSpPr>
          <p:cNvPr id="38" name="Rectangle: Rounded Corners 37">
            <a:hlinkClick r:id="rId7" action="ppaction://hlinksldjump"/>
            <a:extLst>
              <a:ext uri="{FF2B5EF4-FFF2-40B4-BE49-F238E27FC236}">
                <a16:creationId xmlns:a16="http://schemas.microsoft.com/office/drawing/2014/main" id="{7672CAA6-A901-A227-094B-7B7C9AB08EBF}"/>
              </a:ext>
            </a:extLst>
          </p:cNvPr>
          <p:cNvSpPr/>
          <p:nvPr/>
        </p:nvSpPr>
        <p:spPr>
          <a:xfrm>
            <a:off x="10380825" y="2239233"/>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VOSViewer</a:t>
            </a:r>
            <a:endParaRPr lang="en-US" sz="14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157032629"/>
      </p:ext>
    </p:extLst>
  </p:cSld>
  <p:clrMapOvr>
    <a:masterClrMapping/>
  </p:clrMapOvr>
  <p:transition spd="med">
    <p:pull/>
  </p:transition>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8DC496C-12BE-10FC-1946-B05AAF558520}"/>
              </a:ext>
            </a:extLst>
          </p:cNvPr>
          <p:cNvSpPr>
            <a:spLocks noGrp="1"/>
          </p:cNvSpPr>
          <p:nvPr>
            <p:ph idx="1"/>
          </p:nvPr>
        </p:nvSpPr>
        <p:spPr>
          <a:xfrm>
            <a:off x="214602" y="1253330"/>
            <a:ext cx="9685177" cy="5376069"/>
          </a:xfrm>
        </p:spPr>
        <p:txBody>
          <a:bodyPr>
            <a:noAutofit/>
          </a:bodyPr>
          <a:lstStyle/>
          <a:p>
            <a:pPr marL="0" indent="0" algn="just" rtl="1">
              <a:buNone/>
            </a:pPr>
            <a:r>
              <a:rPr lang="fa-IR" b="1" dirty="0">
                <a:solidFill>
                  <a:srgbClr val="C00000"/>
                </a:solidFill>
                <a:cs typeface="B Nazanin" panose="00000400000000000000" pitchFamily="2" charset="-78"/>
              </a:rPr>
              <a:t>نتیجه: ارائه الگوی پارادایمی</a:t>
            </a:r>
          </a:p>
        </p:txBody>
      </p:sp>
      <p:sp>
        <p:nvSpPr>
          <p:cNvPr id="4" name="Title 1">
            <a:extLst>
              <a:ext uri="{FF2B5EF4-FFF2-40B4-BE49-F238E27FC236}">
                <a16:creationId xmlns:a16="http://schemas.microsoft.com/office/drawing/2014/main" id="{C71F1A28-CB0C-52C5-74A5-B01BB059C6DA}"/>
              </a:ext>
            </a:extLst>
          </p:cNvPr>
          <p:cNvSpPr txBox="1">
            <a:spLocks/>
          </p:cNvSpPr>
          <p:nvPr/>
        </p:nvSpPr>
        <p:spPr>
          <a:xfrm>
            <a:off x="214604" y="365125"/>
            <a:ext cx="9685176" cy="707895"/>
          </a:xfrm>
          <a:prstGeom prst="rect">
            <a:avLst/>
          </a:prstGeom>
          <a:solidFill>
            <a:schemeClr val="accent1">
              <a:lumMod val="40000"/>
              <a:lumOff val="60000"/>
            </a:schemeClr>
          </a:solidFill>
        </p:spPr>
        <p:txBody>
          <a:bodyPr vert="horz" lIns="91440" tIns="45720" rIns="91440" bIns="45720" rtlCol="0" anchor="ctr">
            <a:normAutofit fontScale="7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r>
              <a:rPr lang="fa-IR" b="1" dirty="0">
                <a:cs typeface="B Nazanin" panose="00000400000000000000" pitchFamily="2" charset="-78"/>
              </a:rPr>
              <a:t>روش‌های تحقیق » طرح پژوهشی داده بنیاد (</a:t>
            </a:r>
            <a:r>
              <a:rPr lang="en-US" b="1" dirty="0">
                <a:cs typeface="B Nazanin" panose="00000400000000000000" pitchFamily="2" charset="-78"/>
              </a:rPr>
              <a:t>Grounded Theory</a:t>
            </a:r>
            <a:r>
              <a:rPr lang="fa-IR" b="1" dirty="0">
                <a:cs typeface="B Nazanin" panose="00000400000000000000" pitchFamily="2" charset="-78"/>
              </a:rPr>
              <a:t>)</a:t>
            </a:r>
            <a:endParaRPr lang="en-US" b="1" dirty="0">
              <a:cs typeface="B Nazanin" panose="00000400000000000000" pitchFamily="2" charset="-78"/>
            </a:endParaRPr>
          </a:p>
        </p:txBody>
      </p:sp>
      <p:pic>
        <p:nvPicPr>
          <p:cNvPr id="6" name="Picture 5">
            <a:extLst>
              <a:ext uri="{FF2B5EF4-FFF2-40B4-BE49-F238E27FC236}">
                <a16:creationId xmlns:a16="http://schemas.microsoft.com/office/drawing/2014/main" id="{1A9757D0-8301-943E-D12B-BC5376DDCC9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083" y="2185916"/>
            <a:ext cx="9334500" cy="3810000"/>
          </a:xfrm>
          <a:prstGeom prst="rect">
            <a:avLst/>
          </a:prstGeom>
        </p:spPr>
      </p:pic>
      <p:sp>
        <p:nvSpPr>
          <p:cNvPr id="5" name="Rectangle 4">
            <a:extLst>
              <a:ext uri="{FF2B5EF4-FFF2-40B4-BE49-F238E27FC236}">
                <a16:creationId xmlns:a16="http://schemas.microsoft.com/office/drawing/2014/main" id="{3282C9E5-BDD8-4097-DC19-E1CB137AAF0F}"/>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Rounded Corners 6">
            <a:hlinkClick r:id="rId3" action="ppaction://hlinksldjump"/>
            <a:extLst>
              <a:ext uri="{FF2B5EF4-FFF2-40B4-BE49-F238E27FC236}">
                <a16:creationId xmlns:a16="http://schemas.microsoft.com/office/drawing/2014/main" id="{0046FDC7-2004-3E6A-158B-62A456EC6ACE}"/>
              </a:ext>
            </a:extLst>
          </p:cNvPr>
          <p:cNvSpPr/>
          <p:nvPr/>
        </p:nvSpPr>
        <p:spPr>
          <a:xfrm>
            <a:off x="10375296" y="95654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DOI</a:t>
            </a:r>
          </a:p>
        </p:txBody>
      </p:sp>
      <p:sp>
        <p:nvSpPr>
          <p:cNvPr id="8" name="Rectangle: Rounded Corners 7">
            <a:hlinkClick r:id="rId4" action="ppaction://hlinksldjump"/>
            <a:extLst>
              <a:ext uri="{FF2B5EF4-FFF2-40B4-BE49-F238E27FC236}">
                <a16:creationId xmlns:a16="http://schemas.microsoft.com/office/drawing/2014/main" id="{93CC87F4-C44E-1A3E-0867-48D48B08ED7D}"/>
              </a:ext>
            </a:extLst>
          </p:cNvPr>
          <p:cNvSpPr/>
          <p:nvPr/>
        </p:nvSpPr>
        <p:spPr>
          <a:xfrm>
            <a:off x="10375296" y="55268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bg1"/>
                </a:solidFill>
                <a:cs typeface="B Nazanin" panose="00000400000000000000" pitchFamily="2" charset="-78"/>
              </a:rPr>
              <a:t>معرفی منابع</a:t>
            </a:r>
            <a:endParaRPr lang="en-US" sz="1400" b="1" dirty="0">
              <a:solidFill>
                <a:schemeClr val="bg1"/>
              </a:solidFill>
              <a:cs typeface="B Nazanin" panose="00000400000000000000" pitchFamily="2" charset="-78"/>
            </a:endParaRPr>
          </a:p>
        </p:txBody>
      </p:sp>
      <p:pic>
        <p:nvPicPr>
          <p:cNvPr id="9" name="Picture 8">
            <a:extLst>
              <a:ext uri="{FF2B5EF4-FFF2-40B4-BE49-F238E27FC236}">
                <a16:creationId xmlns:a16="http://schemas.microsoft.com/office/drawing/2014/main" id="{09BEEBBA-DDAA-19A7-BA77-1C0BF3F709B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10" name="TextBox 9">
            <a:extLst>
              <a:ext uri="{FF2B5EF4-FFF2-40B4-BE49-F238E27FC236}">
                <a16:creationId xmlns:a16="http://schemas.microsoft.com/office/drawing/2014/main" id="{1ED19BEE-4CB5-C1EB-06F6-E54F9F21800D}"/>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11" name="Rectangle: Rounded Corners 10">
            <a:hlinkClick r:id="rId6" action="ppaction://hlinksldjump"/>
            <a:extLst>
              <a:ext uri="{FF2B5EF4-FFF2-40B4-BE49-F238E27FC236}">
                <a16:creationId xmlns:a16="http://schemas.microsoft.com/office/drawing/2014/main" id="{E625C66C-F753-DFE6-2C8C-209AAAFFAA65}"/>
              </a:ext>
            </a:extLst>
          </p:cNvPr>
          <p:cNvSpPr/>
          <p:nvPr/>
        </p:nvSpPr>
        <p:spPr>
          <a:xfrm>
            <a:off x="10375296" y="138580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علم سنجی</a:t>
            </a:r>
            <a:endParaRPr lang="en-US" sz="1400" b="1" dirty="0">
              <a:solidFill>
                <a:schemeClr val="bg1"/>
              </a:solidFill>
              <a:cs typeface="B Nazanin" panose="00000400000000000000" pitchFamily="2" charset="-78"/>
            </a:endParaRPr>
          </a:p>
        </p:txBody>
      </p:sp>
      <p:sp>
        <p:nvSpPr>
          <p:cNvPr id="12" name="Rectangle: Rounded Corners 11">
            <a:hlinkClick r:id="rId7" action="ppaction://hlinksldjump"/>
            <a:extLst>
              <a:ext uri="{FF2B5EF4-FFF2-40B4-BE49-F238E27FC236}">
                <a16:creationId xmlns:a16="http://schemas.microsoft.com/office/drawing/2014/main" id="{4A1C425D-BCD2-EBB2-FA80-284C3C081649}"/>
              </a:ext>
            </a:extLst>
          </p:cNvPr>
          <p:cNvSpPr/>
          <p:nvPr/>
        </p:nvSpPr>
        <p:spPr>
          <a:xfrm>
            <a:off x="10375296" y="1815066"/>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رتبه بندی نشریات</a:t>
            </a:r>
            <a:endParaRPr lang="en-US" sz="1400" b="1" dirty="0">
              <a:solidFill>
                <a:schemeClr val="bg1"/>
              </a:solidFill>
              <a:cs typeface="B Nazanin" panose="00000400000000000000" pitchFamily="2" charset="-78"/>
            </a:endParaRPr>
          </a:p>
        </p:txBody>
      </p:sp>
      <p:sp>
        <p:nvSpPr>
          <p:cNvPr id="13" name="Rectangle: Rounded Corners 12">
            <a:hlinkClick r:id="rId8" action="ppaction://hlinksldjump"/>
            <a:extLst>
              <a:ext uri="{FF2B5EF4-FFF2-40B4-BE49-F238E27FC236}">
                <a16:creationId xmlns:a16="http://schemas.microsoft.com/office/drawing/2014/main" id="{07CE42A2-9187-F815-695A-AC71CE30E4CB}"/>
              </a:ext>
            </a:extLst>
          </p:cNvPr>
          <p:cNvSpPr/>
          <p:nvPr/>
        </p:nvSpPr>
        <p:spPr>
          <a:xfrm>
            <a:off x="10375296" y="264309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دریافت مقاله</a:t>
            </a:r>
            <a:endParaRPr lang="en-US" sz="1400" b="1" dirty="0">
              <a:solidFill>
                <a:schemeClr val="bg1"/>
              </a:solidFill>
              <a:cs typeface="B Nazanin" panose="00000400000000000000" pitchFamily="2" charset="-78"/>
            </a:endParaRPr>
          </a:p>
        </p:txBody>
      </p:sp>
      <p:sp>
        <p:nvSpPr>
          <p:cNvPr id="14" name="Rectangle: Rounded Corners 13">
            <a:hlinkClick r:id="rId9" action="ppaction://hlinksldjump"/>
            <a:extLst>
              <a:ext uri="{FF2B5EF4-FFF2-40B4-BE49-F238E27FC236}">
                <a16:creationId xmlns:a16="http://schemas.microsoft.com/office/drawing/2014/main" id="{259468A7-509A-0268-CC44-9AD40E9C3131}"/>
              </a:ext>
            </a:extLst>
          </p:cNvPr>
          <p:cNvSpPr/>
          <p:nvPr/>
        </p:nvSpPr>
        <p:spPr>
          <a:xfrm>
            <a:off x="10375296" y="305541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سامانه پژوهشیار</a:t>
            </a:r>
            <a:endParaRPr lang="en-US" sz="1400" b="1" dirty="0">
              <a:solidFill>
                <a:schemeClr val="bg1"/>
              </a:solidFill>
              <a:cs typeface="B Nazanin" panose="00000400000000000000" pitchFamily="2" charset="-78"/>
            </a:endParaRPr>
          </a:p>
        </p:txBody>
      </p:sp>
      <p:sp>
        <p:nvSpPr>
          <p:cNvPr id="15" name="Rectangle: Rounded Corners 14">
            <a:hlinkClick r:id="rId10" action="ppaction://hlinksldjump"/>
            <a:extLst>
              <a:ext uri="{FF2B5EF4-FFF2-40B4-BE49-F238E27FC236}">
                <a16:creationId xmlns:a16="http://schemas.microsoft.com/office/drawing/2014/main" id="{1EA2064B-41BA-233B-01AF-145F25A9C781}"/>
              </a:ext>
            </a:extLst>
          </p:cNvPr>
          <p:cNvSpPr/>
          <p:nvPr/>
        </p:nvSpPr>
        <p:spPr>
          <a:xfrm>
            <a:off x="10375296" y="347620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ORCID</a:t>
            </a:r>
          </a:p>
        </p:txBody>
      </p:sp>
      <p:sp>
        <p:nvSpPr>
          <p:cNvPr id="16" name="Rectangle: Rounded Corners 15">
            <a:hlinkClick r:id="rId11" action="ppaction://hlinksldjump"/>
            <a:extLst>
              <a:ext uri="{FF2B5EF4-FFF2-40B4-BE49-F238E27FC236}">
                <a16:creationId xmlns:a16="http://schemas.microsoft.com/office/drawing/2014/main" id="{4F423A1A-F3C4-FED6-E9AC-4F0D3A7215A9}"/>
              </a:ext>
            </a:extLst>
          </p:cNvPr>
          <p:cNvSpPr/>
          <p:nvPr/>
        </p:nvSpPr>
        <p:spPr>
          <a:xfrm>
            <a:off x="10375296" y="388852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ساختار مقاله</a:t>
            </a:r>
            <a:endParaRPr lang="en-US" sz="1400" b="1" dirty="0">
              <a:solidFill>
                <a:schemeClr val="bg1"/>
              </a:solidFill>
              <a:cs typeface="B Nazanin" panose="00000400000000000000" pitchFamily="2" charset="-78"/>
            </a:endParaRPr>
          </a:p>
        </p:txBody>
      </p:sp>
      <p:sp>
        <p:nvSpPr>
          <p:cNvPr id="17" name="Rectangle: Rounded Corners 16">
            <a:hlinkClick r:id="rId12" action="ppaction://hlinksldjump"/>
            <a:extLst>
              <a:ext uri="{FF2B5EF4-FFF2-40B4-BE49-F238E27FC236}">
                <a16:creationId xmlns:a16="http://schemas.microsoft.com/office/drawing/2014/main" id="{90A9BED8-6AF1-A126-8912-4F985CE38949}"/>
              </a:ext>
            </a:extLst>
          </p:cNvPr>
          <p:cNvSpPr/>
          <p:nvPr/>
        </p:nvSpPr>
        <p:spPr>
          <a:xfrm>
            <a:off x="10375296" y="43093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ارجاع دهی و نکات مهم</a:t>
            </a:r>
            <a:endParaRPr lang="en-US" sz="1400" b="1" dirty="0">
              <a:solidFill>
                <a:schemeClr val="bg1"/>
              </a:solidFill>
              <a:cs typeface="B Nazanin" panose="00000400000000000000" pitchFamily="2" charset="-78"/>
            </a:endParaRPr>
          </a:p>
        </p:txBody>
      </p:sp>
      <p:sp>
        <p:nvSpPr>
          <p:cNvPr id="18" name="Rectangle: Rounded Corners 17">
            <a:hlinkClick r:id="rId13" action="ppaction://hlinksldjump"/>
            <a:extLst>
              <a:ext uri="{FF2B5EF4-FFF2-40B4-BE49-F238E27FC236}">
                <a16:creationId xmlns:a16="http://schemas.microsoft.com/office/drawing/2014/main" id="{1A9F0856-8E67-543C-318E-BB0E14623066}"/>
              </a:ext>
            </a:extLst>
          </p:cNvPr>
          <p:cNvSpPr/>
          <p:nvPr/>
        </p:nvSpPr>
        <p:spPr>
          <a:xfrm>
            <a:off x="10375296" y="473011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انواع مقاله</a:t>
            </a:r>
            <a:endParaRPr lang="en-US" sz="1400" b="1" dirty="0">
              <a:solidFill>
                <a:schemeClr val="bg1"/>
              </a:solidFill>
              <a:cs typeface="B Nazanin" panose="00000400000000000000" pitchFamily="2" charset="-78"/>
            </a:endParaRPr>
          </a:p>
        </p:txBody>
      </p:sp>
      <p:sp>
        <p:nvSpPr>
          <p:cNvPr id="34" name="Rectangle: Rounded Corners 33">
            <a:hlinkClick r:id="rId14" action="ppaction://hlinksldjump"/>
            <a:extLst>
              <a:ext uri="{FF2B5EF4-FFF2-40B4-BE49-F238E27FC236}">
                <a16:creationId xmlns:a16="http://schemas.microsoft.com/office/drawing/2014/main" id="{AD02F9A7-7FC8-FC0A-D2C3-8CBF61B85A71}"/>
              </a:ext>
            </a:extLst>
          </p:cNvPr>
          <p:cNvSpPr/>
          <p:nvPr/>
        </p:nvSpPr>
        <p:spPr>
          <a:xfrm>
            <a:off x="10375296" y="515090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پذیرش و داوری</a:t>
            </a:r>
            <a:endParaRPr lang="en-US" sz="1400" b="1" dirty="0">
              <a:solidFill>
                <a:schemeClr val="bg1"/>
              </a:solidFill>
              <a:cs typeface="B Nazanin" panose="00000400000000000000" pitchFamily="2" charset="-78"/>
            </a:endParaRPr>
          </a:p>
        </p:txBody>
      </p:sp>
      <p:sp>
        <p:nvSpPr>
          <p:cNvPr id="35" name="Rectangle: Rounded Corners 34">
            <a:hlinkClick r:id="rId15" action="ppaction://hlinksldjump"/>
            <a:extLst>
              <a:ext uri="{FF2B5EF4-FFF2-40B4-BE49-F238E27FC236}">
                <a16:creationId xmlns:a16="http://schemas.microsoft.com/office/drawing/2014/main" id="{AFD432EE-2D0B-C9BE-E7A1-65192ACE625C}"/>
              </a:ext>
            </a:extLst>
          </p:cNvPr>
          <p:cNvSpPr/>
          <p:nvPr/>
        </p:nvSpPr>
        <p:spPr>
          <a:xfrm>
            <a:off x="10375296" y="55632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سئو آکادمیک</a:t>
            </a:r>
            <a:endParaRPr lang="en-US" sz="1400" b="1" dirty="0">
              <a:solidFill>
                <a:schemeClr val="bg1"/>
              </a:solidFill>
              <a:cs typeface="B Nazanin" panose="00000400000000000000" pitchFamily="2" charset="-78"/>
            </a:endParaRPr>
          </a:p>
        </p:txBody>
      </p:sp>
      <p:sp>
        <p:nvSpPr>
          <p:cNvPr id="36" name="Rectangle: Rounded Corners 35">
            <a:hlinkClick r:id="rId16" action="ppaction://hlinksldjump"/>
            <a:extLst>
              <a:ext uri="{FF2B5EF4-FFF2-40B4-BE49-F238E27FC236}">
                <a16:creationId xmlns:a16="http://schemas.microsoft.com/office/drawing/2014/main" id="{465CEB18-2B3C-FC1C-9961-0782C6361DB0}"/>
              </a:ext>
            </a:extLst>
          </p:cNvPr>
          <p:cNvSpPr/>
          <p:nvPr/>
        </p:nvSpPr>
        <p:spPr>
          <a:xfrm>
            <a:off x="10375297" y="597554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MaxQDA</a:t>
            </a:r>
            <a:endParaRPr lang="en-US" sz="1400" b="1" dirty="0">
              <a:solidFill>
                <a:schemeClr val="bg1"/>
              </a:solidFill>
              <a:cs typeface="B Nazanin" panose="00000400000000000000" pitchFamily="2" charset="-78"/>
            </a:endParaRPr>
          </a:p>
        </p:txBody>
      </p:sp>
      <p:sp>
        <p:nvSpPr>
          <p:cNvPr id="37" name="Rectangle: Rounded Corners 36">
            <a:hlinkClick r:id="rId17" action="ppaction://hlinksldjump"/>
            <a:extLst>
              <a:ext uri="{FF2B5EF4-FFF2-40B4-BE49-F238E27FC236}">
                <a16:creationId xmlns:a16="http://schemas.microsoft.com/office/drawing/2014/main" id="{7AAB774D-10B1-1945-DE15-9F901BB142F1}"/>
              </a:ext>
            </a:extLst>
          </p:cNvPr>
          <p:cNvSpPr/>
          <p:nvPr/>
        </p:nvSpPr>
        <p:spPr>
          <a:xfrm>
            <a:off x="10375296" y="6396329"/>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tx1"/>
                </a:solidFill>
                <a:cs typeface="B Nazanin" panose="00000400000000000000" pitchFamily="2" charset="-78"/>
              </a:rPr>
              <a:t>روش‌های تحقیق منتخب</a:t>
            </a:r>
            <a:endParaRPr lang="en-US" sz="1400" b="1" dirty="0">
              <a:solidFill>
                <a:schemeClr val="tx1"/>
              </a:solidFill>
              <a:cs typeface="B Nazanin" panose="00000400000000000000" pitchFamily="2" charset="-78"/>
            </a:endParaRPr>
          </a:p>
        </p:txBody>
      </p:sp>
      <p:sp>
        <p:nvSpPr>
          <p:cNvPr id="38" name="Rectangle: Rounded Corners 37">
            <a:hlinkClick r:id="rId7" action="ppaction://hlinksldjump"/>
            <a:extLst>
              <a:ext uri="{FF2B5EF4-FFF2-40B4-BE49-F238E27FC236}">
                <a16:creationId xmlns:a16="http://schemas.microsoft.com/office/drawing/2014/main" id="{7672CAA6-A901-A227-094B-7B7C9AB08EBF}"/>
              </a:ext>
            </a:extLst>
          </p:cNvPr>
          <p:cNvSpPr/>
          <p:nvPr/>
        </p:nvSpPr>
        <p:spPr>
          <a:xfrm>
            <a:off x="10380825" y="2239233"/>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VOSViewer</a:t>
            </a:r>
            <a:endParaRPr lang="en-US" sz="14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2518177398"/>
      </p:ext>
    </p:extLst>
  </p:cSld>
  <p:clrMapOvr>
    <a:masterClrMapping/>
  </p:clrMapOvr>
  <p:transition spd="med">
    <p:pull/>
  </p:transition>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8DC496C-12BE-10FC-1946-B05AAF558520}"/>
              </a:ext>
            </a:extLst>
          </p:cNvPr>
          <p:cNvSpPr>
            <a:spLocks noGrp="1"/>
          </p:cNvSpPr>
          <p:nvPr>
            <p:ph idx="1"/>
          </p:nvPr>
        </p:nvSpPr>
        <p:spPr>
          <a:xfrm>
            <a:off x="214602" y="1253330"/>
            <a:ext cx="9685177" cy="5376069"/>
          </a:xfrm>
        </p:spPr>
        <p:txBody>
          <a:bodyPr>
            <a:noAutofit/>
          </a:bodyPr>
          <a:lstStyle/>
          <a:p>
            <a:pPr marL="0" indent="0" algn="just" rtl="1">
              <a:buNone/>
            </a:pPr>
            <a:r>
              <a:rPr lang="fa-IR" b="1" dirty="0">
                <a:solidFill>
                  <a:srgbClr val="0070C0"/>
                </a:solidFill>
                <a:cs typeface="B Nazanin" panose="00000400000000000000" pitchFamily="2" charset="-78"/>
              </a:rPr>
              <a:t>روشی کیفی </a:t>
            </a:r>
            <a:r>
              <a:rPr lang="fa-IR" b="1" dirty="0">
                <a:solidFill>
                  <a:srgbClr val="C00000"/>
                </a:solidFill>
                <a:cs typeface="B Nazanin" panose="00000400000000000000" pitchFamily="2" charset="-78"/>
              </a:rPr>
              <a:t>مبتنی بر مرور نظام‌مند (سیستماتیک) </a:t>
            </a:r>
            <a:r>
              <a:rPr lang="fa-IR" b="1" dirty="0">
                <a:cs typeface="B Nazanin" panose="00000400000000000000" pitchFamily="2" charset="-78"/>
              </a:rPr>
              <a:t>مطالعات کتابخانه‌ای برای شناختی ژرف پیرامون پدیده مورد مطالعه است. </a:t>
            </a:r>
          </a:p>
          <a:p>
            <a:pPr marL="0" indent="0" algn="just" rtl="1">
              <a:buNone/>
            </a:pPr>
            <a:endParaRPr lang="fa-IR" sz="2400" b="1" dirty="0">
              <a:solidFill>
                <a:srgbClr val="0070C0"/>
              </a:solidFill>
              <a:cs typeface="B Nazanin" panose="00000400000000000000" pitchFamily="2" charset="-78"/>
            </a:endParaRPr>
          </a:p>
          <a:p>
            <a:pPr marL="0" indent="0" algn="just" rtl="1">
              <a:buNone/>
            </a:pPr>
            <a:r>
              <a:rPr lang="fa-IR" sz="2400" b="1" dirty="0">
                <a:solidFill>
                  <a:srgbClr val="C00000"/>
                </a:solidFill>
                <a:cs typeface="B Nazanin" panose="00000400000000000000" pitchFamily="2" charset="-78"/>
              </a:rPr>
              <a:t>فراترکیب،</a:t>
            </a:r>
            <a:r>
              <a:rPr lang="fa-IR" sz="2400" b="1" dirty="0">
                <a:solidFill>
                  <a:srgbClr val="0070C0"/>
                </a:solidFill>
                <a:cs typeface="B Nazanin" panose="00000400000000000000" pitchFamily="2" charset="-78"/>
              </a:rPr>
              <a:t> </a:t>
            </a:r>
            <a:r>
              <a:rPr lang="fa-IR" sz="2400" b="1" dirty="0">
                <a:cs typeface="B Nazanin" panose="00000400000000000000" pitchFamily="2" charset="-78"/>
              </a:rPr>
              <a:t>در دسته تحقیقات فرامطالعه است. </a:t>
            </a:r>
            <a:r>
              <a:rPr lang="fa-IR" sz="2400" b="1" dirty="0">
                <a:solidFill>
                  <a:srgbClr val="00B050"/>
                </a:solidFill>
                <a:cs typeface="B Nazanin" panose="00000400000000000000" pitchFamily="2" charset="-78"/>
              </a:rPr>
              <a:t>یعنی پژوهش بر روی دیگر پژوهش‌ها</a:t>
            </a:r>
          </a:p>
          <a:p>
            <a:pPr marL="0" indent="0" algn="just" rtl="1">
              <a:buNone/>
            </a:pPr>
            <a:r>
              <a:rPr lang="fa-IR" sz="2400" b="1" dirty="0">
                <a:cs typeface="B Nazanin" panose="00000400000000000000" pitchFamily="2" charset="-78"/>
              </a:rPr>
              <a:t>(بررسی، ترکیب و آسیب شناسی مطالعات پیشین)</a:t>
            </a:r>
          </a:p>
          <a:p>
            <a:pPr marL="0" indent="0" algn="just" rtl="1">
              <a:buNone/>
            </a:pPr>
            <a:endParaRPr lang="fa-IR" sz="2400" b="1" dirty="0">
              <a:cs typeface="B Nazanin" panose="00000400000000000000" pitchFamily="2" charset="-78"/>
            </a:endParaRPr>
          </a:p>
          <a:p>
            <a:pPr marL="0" indent="0" algn="just" rtl="1">
              <a:buNone/>
            </a:pPr>
            <a:r>
              <a:rPr lang="fa-IR" sz="2400" b="1" dirty="0">
                <a:cs typeface="B Nazanin" panose="00000400000000000000" pitchFamily="2" charset="-78"/>
              </a:rPr>
              <a:t>به طور گشترده از آن در </a:t>
            </a:r>
            <a:r>
              <a:rPr lang="fa-IR" sz="2400" b="1" dirty="0">
                <a:solidFill>
                  <a:srgbClr val="C00000"/>
                </a:solidFill>
                <a:cs typeface="B Nazanin" panose="00000400000000000000" pitchFamily="2" charset="-78"/>
              </a:rPr>
              <a:t>حوزه مدیریت </a:t>
            </a:r>
            <a:r>
              <a:rPr lang="fa-IR" sz="2400" b="1" dirty="0">
                <a:cs typeface="B Nazanin" panose="00000400000000000000" pitchFamily="2" charset="-78"/>
              </a:rPr>
              <a:t>استفاده می‌شود.</a:t>
            </a:r>
          </a:p>
          <a:p>
            <a:pPr marL="0" indent="0" algn="just" rtl="1">
              <a:buNone/>
            </a:pPr>
            <a:endParaRPr lang="fa-IR" sz="2400" b="1" dirty="0">
              <a:cs typeface="B Nazanin" panose="00000400000000000000" pitchFamily="2" charset="-78"/>
            </a:endParaRPr>
          </a:p>
          <a:p>
            <a:pPr marL="0" indent="0" algn="just" rtl="1">
              <a:buNone/>
            </a:pPr>
            <a:r>
              <a:rPr lang="fa-IR" sz="2400" b="1" dirty="0">
                <a:solidFill>
                  <a:srgbClr val="00B050"/>
                </a:solidFill>
                <a:cs typeface="B Nazanin" panose="00000400000000000000" pitchFamily="2" charset="-78"/>
              </a:rPr>
              <a:t>اهداف:</a:t>
            </a:r>
          </a:p>
          <a:p>
            <a:pPr algn="just" rtl="1"/>
            <a:r>
              <a:rPr lang="fa-IR" b="1" dirty="0">
                <a:cs typeface="B Nazanin" panose="00000400000000000000" pitchFamily="2" charset="-78"/>
              </a:rPr>
              <a:t>ساخت نظریه</a:t>
            </a:r>
          </a:p>
          <a:p>
            <a:pPr algn="just" rtl="1"/>
            <a:r>
              <a:rPr lang="fa-IR" b="1" dirty="0">
                <a:cs typeface="B Nazanin" panose="00000400000000000000" pitchFamily="2" charset="-78"/>
              </a:rPr>
              <a:t>شرح نظریه</a:t>
            </a:r>
          </a:p>
          <a:p>
            <a:pPr algn="just" rtl="1"/>
            <a:r>
              <a:rPr lang="fa-IR" b="1" dirty="0">
                <a:cs typeface="B Nazanin" panose="00000400000000000000" pitchFamily="2" charset="-78"/>
              </a:rPr>
              <a:t>توسعه مفهومی خاص</a:t>
            </a:r>
          </a:p>
        </p:txBody>
      </p:sp>
      <p:sp>
        <p:nvSpPr>
          <p:cNvPr id="4" name="Title 1">
            <a:extLst>
              <a:ext uri="{FF2B5EF4-FFF2-40B4-BE49-F238E27FC236}">
                <a16:creationId xmlns:a16="http://schemas.microsoft.com/office/drawing/2014/main" id="{C71F1A28-CB0C-52C5-74A5-B01BB059C6DA}"/>
              </a:ext>
            </a:extLst>
          </p:cNvPr>
          <p:cNvSpPr txBox="1">
            <a:spLocks/>
          </p:cNvSpPr>
          <p:nvPr/>
        </p:nvSpPr>
        <p:spPr>
          <a:xfrm>
            <a:off x="214604" y="365125"/>
            <a:ext cx="9685176" cy="707895"/>
          </a:xfrm>
          <a:prstGeom prst="rect">
            <a:avLst/>
          </a:prstGeom>
          <a:solidFill>
            <a:schemeClr val="accent1">
              <a:lumMod val="40000"/>
              <a:lumOff val="60000"/>
            </a:schemeClr>
          </a:solidFill>
        </p:spPr>
        <p:txBody>
          <a:bodyPr vert="horz" lIns="91440" tIns="45720" rIns="91440" bIns="45720" rtlCol="0" anchor="ctr">
            <a:normAutofit fontScale="8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r>
              <a:rPr lang="fa-IR" b="1" dirty="0">
                <a:cs typeface="B Nazanin" panose="00000400000000000000" pitchFamily="2" charset="-78"/>
              </a:rPr>
              <a:t>روش‌های تحقیق » فراترکیب یا متاسنتز (</a:t>
            </a:r>
            <a:r>
              <a:rPr lang="en-US" b="1" dirty="0">
                <a:cs typeface="B Nazanin" panose="00000400000000000000" pitchFamily="2" charset="-78"/>
              </a:rPr>
              <a:t>Meta-synthesis</a:t>
            </a:r>
            <a:r>
              <a:rPr lang="fa-IR" b="1" dirty="0">
                <a:cs typeface="B Nazanin" panose="00000400000000000000" pitchFamily="2" charset="-78"/>
              </a:rPr>
              <a:t>)</a:t>
            </a:r>
            <a:endParaRPr lang="en-US" b="1" dirty="0">
              <a:cs typeface="B Nazanin" panose="00000400000000000000" pitchFamily="2" charset="-78"/>
            </a:endParaRPr>
          </a:p>
        </p:txBody>
      </p:sp>
      <p:sp>
        <p:nvSpPr>
          <p:cNvPr id="5" name="Rectangle 4">
            <a:extLst>
              <a:ext uri="{FF2B5EF4-FFF2-40B4-BE49-F238E27FC236}">
                <a16:creationId xmlns:a16="http://schemas.microsoft.com/office/drawing/2014/main" id="{4E75FCB2-A25C-A7D0-2867-459F9D30374A}"/>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Rounded Corners 5">
            <a:hlinkClick r:id="rId2" action="ppaction://hlinksldjump"/>
            <a:extLst>
              <a:ext uri="{FF2B5EF4-FFF2-40B4-BE49-F238E27FC236}">
                <a16:creationId xmlns:a16="http://schemas.microsoft.com/office/drawing/2014/main" id="{8492B1C6-3019-32F1-A046-025D670D2DC7}"/>
              </a:ext>
            </a:extLst>
          </p:cNvPr>
          <p:cNvSpPr/>
          <p:nvPr/>
        </p:nvSpPr>
        <p:spPr>
          <a:xfrm>
            <a:off x="10375296" y="95654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DOI</a:t>
            </a:r>
          </a:p>
        </p:txBody>
      </p:sp>
      <p:sp>
        <p:nvSpPr>
          <p:cNvPr id="7" name="Rectangle: Rounded Corners 6">
            <a:hlinkClick r:id="rId3" action="ppaction://hlinksldjump"/>
            <a:extLst>
              <a:ext uri="{FF2B5EF4-FFF2-40B4-BE49-F238E27FC236}">
                <a16:creationId xmlns:a16="http://schemas.microsoft.com/office/drawing/2014/main" id="{E1235F41-225D-DD11-570A-651FA41265CF}"/>
              </a:ext>
            </a:extLst>
          </p:cNvPr>
          <p:cNvSpPr/>
          <p:nvPr/>
        </p:nvSpPr>
        <p:spPr>
          <a:xfrm>
            <a:off x="10375296" y="55268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bg1"/>
                </a:solidFill>
                <a:cs typeface="B Nazanin" panose="00000400000000000000" pitchFamily="2" charset="-78"/>
              </a:rPr>
              <a:t>معرفی منابع</a:t>
            </a:r>
            <a:endParaRPr lang="en-US" sz="1400" b="1" dirty="0">
              <a:solidFill>
                <a:schemeClr val="bg1"/>
              </a:solidFill>
              <a:cs typeface="B Nazanin" panose="00000400000000000000" pitchFamily="2" charset="-78"/>
            </a:endParaRPr>
          </a:p>
        </p:txBody>
      </p:sp>
      <p:pic>
        <p:nvPicPr>
          <p:cNvPr id="8" name="Picture 7">
            <a:extLst>
              <a:ext uri="{FF2B5EF4-FFF2-40B4-BE49-F238E27FC236}">
                <a16:creationId xmlns:a16="http://schemas.microsoft.com/office/drawing/2014/main" id="{80E7C5DB-83DA-A568-F340-8362314BD0A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9" name="TextBox 8">
            <a:extLst>
              <a:ext uri="{FF2B5EF4-FFF2-40B4-BE49-F238E27FC236}">
                <a16:creationId xmlns:a16="http://schemas.microsoft.com/office/drawing/2014/main" id="{6C572527-15BA-19B1-1673-A3A602F65B8E}"/>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10" name="Rectangle: Rounded Corners 9">
            <a:hlinkClick r:id="rId5" action="ppaction://hlinksldjump"/>
            <a:extLst>
              <a:ext uri="{FF2B5EF4-FFF2-40B4-BE49-F238E27FC236}">
                <a16:creationId xmlns:a16="http://schemas.microsoft.com/office/drawing/2014/main" id="{7B17FD34-56A4-90E8-D45B-81BD826509E2}"/>
              </a:ext>
            </a:extLst>
          </p:cNvPr>
          <p:cNvSpPr/>
          <p:nvPr/>
        </p:nvSpPr>
        <p:spPr>
          <a:xfrm>
            <a:off x="10375296" y="138580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علم سنجی</a:t>
            </a:r>
            <a:endParaRPr lang="en-US" sz="1400" b="1" dirty="0">
              <a:solidFill>
                <a:schemeClr val="bg1"/>
              </a:solidFill>
              <a:cs typeface="B Nazanin" panose="00000400000000000000" pitchFamily="2" charset="-78"/>
            </a:endParaRPr>
          </a:p>
        </p:txBody>
      </p:sp>
      <p:sp>
        <p:nvSpPr>
          <p:cNvPr id="11" name="Rectangle: Rounded Corners 10">
            <a:hlinkClick r:id="rId6" action="ppaction://hlinksldjump"/>
            <a:extLst>
              <a:ext uri="{FF2B5EF4-FFF2-40B4-BE49-F238E27FC236}">
                <a16:creationId xmlns:a16="http://schemas.microsoft.com/office/drawing/2014/main" id="{F43D6AFC-E9B1-43B8-072E-59ED5FBD7A4A}"/>
              </a:ext>
            </a:extLst>
          </p:cNvPr>
          <p:cNvSpPr/>
          <p:nvPr/>
        </p:nvSpPr>
        <p:spPr>
          <a:xfrm>
            <a:off x="10375296" y="1815066"/>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رتبه بندی نشریات</a:t>
            </a:r>
            <a:endParaRPr lang="en-US" sz="1400" b="1" dirty="0">
              <a:solidFill>
                <a:schemeClr val="bg1"/>
              </a:solidFill>
              <a:cs typeface="B Nazanin" panose="00000400000000000000" pitchFamily="2" charset="-78"/>
            </a:endParaRPr>
          </a:p>
        </p:txBody>
      </p:sp>
      <p:sp>
        <p:nvSpPr>
          <p:cNvPr id="12" name="Rectangle: Rounded Corners 11">
            <a:hlinkClick r:id="rId7" action="ppaction://hlinksldjump"/>
            <a:extLst>
              <a:ext uri="{FF2B5EF4-FFF2-40B4-BE49-F238E27FC236}">
                <a16:creationId xmlns:a16="http://schemas.microsoft.com/office/drawing/2014/main" id="{C8A0B186-43EC-36A1-CD10-8456256A7EF6}"/>
              </a:ext>
            </a:extLst>
          </p:cNvPr>
          <p:cNvSpPr/>
          <p:nvPr/>
        </p:nvSpPr>
        <p:spPr>
          <a:xfrm>
            <a:off x="10375296" y="264309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دریافت مقاله</a:t>
            </a:r>
            <a:endParaRPr lang="en-US" sz="1400" b="1" dirty="0">
              <a:solidFill>
                <a:schemeClr val="bg1"/>
              </a:solidFill>
              <a:cs typeface="B Nazanin" panose="00000400000000000000" pitchFamily="2" charset="-78"/>
            </a:endParaRPr>
          </a:p>
        </p:txBody>
      </p:sp>
      <p:sp>
        <p:nvSpPr>
          <p:cNvPr id="13" name="Rectangle: Rounded Corners 12">
            <a:hlinkClick r:id="rId8" action="ppaction://hlinksldjump"/>
            <a:extLst>
              <a:ext uri="{FF2B5EF4-FFF2-40B4-BE49-F238E27FC236}">
                <a16:creationId xmlns:a16="http://schemas.microsoft.com/office/drawing/2014/main" id="{43A4BBDC-0E0B-A2F1-6747-4B1F4F9A81C4}"/>
              </a:ext>
            </a:extLst>
          </p:cNvPr>
          <p:cNvSpPr/>
          <p:nvPr/>
        </p:nvSpPr>
        <p:spPr>
          <a:xfrm>
            <a:off x="10375296" y="305541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سامانه پژوهشیار</a:t>
            </a:r>
            <a:endParaRPr lang="en-US" sz="1400" b="1" dirty="0">
              <a:solidFill>
                <a:schemeClr val="bg1"/>
              </a:solidFill>
              <a:cs typeface="B Nazanin" panose="00000400000000000000" pitchFamily="2" charset="-78"/>
            </a:endParaRPr>
          </a:p>
        </p:txBody>
      </p:sp>
      <p:sp>
        <p:nvSpPr>
          <p:cNvPr id="14" name="Rectangle: Rounded Corners 13">
            <a:hlinkClick r:id="rId9" action="ppaction://hlinksldjump"/>
            <a:extLst>
              <a:ext uri="{FF2B5EF4-FFF2-40B4-BE49-F238E27FC236}">
                <a16:creationId xmlns:a16="http://schemas.microsoft.com/office/drawing/2014/main" id="{30D89135-89ED-228F-24A9-0A2D42786BE5}"/>
              </a:ext>
            </a:extLst>
          </p:cNvPr>
          <p:cNvSpPr/>
          <p:nvPr/>
        </p:nvSpPr>
        <p:spPr>
          <a:xfrm>
            <a:off x="10375296" y="347620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ORCID</a:t>
            </a:r>
          </a:p>
        </p:txBody>
      </p:sp>
      <p:sp>
        <p:nvSpPr>
          <p:cNvPr id="15" name="Rectangle: Rounded Corners 14">
            <a:hlinkClick r:id="rId10" action="ppaction://hlinksldjump"/>
            <a:extLst>
              <a:ext uri="{FF2B5EF4-FFF2-40B4-BE49-F238E27FC236}">
                <a16:creationId xmlns:a16="http://schemas.microsoft.com/office/drawing/2014/main" id="{36250BEB-C28A-8825-AD16-E3D33AD02933}"/>
              </a:ext>
            </a:extLst>
          </p:cNvPr>
          <p:cNvSpPr/>
          <p:nvPr/>
        </p:nvSpPr>
        <p:spPr>
          <a:xfrm>
            <a:off x="10375296" y="388852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ساختار مقاله</a:t>
            </a:r>
            <a:endParaRPr lang="en-US" sz="1400" b="1" dirty="0">
              <a:solidFill>
                <a:schemeClr val="bg1"/>
              </a:solidFill>
              <a:cs typeface="B Nazanin" panose="00000400000000000000" pitchFamily="2" charset="-78"/>
            </a:endParaRPr>
          </a:p>
        </p:txBody>
      </p:sp>
      <p:sp>
        <p:nvSpPr>
          <p:cNvPr id="16" name="Rectangle: Rounded Corners 15">
            <a:hlinkClick r:id="rId11" action="ppaction://hlinksldjump"/>
            <a:extLst>
              <a:ext uri="{FF2B5EF4-FFF2-40B4-BE49-F238E27FC236}">
                <a16:creationId xmlns:a16="http://schemas.microsoft.com/office/drawing/2014/main" id="{1479FFAE-0675-A8C6-2694-96710F1ECFE5}"/>
              </a:ext>
            </a:extLst>
          </p:cNvPr>
          <p:cNvSpPr/>
          <p:nvPr/>
        </p:nvSpPr>
        <p:spPr>
          <a:xfrm>
            <a:off x="10375296" y="43093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ارجاع دهی و نکات مهم</a:t>
            </a:r>
            <a:endParaRPr lang="en-US" sz="1400" b="1" dirty="0">
              <a:solidFill>
                <a:schemeClr val="bg1"/>
              </a:solidFill>
              <a:cs typeface="B Nazanin" panose="00000400000000000000" pitchFamily="2" charset="-78"/>
            </a:endParaRPr>
          </a:p>
        </p:txBody>
      </p:sp>
      <p:sp>
        <p:nvSpPr>
          <p:cNvPr id="17" name="Rectangle: Rounded Corners 16">
            <a:hlinkClick r:id="rId12" action="ppaction://hlinksldjump"/>
            <a:extLst>
              <a:ext uri="{FF2B5EF4-FFF2-40B4-BE49-F238E27FC236}">
                <a16:creationId xmlns:a16="http://schemas.microsoft.com/office/drawing/2014/main" id="{110591B5-9D20-C4EC-1DC3-AC8959159C35}"/>
              </a:ext>
            </a:extLst>
          </p:cNvPr>
          <p:cNvSpPr/>
          <p:nvPr/>
        </p:nvSpPr>
        <p:spPr>
          <a:xfrm>
            <a:off x="10375296" y="473011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انواع مقاله</a:t>
            </a:r>
            <a:endParaRPr lang="en-US" sz="1400" b="1" dirty="0">
              <a:solidFill>
                <a:schemeClr val="bg1"/>
              </a:solidFill>
              <a:cs typeface="B Nazanin" panose="00000400000000000000" pitchFamily="2" charset="-78"/>
            </a:endParaRPr>
          </a:p>
        </p:txBody>
      </p:sp>
      <p:sp>
        <p:nvSpPr>
          <p:cNvPr id="18" name="Rectangle: Rounded Corners 17">
            <a:hlinkClick r:id="rId13" action="ppaction://hlinksldjump"/>
            <a:extLst>
              <a:ext uri="{FF2B5EF4-FFF2-40B4-BE49-F238E27FC236}">
                <a16:creationId xmlns:a16="http://schemas.microsoft.com/office/drawing/2014/main" id="{DC6D44DB-AFC9-62E3-8D14-420B18E5F0A9}"/>
              </a:ext>
            </a:extLst>
          </p:cNvPr>
          <p:cNvSpPr/>
          <p:nvPr/>
        </p:nvSpPr>
        <p:spPr>
          <a:xfrm>
            <a:off x="10375296" y="515090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پذیرش و داوری</a:t>
            </a:r>
            <a:endParaRPr lang="en-US" sz="1400" b="1" dirty="0">
              <a:solidFill>
                <a:schemeClr val="bg1"/>
              </a:solidFill>
              <a:cs typeface="B Nazanin" panose="00000400000000000000" pitchFamily="2" charset="-78"/>
            </a:endParaRPr>
          </a:p>
        </p:txBody>
      </p:sp>
      <p:sp>
        <p:nvSpPr>
          <p:cNvPr id="34" name="Rectangle: Rounded Corners 33">
            <a:hlinkClick r:id="rId14" action="ppaction://hlinksldjump"/>
            <a:extLst>
              <a:ext uri="{FF2B5EF4-FFF2-40B4-BE49-F238E27FC236}">
                <a16:creationId xmlns:a16="http://schemas.microsoft.com/office/drawing/2014/main" id="{D62EEF0A-8A5D-3A60-05BF-DE414029FF30}"/>
              </a:ext>
            </a:extLst>
          </p:cNvPr>
          <p:cNvSpPr/>
          <p:nvPr/>
        </p:nvSpPr>
        <p:spPr>
          <a:xfrm>
            <a:off x="10375296" y="55632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سئو آکادمیک</a:t>
            </a:r>
            <a:endParaRPr lang="en-US" sz="1400" b="1" dirty="0">
              <a:solidFill>
                <a:schemeClr val="bg1"/>
              </a:solidFill>
              <a:cs typeface="B Nazanin" panose="00000400000000000000" pitchFamily="2" charset="-78"/>
            </a:endParaRPr>
          </a:p>
        </p:txBody>
      </p:sp>
      <p:sp>
        <p:nvSpPr>
          <p:cNvPr id="35" name="Rectangle: Rounded Corners 34">
            <a:hlinkClick r:id="rId15" action="ppaction://hlinksldjump"/>
            <a:extLst>
              <a:ext uri="{FF2B5EF4-FFF2-40B4-BE49-F238E27FC236}">
                <a16:creationId xmlns:a16="http://schemas.microsoft.com/office/drawing/2014/main" id="{2C8D092E-15D4-2A2B-CAF4-32BB66A6F656}"/>
              </a:ext>
            </a:extLst>
          </p:cNvPr>
          <p:cNvSpPr/>
          <p:nvPr/>
        </p:nvSpPr>
        <p:spPr>
          <a:xfrm>
            <a:off x="10375297" y="597554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MaxQDA</a:t>
            </a:r>
            <a:endParaRPr lang="en-US" sz="1400" b="1" dirty="0">
              <a:solidFill>
                <a:schemeClr val="bg1"/>
              </a:solidFill>
              <a:cs typeface="B Nazanin" panose="00000400000000000000" pitchFamily="2" charset="-78"/>
            </a:endParaRPr>
          </a:p>
        </p:txBody>
      </p:sp>
      <p:sp>
        <p:nvSpPr>
          <p:cNvPr id="36" name="Rectangle: Rounded Corners 35">
            <a:hlinkClick r:id="rId16" action="ppaction://hlinksldjump"/>
            <a:extLst>
              <a:ext uri="{FF2B5EF4-FFF2-40B4-BE49-F238E27FC236}">
                <a16:creationId xmlns:a16="http://schemas.microsoft.com/office/drawing/2014/main" id="{C0007369-DC22-5233-6635-F4483CD1F1ED}"/>
              </a:ext>
            </a:extLst>
          </p:cNvPr>
          <p:cNvSpPr/>
          <p:nvPr/>
        </p:nvSpPr>
        <p:spPr>
          <a:xfrm>
            <a:off x="10375296" y="6396329"/>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tx1"/>
                </a:solidFill>
                <a:cs typeface="B Nazanin" panose="00000400000000000000" pitchFamily="2" charset="-78"/>
              </a:rPr>
              <a:t>روش‌های تحقیق منتخب</a:t>
            </a:r>
            <a:endParaRPr lang="en-US" sz="1400" b="1" dirty="0">
              <a:solidFill>
                <a:schemeClr val="tx1"/>
              </a:solidFill>
              <a:cs typeface="B Nazanin" panose="00000400000000000000" pitchFamily="2" charset="-78"/>
            </a:endParaRPr>
          </a:p>
        </p:txBody>
      </p:sp>
      <p:sp>
        <p:nvSpPr>
          <p:cNvPr id="37" name="Rectangle: Rounded Corners 36">
            <a:hlinkClick r:id="rId6" action="ppaction://hlinksldjump"/>
            <a:extLst>
              <a:ext uri="{FF2B5EF4-FFF2-40B4-BE49-F238E27FC236}">
                <a16:creationId xmlns:a16="http://schemas.microsoft.com/office/drawing/2014/main" id="{3CE945DB-857B-D877-E04C-BBCE3CD0BA5D}"/>
              </a:ext>
            </a:extLst>
          </p:cNvPr>
          <p:cNvSpPr/>
          <p:nvPr/>
        </p:nvSpPr>
        <p:spPr>
          <a:xfrm>
            <a:off x="10380825" y="2239233"/>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VOSViewer</a:t>
            </a:r>
            <a:endParaRPr lang="en-US" sz="14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3675009992"/>
      </p:ext>
    </p:extLst>
  </p:cSld>
  <p:clrMapOvr>
    <a:masterClrMapping/>
  </p:clrMapOvr>
  <p:transition spd="med">
    <p:pull/>
  </p:transition>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8DC496C-12BE-10FC-1946-B05AAF558520}"/>
              </a:ext>
            </a:extLst>
          </p:cNvPr>
          <p:cNvSpPr>
            <a:spLocks noGrp="1"/>
          </p:cNvSpPr>
          <p:nvPr>
            <p:ph idx="1"/>
          </p:nvPr>
        </p:nvSpPr>
        <p:spPr>
          <a:xfrm>
            <a:off x="214602" y="1253330"/>
            <a:ext cx="9685177" cy="5376069"/>
          </a:xfrm>
        </p:spPr>
        <p:txBody>
          <a:bodyPr>
            <a:noAutofit/>
          </a:bodyPr>
          <a:lstStyle/>
          <a:p>
            <a:pPr marL="0" indent="0" algn="just" rtl="1">
              <a:buNone/>
            </a:pPr>
            <a:r>
              <a:rPr lang="fa-IR" b="1" dirty="0">
                <a:solidFill>
                  <a:srgbClr val="C00000"/>
                </a:solidFill>
                <a:cs typeface="B Nazanin" panose="00000400000000000000" pitchFamily="2" charset="-78"/>
              </a:rPr>
              <a:t>چه زمانی از روش فراترکیب استفاده کنیم؟</a:t>
            </a:r>
          </a:p>
          <a:p>
            <a:pPr marL="0" indent="0" algn="just" rtl="1">
              <a:buNone/>
            </a:pPr>
            <a:r>
              <a:rPr lang="fa-IR" b="1" dirty="0">
                <a:solidFill>
                  <a:srgbClr val="0070C0"/>
                </a:solidFill>
                <a:cs typeface="B Nazanin" panose="00000400000000000000" pitchFamily="2" charset="-78"/>
              </a:rPr>
              <a:t>ادبیات پژوهش پیرامون موضوع، غنی باشد</a:t>
            </a:r>
          </a:p>
          <a:p>
            <a:pPr algn="just" rtl="1"/>
            <a:endParaRPr lang="fa-IR" b="1" dirty="0">
              <a:solidFill>
                <a:srgbClr val="0070C0"/>
              </a:solidFill>
              <a:cs typeface="B Nazanin" panose="00000400000000000000" pitchFamily="2" charset="-78"/>
            </a:endParaRPr>
          </a:p>
          <a:p>
            <a:pPr marL="0" indent="0" algn="just" rtl="1">
              <a:buNone/>
            </a:pPr>
            <a:r>
              <a:rPr lang="fa-IR" b="1" dirty="0">
                <a:solidFill>
                  <a:srgbClr val="C00000"/>
                </a:solidFill>
                <a:cs typeface="B Nazanin" panose="00000400000000000000" pitchFamily="2" charset="-78"/>
              </a:rPr>
              <a:t>چه زمانی از روش فراترکیب استفاده نکنیم؟</a:t>
            </a:r>
            <a:endParaRPr lang="fa-IR" b="1" dirty="0">
              <a:solidFill>
                <a:srgbClr val="0070C0"/>
              </a:solidFill>
              <a:cs typeface="B Nazanin" panose="00000400000000000000" pitchFamily="2" charset="-78"/>
            </a:endParaRPr>
          </a:p>
          <a:p>
            <a:pPr marL="0" indent="0" algn="just" rtl="1">
              <a:buNone/>
            </a:pPr>
            <a:r>
              <a:rPr lang="fa-IR" b="1" dirty="0">
                <a:solidFill>
                  <a:srgbClr val="0070C0"/>
                </a:solidFill>
                <a:cs typeface="B Nazanin" panose="00000400000000000000" pitchFamily="2" charset="-78"/>
              </a:rPr>
              <a:t>موضوع بسیار بکر و خاص باشد (مصاحبه‌های تخصصی با خبرگان انجام دهیم)</a:t>
            </a:r>
          </a:p>
        </p:txBody>
      </p:sp>
      <p:sp>
        <p:nvSpPr>
          <p:cNvPr id="4" name="Title 1">
            <a:extLst>
              <a:ext uri="{FF2B5EF4-FFF2-40B4-BE49-F238E27FC236}">
                <a16:creationId xmlns:a16="http://schemas.microsoft.com/office/drawing/2014/main" id="{C71F1A28-CB0C-52C5-74A5-B01BB059C6DA}"/>
              </a:ext>
            </a:extLst>
          </p:cNvPr>
          <p:cNvSpPr txBox="1">
            <a:spLocks/>
          </p:cNvSpPr>
          <p:nvPr/>
        </p:nvSpPr>
        <p:spPr>
          <a:xfrm>
            <a:off x="214604" y="365125"/>
            <a:ext cx="9685176" cy="707895"/>
          </a:xfrm>
          <a:prstGeom prst="rect">
            <a:avLst/>
          </a:prstGeom>
          <a:solidFill>
            <a:schemeClr val="accent1">
              <a:lumMod val="40000"/>
              <a:lumOff val="60000"/>
            </a:schemeClr>
          </a:solidFill>
        </p:spPr>
        <p:txBody>
          <a:bodyPr vert="horz" lIns="91440" tIns="45720" rIns="91440" bIns="45720" rtlCol="0" anchor="ctr">
            <a:normAutofit fontScale="8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r>
              <a:rPr lang="fa-IR" b="1" dirty="0">
                <a:cs typeface="B Nazanin" panose="00000400000000000000" pitchFamily="2" charset="-78"/>
              </a:rPr>
              <a:t>روش‌های تحقیق » فراترکیب یا متاسنتز (</a:t>
            </a:r>
            <a:r>
              <a:rPr lang="en-US" b="1" dirty="0">
                <a:cs typeface="B Nazanin" panose="00000400000000000000" pitchFamily="2" charset="-78"/>
              </a:rPr>
              <a:t>Meta-synthesis</a:t>
            </a:r>
            <a:r>
              <a:rPr lang="fa-IR" b="1" dirty="0">
                <a:cs typeface="B Nazanin" panose="00000400000000000000" pitchFamily="2" charset="-78"/>
              </a:rPr>
              <a:t>)</a:t>
            </a:r>
            <a:endParaRPr lang="en-US" b="1" dirty="0">
              <a:cs typeface="B Nazanin" panose="00000400000000000000" pitchFamily="2" charset="-78"/>
            </a:endParaRPr>
          </a:p>
        </p:txBody>
      </p:sp>
      <p:sp>
        <p:nvSpPr>
          <p:cNvPr id="5" name="Rectangle 4">
            <a:extLst>
              <a:ext uri="{FF2B5EF4-FFF2-40B4-BE49-F238E27FC236}">
                <a16:creationId xmlns:a16="http://schemas.microsoft.com/office/drawing/2014/main" id="{5D70EE44-D056-1F02-6125-898254B76B3A}"/>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Rounded Corners 5">
            <a:hlinkClick r:id="rId2" action="ppaction://hlinksldjump"/>
            <a:extLst>
              <a:ext uri="{FF2B5EF4-FFF2-40B4-BE49-F238E27FC236}">
                <a16:creationId xmlns:a16="http://schemas.microsoft.com/office/drawing/2014/main" id="{6DD3FD11-A0EC-4A6B-048C-A9B62A26F7DC}"/>
              </a:ext>
            </a:extLst>
          </p:cNvPr>
          <p:cNvSpPr/>
          <p:nvPr/>
        </p:nvSpPr>
        <p:spPr>
          <a:xfrm>
            <a:off x="10375296" y="95654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DOI</a:t>
            </a:r>
          </a:p>
        </p:txBody>
      </p:sp>
      <p:sp>
        <p:nvSpPr>
          <p:cNvPr id="7" name="Rectangle: Rounded Corners 6">
            <a:hlinkClick r:id="rId3" action="ppaction://hlinksldjump"/>
            <a:extLst>
              <a:ext uri="{FF2B5EF4-FFF2-40B4-BE49-F238E27FC236}">
                <a16:creationId xmlns:a16="http://schemas.microsoft.com/office/drawing/2014/main" id="{0FB83551-F41D-4084-0103-C69AC40EB8EC}"/>
              </a:ext>
            </a:extLst>
          </p:cNvPr>
          <p:cNvSpPr/>
          <p:nvPr/>
        </p:nvSpPr>
        <p:spPr>
          <a:xfrm>
            <a:off x="10375296" y="55268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bg1"/>
                </a:solidFill>
                <a:cs typeface="B Nazanin" panose="00000400000000000000" pitchFamily="2" charset="-78"/>
              </a:rPr>
              <a:t>معرفی منابع</a:t>
            </a:r>
            <a:endParaRPr lang="en-US" sz="1400" b="1" dirty="0">
              <a:solidFill>
                <a:schemeClr val="bg1"/>
              </a:solidFill>
              <a:cs typeface="B Nazanin" panose="00000400000000000000" pitchFamily="2" charset="-78"/>
            </a:endParaRPr>
          </a:p>
        </p:txBody>
      </p:sp>
      <p:pic>
        <p:nvPicPr>
          <p:cNvPr id="8" name="Picture 7">
            <a:extLst>
              <a:ext uri="{FF2B5EF4-FFF2-40B4-BE49-F238E27FC236}">
                <a16:creationId xmlns:a16="http://schemas.microsoft.com/office/drawing/2014/main" id="{B591AF77-8D86-2E96-EA05-96D0A391F84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9" name="TextBox 8">
            <a:extLst>
              <a:ext uri="{FF2B5EF4-FFF2-40B4-BE49-F238E27FC236}">
                <a16:creationId xmlns:a16="http://schemas.microsoft.com/office/drawing/2014/main" id="{C1A4C41A-1587-FDB0-67FC-3A2555D2F40D}"/>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10" name="Rectangle: Rounded Corners 9">
            <a:hlinkClick r:id="rId5" action="ppaction://hlinksldjump"/>
            <a:extLst>
              <a:ext uri="{FF2B5EF4-FFF2-40B4-BE49-F238E27FC236}">
                <a16:creationId xmlns:a16="http://schemas.microsoft.com/office/drawing/2014/main" id="{437A7F48-C402-2A78-D046-A59E30AB18E9}"/>
              </a:ext>
            </a:extLst>
          </p:cNvPr>
          <p:cNvSpPr/>
          <p:nvPr/>
        </p:nvSpPr>
        <p:spPr>
          <a:xfrm>
            <a:off x="10375296" y="138580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علم سنجی</a:t>
            </a:r>
            <a:endParaRPr lang="en-US" sz="1400" b="1" dirty="0">
              <a:solidFill>
                <a:schemeClr val="bg1"/>
              </a:solidFill>
              <a:cs typeface="B Nazanin" panose="00000400000000000000" pitchFamily="2" charset="-78"/>
            </a:endParaRPr>
          </a:p>
        </p:txBody>
      </p:sp>
      <p:sp>
        <p:nvSpPr>
          <p:cNvPr id="11" name="Rectangle: Rounded Corners 10">
            <a:hlinkClick r:id="rId6" action="ppaction://hlinksldjump"/>
            <a:extLst>
              <a:ext uri="{FF2B5EF4-FFF2-40B4-BE49-F238E27FC236}">
                <a16:creationId xmlns:a16="http://schemas.microsoft.com/office/drawing/2014/main" id="{C887B317-599B-75D1-CCF8-AA62935B5075}"/>
              </a:ext>
            </a:extLst>
          </p:cNvPr>
          <p:cNvSpPr/>
          <p:nvPr/>
        </p:nvSpPr>
        <p:spPr>
          <a:xfrm>
            <a:off x="10375296" y="1815066"/>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رتبه بندی نشریات</a:t>
            </a:r>
            <a:endParaRPr lang="en-US" sz="1400" b="1" dirty="0">
              <a:solidFill>
                <a:schemeClr val="bg1"/>
              </a:solidFill>
              <a:cs typeface="B Nazanin" panose="00000400000000000000" pitchFamily="2" charset="-78"/>
            </a:endParaRPr>
          </a:p>
        </p:txBody>
      </p:sp>
      <p:sp>
        <p:nvSpPr>
          <p:cNvPr id="12" name="Rectangle: Rounded Corners 11">
            <a:hlinkClick r:id="rId7" action="ppaction://hlinksldjump"/>
            <a:extLst>
              <a:ext uri="{FF2B5EF4-FFF2-40B4-BE49-F238E27FC236}">
                <a16:creationId xmlns:a16="http://schemas.microsoft.com/office/drawing/2014/main" id="{8C6573F8-6D30-A6E2-26C4-F44633F07CD4}"/>
              </a:ext>
            </a:extLst>
          </p:cNvPr>
          <p:cNvSpPr/>
          <p:nvPr/>
        </p:nvSpPr>
        <p:spPr>
          <a:xfrm>
            <a:off x="10375296" y="264309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دریافت مقاله</a:t>
            </a:r>
            <a:endParaRPr lang="en-US" sz="1400" b="1" dirty="0">
              <a:solidFill>
                <a:schemeClr val="bg1"/>
              </a:solidFill>
              <a:cs typeface="B Nazanin" panose="00000400000000000000" pitchFamily="2" charset="-78"/>
            </a:endParaRPr>
          </a:p>
        </p:txBody>
      </p:sp>
      <p:sp>
        <p:nvSpPr>
          <p:cNvPr id="13" name="Rectangle: Rounded Corners 12">
            <a:hlinkClick r:id="rId8" action="ppaction://hlinksldjump"/>
            <a:extLst>
              <a:ext uri="{FF2B5EF4-FFF2-40B4-BE49-F238E27FC236}">
                <a16:creationId xmlns:a16="http://schemas.microsoft.com/office/drawing/2014/main" id="{25C0011E-384D-3CF1-74C5-ACFA8934B4FB}"/>
              </a:ext>
            </a:extLst>
          </p:cNvPr>
          <p:cNvSpPr/>
          <p:nvPr/>
        </p:nvSpPr>
        <p:spPr>
          <a:xfrm>
            <a:off x="10375296" y="305541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سامانه پژوهشیار</a:t>
            </a:r>
            <a:endParaRPr lang="en-US" sz="1400" b="1" dirty="0">
              <a:solidFill>
                <a:schemeClr val="bg1"/>
              </a:solidFill>
              <a:cs typeface="B Nazanin" panose="00000400000000000000" pitchFamily="2" charset="-78"/>
            </a:endParaRPr>
          </a:p>
        </p:txBody>
      </p:sp>
      <p:sp>
        <p:nvSpPr>
          <p:cNvPr id="14" name="Rectangle: Rounded Corners 13">
            <a:hlinkClick r:id="rId9" action="ppaction://hlinksldjump"/>
            <a:extLst>
              <a:ext uri="{FF2B5EF4-FFF2-40B4-BE49-F238E27FC236}">
                <a16:creationId xmlns:a16="http://schemas.microsoft.com/office/drawing/2014/main" id="{5B46682A-A981-1B49-1FB6-377C9C60A500}"/>
              </a:ext>
            </a:extLst>
          </p:cNvPr>
          <p:cNvSpPr/>
          <p:nvPr/>
        </p:nvSpPr>
        <p:spPr>
          <a:xfrm>
            <a:off x="10375296" y="347620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ORCID</a:t>
            </a:r>
          </a:p>
        </p:txBody>
      </p:sp>
      <p:sp>
        <p:nvSpPr>
          <p:cNvPr id="15" name="Rectangle: Rounded Corners 14">
            <a:hlinkClick r:id="rId10" action="ppaction://hlinksldjump"/>
            <a:extLst>
              <a:ext uri="{FF2B5EF4-FFF2-40B4-BE49-F238E27FC236}">
                <a16:creationId xmlns:a16="http://schemas.microsoft.com/office/drawing/2014/main" id="{B6B3F2EB-FCB9-8BB8-7C14-49DB0ED8C2D4}"/>
              </a:ext>
            </a:extLst>
          </p:cNvPr>
          <p:cNvSpPr/>
          <p:nvPr/>
        </p:nvSpPr>
        <p:spPr>
          <a:xfrm>
            <a:off x="10375296" y="388852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ساختار مقاله</a:t>
            </a:r>
            <a:endParaRPr lang="en-US" sz="1400" b="1" dirty="0">
              <a:solidFill>
                <a:schemeClr val="bg1"/>
              </a:solidFill>
              <a:cs typeface="B Nazanin" panose="00000400000000000000" pitchFamily="2" charset="-78"/>
            </a:endParaRPr>
          </a:p>
        </p:txBody>
      </p:sp>
      <p:sp>
        <p:nvSpPr>
          <p:cNvPr id="16" name="Rectangle: Rounded Corners 15">
            <a:hlinkClick r:id="rId11" action="ppaction://hlinksldjump"/>
            <a:extLst>
              <a:ext uri="{FF2B5EF4-FFF2-40B4-BE49-F238E27FC236}">
                <a16:creationId xmlns:a16="http://schemas.microsoft.com/office/drawing/2014/main" id="{84D26999-06FE-0302-9F18-BF2D4766586B}"/>
              </a:ext>
            </a:extLst>
          </p:cNvPr>
          <p:cNvSpPr/>
          <p:nvPr/>
        </p:nvSpPr>
        <p:spPr>
          <a:xfrm>
            <a:off x="10375296" y="43093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ارجاع دهی و نکات مهم</a:t>
            </a:r>
            <a:endParaRPr lang="en-US" sz="1400" b="1" dirty="0">
              <a:solidFill>
                <a:schemeClr val="bg1"/>
              </a:solidFill>
              <a:cs typeface="B Nazanin" panose="00000400000000000000" pitchFamily="2" charset="-78"/>
            </a:endParaRPr>
          </a:p>
        </p:txBody>
      </p:sp>
      <p:sp>
        <p:nvSpPr>
          <p:cNvPr id="17" name="Rectangle: Rounded Corners 16">
            <a:hlinkClick r:id="rId12" action="ppaction://hlinksldjump"/>
            <a:extLst>
              <a:ext uri="{FF2B5EF4-FFF2-40B4-BE49-F238E27FC236}">
                <a16:creationId xmlns:a16="http://schemas.microsoft.com/office/drawing/2014/main" id="{414C878F-DCDB-5BE5-BDF3-D1DD6F348A3F}"/>
              </a:ext>
            </a:extLst>
          </p:cNvPr>
          <p:cNvSpPr/>
          <p:nvPr/>
        </p:nvSpPr>
        <p:spPr>
          <a:xfrm>
            <a:off x="10375296" y="473011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انواع مقاله</a:t>
            </a:r>
            <a:endParaRPr lang="en-US" sz="1400" b="1" dirty="0">
              <a:solidFill>
                <a:schemeClr val="bg1"/>
              </a:solidFill>
              <a:cs typeface="B Nazanin" panose="00000400000000000000" pitchFamily="2" charset="-78"/>
            </a:endParaRPr>
          </a:p>
        </p:txBody>
      </p:sp>
      <p:sp>
        <p:nvSpPr>
          <p:cNvPr id="18" name="Rectangle: Rounded Corners 17">
            <a:hlinkClick r:id="rId13" action="ppaction://hlinksldjump"/>
            <a:extLst>
              <a:ext uri="{FF2B5EF4-FFF2-40B4-BE49-F238E27FC236}">
                <a16:creationId xmlns:a16="http://schemas.microsoft.com/office/drawing/2014/main" id="{B5E8549D-D766-2B6F-2470-B15E636FD7C7}"/>
              </a:ext>
            </a:extLst>
          </p:cNvPr>
          <p:cNvSpPr/>
          <p:nvPr/>
        </p:nvSpPr>
        <p:spPr>
          <a:xfrm>
            <a:off x="10375296" y="515090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پذیرش و داوری</a:t>
            </a:r>
            <a:endParaRPr lang="en-US" sz="1400" b="1" dirty="0">
              <a:solidFill>
                <a:schemeClr val="bg1"/>
              </a:solidFill>
              <a:cs typeface="B Nazanin" panose="00000400000000000000" pitchFamily="2" charset="-78"/>
            </a:endParaRPr>
          </a:p>
        </p:txBody>
      </p:sp>
      <p:sp>
        <p:nvSpPr>
          <p:cNvPr id="34" name="Rectangle: Rounded Corners 33">
            <a:hlinkClick r:id="rId14" action="ppaction://hlinksldjump"/>
            <a:extLst>
              <a:ext uri="{FF2B5EF4-FFF2-40B4-BE49-F238E27FC236}">
                <a16:creationId xmlns:a16="http://schemas.microsoft.com/office/drawing/2014/main" id="{E5410452-4FDD-202A-083F-B9A6B44FC652}"/>
              </a:ext>
            </a:extLst>
          </p:cNvPr>
          <p:cNvSpPr/>
          <p:nvPr/>
        </p:nvSpPr>
        <p:spPr>
          <a:xfrm>
            <a:off x="10375296" y="55632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سئو آکادمیک</a:t>
            </a:r>
            <a:endParaRPr lang="en-US" sz="1400" b="1" dirty="0">
              <a:solidFill>
                <a:schemeClr val="bg1"/>
              </a:solidFill>
              <a:cs typeface="B Nazanin" panose="00000400000000000000" pitchFamily="2" charset="-78"/>
            </a:endParaRPr>
          </a:p>
        </p:txBody>
      </p:sp>
      <p:sp>
        <p:nvSpPr>
          <p:cNvPr id="35" name="Rectangle: Rounded Corners 34">
            <a:hlinkClick r:id="rId15" action="ppaction://hlinksldjump"/>
            <a:extLst>
              <a:ext uri="{FF2B5EF4-FFF2-40B4-BE49-F238E27FC236}">
                <a16:creationId xmlns:a16="http://schemas.microsoft.com/office/drawing/2014/main" id="{1B2780BF-424F-6DED-C52F-CE0EB79B4228}"/>
              </a:ext>
            </a:extLst>
          </p:cNvPr>
          <p:cNvSpPr/>
          <p:nvPr/>
        </p:nvSpPr>
        <p:spPr>
          <a:xfrm>
            <a:off x="10375297" y="597554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MaxQDA</a:t>
            </a:r>
            <a:endParaRPr lang="en-US" sz="1400" b="1" dirty="0">
              <a:solidFill>
                <a:schemeClr val="bg1"/>
              </a:solidFill>
              <a:cs typeface="B Nazanin" panose="00000400000000000000" pitchFamily="2" charset="-78"/>
            </a:endParaRPr>
          </a:p>
        </p:txBody>
      </p:sp>
      <p:sp>
        <p:nvSpPr>
          <p:cNvPr id="36" name="Rectangle: Rounded Corners 35">
            <a:hlinkClick r:id="rId16" action="ppaction://hlinksldjump"/>
            <a:extLst>
              <a:ext uri="{FF2B5EF4-FFF2-40B4-BE49-F238E27FC236}">
                <a16:creationId xmlns:a16="http://schemas.microsoft.com/office/drawing/2014/main" id="{9195070A-8628-9C0B-6141-BCA584003C1D}"/>
              </a:ext>
            </a:extLst>
          </p:cNvPr>
          <p:cNvSpPr/>
          <p:nvPr/>
        </p:nvSpPr>
        <p:spPr>
          <a:xfrm>
            <a:off x="10375296" y="6396329"/>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tx1"/>
                </a:solidFill>
                <a:cs typeface="B Nazanin" panose="00000400000000000000" pitchFamily="2" charset="-78"/>
              </a:rPr>
              <a:t>روش‌های تحقیق منتخب</a:t>
            </a:r>
            <a:endParaRPr lang="en-US" sz="1400" b="1" dirty="0">
              <a:solidFill>
                <a:schemeClr val="tx1"/>
              </a:solidFill>
              <a:cs typeface="B Nazanin" panose="00000400000000000000" pitchFamily="2" charset="-78"/>
            </a:endParaRPr>
          </a:p>
        </p:txBody>
      </p:sp>
      <p:sp>
        <p:nvSpPr>
          <p:cNvPr id="37" name="Rectangle: Rounded Corners 36">
            <a:hlinkClick r:id="rId6" action="ppaction://hlinksldjump"/>
            <a:extLst>
              <a:ext uri="{FF2B5EF4-FFF2-40B4-BE49-F238E27FC236}">
                <a16:creationId xmlns:a16="http://schemas.microsoft.com/office/drawing/2014/main" id="{2EA1B923-1DA0-749B-49C6-47EDE9CE54DB}"/>
              </a:ext>
            </a:extLst>
          </p:cNvPr>
          <p:cNvSpPr/>
          <p:nvPr/>
        </p:nvSpPr>
        <p:spPr>
          <a:xfrm>
            <a:off x="10380825" y="2239233"/>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VOSViewer</a:t>
            </a:r>
            <a:endParaRPr lang="en-US" sz="14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2501922926"/>
      </p:ext>
    </p:extLst>
  </p:cSld>
  <p:clrMapOvr>
    <a:masterClrMapping/>
  </p:clrMapOvr>
  <p:transition spd="med">
    <p:pull/>
  </p:transition>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8DC496C-12BE-10FC-1946-B05AAF558520}"/>
              </a:ext>
            </a:extLst>
          </p:cNvPr>
          <p:cNvSpPr>
            <a:spLocks noGrp="1"/>
          </p:cNvSpPr>
          <p:nvPr>
            <p:ph idx="1"/>
          </p:nvPr>
        </p:nvSpPr>
        <p:spPr>
          <a:xfrm>
            <a:off x="214602" y="1253330"/>
            <a:ext cx="9685177" cy="5376069"/>
          </a:xfrm>
        </p:spPr>
        <p:txBody>
          <a:bodyPr>
            <a:noAutofit/>
          </a:bodyPr>
          <a:lstStyle/>
          <a:p>
            <a:pPr marL="0" indent="0" algn="just" rtl="1">
              <a:buNone/>
            </a:pPr>
            <a:r>
              <a:rPr lang="fa-IR" sz="2400" b="1" dirty="0">
                <a:solidFill>
                  <a:srgbClr val="C00000"/>
                </a:solidFill>
                <a:cs typeface="B Nazanin" panose="00000400000000000000" pitchFamily="2" charset="-78"/>
              </a:rPr>
              <a:t>مراحل روش تحقیق فراترکیب</a:t>
            </a:r>
          </a:p>
          <a:p>
            <a:pPr marL="0" indent="0" algn="just" rtl="1">
              <a:buNone/>
            </a:pPr>
            <a:r>
              <a:rPr lang="fa-IR" sz="2400" b="1" dirty="0">
                <a:cs typeface="B Nazanin" panose="00000400000000000000" pitchFamily="2" charset="-78"/>
              </a:rPr>
              <a:t>1. تنظیم سوال‌های پژوهش (چه چیزی؟ چه وقت؟ چگونه؟)</a:t>
            </a:r>
          </a:p>
          <a:p>
            <a:pPr marL="0" indent="0" algn="just" rtl="1">
              <a:buNone/>
            </a:pPr>
            <a:r>
              <a:rPr lang="fa-IR" sz="2400" b="1" dirty="0">
                <a:solidFill>
                  <a:srgbClr val="0070C0"/>
                </a:solidFill>
                <a:cs typeface="B Nazanin" panose="00000400000000000000" pitchFamily="2" charset="-78"/>
              </a:rPr>
              <a:t>شاخص‌های اصلی موضوع کدامند؟ شاخص‌های موضوع شامل چه مواردی است؟ شاخص‌های موضوع چه ارتباطی با یکدیگر دارند؟</a:t>
            </a:r>
          </a:p>
          <a:p>
            <a:pPr marL="0" indent="0" algn="just" rtl="1">
              <a:buNone/>
            </a:pPr>
            <a:r>
              <a:rPr lang="fa-IR" sz="2400" b="1" dirty="0">
                <a:cs typeface="B Nazanin" panose="00000400000000000000" pitchFamily="2" charset="-78"/>
              </a:rPr>
              <a:t>2. بررسی نظام‌مند متون </a:t>
            </a:r>
            <a:r>
              <a:rPr lang="fa-IR" sz="2400" b="1" dirty="0">
                <a:solidFill>
                  <a:srgbClr val="0070C0"/>
                </a:solidFill>
                <a:cs typeface="B Nazanin" panose="00000400000000000000" pitchFamily="2" charset="-78"/>
              </a:rPr>
              <a:t>(تهیه فهرست کلمات کلیدی از مقالات معتبر)</a:t>
            </a:r>
          </a:p>
          <a:p>
            <a:pPr marL="0" indent="0" algn="just" rtl="1">
              <a:buNone/>
            </a:pPr>
            <a:r>
              <a:rPr lang="fa-IR" sz="2400" b="1" dirty="0">
                <a:cs typeface="B Nazanin" panose="00000400000000000000" pitchFamily="2" charset="-78"/>
              </a:rPr>
              <a:t>3. جستجو و بررسی مقاله‌های مرتبط </a:t>
            </a:r>
            <a:r>
              <a:rPr lang="fa-IR" sz="2400" b="1" dirty="0">
                <a:solidFill>
                  <a:srgbClr val="0070C0"/>
                </a:solidFill>
                <a:cs typeface="B Nazanin" panose="00000400000000000000" pitchFamily="2" charset="-78"/>
              </a:rPr>
              <a:t>(پروتوکل ورود یا خروج مقالات از فهرست بررسی)</a:t>
            </a:r>
            <a:endParaRPr lang="fa-IR" sz="2400" b="1" dirty="0">
              <a:cs typeface="B Nazanin" panose="00000400000000000000" pitchFamily="2" charset="-78"/>
            </a:endParaRPr>
          </a:p>
          <a:p>
            <a:pPr marL="0" indent="0" algn="just" rtl="1">
              <a:buNone/>
            </a:pPr>
            <a:r>
              <a:rPr lang="fa-IR" sz="2400" b="1" dirty="0">
                <a:cs typeface="B Nazanin" panose="00000400000000000000" pitchFamily="2" charset="-78"/>
              </a:rPr>
              <a:t>4. استخراج اطلاعات مقالات </a:t>
            </a:r>
            <a:r>
              <a:rPr lang="fa-IR" sz="2400" b="1" dirty="0">
                <a:solidFill>
                  <a:srgbClr val="0070C0"/>
                </a:solidFill>
                <a:cs typeface="B Nazanin" panose="00000400000000000000" pitchFamily="2" charset="-78"/>
              </a:rPr>
              <a:t>(استخراج شاخص های اساسی)</a:t>
            </a:r>
            <a:endParaRPr lang="fa-IR" sz="2400" b="1" dirty="0">
              <a:cs typeface="B Nazanin" panose="00000400000000000000" pitchFamily="2" charset="-78"/>
            </a:endParaRPr>
          </a:p>
          <a:p>
            <a:pPr marL="0" indent="0" algn="just" rtl="1">
              <a:buNone/>
            </a:pPr>
            <a:r>
              <a:rPr lang="fa-IR" sz="2400" b="1" dirty="0">
                <a:cs typeface="B Nazanin" panose="00000400000000000000" pitchFamily="2" charset="-78"/>
              </a:rPr>
              <a:t>5. تجزیه‌وتحلیل و ترکیب یافته‌های کیفی </a:t>
            </a:r>
            <a:r>
              <a:rPr lang="fa-IR" sz="2400" b="1" dirty="0">
                <a:solidFill>
                  <a:srgbClr val="0070C0"/>
                </a:solidFill>
                <a:cs typeface="B Nazanin" panose="00000400000000000000" pitchFamily="2" charset="-78"/>
              </a:rPr>
              <a:t>(پیشنهاد مدل)</a:t>
            </a:r>
          </a:p>
          <a:p>
            <a:pPr marL="0" indent="0" algn="just" rtl="1">
              <a:buNone/>
            </a:pPr>
            <a:r>
              <a:rPr lang="fa-IR" sz="2400" b="1" dirty="0">
                <a:cs typeface="B Nazanin" panose="00000400000000000000" pitchFamily="2" charset="-78"/>
              </a:rPr>
              <a:t>6. پایایی و اعتبار مدل </a:t>
            </a:r>
            <a:r>
              <a:rPr lang="fa-IR" sz="2400" b="1" dirty="0">
                <a:solidFill>
                  <a:srgbClr val="0070C0"/>
                </a:solidFill>
                <a:cs typeface="B Nazanin" panose="00000400000000000000" pitchFamily="2" charset="-78"/>
              </a:rPr>
              <a:t>(دفاع‌پذیری، باورپذیری، تصدیق‌پذیری و بازتاب‌پذیری نتایج تحقق)</a:t>
            </a:r>
          </a:p>
          <a:p>
            <a:pPr marL="0" indent="0" algn="just" rtl="1">
              <a:buNone/>
            </a:pPr>
            <a:r>
              <a:rPr lang="fa-IR" sz="2400" b="1" dirty="0">
                <a:cs typeface="B Nazanin" panose="00000400000000000000" pitchFamily="2" charset="-78"/>
              </a:rPr>
              <a:t>7. استخراج اطلاعات مقالات </a:t>
            </a:r>
            <a:r>
              <a:rPr lang="fa-IR" sz="2400" b="1" dirty="0">
                <a:solidFill>
                  <a:srgbClr val="0070C0"/>
                </a:solidFill>
                <a:cs typeface="B Nazanin" panose="00000400000000000000" pitchFamily="2" charset="-78"/>
              </a:rPr>
              <a:t>(نتیجه گیری و ارائه یافته‌ها)</a:t>
            </a:r>
          </a:p>
          <a:p>
            <a:pPr marL="0" indent="0" algn="just" rtl="1">
              <a:buNone/>
            </a:pPr>
            <a:endParaRPr lang="fa-IR" sz="2400" b="1" dirty="0">
              <a:cs typeface="B Nazanin" panose="00000400000000000000" pitchFamily="2" charset="-78"/>
            </a:endParaRPr>
          </a:p>
        </p:txBody>
      </p:sp>
      <p:sp>
        <p:nvSpPr>
          <p:cNvPr id="4" name="Title 1">
            <a:extLst>
              <a:ext uri="{FF2B5EF4-FFF2-40B4-BE49-F238E27FC236}">
                <a16:creationId xmlns:a16="http://schemas.microsoft.com/office/drawing/2014/main" id="{C71F1A28-CB0C-52C5-74A5-B01BB059C6DA}"/>
              </a:ext>
            </a:extLst>
          </p:cNvPr>
          <p:cNvSpPr txBox="1">
            <a:spLocks/>
          </p:cNvSpPr>
          <p:nvPr/>
        </p:nvSpPr>
        <p:spPr>
          <a:xfrm>
            <a:off x="214604" y="365125"/>
            <a:ext cx="9685176" cy="707895"/>
          </a:xfrm>
          <a:prstGeom prst="rect">
            <a:avLst/>
          </a:prstGeom>
          <a:solidFill>
            <a:schemeClr val="accent1">
              <a:lumMod val="40000"/>
              <a:lumOff val="60000"/>
            </a:schemeClr>
          </a:solidFill>
        </p:spPr>
        <p:txBody>
          <a:bodyPr vert="horz" lIns="91440" tIns="45720" rIns="91440" bIns="45720" rtlCol="0" anchor="ctr">
            <a:normAutofit fontScale="8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r>
              <a:rPr lang="fa-IR" b="1" dirty="0">
                <a:cs typeface="B Nazanin" panose="00000400000000000000" pitchFamily="2" charset="-78"/>
              </a:rPr>
              <a:t>روش‌های تحقیق » فراترکیب یا متاسنتز (</a:t>
            </a:r>
            <a:r>
              <a:rPr lang="en-US" b="1" dirty="0">
                <a:cs typeface="B Nazanin" panose="00000400000000000000" pitchFamily="2" charset="-78"/>
              </a:rPr>
              <a:t>Meta-synthesis</a:t>
            </a:r>
            <a:r>
              <a:rPr lang="fa-IR" b="1" dirty="0">
                <a:cs typeface="B Nazanin" panose="00000400000000000000" pitchFamily="2" charset="-78"/>
              </a:rPr>
              <a:t>)</a:t>
            </a:r>
            <a:endParaRPr lang="en-US" b="1" dirty="0">
              <a:cs typeface="B Nazanin" panose="00000400000000000000" pitchFamily="2" charset="-78"/>
            </a:endParaRPr>
          </a:p>
        </p:txBody>
      </p:sp>
      <p:sp>
        <p:nvSpPr>
          <p:cNvPr id="5" name="Rectangle 4">
            <a:extLst>
              <a:ext uri="{FF2B5EF4-FFF2-40B4-BE49-F238E27FC236}">
                <a16:creationId xmlns:a16="http://schemas.microsoft.com/office/drawing/2014/main" id="{4DFF070E-3006-0FDB-B292-E3729120FB7E}"/>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Rounded Corners 5">
            <a:hlinkClick r:id="rId2" action="ppaction://hlinksldjump"/>
            <a:extLst>
              <a:ext uri="{FF2B5EF4-FFF2-40B4-BE49-F238E27FC236}">
                <a16:creationId xmlns:a16="http://schemas.microsoft.com/office/drawing/2014/main" id="{8C5F8533-8686-DFC3-B00A-015FDF0615B5}"/>
              </a:ext>
            </a:extLst>
          </p:cNvPr>
          <p:cNvSpPr/>
          <p:nvPr/>
        </p:nvSpPr>
        <p:spPr>
          <a:xfrm>
            <a:off x="10375296" y="95654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DOI</a:t>
            </a:r>
          </a:p>
        </p:txBody>
      </p:sp>
      <p:sp>
        <p:nvSpPr>
          <p:cNvPr id="7" name="Rectangle: Rounded Corners 6">
            <a:hlinkClick r:id="rId3" action="ppaction://hlinksldjump"/>
            <a:extLst>
              <a:ext uri="{FF2B5EF4-FFF2-40B4-BE49-F238E27FC236}">
                <a16:creationId xmlns:a16="http://schemas.microsoft.com/office/drawing/2014/main" id="{23EFF989-F38C-9041-014A-8498CC0183B3}"/>
              </a:ext>
            </a:extLst>
          </p:cNvPr>
          <p:cNvSpPr/>
          <p:nvPr/>
        </p:nvSpPr>
        <p:spPr>
          <a:xfrm>
            <a:off x="10375296" y="55268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bg1"/>
                </a:solidFill>
                <a:cs typeface="B Nazanin" panose="00000400000000000000" pitchFamily="2" charset="-78"/>
              </a:rPr>
              <a:t>معرفی منابع</a:t>
            </a:r>
            <a:endParaRPr lang="en-US" sz="1400" b="1" dirty="0">
              <a:solidFill>
                <a:schemeClr val="bg1"/>
              </a:solidFill>
              <a:cs typeface="B Nazanin" panose="00000400000000000000" pitchFamily="2" charset="-78"/>
            </a:endParaRPr>
          </a:p>
        </p:txBody>
      </p:sp>
      <p:pic>
        <p:nvPicPr>
          <p:cNvPr id="8" name="Picture 7">
            <a:extLst>
              <a:ext uri="{FF2B5EF4-FFF2-40B4-BE49-F238E27FC236}">
                <a16:creationId xmlns:a16="http://schemas.microsoft.com/office/drawing/2014/main" id="{A5CFFEAD-624D-3D40-FB5A-1E233FB4FC2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9" name="TextBox 8">
            <a:extLst>
              <a:ext uri="{FF2B5EF4-FFF2-40B4-BE49-F238E27FC236}">
                <a16:creationId xmlns:a16="http://schemas.microsoft.com/office/drawing/2014/main" id="{352FB353-CB74-2BE5-873B-CE349B4BD2AA}"/>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10" name="Rectangle: Rounded Corners 9">
            <a:hlinkClick r:id="rId5" action="ppaction://hlinksldjump"/>
            <a:extLst>
              <a:ext uri="{FF2B5EF4-FFF2-40B4-BE49-F238E27FC236}">
                <a16:creationId xmlns:a16="http://schemas.microsoft.com/office/drawing/2014/main" id="{B2849587-69E6-552D-17BA-F15C2B9D16DC}"/>
              </a:ext>
            </a:extLst>
          </p:cNvPr>
          <p:cNvSpPr/>
          <p:nvPr/>
        </p:nvSpPr>
        <p:spPr>
          <a:xfrm>
            <a:off x="10375296" y="138580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علم سنجی</a:t>
            </a:r>
            <a:endParaRPr lang="en-US" sz="1400" b="1" dirty="0">
              <a:solidFill>
                <a:schemeClr val="bg1"/>
              </a:solidFill>
              <a:cs typeface="B Nazanin" panose="00000400000000000000" pitchFamily="2" charset="-78"/>
            </a:endParaRPr>
          </a:p>
        </p:txBody>
      </p:sp>
      <p:sp>
        <p:nvSpPr>
          <p:cNvPr id="11" name="Rectangle: Rounded Corners 10">
            <a:hlinkClick r:id="rId6" action="ppaction://hlinksldjump"/>
            <a:extLst>
              <a:ext uri="{FF2B5EF4-FFF2-40B4-BE49-F238E27FC236}">
                <a16:creationId xmlns:a16="http://schemas.microsoft.com/office/drawing/2014/main" id="{9FB7398C-82BC-E9CB-E966-86B3185E222A}"/>
              </a:ext>
            </a:extLst>
          </p:cNvPr>
          <p:cNvSpPr/>
          <p:nvPr/>
        </p:nvSpPr>
        <p:spPr>
          <a:xfrm>
            <a:off x="10375296" y="1815066"/>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رتبه بندی نشریات</a:t>
            </a:r>
            <a:endParaRPr lang="en-US" sz="1400" b="1" dirty="0">
              <a:solidFill>
                <a:schemeClr val="bg1"/>
              </a:solidFill>
              <a:cs typeface="B Nazanin" panose="00000400000000000000" pitchFamily="2" charset="-78"/>
            </a:endParaRPr>
          </a:p>
        </p:txBody>
      </p:sp>
      <p:sp>
        <p:nvSpPr>
          <p:cNvPr id="12" name="Rectangle: Rounded Corners 11">
            <a:hlinkClick r:id="rId7" action="ppaction://hlinksldjump"/>
            <a:extLst>
              <a:ext uri="{FF2B5EF4-FFF2-40B4-BE49-F238E27FC236}">
                <a16:creationId xmlns:a16="http://schemas.microsoft.com/office/drawing/2014/main" id="{A507351B-54B9-9A90-1321-96FB95957E4D}"/>
              </a:ext>
            </a:extLst>
          </p:cNvPr>
          <p:cNvSpPr/>
          <p:nvPr/>
        </p:nvSpPr>
        <p:spPr>
          <a:xfrm>
            <a:off x="10375296" y="264309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دریافت مقاله</a:t>
            </a:r>
            <a:endParaRPr lang="en-US" sz="1400" b="1" dirty="0">
              <a:solidFill>
                <a:schemeClr val="bg1"/>
              </a:solidFill>
              <a:cs typeface="B Nazanin" panose="00000400000000000000" pitchFamily="2" charset="-78"/>
            </a:endParaRPr>
          </a:p>
        </p:txBody>
      </p:sp>
      <p:sp>
        <p:nvSpPr>
          <p:cNvPr id="13" name="Rectangle: Rounded Corners 12">
            <a:hlinkClick r:id="rId8" action="ppaction://hlinksldjump"/>
            <a:extLst>
              <a:ext uri="{FF2B5EF4-FFF2-40B4-BE49-F238E27FC236}">
                <a16:creationId xmlns:a16="http://schemas.microsoft.com/office/drawing/2014/main" id="{74735C18-DD64-A566-D6D6-4D7A89B230A5}"/>
              </a:ext>
            </a:extLst>
          </p:cNvPr>
          <p:cNvSpPr/>
          <p:nvPr/>
        </p:nvSpPr>
        <p:spPr>
          <a:xfrm>
            <a:off x="10375296" y="305541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سامانه پژوهشیار</a:t>
            </a:r>
            <a:endParaRPr lang="en-US" sz="1400" b="1" dirty="0">
              <a:solidFill>
                <a:schemeClr val="bg1"/>
              </a:solidFill>
              <a:cs typeface="B Nazanin" panose="00000400000000000000" pitchFamily="2" charset="-78"/>
            </a:endParaRPr>
          </a:p>
        </p:txBody>
      </p:sp>
      <p:sp>
        <p:nvSpPr>
          <p:cNvPr id="14" name="Rectangle: Rounded Corners 13">
            <a:hlinkClick r:id="rId9" action="ppaction://hlinksldjump"/>
            <a:extLst>
              <a:ext uri="{FF2B5EF4-FFF2-40B4-BE49-F238E27FC236}">
                <a16:creationId xmlns:a16="http://schemas.microsoft.com/office/drawing/2014/main" id="{A70F588B-0E4B-9942-56AF-5C77F099957B}"/>
              </a:ext>
            </a:extLst>
          </p:cNvPr>
          <p:cNvSpPr/>
          <p:nvPr/>
        </p:nvSpPr>
        <p:spPr>
          <a:xfrm>
            <a:off x="10375296" y="347620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ORCID</a:t>
            </a:r>
          </a:p>
        </p:txBody>
      </p:sp>
      <p:sp>
        <p:nvSpPr>
          <p:cNvPr id="15" name="Rectangle: Rounded Corners 14">
            <a:hlinkClick r:id="rId10" action="ppaction://hlinksldjump"/>
            <a:extLst>
              <a:ext uri="{FF2B5EF4-FFF2-40B4-BE49-F238E27FC236}">
                <a16:creationId xmlns:a16="http://schemas.microsoft.com/office/drawing/2014/main" id="{5E941934-EB11-7111-C60B-84D4F9B2C0E3}"/>
              </a:ext>
            </a:extLst>
          </p:cNvPr>
          <p:cNvSpPr/>
          <p:nvPr/>
        </p:nvSpPr>
        <p:spPr>
          <a:xfrm>
            <a:off x="10375296" y="388852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ساختار مقاله</a:t>
            </a:r>
            <a:endParaRPr lang="en-US" sz="1400" b="1" dirty="0">
              <a:solidFill>
                <a:schemeClr val="bg1"/>
              </a:solidFill>
              <a:cs typeface="B Nazanin" panose="00000400000000000000" pitchFamily="2" charset="-78"/>
            </a:endParaRPr>
          </a:p>
        </p:txBody>
      </p:sp>
      <p:sp>
        <p:nvSpPr>
          <p:cNvPr id="16" name="Rectangle: Rounded Corners 15">
            <a:hlinkClick r:id="rId11" action="ppaction://hlinksldjump"/>
            <a:extLst>
              <a:ext uri="{FF2B5EF4-FFF2-40B4-BE49-F238E27FC236}">
                <a16:creationId xmlns:a16="http://schemas.microsoft.com/office/drawing/2014/main" id="{3902925F-AF52-469D-ED25-C5C367539D95}"/>
              </a:ext>
            </a:extLst>
          </p:cNvPr>
          <p:cNvSpPr/>
          <p:nvPr/>
        </p:nvSpPr>
        <p:spPr>
          <a:xfrm>
            <a:off x="10375296" y="43093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ارجاع دهی و نکات مهم</a:t>
            </a:r>
            <a:endParaRPr lang="en-US" sz="1400" b="1" dirty="0">
              <a:solidFill>
                <a:schemeClr val="bg1"/>
              </a:solidFill>
              <a:cs typeface="B Nazanin" panose="00000400000000000000" pitchFamily="2" charset="-78"/>
            </a:endParaRPr>
          </a:p>
        </p:txBody>
      </p:sp>
      <p:sp>
        <p:nvSpPr>
          <p:cNvPr id="17" name="Rectangle: Rounded Corners 16">
            <a:hlinkClick r:id="rId12" action="ppaction://hlinksldjump"/>
            <a:extLst>
              <a:ext uri="{FF2B5EF4-FFF2-40B4-BE49-F238E27FC236}">
                <a16:creationId xmlns:a16="http://schemas.microsoft.com/office/drawing/2014/main" id="{656D8C61-1E3E-ECD7-9E9D-BE7DDC4EF06E}"/>
              </a:ext>
            </a:extLst>
          </p:cNvPr>
          <p:cNvSpPr/>
          <p:nvPr/>
        </p:nvSpPr>
        <p:spPr>
          <a:xfrm>
            <a:off x="10375296" y="473011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انواع مقاله</a:t>
            </a:r>
            <a:endParaRPr lang="en-US" sz="1400" b="1" dirty="0">
              <a:solidFill>
                <a:schemeClr val="bg1"/>
              </a:solidFill>
              <a:cs typeface="B Nazanin" panose="00000400000000000000" pitchFamily="2" charset="-78"/>
            </a:endParaRPr>
          </a:p>
        </p:txBody>
      </p:sp>
      <p:sp>
        <p:nvSpPr>
          <p:cNvPr id="18" name="Rectangle: Rounded Corners 17">
            <a:hlinkClick r:id="rId13" action="ppaction://hlinksldjump"/>
            <a:extLst>
              <a:ext uri="{FF2B5EF4-FFF2-40B4-BE49-F238E27FC236}">
                <a16:creationId xmlns:a16="http://schemas.microsoft.com/office/drawing/2014/main" id="{4F13C865-309F-732D-23BD-9F369C1A5B59}"/>
              </a:ext>
            </a:extLst>
          </p:cNvPr>
          <p:cNvSpPr/>
          <p:nvPr/>
        </p:nvSpPr>
        <p:spPr>
          <a:xfrm>
            <a:off x="10375296" y="515090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پذیرش و داوری</a:t>
            </a:r>
            <a:endParaRPr lang="en-US" sz="1400" b="1" dirty="0">
              <a:solidFill>
                <a:schemeClr val="bg1"/>
              </a:solidFill>
              <a:cs typeface="B Nazanin" panose="00000400000000000000" pitchFamily="2" charset="-78"/>
            </a:endParaRPr>
          </a:p>
        </p:txBody>
      </p:sp>
      <p:sp>
        <p:nvSpPr>
          <p:cNvPr id="34" name="Rectangle: Rounded Corners 33">
            <a:hlinkClick r:id="rId14" action="ppaction://hlinksldjump"/>
            <a:extLst>
              <a:ext uri="{FF2B5EF4-FFF2-40B4-BE49-F238E27FC236}">
                <a16:creationId xmlns:a16="http://schemas.microsoft.com/office/drawing/2014/main" id="{DA2DD8A8-1D2F-D636-1614-EB1C62E8E0BD}"/>
              </a:ext>
            </a:extLst>
          </p:cNvPr>
          <p:cNvSpPr/>
          <p:nvPr/>
        </p:nvSpPr>
        <p:spPr>
          <a:xfrm>
            <a:off x="10375296" y="55632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سئو آکادمیک</a:t>
            </a:r>
            <a:endParaRPr lang="en-US" sz="1400" b="1" dirty="0">
              <a:solidFill>
                <a:schemeClr val="bg1"/>
              </a:solidFill>
              <a:cs typeface="B Nazanin" panose="00000400000000000000" pitchFamily="2" charset="-78"/>
            </a:endParaRPr>
          </a:p>
        </p:txBody>
      </p:sp>
      <p:sp>
        <p:nvSpPr>
          <p:cNvPr id="35" name="Rectangle: Rounded Corners 34">
            <a:hlinkClick r:id="rId15" action="ppaction://hlinksldjump"/>
            <a:extLst>
              <a:ext uri="{FF2B5EF4-FFF2-40B4-BE49-F238E27FC236}">
                <a16:creationId xmlns:a16="http://schemas.microsoft.com/office/drawing/2014/main" id="{D47CAE6B-491D-942E-898F-DEDC5898B9FD}"/>
              </a:ext>
            </a:extLst>
          </p:cNvPr>
          <p:cNvSpPr/>
          <p:nvPr/>
        </p:nvSpPr>
        <p:spPr>
          <a:xfrm>
            <a:off x="10375297" y="597554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MaxQDA</a:t>
            </a:r>
            <a:endParaRPr lang="en-US" sz="1400" b="1" dirty="0">
              <a:solidFill>
                <a:schemeClr val="bg1"/>
              </a:solidFill>
              <a:cs typeface="B Nazanin" panose="00000400000000000000" pitchFamily="2" charset="-78"/>
            </a:endParaRPr>
          </a:p>
        </p:txBody>
      </p:sp>
      <p:sp>
        <p:nvSpPr>
          <p:cNvPr id="36" name="Rectangle: Rounded Corners 35">
            <a:hlinkClick r:id="rId16" action="ppaction://hlinksldjump"/>
            <a:extLst>
              <a:ext uri="{FF2B5EF4-FFF2-40B4-BE49-F238E27FC236}">
                <a16:creationId xmlns:a16="http://schemas.microsoft.com/office/drawing/2014/main" id="{D7DC671D-0B67-7848-A78A-966168C9B548}"/>
              </a:ext>
            </a:extLst>
          </p:cNvPr>
          <p:cNvSpPr/>
          <p:nvPr/>
        </p:nvSpPr>
        <p:spPr>
          <a:xfrm>
            <a:off x="10375296" y="6396329"/>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tx1"/>
                </a:solidFill>
                <a:cs typeface="B Nazanin" panose="00000400000000000000" pitchFamily="2" charset="-78"/>
              </a:rPr>
              <a:t>روش‌های تحقیق منتخب</a:t>
            </a:r>
            <a:endParaRPr lang="en-US" sz="1400" b="1" dirty="0">
              <a:solidFill>
                <a:schemeClr val="tx1"/>
              </a:solidFill>
              <a:cs typeface="B Nazanin" panose="00000400000000000000" pitchFamily="2" charset="-78"/>
            </a:endParaRPr>
          </a:p>
        </p:txBody>
      </p:sp>
      <p:sp>
        <p:nvSpPr>
          <p:cNvPr id="37" name="Rectangle: Rounded Corners 36">
            <a:hlinkClick r:id="rId6" action="ppaction://hlinksldjump"/>
            <a:extLst>
              <a:ext uri="{FF2B5EF4-FFF2-40B4-BE49-F238E27FC236}">
                <a16:creationId xmlns:a16="http://schemas.microsoft.com/office/drawing/2014/main" id="{D963DF57-D430-69C8-D04D-DD8BF8127BD1}"/>
              </a:ext>
            </a:extLst>
          </p:cNvPr>
          <p:cNvSpPr/>
          <p:nvPr/>
        </p:nvSpPr>
        <p:spPr>
          <a:xfrm>
            <a:off x="10380825" y="2239233"/>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VOSViewer</a:t>
            </a:r>
            <a:endParaRPr lang="en-US" sz="14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582329572"/>
      </p:ext>
    </p:extLst>
  </p:cSld>
  <p:clrMapOvr>
    <a:masterClrMapping/>
  </p:clrMapOvr>
  <p:transition spd="med">
    <p:pull/>
  </p:transition>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8DC496C-12BE-10FC-1946-B05AAF558520}"/>
              </a:ext>
            </a:extLst>
          </p:cNvPr>
          <p:cNvSpPr>
            <a:spLocks noGrp="1"/>
          </p:cNvSpPr>
          <p:nvPr>
            <p:ph idx="1"/>
          </p:nvPr>
        </p:nvSpPr>
        <p:spPr>
          <a:xfrm>
            <a:off x="214602" y="1253330"/>
            <a:ext cx="9685177" cy="5376069"/>
          </a:xfrm>
        </p:spPr>
        <p:txBody>
          <a:bodyPr>
            <a:noAutofit/>
          </a:bodyPr>
          <a:lstStyle/>
          <a:p>
            <a:pPr marL="0" indent="0" algn="ctr" rtl="1">
              <a:buNone/>
            </a:pPr>
            <a:r>
              <a:rPr lang="fa-IR" sz="2400" b="1" dirty="0">
                <a:solidFill>
                  <a:srgbClr val="C00000"/>
                </a:solidFill>
                <a:cs typeface="B Nazanin" panose="00000400000000000000" pitchFamily="2" charset="-78"/>
              </a:rPr>
              <a:t>پروتوکول روش تحقیق فراترکیب</a:t>
            </a:r>
            <a:endParaRPr lang="fa-IR" sz="2400" b="1" dirty="0">
              <a:cs typeface="B Nazanin" panose="00000400000000000000" pitchFamily="2" charset="-78"/>
            </a:endParaRPr>
          </a:p>
        </p:txBody>
      </p:sp>
      <p:sp>
        <p:nvSpPr>
          <p:cNvPr id="4" name="Title 1">
            <a:extLst>
              <a:ext uri="{FF2B5EF4-FFF2-40B4-BE49-F238E27FC236}">
                <a16:creationId xmlns:a16="http://schemas.microsoft.com/office/drawing/2014/main" id="{C71F1A28-CB0C-52C5-74A5-B01BB059C6DA}"/>
              </a:ext>
            </a:extLst>
          </p:cNvPr>
          <p:cNvSpPr txBox="1">
            <a:spLocks/>
          </p:cNvSpPr>
          <p:nvPr/>
        </p:nvSpPr>
        <p:spPr>
          <a:xfrm>
            <a:off x="214604" y="365125"/>
            <a:ext cx="9685176" cy="707895"/>
          </a:xfrm>
          <a:prstGeom prst="rect">
            <a:avLst/>
          </a:prstGeom>
          <a:solidFill>
            <a:schemeClr val="accent1">
              <a:lumMod val="40000"/>
              <a:lumOff val="60000"/>
            </a:schemeClr>
          </a:solidFill>
        </p:spPr>
        <p:txBody>
          <a:bodyPr vert="horz" lIns="91440" tIns="45720" rIns="91440" bIns="45720" rtlCol="0" anchor="ctr">
            <a:normAutofit fontScale="8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r>
              <a:rPr lang="fa-IR" b="1" dirty="0">
                <a:cs typeface="B Nazanin" panose="00000400000000000000" pitchFamily="2" charset="-78"/>
              </a:rPr>
              <a:t>روش‌های تحقیق » فراترکیب یا متاسنتز (</a:t>
            </a:r>
            <a:r>
              <a:rPr lang="en-US" b="1" dirty="0">
                <a:cs typeface="B Nazanin" panose="00000400000000000000" pitchFamily="2" charset="-78"/>
              </a:rPr>
              <a:t>Meta-synthesis</a:t>
            </a:r>
            <a:r>
              <a:rPr lang="fa-IR" b="1" dirty="0">
                <a:cs typeface="B Nazanin" panose="00000400000000000000" pitchFamily="2" charset="-78"/>
              </a:rPr>
              <a:t>)</a:t>
            </a:r>
            <a:endParaRPr lang="en-US" b="1" dirty="0">
              <a:cs typeface="B Nazanin" panose="00000400000000000000" pitchFamily="2" charset="-78"/>
            </a:endParaRPr>
          </a:p>
        </p:txBody>
      </p:sp>
      <p:pic>
        <p:nvPicPr>
          <p:cNvPr id="6" name="Picture 5">
            <a:extLst>
              <a:ext uri="{FF2B5EF4-FFF2-40B4-BE49-F238E27FC236}">
                <a16:creationId xmlns:a16="http://schemas.microsoft.com/office/drawing/2014/main" id="{CFC39CFC-119B-6EC8-B6B0-4FC63AD40E8A}"/>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838673" y="1802108"/>
            <a:ext cx="8318500" cy="5041900"/>
          </a:xfrm>
          <a:prstGeom prst="rect">
            <a:avLst/>
          </a:prstGeom>
        </p:spPr>
      </p:pic>
      <p:sp>
        <p:nvSpPr>
          <p:cNvPr id="5" name="Rectangle 4">
            <a:extLst>
              <a:ext uri="{FF2B5EF4-FFF2-40B4-BE49-F238E27FC236}">
                <a16:creationId xmlns:a16="http://schemas.microsoft.com/office/drawing/2014/main" id="{1F28CA5A-5BDA-2BF7-B883-15DA1E791491}"/>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Rounded Corners 6">
            <a:hlinkClick r:id="rId3" action="ppaction://hlinksldjump"/>
            <a:extLst>
              <a:ext uri="{FF2B5EF4-FFF2-40B4-BE49-F238E27FC236}">
                <a16:creationId xmlns:a16="http://schemas.microsoft.com/office/drawing/2014/main" id="{084211C7-8CE8-47E1-369A-D7D25B8C7D8D}"/>
              </a:ext>
            </a:extLst>
          </p:cNvPr>
          <p:cNvSpPr/>
          <p:nvPr/>
        </p:nvSpPr>
        <p:spPr>
          <a:xfrm>
            <a:off x="10375296" y="95654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DOI</a:t>
            </a:r>
          </a:p>
        </p:txBody>
      </p:sp>
      <p:sp>
        <p:nvSpPr>
          <p:cNvPr id="8" name="Rectangle: Rounded Corners 7">
            <a:hlinkClick r:id="rId4" action="ppaction://hlinksldjump"/>
            <a:extLst>
              <a:ext uri="{FF2B5EF4-FFF2-40B4-BE49-F238E27FC236}">
                <a16:creationId xmlns:a16="http://schemas.microsoft.com/office/drawing/2014/main" id="{D6B4F66E-6848-3FF8-93C4-807096E777A5}"/>
              </a:ext>
            </a:extLst>
          </p:cNvPr>
          <p:cNvSpPr/>
          <p:nvPr/>
        </p:nvSpPr>
        <p:spPr>
          <a:xfrm>
            <a:off x="10375296" y="55268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bg1"/>
                </a:solidFill>
                <a:cs typeface="B Nazanin" panose="00000400000000000000" pitchFamily="2" charset="-78"/>
              </a:rPr>
              <a:t>معرفی منابع</a:t>
            </a:r>
            <a:endParaRPr lang="en-US" sz="1400" b="1" dirty="0">
              <a:solidFill>
                <a:schemeClr val="bg1"/>
              </a:solidFill>
              <a:cs typeface="B Nazanin" panose="00000400000000000000" pitchFamily="2" charset="-78"/>
            </a:endParaRPr>
          </a:p>
        </p:txBody>
      </p:sp>
      <p:pic>
        <p:nvPicPr>
          <p:cNvPr id="9" name="Picture 8">
            <a:extLst>
              <a:ext uri="{FF2B5EF4-FFF2-40B4-BE49-F238E27FC236}">
                <a16:creationId xmlns:a16="http://schemas.microsoft.com/office/drawing/2014/main" id="{FE193734-DADA-CA8B-C843-A8EB0A15B77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10" name="TextBox 9">
            <a:extLst>
              <a:ext uri="{FF2B5EF4-FFF2-40B4-BE49-F238E27FC236}">
                <a16:creationId xmlns:a16="http://schemas.microsoft.com/office/drawing/2014/main" id="{CC5F9FA5-4E9A-8F63-3BB4-05031A4D0FA9}"/>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11" name="Rectangle: Rounded Corners 10">
            <a:hlinkClick r:id="rId6" action="ppaction://hlinksldjump"/>
            <a:extLst>
              <a:ext uri="{FF2B5EF4-FFF2-40B4-BE49-F238E27FC236}">
                <a16:creationId xmlns:a16="http://schemas.microsoft.com/office/drawing/2014/main" id="{A4976A5F-96F6-C96F-4307-A8F603C6C763}"/>
              </a:ext>
            </a:extLst>
          </p:cNvPr>
          <p:cNvSpPr/>
          <p:nvPr/>
        </p:nvSpPr>
        <p:spPr>
          <a:xfrm>
            <a:off x="10375296" y="138580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علم سنجی</a:t>
            </a:r>
            <a:endParaRPr lang="en-US" sz="1400" b="1" dirty="0">
              <a:solidFill>
                <a:schemeClr val="bg1"/>
              </a:solidFill>
              <a:cs typeface="B Nazanin" panose="00000400000000000000" pitchFamily="2" charset="-78"/>
            </a:endParaRPr>
          </a:p>
        </p:txBody>
      </p:sp>
      <p:sp>
        <p:nvSpPr>
          <p:cNvPr id="12" name="Rectangle: Rounded Corners 11">
            <a:hlinkClick r:id="rId7" action="ppaction://hlinksldjump"/>
            <a:extLst>
              <a:ext uri="{FF2B5EF4-FFF2-40B4-BE49-F238E27FC236}">
                <a16:creationId xmlns:a16="http://schemas.microsoft.com/office/drawing/2014/main" id="{2566F1DF-FEFA-B66D-834C-5D074CCF635A}"/>
              </a:ext>
            </a:extLst>
          </p:cNvPr>
          <p:cNvSpPr/>
          <p:nvPr/>
        </p:nvSpPr>
        <p:spPr>
          <a:xfrm>
            <a:off x="10375296" y="1815066"/>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رتبه بندی نشریات</a:t>
            </a:r>
            <a:endParaRPr lang="en-US" sz="1400" b="1" dirty="0">
              <a:solidFill>
                <a:schemeClr val="bg1"/>
              </a:solidFill>
              <a:cs typeface="B Nazanin" panose="00000400000000000000" pitchFamily="2" charset="-78"/>
            </a:endParaRPr>
          </a:p>
        </p:txBody>
      </p:sp>
      <p:sp>
        <p:nvSpPr>
          <p:cNvPr id="13" name="Rectangle: Rounded Corners 12">
            <a:hlinkClick r:id="rId8" action="ppaction://hlinksldjump"/>
            <a:extLst>
              <a:ext uri="{FF2B5EF4-FFF2-40B4-BE49-F238E27FC236}">
                <a16:creationId xmlns:a16="http://schemas.microsoft.com/office/drawing/2014/main" id="{1559B577-BCA3-2768-1B65-90632CE60AC9}"/>
              </a:ext>
            </a:extLst>
          </p:cNvPr>
          <p:cNvSpPr/>
          <p:nvPr/>
        </p:nvSpPr>
        <p:spPr>
          <a:xfrm>
            <a:off x="10375296" y="264309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دریافت مقاله</a:t>
            </a:r>
            <a:endParaRPr lang="en-US" sz="1400" b="1" dirty="0">
              <a:solidFill>
                <a:schemeClr val="bg1"/>
              </a:solidFill>
              <a:cs typeface="B Nazanin" panose="00000400000000000000" pitchFamily="2" charset="-78"/>
            </a:endParaRPr>
          </a:p>
        </p:txBody>
      </p:sp>
      <p:sp>
        <p:nvSpPr>
          <p:cNvPr id="14" name="Rectangle: Rounded Corners 13">
            <a:hlinkClick r:id="rId9" action="ppaction://hlinksldjump"/>
            <a:extLst>
              <a:ext uri="{FF2B5EF4-FFF2-40B4-BE49-F238E27FC236}">
                <a16:creationId xmlns:a16="http://schemas.microsoft.com/office/drawing/2014/main" id="{7D0D57F3-AB74-C4CF-AA38-4ECD7B5CF1D0}"/>
              </a:ext>
            </a:extLst>
          </p:cNvPr>
          <p:cNvSpPr/>
          <p:nvPr/>
        </p:nvSpPr>
        <p:spPr>
          <a:xfrm>
            <a:off x="10375296" y="305541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سامانه پژوهشیار</a:t>
            </a:r>
            <a:endParaRPr lang="en-US" sz="1400" b="1" dirty="0">
              <a:solidFill>
                <a:schemeClr val="bg1"/>
              </a:solidFill>
              <a:cs typeface="B Nazanin" panose="00000400000000000000" pitchFamily="2" charset="-78"/>
            </a:endParaRPr>
          </a:p>
        </p:txBody>
      </p:sp>
      <p:sp>
        <p:nvSpPr>
          <p:cNvPr id="15" name="Rectangle: Rounded Corners 14">
            <a:hlinkClick r:id="rId10" action="ppaction://hlinksldjump"/>
            <a:extLst>
              <a:ext uri="{FF2B5EF4-FFF2-40B4-BE49-F238E27FC236}">
                <a16:creationId xmlns:a16="http://schemas.microsoft.com/office/drawing/2014/main" id="{B71ADAB1-5392-7FF9-4FCB-1E39A88714C4}"/>
              </a:ext>
            </a:extLst>
          </p:cNvPr>
          <p:cNvSpPr/>
          <p:nvPr/>
        </p:nvSpPr>
        <p:spPr>
          <a:xfrm>
            <a:off x="10375296" y="347620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ORCID</a:t>
            </a:r>
          </a:p>
        </p:txBody>
      </p:sp>
      <p:sp>
        <p:nvSpPr>
          <p:cNvPr id="16" name="Rectangle: Rounded Corners 15">
            <a:hlinkClick r:id="rId11" action="ppaction://hlinksldjump"/>
            <a:extLst>
              <a:ext uri="{FF2B5EF4-FFF2-40B4-BE49-F238E27FC236}">
                <a16:creationId xmlns:a16="http://schemas.microsoft.com/office/drawing/2014/main" id="{AF8577A5-C7D4-2B86-EAAE-1BF22DA6C815}"/>
              </a:ext>
            </a:extLst>
          </p:cNvPr>
          <p:cNvSpPr/>
          <p:nvPr/>
        </p:nvSpPr>
        <p:spPr>
          <a:xfrm>
            <a:off x="10375296" y="388852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ساختار مقاله</a:t>
            </a:r>
            <a:endParaRPr lang="en-US" sz="1400" b="1" dirty="0">
              <a:solidFill>
                <a:schemeClr val="bg1"/>
              </a:solidFill>
              <a:cs typeface="B Nazanin" panose="00000400000000000000" pitchFamily="2" charset="-78"/>
            </a:endParaRPr>
          </a:p>
        </p:txBody>
      </p:sp>
      <p:sp>
        <p:nvSpPr>
          <p:cNvPr id="17" name="Rectangle: Rounded Corners 16">
            <a:hlinkClick r:id="rId12" action="ppaction://hlinksldjump"/>
            <a:extLst>
              <a:ext uri="{FF2B5EF4-FFF2-40B4-BE49-F238E27FC236}">
                <a16:creationId xmlns:a16="http://schemas.microsoft.com/office/drawing/2014/main" id="{ABF086BE-B7B6-F1AC-05B3-CB584D1B8E29}"/>
              </a:ext>
            </a:extLst>
          </p:cNvPr>
          <p:cNvSpPr/>
          <p:nvPr/>
        </p:nvSpPr>
        <p:spPr>
          <a:xfrm>
            <a:off x="10375296" y="43093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ارجاع دهی و نکات مهم</a:t>
            </a:r>
            <a:endParaRPr lang="en-US" sz="1400" b="1" dirty="0">
              <a:solidFill>
                <a:schemeClr val="bg1"/>
              </a:solidFill>
              <a:cs typeface="B Nazanin" panose="00000400000000000000" pitchFamily="2" charset="-78"/>
            </a:endParaRPr>
          </a:p>
        </p:txBody>
      </p:sp>
      <p:sp>
        <p:nvSpPr>
          <p:cNvPr id="18" name="Rectangle: Rounded Corners 17">
            <a:hlinkClick r:id="rId13" action="ppaction://hlinksldjump"/>
            <a:extLst>
              <a:ext uri="{FF2B5EF4-FFF2-40B4-BE49-F238E27FC236}">
                <a16:creationId xmlns:a16="http://schemas.microsoft.com/office/drawing/2014/main" id="{B587F1BD-7C48-D404-BA59-27E9B9353D34}"/>
              </a:ext>
            </a:extLst>
          </p:cNvPr>
          <p:cNvSpPr/>
          <p:nvPr/>
        </p:nvSpPr>
        <p:spPr>
          <a:xfrm>
            <a:off x="10375296" y="473011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انواع مقاله</a:t>
            </a:r>
            <a:endParaRPr lang="en-US" sz="1400" b="1" dirty="0">
              <a:solidFill>
                <a:schemeClr val="bg1"/>
              </a:solidFill>
              <a:cs typeface="B Nazanin" panose="00000400000000000000" pitchFamily="2" charset="-78"/>
            </a:endParaRPr>
          </a:p>
        </p:txBody>
      </p:sp>
      <p:sp>
        <p:nvSpPr>
          <p:cNvPr id="34" name="Rectangle: Rounded Corners 33">
            <a:hlinkClick r:id="rId14" action="ppaction://hlinksldjump"/>
            <a:extLst>
              <a:ext uri="{FF2B5EF4-FFF2-40B4-BE49-F238E27FC236}">
                <a16:creationId xmlns:a16="http://schemas.microsoft.com/office/drawing/2014/main" id="{CAB19DCC-9014-1479-1DF8-73B19356E6F0}"/>
              </a:ext>
            </a:extLst>
          </p:cNvPr>
          <p:cNvSpPr/>
          <p:nvPr/>
        </p:nvSpPr>
        <p:spPr>
          <a:xfrm>
            <a:off x="10375296" y="515090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پذیرش و داوری</a:t>
            </a:r>
            <a:endParaRPr lang="en-US" sz="1400" b="1" dirty="0">
              <a:solidFill>
                <a:schemeClr val="bg1"/>
              </a:solidFill>
              <a:cs typeface="B Nazanin" panose="00000400000000000000" pitchFamily="2" charset="-78"/>
            </a:endParaRPr>
          </a:p>
        </p:txBody>
      </p:sp>
      <p:sp>
        <p:nvSpPr>
          <p:cNvPr id="35" name="Rectangle: Rounded Corners 34">
            <a:hlinkClick r:id="rId15" action="ppaction://hlinksldjump"/>
            <a:extLst>
              <a:ext uri="{FF2B5EF4-FFF2-40B4-BE49-F238E27FC236}">
                <a16:creationId xmlns:a16="http://schemas.microsoft.com/office/drawing/2014/main" id="{F35E991E-DAD0-D32D-7854-F28C679264EA}"/>
              </a:ext>
            </a:extLst>
          </p:cNvPr>
          <p:cNvSpPr/>
          <p:nvPr/>
        </p:nvSpPr>
        <p:spPr>
          <a:xfrm>
            <a:off x="10375296" y="55632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سئو آکادمیک</a:t>
            </a:r>
            <a:endParaRPr lang="en-US" sz="1400" b="1" dirty="0">
              <a:solidFill>
                <a:schemeClr val="bg1"/>
              </a:solidFill>
              <a:cs typeface="B Nazanin" panose="00000400000000000000" pitchFamily="2" charset="-78"/>
            </a:endParaRPr>
          </a:p>
        </p:txBody>
      </p:sp>
      <p:sp>
        <p:nvSpPr>
          <p:cNvPr id="36" name="Rectangle: Rounded Corners 35">
            <a:hlinkClick r:id="rId16" action="ppaction://hlinksldjump"/>
            <a:extLst>
              <a:ext uri="{FF2B5EF4-FFF2-40B4-BE49-F238E27FC236}">
                <a16:creationId xmlns:a16="http://schemas.microsoft.com/office/drawing/2014/main" id="{1E74F907-9424-C253-4DF9-9011F175DFC9}"/>
              </a:ext>
            </a:extLst>
          </p:cNvPr>
          <p:cNvSpPr/>
          <p:nvPr/>
        </p:nvSpPr>
        <p:spPr>
          <a:xfrm>
            <a:off x="10375297" y="597554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MaxQDA</a:t>
            </a:r>
            <a:endParaRPr lang="en-US" sz="1400" b="1" dirty="0">
              <a:solidFill>
                <a:schemeClr val="bg1"/>
              </a:solidFill>
              <a:cs typeface="B Nazanin" panose="00000400000000000000" pitchFamily="2" charset="-78"/>
            </a:endParaRPr>
          </a:p>
        </p:txBody>
      </p:sp>
      <p:sp>
        <p:nvSpPr>
          <p:cNvPr id="37" name="Rectangle: Rounded Corners 36">
            <a:hlinkClick r:id="rId17" action="ppaction://hlinksldjump"/>
            <a:extLst>
              <a:ext uri="{FF2B5EF4-FFF2-40B4-BE49-F238E27FC236}">
                <a16:creationId xmlns:a16="http://schemas.microsoft.com/office/drawing/2014/main" id="{4255AE58-A9B6-524F-3F29-24E1EB95FE11}"/>
              </a:ext>
            </a:extLst>
          </p:cNvPr>
          <p:cNvSpPr/>
          <p:nvPr/>
        </p:nvSpPr>
        <p:spPr>
          <a:xfrm>
            <a:off x="10375296" y="6396329"/>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tx1"/>
                </a:solidFill>
                <a:cs typeface="B Nazanin" panose="00000400000000000000" pitchFamily="2" charset="-78"/>
              </a:rPr>
              <a:t>روش‌های تحقیق منتخب</a:t>
            </a:r>
            <a:endParaRPr lang="en-US" sz="1400" b="1" dirty="0">
              <a:solidFill>
                <a:schemeClr val="tx1"/>
              </a:solidFill>
              <a:cs typeface="B Nazanin" panose="00000400000000000000" pitchFamily="2" charset="-78"/>
            </a:endParaRPr>
          </a:p>
        </p:txBody>
      </p:sp>
      <p:sp>
        <p:nvSpPr>
          <p:cNvPr id="38" name="Rectangle: Rounded Corners 37">
            <a:hlinkClick r:id="rId7" action="ppaction://hlinksldjump"/>
            <a:extLst>
              <a:ext uri="{FF2B5EF4-FFF2-40B4-BE49-F238E27FC236}">
                <a16:creationId xmlns:a16="http://schemas.microsoft.com/office/drawing/2014/main" id="{0CAF120E-A929-0DE9-8C79-CFB4C65A23F2}"/>
              </a:ext>
            </a:extLst>
          </p:cNvPr>
          <p:cNvSpPr/>
          <p:nvPr/>
        </p:nvSpPr>
        <p:spPr>
          <a:xfrm>
            <a:off x="10380825" y="2239233"/>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VOSViewer</a:t>
            </a:r>
            <a:endParaRPr lang="en-US" sz="14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1529438257"/>
      </p:ext>
    </p:extLst>
  </p:cSld>
  <p:clrMapOvr>
    <a:masterClrMapping/>
  </p:clrMapOvr>
  <p:transition spd="med">
    <p:pull/>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31ECED-F382-4404-2AA7-AA5037719464}"/>
              </a:ext>
            </a:extLst>
          </p:cNvPr>
          <p:cNvSpPr>
            <a:spLocks noGrp="1"/>
          </p:cNvSpPr>
          <p:nvPr>
            <p:ph type="title"/>
          </p:nvPr>
        </p:nvSpPr>
        <p:spPr>
          <a:xfrm>
            <a:off x="214604" y="365125"/>
            <a:ext cx="9685176" cy="707895"/>
          </a:xfrm>
          <a:solidFill>
            <a:schemeClr val="accent1">
              <a:lumMod val="40000"/>
              <a:lumOff val="60000"/>
            </a:schemeClr>
          </a:solidFill>
        </p:spPr>
        <p:txBody>
          <a:bodyPr>
            <a:normAutofit fontScale="90000"/>
          </a:bodyPr>
          <a:lstStyle/>
          <a:p>
            <a:pPr algn="r" rtl="1"/>
            <a:r>
              <a:rPr lang="fa-IR" b="1" dirty="0">
                <a:cs typeface="B Nazanin" panose="00000400000000000000" pitchFamily="2" charset="-78"/>
              </a:rPr>
              <a:t>معرفی منابع » منابع انگلیسی</a:t>
            </a:r>
            <a:endParaRPr lang="en-US" b="1" dirty="0">
              <a:cs typeface="B Nazanin" panose="00000400000000000000" pitchFamily="2" charset="-78"/>
            </a:endParaRPr>
          </a:p>
        </p:txBody>
      </p:sp>
      <p:sp>
        <p:nvSpPr>
          <p:cNvPr id="17" name="Content Placeholder 2">
            <a:extLst>
              <a:ext uri="{FF2B5EF4-FFF2-40B4-BE49-F238E27FC236}">
                <a16:creationId xmlns:a16="http://schemas.microsoft.com/office/drawing/2014/main" id="{168E09BE-5C6B-1FBB-2BFF-AC850B8824F9}"/>
              </a:ext>
            </a:extLst>
          </p:cNvPr>
          <p:cNvSpPr>
            <a:spLocks noGrp="1"/>
          </p:cNvSpPr>
          <p:nvPr>
            <p:ph idx="1"/>
          </p:nvPr>
        </p:nvSpPr>
        <p:spPr>
          <a:xfrm>
            <a:off x="214604" y="1226220"/>
            <a:ext cx="9685176" cy="2016514"/>
          </a:xfrm>
        </p:spPr>
        <p:txBody>
          <a:bodyPr>
            <a:normAutofit/>
          </a:bodyPr>
          <a:lstStyle/>
          <a:p>
            <a:pPr marL="0" indent="0" algn="r" rtl="1">
              <a:buNone/>
            </a:pPr>
            <a:r>
              <a:rPr lang="fa-IR" sz="2400" b="1" dirty="0">
                <a:cs typeface="B Nazanin" panose="00000400000000000000" pitchFamily="2" charset="-78"/>
              </a:rPr>
              <a:t>ریسرچ گیت </a:t>
            </a:r>
            <a:r>
              <a:rPr lang="en-US" sz="2400" b="1" dirty="0">
                <a:solidFill>
                  <a:srgbClr val="C00000"/>
                </a:solidFill>
                <a:cs typeface="B Nazanin" panose="00000400000000000000" pitchFamily="2" charset="-78"/>
              </a:rPr>
              <a:t>https://www.researchgate.net</a:t>
            </a:r>
            <a:endParaRPr lang="fa-IR" sz="2000" dirty="0">
              <a:solidFill>
                <a:srgbClr val="C00000"/>
              </a:solidFill>
              <a:cs typeface="B Nazanin" panose="00000400000000000000" pitchFamily="2" charset="-78"/>
            </a:endParaRPr>
          </a:p>
        </p:txBody>
      </p:sp>
      <p:pic>
        <p:nvPicPr>
          <p:cNvPr id="4" name="Picture 3">
            <a:extLst>
              <a:ext uri="{FF2B5EF4-FFF2-40B4-BE49-F238E27FC236}">
                <a16:creationId xmlns:a16="http://schemas.microsoft.com/office/drawing/2014/main" id="{E98C48A2-0407-B225-53AF-BA16D0E09A5D}"/>
              </a:ext>
            </a:extLst>
          </p:cNvPr>
          <p:cNvPicPr>
            <a:picLocks noChangeAspect="1"/>
          </p:cNvPicPr>
          <p:nvPr/>
        </p:nvPicPr>
        <p:blipFill rotWithShape="1">
          <a:blip r:embed="rId2"/>
          <a:srcRect b="10609"/>
          <a:stretch/>
        </p:blipFill>
        <p:spPr>
          <a:xfrm>
            <a:off x="616104" y="1935748"/>
            <a:ext cx="8976630" cy="4922252"/>
          </a:xfrm>
          <a:prstGeom prst="rect">
            <a:avLst/>
          </a:prstGeom>
        </p:spPr>
      </p:pic>
      <p:sp>
        <p:nvSpPr>
          <p:cNvPr id="3" name="Rectangle 2">
            <a:extLst>
              <a:ext uri="{FF2B5EF4-FFF2-40B4-BE49-F238E27FC236}">
                <a16:creationId xmlns:a16="http://schemas.microsoft.com/office/drawing/2014/main" id="{405A0B1E-3496-EE08-66E4-31FE3139D9FF}"/>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Rounded Corners 20">
            <a:hlinkClick r:id="rId3" action="ppaction://hlinksldjump"/>
            <a:extLst>
              <a:ext uri="{FF2B5EF4-FFF2-40B4-BE49-F238E27FC236}">
                <a16:creationId xmlns:a16="http://schemas.microsoft.com/office/drawing/2014/main" id="{B527A5D2-E995-2C98-1001-722A98755DDC}"/>
              </a:ext>
            </a:extLst>
          </p:cNvPr>
          <p:cNvSpPr/>
          <p:nvPr/>
        </p:nvSpPr>
        <p:spPr>
          <a:xfrm>
            <a:off x="10375296" y="95654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DOI</a:t>
            </a:r>
          </a:p>
        </p:txBody>
      </p:sp>
      <p:sp>
        <p:nvSpPr>
          <p:cNvPr id="22" name="Rectangle: Rounded Corners 21">
            <a:hlinkClick r:id="rId4" action="ppaction://hlinksldjump"/>
            <a:extLst>
              <a:ext uri="{FF2B5EF4-FFF2-40B4-BE49-F238E27FC236}">
                <a16:creationId xmlns:a16="http://schemas.microsoft.com/office/drawing/2014/main" id="{032A49DE-5C7B-3865-9D23-46CE04BF711F}"/>
              </a:ext>
            </a:extLst>
          </p:cNvPr>
          <p:cNvSpPr/>
          <p:nvPr/>
        </p:nvSpPr>
        <p:spPr>
          <a:xfrm>
            <a:off x="10375296" y="552687"/>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tx1"/>
                </a:solidFill>
                <a:cs typeface="B Nazanin" panose="00000400000000000000" pitchFamily="2" charset="-78"/>
              </a:rPr>
              <a:t>معرفی منابع</a:t>
            </a:r>
            <a:endParaRPr lang="en-US" sz="1400" b="1" dirty="0">
              <a:solidFill>
                <a:schemeClr val="tx1"/>
              </a:solidFill>
              <a:cs typeface="B Nazanin" panose="00000400000000000000" pitchFamily="2" charset="-78"/>
            </a:endParaRPr>
          </a:p>
        </p:txBody>
      </p:sp>
      <p:pic>
        <p:nvPicPr>
          <p:cNvPr id="23" name="Picture 22">
            <a:extLst>
              <a:ext uri="{FF2B5EF4-FFF2-40B4-BE49-F238E27FC236}">
                <a16:creationId xmlns:a16="http://schemas.microsoft.com/office/drawing/2014/main" id="{039A0A87-F3E0-293F-2627-A784E58A872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24" name="TextBox 23">
            <a:extLst>
              <a:ext uri="{FF2B5EF4-FFF2-40B4-BE49-F238E27FC236}">
                <a16:creationId xmlns:a16="http://schemas.microsoft.com/office/drawing/2014/main" id="{5B0A1B99-2E96-8137-2C65-2E8ADCC891A7}"/>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25" name="Rectangle: Rounded Corners 24">
            <a:hlinkClick r:id="rId6" action="ppaction://hlinksldjump"/>
            <a:extLst>
              <a:ext uri="{FF2B5EF4-FFF2-40B4-BE49-F238E27FC236}">
                <a16:creationId xmlns:a16="http://schemas.microsoft.com/office/drawing/2014/main" id="{1279F7D6-92FF-B384-EC65-EADED1E77BF0}"/>
              </a:ext>
            </a:extLst>
          </p:cNvPr>
          <p:cNvSpPr/>
          <p:nvPr/>
        </p:nvSpPr>
        <p:spPr>
          <a:xfrm>
            <a:off x="10375296" y="138580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علم سنجی</a:t>
            </a:r>
            <a:endParaRPr lang="en-US" sz="1400" b="1" dirty="0">
              <a:solidFill>
                <a:schemeClr val="bg1"/>
              </a:solidFill>
              <a:cs typeface="B Nazanin" panose="00000400000000000000" pitchFamily="2" charset="-78"/>
            </a:endParaRPr>
          </a:p>
        </p:txBody>
      </p:sp>
      <p:sp>
        <p:nvSpPr>
          <p:cNvPr id="26" name="Rectangle: Rounded Corners 25">
            <a:hlinkClick r:id="rId7" action="ppaction://hlinksldjump"/>
            <a:extLst>
              <a:ext uri="{FF2B5EF4-FFF2-40B4-BE49-F238E27FC236}">
                <a16:creationId xmlns:a16="http://schemas.microsoft.com/office/drawing/2014/main" id="{63D23E5A-0EA0-B288-97DF-10819366038E}"/>
              </a:ext>
            </a:extLst>
          </p:cNvPr>
          <p:cNvSpPr/>
          <p:nvPr/>
        </p:nvSpPr>
        <p:spPr>
          <a:xfrm>
            <a:off x="10375296" y="1815066"/>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رتبه بندی نشریات</a:t>
            </a:r>
            <a:endParaRPr lang="en-US" sz="1400" b="1" dirty="0">
              <a:solidFill>
                <a:schemeClr val="bg1"/>
              </a:solidFill>
              <a:cs typeface="B Nazanin" panose="00000400000000000000" pitchFamily="2" charset="-78"/>
            </a:endParaRPr>
          </a:p>
        </p:txBody>
      </p:sp>
      <p:sp>
        <p:nvSpPr>
          <p:cNvPr id="27" name="Rectangle: Rounded Corners 26">
            <a:hlinkClick r:id="rId8" action="ppaction://hlinksldjump"/>
            <a:extLst>
              <a:ext uri="{FF2B5EF4-FFF2-40B4-BE49-F238E27FC236}">
                <a16:creationId xmlns:a16="http://schemas.microsoft.com/office/drawing/2014/main" id="{B745F1D1-E03B-483C-4422-48BA926FE119}"/>
              </a:ext>
            </a:extLst>
          </p:cNvPr>
          <p:cNvSpPr/>
          <p:nvPr/>
        </p:nvSpPr>
        <p:spPr>
          <a:xfrm>
            <a:off x="10375296" y="264309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دریافت مقاله</a:t>
            </a:r>
            <a:endParaRPr lang="en-US" sz="1400" b="1" dirty="0">
              <a:solidFill>
                <a:schemeClr val="bg1"/>
              </a:solidFill>
              <a:cs typeface="B Nazanin" panose="00000400000000000000" pitchFamily="2" charset="-78"/>
            </a:endParaRPr>
          </a:p>
        </p:txBody>
      </p:sp>
      <p:sp>
        <p:nvSpPr>
          <p:cNvPr id="28" name="Rectangle: Rounded Corners 27">
            <a:hlinkClick r:id="rId9" action="ppaction://hlinksldjump"/>
            <a:extLst>
              <a:ext uri="{FF2B5EF4-FFF2-40B4-BE49-F238E27FC236}">
                <a16:creationId xmlns:a16="http://schemas.microsoft.com/office/drawing/2014/main" id="{ECA66548-4FC8-F65E-0775-4EDC00486569}"/>
              </a:ext>
            </a:extLst>
          </p:cNvPr>
          <p:cNvSpPr/>
          <p:nvPr/>
        </p:nvSpPr>
        <p:spPr>
          <a:xfrm>
            <a:off x="10375296" y="305541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سامانه پژوهشیار</a:t>
            </a:r>
            <a:endParaRPr lang="en-US" sz="1400" b="1" dirty="0">
              <a:solidFill>
                <a:schemeClr val="bg1"/>
              </a:solidFill>
              <a:cs typeface="B Nazanin" panose="00000400000000000000" pitchFamily="2" charset="-78"/>
            </a:endParaRPr>
          </a:p>
        </p:txBody>
      </p:sp>
      <p:sp>
        <p:nvSpPr>
          <p:cNvPr id="29" name="Rectangle: Rounded Corners 28">
            <a:hlinkClick r:id="rId10" action="ppaction://hlinksldjump"/>
            <a:extLst>
              <a:ext uri="{FF2B5EF4-FFF2-40B4-BE49-F238E27FC236}">
                <a16:creationId xmlns:a16="http://schemas.microsoft.com/office/drawing/2014/main" id="{3AE3E768-C00D-9A2C-2890-815614A39BE9}"/>
              </a:ext>
            </a:extLst>
          </p:cNvPr>
          <p:cNvSpPr/>
          <p:nvPr/>
        </p:nvSpPr>
        <p:spPr>
          <a:xfrm>
            <a:off x="10375296" y="347620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ORCID</a:t>
            </a:r>
          </a:p>
        </p:txBody>
      </p:sp>
      <p:sp>
        <p:nvSpPr>
          <p:cNvPr id="30" name="Rectangle: Rounded Corners 29">
            <a:hlinkClick r:id="rId11" action="ppaction://hlinksldjump"/>
            <a:extLst>
              <a:ext uri="{FF2B5EF4-FFF2-40B4-BE49-F238E27FC236}">
                <a16:creationId xmlns:a16="http://schemas.microsoft.com/office/drawing/2014/main" id="{C2585DBC-1BAA-9BA4-9B34-0D5ED8A3287E}"/>
              </a:ext>
            </a:extLst>
          </p:cNvPr>
          <p:cNvSpPr/>
          <p:nvPr/>
        </p:nvSpPr>
        <p:spPr>
          <a:xfrm>
            <a:off x="10375296" y="388852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ساختار مقاله</a:t>
            </a:r>
            <a:endParaRPr lang="en-US" sz="1400" b="1" dirty="0">
              <a:solidFill>
                <a:schemeClr val="bg1"/>
              </a:solidFill>
              <a:cs typeface="B Nazanin" panose="00000400000000000000" pitchFamily="2" charset="-78"/>
            </a:endParaRPr>
          </a:p>
        </p:txBody>
      </p:sp>
      <p:sp>
        <p:nvSpPr>
          <p:cNvPr id="31" name="Rectangle: Rounded Corners 30">
            <a:hlinkClick r:id="rId12" action="ppaction://hlinksldjump"/>
            <a:extLst>
              <a:ext uri="{FF2B5EF4-FFF2-40B4-BE49-F238E27FC236}">
                <a16:creationId xmlns:a16="http://schemas.microsoft.com/office/drawing/2014/main" id="{89038DCB-E350-571F-998D-379E999F44B0}"/>
              </a:ext>
            </a:extLst>
          </p:cNvPr>
          <p:cNvSpPr/>
          <p:nvPr/>
        </p:nvSpPr>
        <p:spPr>
          <a:xfrm>
            <a:off x="10375296" y="43093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ارجاع دهی و نکات مهم</a:t>
            </a:r>
            <a:endParaRPr lang="en-US" sz="1400" b="1" dirty="0">
              <a:solidFill>
                <a:schemeClr val="bg1"/>
              </a:solidFill>
              <a:cs typeface="B Nazanin" panose="00000400000000000000" pitchFamily="2" charset="-78"/>
            </a:endParaRPr>
          </a:p>
        </p:txBody>
      </p:sp>
      <p:sp>
        <p:nvSpPr>
          <p:cNvPr id="32" name="Rectangle: Rounded Corners 31">
            <a:hlinkClick r:id="rId13" action="ppaction://hlinksldjump"/>
            <a:extLst>
              <a:ext uri="{FF2B5EF4-FFF2-40B4-BE49-F238E27FC236}">
                <a16:creationId xmlns:a16="http://schemas.microsoft.com/office/drawing/2014/main" id="{1980FEA6-44B7-810D-187E-DF304BED1619}"/>
              </a:ext>
            </a:extLst>
          </p:cNvPr>
          <p:cNvSpPr/>
          <p:nvPr/>
        </p:nvSpPr>
        <p:spPr>
          <a:xfrm>
            <a:off x="10375296" y="473011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انواع مقاله</a:t>
            </a:r>
            <a:endParaRPr lang="en-US" sz="1400" b="1" dirty="0">
              <a:solidFill>
                <a:schemeClr val="bg1"/>
              </a:solidFill>
              <a:cs typeface="B Nazanin" panose="00000400000000000000" pitchFamily="2" charset="-78"/>
            </a:endParaRPr>
          </a:p>
        </p:txBody>
      </p:sp>
      <p:sp>
        <p:nvSpPr>
          <p:cNvPr id="33" name="Rectangle: Rounded Corners 32">
            <a:hlinkClick r:id="rId14" action="ppaction://hlinksldjump"/>
            <a:extLst>
              <a:ext uri="{FF2B5EF4-FFF2-40B4-BE49-F238E27FC236}">
                <a16:creationId xmlns:a16="http://schemas.microsoft.com/office/drawing/2014/main" id="{30F4D2BF-08CB-6DD2-2B62-F446EC49F9E2}"/>
              </a:ext>
            </a:extLst>
          </p:cNvPr>
          <p:cNvSpPr/>
          <p:nvPr/>
        </p:nvSpPr>
        <p:spPr>
          <a:xfrm>
            <a:off x="10375296" y="515090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پذیرش و داوری</a:t>
            </a:r>
            <a:endParaRPr lang="en-US" sz="1400" b="1" dirty="0">
              <a:solidFill>
                <a:schemeClr val="bg1"/>
              </a:solidFill>
              <a:cs typeface="B Nazanin" panose="00000400000000000000" pitchFamily="2" charset="-78"/>
            </a:endParaRPr>
          </a:p>
        </p:txBody>
      </p:sp>
      <p:sp>
        <p:nvSpPr>
          <p:cNvPr id="34" name="Rectangle: Rounded Corners 33">
            <a:hlinkClick r:id="rId15" action="ppaction://hlinksldjump"/>
            <a:extLst>
              <a:ext uri="{FF2B5EF4-FFF2-40B4-BE49-F238E27FC236}">
                <a16:creationId xmlns:a16="http://schemas.microsoft.com/office/drawing/2014/main" id="{2E45953F-EF11-F0E5-5403-2B722614B221}"/>
              </a:ext>
            </a:extLst>
          </p:cNvPr>
          <p:cNvSpPr/>
          <p:nvPr/>
        </p:nvSpPr>
        <p:spPr>
          <a:xfrm>
            <a:off x="10375296" y="55632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سئو آکادمیک</a:t>
            </a:r>
            <a:endParaRPr lang="en-US" sz="1400" b="1" dirty="0">
              <a:solidFill>
                <a:schemeClr val="bg1"/>
              </a:solidFill>
              <a:cs typeface="B Nazanin" panose="00000400000000000000" pitchFamily="2" charset="-78"/>
            </a:endParaRPr>
          </a:p>
        </p:txBody>
      </p:sp>
      <p:sp>
        <p:nvSpPr>
          <p:cNvPr id="35" name="Rectangle: Rounded Corners 34">
            <a:hlinkClick r:id="rId16" action="ppaction://hlinksldjump"/>
            <a:extLst>
              <a:ext uri="{FF2B5EF4-FFF2-40B4-BE49-F238E27FC236}">
                <a16:creationId xmlns:a16="http://schemas.microsoft.com/office/drawing/2014/main" id="{E0F57E49-0039-AE3B-BE46-AEB1941D04BB}"/>
              </a:ext>
            </a:extLst>
          </p:cNvPr>
          <p:cNvSpPr/>
          <p:nvPr/>
        </p:nvSpPr>
        <p:spPr>
          <a:xfrm>
            <a:off x="10375297" y="597554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MaxQDA</a:t>
            </a:r>
            <a:endParaRPr lang="en-US" sz="1400" b="1" dirty="0">
              <a:solidFill>
                <a:schemeClr val="bg1"/>
              </a:solidFill>
              <a:cs typeface="B Nazanin" panose="00000400000000000000" pitchFamily="2" charset="-78"/>
            </a:endParaRPr>
          </a:p>
        </p:txBody>
      </p:sp>
      <p:sp>
        <p:nvSpPr>
          <p:cNvPr id="36" name="Rectangle: Rounded Corners 35">
            <a:hlinkClick r:id="rId17" action="ppaction://hlinksldjump"/>
            <a:extLst>
              <a:ext uri="{FF2B5EF4-FFF2-40B4-BE49-F238E27FC236}">
                <a16:creationId xmlns:a16="http://schemas.microsoft.com/office/drawing/2014/main" id="{88D94C50-82C7-9FAB-756D-4ED24AB8D6BB}"/>
              </a:ext>
            </a:extLst>
          </p:cNvPr>
          <p:cNvSpPr/>
          <p:nvPr/>
        </p:nvSpPr>
        <p:spPr>
          <a:xfrm>
            <a:off x="10375296" y="6396329"/>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روش‌های تحقیق منتخب</a:t>
            </a:r>
            <a:endParaRPr lang="en-US" sz="1400" b="1" dirty="0">
              <a:solidFill>
                <a:schemeClr val="bg1"/>
              </a:solidFill>
              <a:cs typeface="B Nazanin" panose="00000400000000000000" pitchFamily="2" charset="-78"/>
            </a:endParaRPr>
          </a:p>
        </p:txBody>
      </p:sp>
      <p:sp>
        <p:nvSpPr>
          <p:cNvPr id="37" name="Rectangle: Rounded Corners 36">
            <a:hlinkClick r:id="rId7" action="ppaction://hlinksldjump"/>
            <a:extLst>
              <a:ext uri="{FF2B5EF4-FFF2-40B4-BE49-F238E27FC236}">
                <a16:creationId xmlns:a16="http://schemas.microsoft.com/office/drawing/2014/main" id="{C4393C1C-4339-317E-D61E-962EDB395C32}"/>
              </a:ext>
            </a:extLst>
          </p:cNvPr>
          <p:cNvSpPr/>
          <p:nvPr/>
        </p:nvSpPr>
        <p:spPr>
          <a:xfrm>
            <a:off x="10380825" y="2239233"/>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VOSViewer</a:t>
            </a:r>
            <a:endParaRPr lang="en-US" sz="14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1752801567"/>
      </p:ext>
    </p:extLst>
  </p:cSld>
  <p:clrMapOvr>
    <a:masterClrMapping/>
  </p:clrMapOvr>
  <p:transition spd="med">
    <p:pull/>
  </p:transition>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8DC496C-12BE-10FC-1946-B05AAF558520}"/>
              </a:ext>
            </a:extLst>
          </p:cNvPr>
          <p:cNvSpPr>
            <a:spLocks noGrp="1"/>
          </p:cNvSpPr>
          <p:nvPr>
            <p:ph idx="1"/>
          </p:nvPr>
        </p:nvSpPr>
        <p:spPr>
          <a:xfrm>
            <a:off x="214602" y="1253330"/>
            <a:ext cx="9685177" cy="5376069"/>
          </a:xfrm>
        </p:spPr>
        <p:txBody>
          <a:bodyPr>
            <a:noAutofit/>
          </a:bodyPr>
          <a:lstStyle/>
          <a:p>
            <a:pPr marL="0" indent="0" algn="just" rtl="1">
              <a:buNone/>
            </a:pPr>
            <a:r>
              <a:rPr lang="fa-IR" sz="2400" b="1" dirty="0">
                <a:cs typeface="B Nazanin" panose="00000400000000000000" pitchFamily="2" charset="-78"/>
              </a:rPr>
              <a:t>روش پژوهش کیفی است که بر شناسایی، تحلیل و تفسیر </a:t>
            </a:r>
            <a:r>
              <a:rPr lang="fa-IR" sz="2400" b="1" dirty="0">
                <a:solidFill>
                  <a:srgbClr val="C00000"/>
                </a:solidFill>
                <a:cs typeface="B Nazanin" panose="00000400000000000000" pitchFamily="2" charset="-78"/>
              </a:rPr>
              <a:t>الگوی معانی داده‌های کیفی </a:t>
            </a:r>
            <a:r>
              <a:rPr lang="fa-IR" sz="2400" b="1" dirty="0">
                <a:cs typeface="B Nazanin" panose="00000400000000000000" pitchFamily="2" charset="-78"/>
              </a:rPr>
              <a:t>تمرکز دارد. </a:t>
            </a:r>
          </a:p>
          <a:p>
            <a:pPr marL="0" indent="0" algn="just" rtl="1">
              <a:buNone/>
            </a:pPr>
            <a:r>
              <a:rPr lang="fa-IR" sz="2400" b="1" dirty="0">
                <a:cs typeface="B Nazanin" panose="00000400000000000000" pitchFamily="2" charset="-78"/>
              </a:rPr>
              <a:t>مضمون یا تِم (</a:t>
            </a:r>
            <a:r>
              <a:rPr lang="en-US" sz="2400" b="1" dirty="0">
                <a:cs typeface="B Nazanin" panose="00000400000000000000" pitchFamily="2" charset="-78"/>
              </a:rPr>
              <a:t>Theme</a:t>
            </a:r>
            <a:r>
              <a:rPr lang="fa-IR" sz="2400" b="1" dirty="0">
                <a:cs typeface="B Nazanin" panose="00000400000000000000" pitchFamily="2" charset="-78"/>
              </a:rPr>
              <a:t>) عنصر کلیدی در این روش است. </a:t>
            </a:r>
          </a:p>
          <a:p>
            <a:pPr marL="0" indent="0" algn="just" rtl="1">
              <a:buNone/>
            </a:pPr>
            <a:r>
              <a:rPr lang="fa-IR" sz="2400" b="1">
                <a:solidFill>
                  <a:srgbClr val="00B050"/>
                </a:solidFill>
                <a:cs typeface="B Nazanin" panose="00000400000000000000" pitchFamily="2" charset="-78"/>
              </a:rPr>
              <a:t>(</a:t>
            </a:r>
            <a:r>
              <a:rPr lang="fa-IR" sz="2400" b="1" dirty="0">
                <a:solidFill>
                  <a:srgbClr val="00B050"/>
                </a:solidFill>
                <a:cs typeface="B Nazanin" panose="00000400000000000000" pitchFamily="2" charset="-78"/>
              </a:rPr>
              <a:t>الگوی تکرار شونده در متون مورد بررسی)</a:t>
            </a:r>
          </a:p>
          <a:p>
            <a:pPr marL="0" indent="0" algn="just" rtl="1">
              <a:buNone/>
            </a:pPr>
            <a:endParaRPr lang="fa-IR" sz="2400" b="1" dirty="0">
              <a:cs typeface="B Nazanin" panose="00000400000000000000" pitchFamily="2" charset="-78"/>
            </a:endParaRPr>
          </a:p>
          <a:p>
            <a:pPr marL="0" indent="0" algn="just" rtl="1">
              <a:buNone/>
            </a:pPr>
            <a:r>
              <a:rPr lang="fa-IR" sz="2400" b="1" dirty="0">
                <a:cs typeface="B Nazanin" panose="00000400000000000000" pitchFamily="2" charset="-78"/>
              </a:rPr>
              <a:t>شامل:</a:t>
            </a:r>
          </a:p>
          <a:p>
            <a:pPr algn="just" rtl="1"/>
            <a:r>
              <a:rPr lang="fa-IR" sz="2400" b="1" dirty="0">
                <a:cs typeface="B Nazanin" panose="00000400000000000000" pitchFamily="2" charset="-78"/>
              </a:rPr>
              <a:t>مشاهده متن</a:t>
            </a:r>
          </a:p>
          <a:p>
            <a:pPr algn="just" rtl="1"/>
            <a:r>
              <a:rPr lang="fa-IR" sz="2400" b="1" dirty="0">
                <a:cs typeface="B Nazanin" panose="00000400000000000000" pitchFamily="2" charset="-78"/>
              </a:rPr>
              <a:t>برداشت و درک مناسب از اطلاعات ظاهراً نامرتبط</a:t>
            </a:r>
          </a:p>
          <a:p>
            <a:pPr algn="just" rtl="1"/>
            <a:r>
              <a:rPr lang="fa-IR" sz="2400" b="1" dirty="0">
                <a:cs typeface="B Nazanin" panose="00000400000000000000" pitchFamily="2" charset="-78"/>
              </a:rPr>
              <a:t>تحلیل اطلاعات کیفی</a:t>
            </a:r>
          </a:p>
          <a:p>
            <a:pPr algn="just" rtl="1"/>
            <a:r>
              <a:rPr lang="fa-IR" sz="2400" b="1" dirty="0">
                <a:cs typeface="B Nazanin" panose="00000400000000000000" pitchFamily="2" charset="-78"/>
              </a:rPr>
              <a:t>مشاهده نظام‌مند شخص، گروه، موقعیت، تعامل، سازمان و یا فرهنگ</a:t>
            </a:r>
          </a:p>
          <a:p>
            <a:pPr algn="just" rtl="1"/>
            <a:r>
              <a:rPr lang="fa-IR" sz="2400" b="1" dirty="0">
                <a:cs typeface="B Nazanin" panose="00000400000000000000" pitchFamily="2" charset="-78"/>
              </a:rPr>
              <a:t>تبدیل داده‌های کیفی به داده‌های کمی</a:t>
            </a:r>
          </a:p>
        </p:txBody>
      </p:sp>
      <p:sp>
        <p:nvSpPr>
          <p:cNvPr id="4" name="Title 1">
            <a:extLst>
              <a:ext uri="{FF2B5EF4-FFF2-40B4-BE49-F238E27FC236}">
                <a16:creationId xmlns:a16="http://schemas.microsoft.com/office/drawing/2014/main" id="{C71F1A28-CB0C-52C5-74A5-B01BB059C6DA}"/>
              </a:ext>
            </a:extLst>
          </p:cNvPr>
          <p:cNvSpPr txBox="1">
            <a:spLocks/>
          </p:cNvSpPr>
          <p:nvPr/>
        </p:nvSpPr>
        <p:spPr>
          <a:xfrm>
            <a:off x="214604" y="365125"/>
            <a:ext cx="9685176" cy="707895"/>
          </a:xfrm>
          <a:prstGeom prst="rect">
            <a:avLst/>
          </a:prstGeom>
          <a:solidFill>
            <a:schemeClr val="accent1">
              <a:lumMod val="40000"/>
              <a:lumOff val="60000"/>
            </a:schemeClr>
          </a:solidFill>
        </p:spPr>
        <p:txBody>
          <a:bodyPr vert="horz" lIns="91440" tIns="45720" rIns="91440" bIns="45720" rtlCol="0" anchor="ctr">
            <a:normAutofit fontScale="8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r>
              <a:rPr lang="fa-IR" b="1" dirty="0">
                <a:cs typeface="B Nazanin" panose="00000400000000000000" pitchFamily="2" charset="-78"/>
              </a:rPr>
              <a:t>روش‌های تحقیق » تحلیل مضمون (</a:t>
            </a:r>
            <a:r>
              <a:rPr lang="en-US" b="1" dirty="0">
                <a:cs typeface="B Nazanin" panose="00000400000000000000" pitchFamily="2" charset="-78"/>
              </a:rPr>
              <a:t>Thematic analysis</a:t>
            </a:r>
            <a:r>
              <a:rPr lang="fa-IR" b="1" dirty="0">
                <a:cs typeface="B Nazanin" panose="00000400000000000000" pitchFamily="2" charset="-78"/>
              </a:rPr>
              <a:t>)</a:t>
            </a:r>
            <a:endParaRPr lang="en-US" b="1" dirty="0">
              <a:cs typeface="B Nazanin" panose="00000400000000000000" pitchFamily="2" charset="-78"/>
            </a:endParaRPr>
          </a:p>
        </p:txBody>
      </p:sp>
      <p:sp>
        <p:nvSpPr>
          <p:cNvPr id="5" name="Rectangle 4">
            <a:extLst>
              <a:ext uri="{FF2B5EF4-FFF2-40B4-BE49-F238E27FC236}">
                <a16:creationId xmlns:a16="http://schemas.microsoft.com/office/drawing/2014/main" id="{5533948F-521B-8151-E656-E1C0389B0EEC}"/>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Rounded Corners 5">
            <a:hlinkClick r:id="rId2" action="ppaction://hlinksldjump"/>
            <a:extLst>
              <a:ext uri="{FF2B5EF4-FFF2-40B4-BE49-F238E27FC236}">
                <a16:creationId xmlns:a16="http://schemas.microsoft.com/office/drawing/2014/main" id="{D7EE5E66-880D-887F-B8D0-4E69806EFD17}"/>
              </a:ext>
            </a:extLst>
          </p:cNvPr>
          <p:cNvSpPr/>
          <p:nvPr/>
        </p:nvSpPr>
        <p:spPr>
          <a:xfrm>
            <a:off x="10375296" y="95654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DOI</a:t>
            </a:r>
          </a:p>
        </p:txBody>
      </p:sp>
      <p:sp>
        <p:nvSpPr>
          <p:cNvPr id="7" name="Rectangle: Rounded Corners 6">
            <a:hlinkClick r:id="rId3" action="ppaction://hlinksldjump"/>
            <a:extLst>
              <a:ext uri="{FF2B5EF4-FFF2-40B4-BE49-F238E27FC236}">
                <a16:creationId xmlns:a16="http://schemas.microsoft.com/office/drawing/2014/main" id="{37F11E5B-9566-4696-D1D5-F518741881CD}"/>
              </a:ext>
            </a:extLst>
          </p:cNvPr>
          <p:cNvSpPr/>
          <p:nvPr/>
        </p:nvSpPr>
        <p:spPr>
          <a:xfrm>
            <a:off x="10375296" y="55268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bg1"/>
                </a:solidFill>
                <a:cs typeface="B Nazanin" panose="00000400000000000000" pitchFamily="2" charset="-78"/>
              </a:rPr>
              <a:t>معرفی منابع</a:t>
            </a:r>
            <a:endParaRPr lang="en-US" sz="1400" b="1" dirty="0">
              <a:solidFill>
                <a:schemeClr val="bg1"/>
              </a:solidFill>
              <a:cs typeface="B Nazanin" panose="00000400000000000000" pitchFamily="2" charset="-78"/>
            </a:endParaRPr>
          </a:p>
        </p:txBody>
      </p:sp>
      <p:pic>
        <p:nvPicPr>
          <p:cNvPr id="8" name="Picture 7">
            <a:extLst>
              <a:ext uri="{FF2B5EF4-FFF2-40B4-BE49-F238E27FC236}">
                <a16:creationId xmlns:a16="http://schemas.microsoft.com/office/drawing/2014/main" id="{E8ADCA6E-3207-B16E-07CB-A1FF238F6E8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9" name="TextBox 8">
            <a:extLst>
              <a:ext uri="{FF2B5EF4-FFF2-40B4-BE49-F238E27FC236}">
                <a16:creationId xmlns:a16="http://schemas.microsoft.com/office/drawing/2014/main" id="{680C9DEB-52E0-608F-4209-C7FB326B5D98}"/>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10" name="Rectangle: Rounded Corners 9">
            <a:hlinkClick r:id="rId5" action="ppaction://hlinksldjump"/>
            <a:extLst>
              <a:ext uri="{FF2B5EF4-FFF2-40B4-BE49-F238E27FC236}">
                <a16:creationId xmlns:a16="http://schemas.microsoft.com/office/drawing/2014/main" id="{923340E0-B90A-F7ED-F2F2-FC581497E33B}"/>
              </a:ext>
            </a:extLst>
          </p:cNvPr>
          <p:cNvSpPr/>
          <p:nvPr/>
        </p:nvSpPr>
        <p:spPr>
          <a:xfrm>
            <a:off x="10375296" y="138580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علم سنجی</a:t>
            </a:r>
            <a:endParaRPr lang="en-US" sz="1400" b="1" dirty="0">
              <a:solidFill>
                <a:schemeClr val="bg1"/>
              </a:solidFill>
              <a:cs typeface="B Nazanin" panose="00000400000000000000" pitchFamily="2" charset="-78"/>
            </a:endParaRPr>
          </a:p>
        </p:txBody>
      </p:sp>
      <p:sp>
        <p:nvSpPr>
          <p:cNvPr id="11" name="Rectangle: Rounded Corners 10">
            <a:hlinkClick r:id="rId6" action="ppaction://hlinksldjump"/>
            <a:extLst>
              <a:ext uri="{FF2B5EF4-FFF2-40B4-BE49-F238E27FC236}">
                <a16:creationId xmlns:a16="http://schemas.microsoft.com/office/drawing/2014/main" id="{ADF61257-5B0A-B6A6-FA85-9149683D5FBD}"/>
              </a:ext>
            </a:extLst>
          </p:cNvPr>
          <p:cNvSpPr/>
          <p:nvPr/>
        </p:nvSpPr>
        <p:spPr>
          <a:xfrm>
            <a:off x="10375296" y="1815066"/>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رتبه بندی نشریات</a:t>
            </a:r>
            <a:endParaRPr lang="en-US" sz="1400" b="1" dirty="0">
              <a:solidFill>
                <a:schemeClr val="bg1"/>
              </a:solidFill>
              <a:cs typeface="B Nazanin" panose="00000400000000000000" pitchFamily="2" charset="-78"/>
            </a:endParaRPr>
          </a:p>
        </p:txBody>
      </p:sp>
      <p:sp>
        <p:nvSpPr>
          <p:cNvPr id="12" name="Rectangle: Rounded Corners 11">
            <a:hlinkClick r:id="rId7" action="ppaction://hlinksldjump"/>
            <a:extLst>
              <a:ext uri="{FF2B5EF4-FFF2-40B4-BE49-F238E27FC236}">
                <a16:creationId xmlns:a16="http://schemas.microsoft.com/office/drawing/2014/main" id="{94CD3124-1642-0B57-C80D-668D13E2F7B5}"/>
              </a:ext>
            </a:extLst>
          </p:cNvPr>
          <p:cNvSpPr/>
          <p:nvPr/>
        </p:nvSpPr>
        <p:spPr>
          <a:xfrm>
            <a:off x="10375296" y="264309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دریافت مقاله</a:t>
            </a:r>
            <a:endParaRPr lang="en-US" sz="1400" b="1" dirty="0">
              <a:solidFill>
                <a:schemeClr val="bg1"/>
              </a:solidFill>
              <a:cs typeface="B Nazanin" panose="00000400000000000000" pitchFamily="2" charset="-78"/>
            </a:endParaRPr>
          </a:p>
        </p:txBody>
      </p:sp>
      <p:sp>
        <p:nvSpPr>
          <p:cNvPr id="13" name="Rectangle: Rounded Corners 12">
            <a:hlinkClick r:id="rId8" action="ppaction://hlinksldjump"/>
            <a:extLst>
              <a:ext uri="{FF2B5EF4-FFF2-40B4-BE49-F238E27FC236}">
                <a16:creationId xmlns:a16="http://schemas.microsoft.com/office/drawing/2014/main" id="{E757CE14-4083-A4CF-D85A-1CC29E5FA2FE}"/>
              </a:ext>
            </a:extLst>
          </p:cNvPr>
          <p:cNvSpPr/>
          <p:nvPr/>
        </p:nvSpPr>
        <p:spPr>
          <a:xfrm>
            <a:off x="10375296" y="305541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سامانه پژوهشیار</a:t>
            </a:r>
            <a:endParaRPr lang="en-US" sz="1400" b="1" dirty="0">
              <a:solidFill>
                <a:schemeClr val="bg1"/>
              </a:solidFill>
              <a:cs typeface="B Nazanin" panose="00000400000000000000" pitchFamily="2" charset="-78"/>
            </a:endParaRPr>
          </a:p>
        </p:txBody>
      </p:sp>
      <p:sp>
        <p:nvSpPr>
          <p:cNvPr id="14" name="Rectangle: Rounded Corners 13">
            <a:hlinkClick r:id="rId9" action="ppaction://hlinksldjump"/>
            <a:extLst>
              <a:ext uri="{FF2B5EF4-FFF2-40B4-BE49-F238E27FC236}">
                <a16:creationId xmlns:a16="http://schemas.microsoft.com/office/drawing/2014/main" id="{85DEFDF7-8546-7DF4-9928-E27D9E0E788F}"/>
              </a:ext>
            </a:extLst>
          </p:cNvPr>
          <p:cNvSpPr/>
          <p:nvPr/>
        </p:nvSpPr>
        <p:spPr>
          <a:xfrm>
            <a:off x="10375296" y="347620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ORCID</a:t>
            </a:r>
          </a:p>
        </p:txBody>
      </p:sp>
      <p:sp>
        <p:nvSpPr>
          <p:cNvPr id="15" name="Rectangle: Rounded Corners 14">
            <a:hlinkClick r:id="rId10" action="ppaction://hlinksldjump"/>
            <a:extLst>
              <a:ext uri="{FF2B5EF4-FFF2-40B4-BE49-F238E27FC236}">
                <a16:creationId xmlns:a16="http://schemas.microsoft.com/office/drawing/2014/main" id="{D38E9D85-0DCF-38AF-D4FA-AE66C2BF9C5F}"/>
              </a:ext>
            </a:extLst>
          </p:cNvPr>
          <p:cNvSpPr/>
          <p:nvPr/>
        </p:nvSpPr>
        <p:spPr>
          <a:xfrm>
            <a:off x="10375296" y="388852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ساختار مقاله</a:t>
            </a:r>
            <a:endParaRPr lang="en-US" sz="1400" b="1" dirty="0">
              <a:solidFill>
                <a:schemeClr val="bg1"/>
              </a:solidFill>
              <a:cs typeface="B Nazanin" panose="00000400000000000000" pitchFamily="2" charset="-78"/>
            </a:endParaRPr>
          </a:p>
        </p:txBody>
      </p:sp>
      <p:sp>
        <p:nvSpPr>
          <p:cNvPr id="16" name="Rectangle: Rounded Corners 15">
            <a:hlinkClick r:id="rId11" action="ppaction://hlinksldjump"/>
            <a:extLst>
              <a:ext uri="{FF2B5EF4-FFF2-40B4-BE49-F238E27FC236}">
                <a16:creationId xmlns:a16="http://schemas.microsoft.com/office/drawing/2014/main" id="{518F8128-498B-0539-01FB-6AD0D210373A}"/>
              </a:ext>
            </a:extLst>
          </p:cNvPr>
          <p:cNvSpPr/>
          <p:nvPr/>
        </p:nvSpPr>
        <p:spPr>
          <a:xfrm>
            <a:off x="10375296" y="43093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ارجاع دهی و نکات مهم</a:t>
            </a:r>
            <a:endParaRPr lang="en-US" sz="1400" b="1" dirty="0">
              <a:solidFill>
                <a:schemeClr val="bg1"/>
              </a:solidFill>
              <a:cs typeface="B Nazanin" panose="00000400000000000000" pitchFamily="2" charset="-78"/>
            </a:endParaRPr>
          </a:p>
        </p:txBody>
      </p:sp>
      <p:sp>
        <p:nvSpPr>
          <p:cNvPr id="17" name="Rectangle: Rounded Corners 16">
            <a:hlinkClick r:id="rId12" action="ppaction://hlinksldjump"/>
            <a:extLst>
              <a:ext uri="{FF2B5EF4-FFF2-40B4-BE49-F238E27FC236}">
                <a16:creationId xmlns:a16="http://schemas.microsoft.com/office/drawing/2014/main" id="{2E195116-8977-E82D-D7AD-5639D0238D76}"/>
              </a:ext>
            </a:extLst>
          </p:cNvPr>
          <p:cNvSpPr/>
          <p:nvPr/>
        </p:nvSpPr>
        <p:spPr>
          <a:xfrm>
            <a:off x="10375296" y="473011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انواع مقاله</a:t>
            </a:r>
            <a:endParaRPr lang="en-US" sz="1400" b="1" dirty="0">
              <a:solidFill>
                <a:schemeClr val="bg1"/>
              </a:solidFill>
              <a:cs typeface="B Nazanin" panose="00000400000000000000" pitchFamily="2" charset="-78"/>
            </a:endParaRPr>
          </a:p>
        </p:txBody>
      </p:sp>
      <p:sp>
        <p:nvSpPr>
          <p:cNvPr id="18" name="Rectangle: Rounded Corners 17">
            <a:hlinkClick r:id="rId13" action="ppaction://hlinksldjump"/>
            <a:extLst>
              <a:ext uri="{FF2B5EF4-FFF2-40B4-BE49-F238E27FC236}">
                <a16:creationId xmlns:a16="http://schemas.microsoft.com/office/drawing/2014/main" id="{1FCAAC4B-BA53-9BD5-75C6-04117DE62898}"/>
              </a:ext>
            </a:extLst>
          </p:cNvPr>
          <p:cNvSpPr/>
          <p:nvPr/>
        </p:nvSpPr>
        <p:spPr>
          <a:xfrm>
            <a:off x="10375296" y="515090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پذیرش و داوری</a:t>
            </a:r>
            <a:endParaRPr lang="en-US" sz="1400" b="1" dirty="0">
              <a:solidFill>
                <a:schemeClr val="bg1"/>
              </a:solidFill>
              <a:cs typeface="B Nazanin" panose="00000400000000000000" pitchFamily="2" charset="-78"/>
            </a:endParaRPr>
          </a:p>
        </p:txBody>
      </p:sp>
      <p:sp>
        <p:nvSpPr>
          <p:cNvPr id="34" name="Rectangle: Rounded Corners 33">
            <a:hlinkClick r:id="rId14" action="ppaction://hlinksldjump"/>
            <a:extLst>
              <a:ext uri="{FF2B5EF4-FFF2-40B4-BE49-F238E27FC236}">
                <a16:creationId xmlns:a16="http://schemas.microsoft.com/office/drawing/2014/main" id="{A0B093CC-A609-B3B4-19A9-5724453F1D19}"/>
              </a:ext>
            </a:extLst>
          </p:cNvPr>
          <p:cNvSpPr/>
          <p:nvPr/>
        </p:nvSpPr>
        <p:spPr>
          <a:xfrm>
            <a:off x="10375296" y="55632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سئو آکادمیک</a:t>
            </a:r>
            <a:endParaRPr lang="en-US" sz="1400" b="1" dirty="0">
              <a:solidFill>
                <a:schemeClr val="bg1"/>
              </a:solidFill>
              <a:cs typeface="B Nazanin" panose="00000400000000000000" pitchFamily="2" charset="-78"/>
            </a:endParaRPr>
          </a:p>
        </p:txBody>
      </p:sp>
      <p:sp>
        <p:nvSpPr>
          <p:cNvPr id="35" name="Rectangle: Rounded Corners 34">
            <a:hlinkClick r:id="rId15" action="ppaction://hlinksldjump"/>
            <a:extLst>
              <a:ext uri="{FF2B5EF4-FFF2-40B4-BE49-F238E27FC236}">
                <a16:creationId xmlns:a16="http://schemas.microsoft.com/office/drawing/2014/main" id="{F70E3454-1B2E-DE00-A3B2-5E96CCF66EBD}"/>
              </a:ext>
            </a:extLst>
          </p:cNvPr>
          <p:cNvSpPr/>
          <p:nvPr/>
        </p:nvSpPr>
        <p:spPr>
          <a:xfrm>
            <a:off x="10375297" y="597554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MaxQDA</a:t>
            </a:r>
            <a:endParaRPr lang="en-US" sz="1400" b="1" dirty="0">
              <a:solidFill>
                <a:schemeClr val="bg1"/>
              </a:solidFill>
              <a:cs typeface="B Nazanin" panose="00000400000000000000" pitchFamily="2" charset="-78"/>
            </a:endParaRPr>
          </a:p>
        </p:txBody>
      </p:sp>
      <p:sp>
        <p:nvSpPr>
          <p:cNvPr id="36" name="Rectangle: Rounded Corners 35">
            <a:hlinkClick r:id="rId16" action="ppaction://hlinksldjump"/>
            <a:extLst>
              <a:ext uri="{FF2B5EF4-FFF2-40B4-BE49-F238E27FC236}">
                <a16:creationId xmlns:a16="http://schemas.microsoft.com/office/drawing/2014/main" id="{B3D48510-5C22-F405-2AE0-EABB912B282B}"/>
              </a:ext>
            </a:extLst>
          </p:cNvPr>
          <p:cNvSpPr/>
          <p:nvPr/>
        </p:nvSpPr>
        <p:spPr>
          <a:xfrm>
            <a:off x="10375296" y="6396329"/>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tx1"/>
                </a:solidFill>
                <a:cs typeface="B Nazanin" panose="00000400000000000000" pitchFamily="2" charset="-78"/>
              </a:rPr>
              <a:t>روش‌های تحقیق منتخب</a:t>
            </a:r>
            <a:endParaRPr lang="en-US" sz="1400" b="1" dirty="0">
              <a:solidFill>
                <a:schemeClr val="tx1"/>
              </a:solidFill>
              <a:cs typeface="B Nazanin" panose="00000400000000000000" pitchFamily="2" charset="-78"/>
            </a:endParaRPr>
          </a:p>
        </p:txBody>
      </p:sp>
      <p:sp>
        <p:nvSpPr>
          <p:cNvPr id="37" name="Rectangle: Rounded Corners 36">
            <a:hlinkClick r:id="rId6" action="ppaction://hlinksldjump"/>
            <a:extLst>
              <a:ext uri="{FF2B5EF4-FFF2-40B4-BE49-F238E27FC236}">
                <a16:creationId xmlns:a16="http://schemas.microsoft.com/office/drawing/2014/main" id="{EEF99391-2DEE-6531-19B1-B612AD7B3660}"/>
              </a:ext>
            </a:extLst>
          </p:cNvPr>
          <p:cNvSpPr/>
          <p:nvPr/>
        </p:nvSpPr>
        <p:spPr>
          <a:xfrm>
            <a:off x="10380825" y="2239233"/>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VOSViewer</a:t>
            </a:r>
            <a:endParaRPr lang="en-US" sz="14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3892731434"/>
      </p:ext>
    </p:extLst>
  </p:cSld>
  <p:clrMapOvr>
    <a:masterClrMapping/>
  </p:clrMapOvr>
  <p:transition spd="med">
    <p:pull/>
  </p:transition>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8DC496C-12BE-10FC-1946-B05AAF558520}"/>
              </a:ext>
            </a:extLst>
          </p:cNvPr>
          <p:cNvSpPr>
            <a:spLocks noGrp="1"/>
          </p:cNvSpPr>
          <p:nvPr>
            <p:ph idx="1"/>
          </p:nvPr>
        </p:nvSpPr>
        <p:spPr>
          <a:xfrm>
            <a:off x="214602" y="1253330"/>
            <a:ext cx="9685177" cy="5376069"/>
          </a:xfrm>
        </p:spPr>
        <p:txBody>
          <a:bodyPr>
            <a:noAutofit/>
          </a:bodyPr>
          <a:lstStyle/>
          <a:p>
            <a:pPr marL="0" indent="0" algn="just" rtl="1">
              <a:buNone/>
            </a:pPr>
            <a:r>
              <a:rPr lang="fa-IR" sz="2000" b="1" dirty="0">
                <a:cs typeface="B Nazanin" panose="00000400000000000000" pitchFamily="2" charset="-78"/>
              </a:rPr>
              <a:t>شناسایی مضمون</a:t>
            </a:r>
          </a:p>
          <a:p>
            <a:pPr marL="0" indent="0" algn="just" rtl="1">
              <a:buNone/>
            </a:pPr>
            <a:r>
              <a:rPr lang="fa-IR" sz="2000" b="1" dirty="0">
                <a:solidFill>
                  <a:srgbClr val="C00000"/>
                </a:solidFill>
                <a:cs typeface="B Nazanin" panose="00000400000000000000" pitchFamily="2" charset="-78"/>
              </a:rPr>
              <a:t>(الگوی تکرار شونده معنی‌دار)</a:t>
            </a:r>
          </a:p>
          <a:p>
            <a:pPr marL="0" indent="0" algn="just" rtl="1">
              <a:buNone/>
            </a:pPr>
            <a:r>
              <a:rPr lang="fa-IR" sz="2000" b="1" dirty="0">
                <a:solidFill>
                  <a:srgbClr val="0070C0"/>
                </a:solidFill>
                <a:cs typeface="B Nazanin" panose="00000400000000000000" pitchFamily="2" charset="-78"/>
              </a:rPr>
              <a:t>از دیدگاه ریان و برنارد</a:t>
            </a:r>
          </a:p>
        </p:txBody>
      </p:sp>
      <p:sp>
        <p:nvSpPr>
          <p:cNvPr id="4" name="Title 1">
            <a:extLst>
              <a:ext uri="{FF2B5EF4-FFF2-40B4-BE49-F238E27FC236}">
                <a16:creationId xmlns:a16="http://schemas.microsoft.com/office/drawing/2014/main" id="{C71F1A28-CB0C-52C5-74A5-B01BB059C6DA}"/>
              </a:ext>
            </a:extLst>
          </p:cNvPr>
          <p:cNvSpPr txBox="1">
            <a:spLocks/>
          </p:cNvSpPr>
          <p:nvPr/>
        </p:nvSpPr>
        <p:spPr>
          <a:xfrm>
            <a:off x="214604" y="365125"/>
            <a:ext cx="9685176" cy="707895"/>
          </a:xfrm>
          <a:prstGeom prst="rect">
            <a:avLst/>
          </a:prstGeom>
          <a:solidFill>
            <a:schemeClr val="accent1">
              <a:lumMod val="40000"/>
              <a:lumOff val="60000"/>
            </a:schemeClr>
          </a:solidFill>
        </p:spPr>
        <p:txBody>
          <a:bodyPr vert="horz" lIns="91440" tIns="45720" rIns="91440" bIns="45720" rtlCol="0" anchor="ctr">
            <a:normAutofit fontScale="8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r>
              <a:rPr lang="fa-IR" b="1" dirty="0">
                <a:cs typeface="B Nazanin" panose="00000400000000000000" pitchFamily="2" charset="-78"/>
              </a:rPr>
              <a:t>روش‌های تحقیق » تحلیل مضمون (</a:t>
            </a:r>
            <a:r>
              <a:rPr lang="en-US" b="1" dirty="0">
                <a:cs typeface="B Nazanin" panose="00000400000000000000" pitchFamily="2" charset="-78"/>
              </a:rPr>
              <a:t>Thematic analysis</a:t>
            </a:r>
            <a:r>
              <a:rPr lang="fa-IR" b="1" dirty="0">
                <a:cs typeface="B Nazanin" panose="00000400000000000000" pitchFamily="2" charset="-78"/>
              </a:rPr>
              <a:t>)</a:t>
            </a:r>
            <a:endParaRPr lang="en-US" b="1" dirty="0">
              <a:cs typeface="B Nazanin" panose="00000400000000000000" pitchFamily="2" charset="-78"/>
            </a:endParaRPr>
          </a:p>
        </p:txBody>
      </p:sp>
      <p:pic>
        <p:nvPicPr>
          <p:cNvPr id="6" name="Picture 5">
            <a:extLst>
              <a:ext uri="{FF2B5EF4-FFF2-40B4-BE49-F238E27FC236}">
                <a16:creationId xmlns:a16="http://schemas.microsoft.com/office/drawing/2014/main" id="{A794AAEC-07A2-5186-9B9B-A8E96424CC6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7363" y="1128352"/>
            <a:ext cx="6726767" cy="5626023"/>
          </a:xfrm>
          <a:prstGeom prst="rect">
            <a:avLst/>
          </a:prstGeom>
        </p:spPr>
      </p:pic>
      <p:sp>
        <p:nvSpPr>
          <p:cNvPr id="7" name="Rectangle 6">
            <a:extLst>
              <a:ext uri="{FF2B5EF4-FFF2-40B4-BE49-F238E27FC236}">
                <a16:creationId xmlns:a16="http://schemas.microsoft.com/office/drawing/2014/main" id="{13091816-20C1-42F0-3116-B84AF57425B0}"/>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Rounded Corners 7">
            <a:hlinkClick r:id="rId3" action="ppaction://hlinksldjump"/>
            <a:extLst>
              <a:ext uri="{FF2B5EF4-FFF2-40B4-BE49-F238E27FC236}">
                <a16:creationId xmlns:a16="http://schemas.microsoft.com/office/drawing/2014/main" id="{EEF98138-0BA5-3075-2190-E24B4CEB1B49}"/>
              </a:ext>
            </a:extLst>
          </p:cNvPr>
          <p:cNvSpPr/>
          <p:nvPr/>
        </p:nvSpPr>
        <p:spPr>
          <a:xfrm>
            <a:off x="10375296" y="95654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DOI</a:t>
            </a:r>
          </a:p>
        </p:txBody>
      </p:sp>
      <p:sp>
        <p:nvSpPr>
          <p:cNvPr id="9" name="Rectangle: Rounded Corners 8">
            <a:hlinkClick r:id="rId4" action="ppaction://hlinksldjump"/>
            <a:extLst>
              <a:ext uri="{FF2B5EF4-FFF2-40B4-BE49-F238E27FC236}">
                <a16:creationId xmlns:a16="http://schemas.microsoft.com/office/drawing/2014/main" id="{EBD14C6A-62B8-8088-77C2-AD77BBB12A3A}"/>
              </a:ext>
            </a:extLst>
          </p:cNvPr>
          <p:cNvSpPr/>
          <p:nvPr/>
        </p:nvSpPr>
        <p:spPr>
          <a:xfrm>
            <a:off x="10375296" y="55268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bg1"/>
                </a:solidFill>
                <a:cs typeface="B Nazanin" panose="00000400000000000000" pitchFamily="2" charset="-78"/>
              </a:rPr>
              <a:t>معرفی منابع</a:t>
            </a:r>
            <a:endParaRPr lang="en-US" sz="1400" b="1" dirty="0">
              <a:solidFill>
                <a:schemeClr val="bg1"/>
              </a:solidFill>
              <a:cs typeface="B Nazanin" panose="00000400000000000000" pitchFamily="2" charset="-78"/>
            </a:endParaRPr>
          </a:p>
        </p:txBody>
      </p:sp>
      <p:pic>
        <p:nvPicPr>
          <p:cNvPr id="10" name="Picture 9">
            <a:extLst>
              <a:ext uri="{FF2B5EF4-FFF2-40B4-BE49-F238E27FC236}">
                <a16:creationId xmlns:a16="http://schemas.microsoft.com/office/drawing/2014/main" id="{191A5966-B695-BCD1-811B-9EB11E55574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11" name="TextBox 10">
            <a:extLst>
              <a:ext uri="{FF2B5EF4-FFF2-40B4-BE49-F238E27FC236}">
                <a16:creationId xmlns:a16="http://schemas.microsoft.com/office/drawing/2014/main" id="{952CFEAB-2087-BAD5-52EA-E01D36D2394B}"/>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12" name="Rectangle: Rounded Corners 11">
            <a:hlinkClick r:id="rId6" action="ppaction://hlinksldjump"/>
            <a:extLst>
              <a:ext uri="{FF2B5EF4-FFF2-40B4-BE49-F238E27FC236}">
                <a16:creationId xmlns:a16="http://schemas.microsoft.com/office/drawing/2014/main" id="{10A088BF-D45B-9562-96A7-49B236919AA6}"/>
              </a:ext>
            </a:extLst>
          </p:cNvPr>
          <p:cNvSpPr/>
          <p:nvPr/>
        </p:nvSpPr>
        <p:spPr>
          <a:xfrm>
            <a:off x="10375296" y="138580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علم سنجی</a:t>
            </a:r>
            <a:endParaRPr lang="en-US" sz="1400" b="1" dirty="0">
              <a:solidFill>
                <a:schemeClr val="bg1"/>
              </a:solidFill>
              <a:cs typeface="B Nazanin" panose="00000400000000000000" pitchFamily="2" charset="-78"/>
            </a:endParaRPr>
          </a:p>
        </p:txBody>
      </p:sp>
      <p:sp>
        <p:nvSpPr>
          <p:cNvPr id="13" name="Rectangle: Rounded Corners 12">
            <a:hlinkClick r:id="rId7" action="ppaction://hlinksldjump"/>
            <a:extLst>
              <a:ext uri="{FF2B5EF4-FFF2-40B4-BE49-F238E27FC236}">
                <a16:creationId xmlns:a16="http://schemas.microsoft.com/office/drawing/2014/main" id="{FDC335D6-6DBC-713A-C8C5-B3A66C67A907}"/>
              </a:ext>
            </a:extLst>
          </p:cNvPr>
          <p:cNvSpPr/>
          <p:nvPr/>
        </p:nvSpPr>
        <p:spPr>
          <a:xfrm>
            <a:off x="10375296" y="1815066"/>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رتبه بندی نشریات</a:t>
            </a:r>
            <a:endParaRPr lang="en-US" sz="1400" b="1" dirty="0">
              <a:solidFill>
                <a:schemeClr val="bg1"/>
              </a:solidFill>
              <a:cs typeface="B Nazanin" panose="00000400000000000000" pitchFamily="2" charset="-78"/>
            </a:endParaRPr>
          </a:p>
        </p:txBody>
      </p:sp>
      <p:sp>
        <p:nvSpPr>
          <p:cNvPr id="14" name="Rectangle: Rounded Corners 13">
            <a:hlinkClick r:id="rId8" action="ppaction://hlinksldjump"/>
            <a:extLst>
              <a:ext uri="{FF2B5EF4-FFF2-40B4-BE49-F238E27FC236}">
                <a16:creationId xmlns:a16="http://schemas.microsoft.com/office/drawing/2014/main" id="{C9282893-1229-DE58-523D-7D053B048973}"/>
              </a:ext>
            </a:extLst>
          </p:cNvPr>
          <p:cNvSpPr/>
          <p:nvPr/>
        </p:nvSpPr>
        <p:spPr>
          <a:xfrm>
            <a:off x="10375296" y="264309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دریافت مقاله</a:t>
            </a:r>
            <a:endParaRPr lang="en-US" sz="1400" b="1" dirty="0">
              <a:solidFill>
                <a:schemeClr val="bg1"/>
              </a:solidFill>
              <a:cs typeface="B Nazanin" panose="00000400000000000000" pitchFamily="2" charset="-78"/>
            </a:endParaRPr>
          </a:p>
        </p:txBody>
      </p:sp>
      <p:sp>
        <p:nvSpPr>
          <p:cNvPr id="15" name="Rectangle: Rounded Corners 14">
            <a:hlinkClick r:id="rId9" action="ppaction://hlinksldjump"/>
            <a:extLst>
              <a:ext uri="{FF2B5EF4-FFF2-40B4-BE49-F238E27FC236}">
                <a16:creationId xmlns:a16="http://schemas.microsoft.com/office/drawing/2014/main" id="{918E09D1-B850-8F33-B17C-E353BE33D843}"/>
              </a:ext>
            </a:extLst>
          </p:cNvPr>
          <p:cNvSpPr/>
          <p:nvPr/>
        </p:nvSpPr>
        <p:spPr>
          <a:xfrm>
            <a:off x="10375296" y="305541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سامانه پژوهشیار</a:t>
            </a:r>
            <a:endParaRPr lang="en-US" sz="1400" b="1" dirty="0">
              <a:solidFill>
                <a:schemeClr val="bg1"/>
              </a:solidFill>
              <a:cs typeface="B Nazanin" panose="00000400000000000000" pitchFamily="2" charset="-78"/>
            </a:endParaRPr>
          </a:p>
        </p:txBody>
      </p:sp>
      <p:sp>
        <p:nvSpPr>
          <p:cNvPr id="16" name="Rectangle: Rounded Corners 15">
            <a:hlinkClick r:id="rId10" action="ppaction://hlinksldjump"/>
            <a:extLst>
              <a:ext uri="{FF2B5EF4-FFF2-40B4-BE49-F238E27FC236}">
                <a16:creationId xmlns:a16="http://schemas.microsoft.com/office/drawing/2014/main" id="{78D00C13-7C3A-77C1-E11E-D5A3340200E4}"/>
              </a:ext>
            </a:extLst>
          </p:cNvPr>
          <p:cNvSpPr/>
          <p:nvPr/>
        </p:nvSpPr>
        <p:spPr>
          <a:xfrm>
            <a:off x="10375296" y="347620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ORCID</a:t>
            </a:r>
          </a:p>
        </p:txBody>
      </p:sp>
      <p:sp>
        <p:nvSpPr>
          <p:cNvPr id="17" name="Rectangle: Rounded Corners 16">
            <a:hlinkClick r:id="rId11" action="ppaction://hlinksldjump"/>
            <a:extLst>
              <a:ext uri="{FF2B5EF4-FFF2-40B4-BE49-F238E27FC236}">
                <a16:creationId xmlns:a16="http://schemas.microsoft.com/office/drawing/2014/main" id="{CBAE7EA0-C19B-D6B2-8966-BEAA2F85C25E}"/>
              </a:ext>
            </a:extLst>
          </p:cNvPr>
          <p:cNvSpPr/>
          <p:nvPr/>
        </p:nvSpPr>
        <p:spPr>
          <a:xfrm>
            <a:off x="10375296" y="388852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ساختار مقاله</a:t>
            </a:r>
            <a:endParaRPr lang="en-US" sz="1400" b="1" dirty="0">
              <a:solidFill>
                <a:schemeClr val="bg1"/>
              </a:solidFill>
              <a:cs typeface="B Nazanin" panose="00000400000000000000" pitchFamily="2" charset="-78"/>
            </a:endParaRPr>
          </a:p>
        </p:txBody>
      </p:sp>
      <p:sp>
        <p:nvSpPr>
          <p:cNvPr id="18" name="Rectangle: Rounded Corners 17">
            <a:hlinkClick r:id="rId12" action="ppaction://hlinksldjump"/>
            <a:extLst>
              <a:ext uri="{FF2B5EF4-FFF2-40B4-BE49-F238E27FC236}">
                <a16:creationId xmlns:a16="http://schemas.microsoft.com/office/drawing/2014/main" id="{FDA8F65B-8CE3-6FDD-26B7-7F04D2FFF049}"/>
              </a:ext>
            </a:extLst>
          </p:cNvPr>
          <p:cNvSpPr/>
          <p:nvPr/>
        </p:nvSpPr>
        <p:spPr>
          <a:xfrm>
            <a:off x="10375296" y="43093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ارجاع دهی و نکات مهم</a:t>
            </a:r>
            <a:endParaRPr lang="en-US" sz="1400" b="1" dirty="0">
              <a:solidFill>
                <a:schemeClr val="bg1"/>
              </a:solidFill>
              <a:cs typeface="B Nazanin" panose="00000400000000000000" pitchFamily="2" charset="-78"/>
            </a:endParaRPr>
          </a:p>
        </p:txBody>
      </p:sp>
      <p:sp>
        <p:nvSpPr>
          <p:cNvPr id="34" name="Rectangle: Rounded Corners 33">
            <a:hlinkClick r:id="rId13" action="ppaction://hlinksldjump"/>
            <a:extLst>
              <a:ext uri="{FF2B5EF4-FFF2-40B4-BE49-F238E27FC236}">
                <a16:creationId xmlns:a16="http://schemas.microsoft.com/office/drawing/2014/main" id="{34E62393-5144-B69B-0A54-000A7661BBCD}"/>
              </a:ext>
            </a:extLst>
          </p:cNvPr>
          <p:cNvSpPr/>
          <p:nvPr/>
        </p:nvSpPr>
        <p:spPr>
          <a:xfrm>
            <a:off x="10375296" y="473011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انواع مقاله</a:t>
            </a:r>
            <a:endParaRPr lang="en-US" sz="1400" b="1" dirty="0">
              <a:solidFill>
                <a:schemeClr val="bg1"/>
              </a:solidFill>
              <a:cs typeface="B Nazanin" panose="00000400000000000000" pitchFamily="2" charset="-78"/>
            </a:endParaRPr>
          </a:p>
        </p:txBody>
      </p:sp>
      <p:sp>
        <p:nvSpPr>
          <p:cNvPr id="35" name="Rectangle: Rounded Corners 34">
            <a:hlinkClick r:id="rId14" action="ppaction://hlinksldjump"/>
            <a:extLst>
              <a:ext uri="{FF2B5EF4-FFF2-40B4-BE49-F238E27FC236}">
                <a16:creationId xmlns:a16="http://schemas.microsoft.com/office/drawing/2014/main" id="{DA73D3B9-E0E3-366E-D9BE-9D89B8FA02D5}"/>
              </a:ext>
            </a:extLst>
          </p:cNvPr>
          <p:cNvSpPr/>
          <p:nvPr/>
        </p:nvSpPr>
        <p:spPr>
          <a:xfrm>
            <a:off x="10375296" y="515090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پذیرش و داوری</a:t>
            </a:r>
            <a:endParaRPr lang="en-US" sz="1400" b="1" dirty="0">
              <a:solidFill>
                <a:schemeClr val="bg1"/>
              </a:solidFill>
              <a:cs typeface="B Nazanin" panose="00000400000000000000" pitchFamily="2" charset="-78"/>
            </a:endParaRPr>
          </a:p>
        </p:txBody>
      </p:sp>
      <p:sp>
        <p:nvSpPr>
          <p:cNvPr id="36" name="Rectangle: Rounded Corners 35">
            <a:hlinkClick r:id="rId15" action="ppaction://hlinksldjump"/>
            <a:extLst>
              <a:ext uri="{FF2B5EF4-FFF2-40B4-BE49-F238E27FC236}">
                <a16:creationId xmlns:a16="http://schemas.microsoft.com/office/drawing/2014/main" id="{DF3AD013-789F-010C-6A55-0C620ECA5700}"/>
              </a:ext>
            </a:extLst>
          </p:cNvPr>
          <p:cNvSpPr/>
          <p:nvPr/>
        </p:nvSpPr>
        <p:spPr>
          <a:xfrm>
            <a:off x="10375296" y="55632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سئو آکادمیک</a:t>
            </a:r>
            <a:endParaRPr lang="en-US" sz="1400" b="1" dirty="0">
              <a:solidFill>
                <a:schemeClr val="bg1"/>
              </a:solidFill>
              <a:cs typeface="B Nazanin" panose="00000400000000000000" pitchFamily="2" charset="-78"/>
            </a:endParaRPr>
          </a:p>
        </p:txBody>
      </p:sp>
      <p:sp>
        <p:nvSpPr>
          <p:cNvPr id="37" name="Rectangle: Rounded Corners 36">
            <a:hlinkClick r:id="rId16" action="ppaction://hlinksldjump"/>
            <a:extLst>
              <a:ext uri="{FF2B5EF4-FFF2-40B4-BE49-F238E27FC236}">
                <a16:creationId xmlns:a16="http://schemas.microsoft.com/office/drawing/2014/main" id="{FFAA27D1-AA86-076A-C389-AA3133853778}"/>
              </a:ext>
            </a:extLst>
          </p:cNvPr>
          <p:cNvSpPr/>
          <p:nvPr/>
        </p:nvSpPr>
        <p:spPr>
          <a:xfrm>
            <a:off x="10375297" y="597554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MaxQDA</a:t>
            </a:r>
            <a:endParaRPr lang="en-US" sz="1400" b="1" dirty="0">
              <a:solidFill>
                <a:schemeClr val="bg1"/>
              </a:solidFill>
              <a:cs typeface="B Nazanin" panose="00000400000000000000" pitchFamily="2" charset="-78"/>
            </a:endParaRPr>
          </a:p>
        </p:txBody>
      </p:sp>
      <p:sp>
        <p:nvSpPr>
          <p:cNvPr id="38" name="Rectangle: Rounded Corners 37">
            <a:hlinkClick r:id="rId17" action="ppaction://hlinksldjump"/>
            <a:extLst>
              <a:ext uri="{FF2B5EF4-FFF2-40B4-BE49-F238E27FC236}">
                <a16:creationId xmlns:a16="http://schemas.microsoft.com/office/drawing/2014/main" id="{9EA183D2-6E45-D7B0-33AD-56886A6485BC}"/>
              </a:ext>
            </a:extLst>
          </p:cNvPr>
          <p:cNvSpPr/>
          <p:nvPr/>
        </p:nvSpPr>
        <p:spPr>
          <a:xfrm>
            <a:off x="10375296" y="6396329"/>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tx1"/>
                </a:solidFill>
                <a:cs typeface="B Nazanin" panose="00000400000000000000" pitchFamily="2" charset="-78"/>
              </a:rPr>
              <a:t>روش‌های تحقیق منتخب</a:t>
            </a:r>
            <a:endParaRPr lang="en-US" sz="1400" b="1" dirty="0">
              <a:solidFill>
                <a:schemeClr val="tx1"/>
              </a:solidFill>
              <a:cs typeface="B Nazanin" panose="00000400000000000000" pitchFamily="2" charset="-78"/>
            </a:endParaRPr>
          </a:p>
        </p:txBody>
      </p:sp>
      <p:sp>
        <p:nvSpPr>
          <p:cNvPr id="39" name="Rectangle: Rounded Corners 38">
            <a:hlinkClick r:id="rId7" action="ppaction://hlinksldjump"/>
            <a:extLst>
              <a:ext uri="{FF2B5EF4-FFF2-40B4-BE49-F238E27FC236}">
                <a16:creationId xmlns:a16="http://schemas.microsoft.com/office/drawing/2014/main" id="{D5F4F136-84E5-54BB-2E5D-681CBBC62DE1}"/>
              </a:ext>
            </a:extLst>
          </p:cNvPr>
          <p:cNvSpPr/>
          <p:nvPr/>
        </p:nvSpPr>
        <p:spPr>
          <a:xfrm>
            <a:off x="10380825" y="2239233"/>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VOSViewer</a:t>
            </a:r>
            <a:endParaRPr lang="en-US" sz="14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2866567497"/>
      </p:ext>
    </p:extLst>
  </p:cSld>
  <p:clrMapOvr>
    <a:masterClrMapping/>
  </p:clrMapOvr>
  <p:transition spd="med">
    <p:pull/>
  </p:transition>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8DC496C-12BE-10FC-1946-B05AAF558520}"/>
              </a:ext>
            </a:extLst>
          </p:cNvPr>
          <p:cNvSpPr>
            <a:spLocks noGrp="1"/>
          </p:cNvSpPr>
          <p:nvPr>
            <p:ph idx="1"/>
          </p:nvPr>
        </p:nvSpPr>
        <p:spPr>
          <a:xfrm>
            <a:off x="214602" y="1253330"/>
            <a:ext cx="9685177" cy="5376069"/>
          </a:xfrm>
        </p:spPr>
        <p:txBody>
          <a:bodyPr>
            <a:noAutofit/>
          </a:bodyPr>
          <a:lstStyle/>
          <a:p>
            <a:pPr marL="0" indent="0" algn="just" rtl="1">
              <a:buNone/>
            </a:pPr>
            <a:r>
              <a:rPr lang="fa-IR" b="1" dirty="0">
                <a:solidFill>
                  <a:srgbClr val="0070C0"/>
                </a:solidFill>
                <a:cs typeface="B Nazanin" panose="00000400000000000000" pitchFamily="2" charset="-78"/>
              </a:rPr>
              <a:t>مراحل تحلیل مضمون</a:t>
            </a:r>
          </a:p>
          <a:p>
            <a:pPr marL="0" indent="0" algn="just" rtl="1">
              <a:buNone/>
            </a:pPr>
            <a:r>
              <a:rPr lang="fa-IR" b="1" dirty="0">
                <a:solidFill>
                  <a:srgbClr val="C00000"/>
                </a:solidFill>
                <a:cs typeface="B Nazanin" panose="00000400000000000000" pitchFamily="2" charset="-78"/>
              </a:rPr>
              <a:t>1- آشنایی با داده‌ها:</a:t>
            </a:r>
            <a:r>
              <a:rPr lang="fa-IR" b="1" dirty="0">
                <a:cs typeface="B Nazanin" panose="00000400000000000000" pitchFamily="2" charset="-78"/>
              </a:rPr>
              <a:t> نحوه گردآوری، انوع داده‌ها، ویژگی‌های آماری، بازه زمانی و...</a:t>
            </a:r>
          </a:p>
          <a:p>
            <a:pPr marL="0" indent="0" algn="just" rtl="1">
              <a:buNone/>
            </a:pPr>
            <a:endParaRPr lang="fa-IR" b="1" dirty="0">
              <a:cs typeface="B Nazanin" panose="00000400000000000000" pitchFamily="2" charset="-78"/>
            </a:endParaRPr>
          </a:p>
          <a:p>
            <a:pPr marL="0" indent="0" algn="just" rtl="1">
              <a:buNone/>
            </a:pPr>
            <a:r>
              <a:rPr lang="fa-IR" b="1" dirty="0">
                <a:solidFill>
                  <a:srgbClr val="C00000"/>
                </a:solidFill>
                <a:cs typeface="B Nazanin" panose="00000400000000000000" pitchFamily="2" charset="-78"/>
              </a:rPr>
              <a:t>2- کدگذاری:</a:t>
            </a:r>
            <a:r>
              <a:rPr lang="fa-IR" b="1" dirty="0">
                <a:cs typeface="B Nazanin" panose="00000400000000000000" pitchFamily="2" charset="-78"/>
              </a:rPr>
              <a:t> پس از آشنایی با داده‌ها، فهرستی اولیه از کدهای موجود در داده‌ها آشکار می‌شود (ایده‌ها و نکات برجسته).</a:t>
            </a:r>
          </a:p>
          <a:p>
            <a:pPr marL="0" indent="0" algn="just" rtl="1">
              <a:buNone/>
            </a:pPr>
            <a:endParaRPr lang="fa-IR" b="1" dirty="0">
              <a:cs typeface="B Nazanin" panose="00000400000000000000" pitchFamily="2" charset="-78"/>
            </a:endParaRPr>
          </a:p>
          <a:p>
            <a:pPr marL="0" indent="0" algn="just" rtl="1">
              <a:buNone/>
            </a:pPr>
            <a:r>
              <a:rPr lang="fa-IR" b="1" dirty="0">
                <a:solidFill>
                  <a:srgbClr val="C00000"/>
                </a:solidFill>
                <a:cs typeface="B Nazanin" panose="00000400000000000000" pitchFamily="2" charset="-78"/>
              </a:rPr>
              <a:t>3- جست وجو و شناخت مضامین:</a:t>
            </a:r>
            <a:r>
              <a:rPr lang="fa-IR" b="1" dirty="0">
                <a:cs typeface="B Nazanin" panose="00000400000000000000" pitchFamily="2" charset="-78"/>
              </a:rPr>
              <a:t> کدهای گوناگون به دست آمده در مرحله قبل، </a:t>
            </a:r>
            <a:r>
              <a:rPr lang="fa-IR" b="1" dirty="0">
                <a:solidFill>
                  <a:srgbClr val="00B050"/>
                </a:solidFill>
                <a:cs typeface="B Nazanin" panose="00000400000000000000" pitchFamily="2" charset="-78"/>
              </a:rPr>
              <a:t>(بر اساس نحوه ترکیب و کاربرد آنها) </a:t>
            </a:r>
            <a:r>
              <a:rPr lang="fa-IR" b="1" dirty="0">
                <a:cs typeface="B Nazanin" panose="00000400000000000000" pitchFamily="2" charset="-78"/>
              </a:rPr>
              <a:t>در قالب </a:t>
            </a:r>
            <a:r>
              <a:rPr lang="fa-IR" b="1" dirty="0">
                <a:solidFill>
                  <a:srgbClr val="00B050"/>
                </a:solidFill>
                <a:cs typeface="B Nazanin" panose="00000400000000000000" pitchFamily="2" charset="-78"/>
              </a:rPr>
              <a:t>مضامین</a:t>
            </a:r>
            <a:r>
              <a:rPr lang="fa-IR" b="1" dirty="0">
                <a:cs typeface="B Nazanin" panose="00000400000000000000" pitchFamily="2" charset="-78"/>
              </a:rPr>
              <a:t> مرتب می‌شوند. </a:t>
            </a:r>
          </a:p>
          <a:p>
            <a:pPr marL="0" indent="0" algn="just" rtl="1">
              <a:buNone/>
            </a:pPr>
            <a:r>
              <a:rPr lang="fa-IR" b="1" dirty="0">
                <a:solidFill>
                  <a:schemeClr val="accent4">
                    <a:lumMod val="75000"/>
                  </a:schemeClr>
                </a:solidFill>
                <a:cs typeface="B Nazanin" panose="00000400000000000000" pitchFamily="2" charset="-78"/>
              </a:rPr>
              <a:t>استفاده از نمودار، جدول، نقشه‌های ذهنی مفید است</a:t>
            </a:r>
          </a:p>
        </p:txBody>
      </p:sp>
      <p:sp>
        <p:nvSpPr>
          <p:cNvPr id="4" name="Title 1">
            <a:extLst>
              <a:ext uri="{FF2B5EF4-FFF2-40B4-BE49-F238E27FC236}">
                <a16:creationId xmlns:a16="http://schemas.microsoft.com/office/drawing/2014/main" id="{C71F1A28-CB0C-52C5-74A5-B01BB059C6DA}"/>
              </a:ext>
            </a:extLst>
          </p:cNvPr>
          <p:cNvSpPr txBox="1">
            <a:spLocks/>
          </p:cNvSpPr>
          <p:nvPr/>
        </p:nvSpPr>
        <p:spPr>
          <a:xfrm>
            <a:off x="214604" y="365125"/>
            <a:ext cx="9685176" cy="707895"/>
          </a:xfrm>
          <a:prstGeom prst="rect">
            <a:avLst/>
          </a:prstGeom>
          <a:solidFill>
            <a:schemeClr val="accent1">
              <a:lumMod val="40000"/>
              <a:lumOff val="60000"/>
            </a:schemeClr>
          </a:solidFill>
        </p:spPr>
        <p:txBody>
          <a:bodyPr vert="horz" lIns="91440" tIns="45720" rIns="91440" bIns="45720" rtlCol="0" anchor="ctr">
            <a:normAutofit fontScale="8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r>
              <a:rPr lang="fa-IR" b="1" dirty="0">
                <a:cs typeface="B Nazanin" panose="00000400000000000000" pitchFamily="2" charset="-78"/>
              </a:rPr>
              <a:t>روش‌های تحقیق » تحلیل مضمون (</a:t>
            </a:r>
            <a:r>
              <a:rPr lang="en-US" b="1" dirty="0">
                <a:cs typeface="B Nazanin" panose="00000400000000000000" pitchFamily="2" charset="-78"/>
              </a:rPr>
              <a:t>Thematic analysis</a:t>
            </a:r>
            <a:r>
              <a:rPr lang="fa-IR" b="1" dirty="0">
                <a:cs typeface="B Nazanin" panose="00000400000000000000" pitchFamily="2" charset="-78"/>
              </a:rPr>
              <a:t>)</a:t>
            </a:r>
            <a:endParaRPr lang="en-US" b="1" dirty="0">
              <a:cs typeface="B Nazanin" panose="00000400000000000000" pitchFamily="2" charset="-78"/>
            </a:endParaRPr>
          </a:p>
        </p:txBody>
      </p:sp>
      <p:sp>
        <p:nvSpPr>
          <p:cNvPr id="5" name="Rectangle 4">
            <a:extLst>
              <a:ext uri="{FF2B5EF4-FFF2-40B4-BE49-F238E27FC236}">
                <a16:creationId xmlns:a16="http://schemas.microsoft.com/office/drawing/2014/main" id="{F66B8715-2C09-0B5A-A500-238169CC0D84}"/>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Rounded Corners 6">
            <a:hlinkClick r:id="rId2" action="ppaction://hlinksldjump"/>
            <a:extLst>
              <a:ext uri="{FF2B5EF4-FFF2-40B4-BE49-F238E27FC236}">
                <a16:creationId xmlns:a16="http://schemas.microsoft.com/office/drawing/2014/main" id="{94E7B4E7-337F-9592-0BEE-B35B66F27C75}"/>
              </a:ext>
            </a:extLst>
          </p:cNvPr>
          <p:cNvSpPr/>
          <p:nvPr/>
        </p:nvSpPr>
        <p:spPr>
          <a:xfrm>
            <a:off x="10375296" y="95654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DOI</a:t>
            </a:r>
          </a:p>
        </p:txBody>
      </p:sp>
      <p:sp>
        <p:nvSpPr>
          <p:cNvPr id="8" name="Rectangle: Rounded Corners 7">
            <a:hlinkClick r:id="rId3" action="ppaction://hlinksldjump"/>
            <a:extLst>
              <a:ext uri="{FF2B5EF4-FFF2-40B4-BE49-F238E27FC236}">
                <a16:creationId xmlns:a16="http://schemas.microsoft.com/office/drawing/2014/main" id="{3B8EF36F-B25A-060B-D181-A0EFF76688AB}"/>
              </a:ext>
            </a:extLst>
          </p:cNvPr>
          <p:cNvSpPr/>
          <p:nvPr/>
        </p:nvSpPr>
        <p:spPr>
          <a:xfrm>
            <a:off x="10375296" y="55268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bg1"/>
                </a:solidFill>
                <a:cs typeface="B Nazanin" panose="00000400000000000000" pitchFamily="2" charset="-78"/>
              </a:rPr>
              <a:t>معرفی منابع</a:t>
            </a:r>
            <a:endParaRPr lang="en-US" sz="1400" b="1" dirty="0">
              <a:solidFill>
                <a:schemeClr val="bg1"/>
              </a:solidFill>
              <a:cs typeface="B Nazanin" panose="00000400000000000000" pitchFamily="2" charset="-78"/>
            </a:endParaRPr>
          </a:p>
        </p:txBody>
      </p:sp>
      <p:pic>
        <p:nvPicPr>
          <p:cNvPr id="9" name="Picture 8">
            <a:extLst>
              <a:ext uri="{FF2B5EF4-FFF2-40B4-BE49-F238E27FC236}">
                <a16:creationId xmlns:a16="http://schemas.microsoft.com/office/drawing/2014/main" id="{AE27B616-D50B-F55A-3F75-437F78760D7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10" name="TextBox 9">
            <a:extLst>
              <a:ext uri="{FF2B5EF4-FFF2-40B4-BE49-F238E27FC236}">
                <a16:creationId xmlns:a16="http://schemas.microsoft.com/office/drawing/2014/main" id="{74E94509-5F4B-864A-51FD-A773CD3053CD}"/>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11" name="Rectangle: Rounded Corners 10">
            <a:hlinkClick r:id="rId5" action="ppaction://hlinksldjump"/>
            <a:extLst>
              <a:ext uri="{FF2B5EF4-FFF2-40B4-BE49-F238E27FC236}">
                <a16:creationId xmlns:a16="http://schemas.microsoft.com/office/drawing/2014/main" id="{315C7C91-D249-4E43-FC02-5F9E47239572}"/>
              </a:ext>
            </a:extLst>
          </p:cNvPr>
          <p:cNvSpPr/>
          <p:nvPr/>
        </p:nvSpPr>
        <p:spPr>
          <a:xfrm>
            <a:off x="10375296" y="138580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علم سنجی</a:t>
            </a:r>
            <a:endParaRPr lang="en-US" sz="1400" b="1" dirty="0">
              <a:solidFill>
                <a:schemeClr val="bg1"/>
              </a:solidFill>
              <a:cs typeface="B Nazanin" panose="00000400000000000000" pitchFamily="2" charset="-78"/>
            </a:endParaRPr>
          </a:p>
        </p:txBody>
      </p:sp>
      <p:sp>
        <p:nvSpPr>
          <p:cNvPr id="12" name="Rectangle: Rounded Corners 11">
            <a:hlinkClick r:id="rId6" action="ppaction://hlinksldjump"/>
            <a:extLst>
              <a:ext uri="{FF2B5EF4-FFF2-40B4-BE49-F238E27FC236}">
                <a16:creationId xmlns:a16="http://schemas.microsoft.com/office/drawing/2014/main" id="{7E5A7817-B9FD-3306-BCF5-0882B45F75ED}"/>
              </a:ext>
            </a:extLst>
          </p:cNvPr>
          <p:cNvSpPr/>
          <p:nvPr/>
        </p:nvSpPr>
        <p:spPr>
          <a:xfrm>
            <a:off x="10375296" y="1815066"/>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رتبه بندی نشریات</a:t>
            </a:r>
            <a:endParaRPr lang="en-US" sz="1400" b="1" dirty="0">
              <a:solidFill>
                <a:schemeClr val="bg1"/>
              </a:solidFill>
              <a:cs typeface="B Nazanin" panose="00000400000000000000" pitchFamily="2" charset="-78"/>
            </a:endParaRPr>
          </a:p>
        </p:txBody>
      </p:sp>
      <p:sp>
        <p:nvSpPr>
          <p:cNvPr id="13" name="Rectangle: Rounded Corners 12">
            <a:hlinkClick r:id="rId7" action="ppaction://hlinksldjump"/>
            <a:extLst>
              <a:ext uri="{FF2B5EF4-FFF2-40B4-BE49-F238E27FC236}">
                <a16:creationId xmlns:a16="http://schemas.microsoft.com/office/drawing/2014/main" id="{B3B75087-7FCC-6A50-803F-58B8109AA8BE}"/>
              </a:ext>
            </a:extLst>
          </p:cNvPr>
          <p:cNvSpPr/>
          <p:nvPr/>
        </p:nvSpPr>
        <p:spPr>
          <a:xfrm>
            <a:off x="10375296" y="264309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دریافت مقاله</a:t>
            </a:r>
            <a:endParaRPr lang="en-US" sz="1400" b="1" dirty="0">
              <a:solidFill>
                <a:schemeClr val="bg1"/>
              </a:solidFill>
              <a:cs typeface="B Nazanin" panose="00000400000000000000" pitchFamily="2" charset="-78"/>
            </a:endParaRPr>
          </a:p>
        </p:txBody>
      </p:sp>
      <p:sp>
        <p:nvSpPr>
          <p:cNvPr id="14" name="Rectangle: Rounded Corners 13">
            <a:hlinkClick r:id="rId8" action="ppaction://hlinksldjump"/>
            <a:extLst>
              <a:ext uri="{FF2B5EF4-FFF2-40B4-BE49-F238E27FC236}">
                <a16:creationId xmlns:a16="http://schemas.microsoft.com/office/drawing/2014/main" id="{400C4717-7988-AB21-3435-C351B1B812F6}"/>
              </a:ext>
            </a:extLst>
          </p:cNvPr>
          <p:cNvSpPr/>
          <p:nvPr/>
        </p:nvSpPr>
        <p:spPr>
          <a:xfrm>
            <a:off x="10375296" y="305541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سامانه پژوهشیار</a:t>
            </a:r>
            <a:endParaRPr lang="en-US" sz="1400" b="1" dirty="0">
              <a:solidFill>
                <a:schemeClr val="bg1"/>
              </a:solidFill>
              <a:cs typeface="B Nazanin" panose="00000400000000000000" pitchFamily="2" charset="-78"/>
            </a:endParaRPr>
          </a:p>
        </p:txBody>
      </p:sp>
      <p:sp>
        <p:nvSpPr>
          <p:cNvPr id="15" name="Rectangle: Rounded Corners 14">
            <a:hlinkClick r:id="rId9" action="ppaction://hlinksldjump"/>
            <a:extLst>
              <a:ext uri="{FF2B5EF4-FFF2-40B4-BE49-F238E27FC236}">
                <a16:creationId xmlns:a16="http://schemas.microsoft.com/office/drawing/2014/main" id="{33527FDF-C31B-10A3-0B58-0DC0C14DBD96}"/>
              </a:ext>
            </a:extLst>
          </p:cNvPr>
          <p:cNvSpPr/>
          <p:nvPr/>
        </p:nvSpPr>
        <p:spPr>
          <a:xfrm>
            <a:off x="10375296" y="347620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ORCID</a:t>
            </a:r>
          </a:p>
        </p:txBody>
      </p:sp>
      <p:sp>
        <p:nvSpPr>
          <p:cNvPr id="16" name="Rectangle: Rounded Corners 15">
            <a:hlinkClick r:id="rId10" action="ppaction://hlinksldjump"/>
            <a:extLst>
              <a:ext uri="{FF2B5EF4-FFF2-40B4-BE49-F238E27FC236}">
                <a16:creationId xmlns:a16="http://schemas.microsoft.com/office/drawing/2014/main" id="{B973988A-ECDB-D54C-12DF-FFD082D52B2A}"/>
              </a:ext>
            </a:extLst>
          </p:cNvPr>
          <p:cNvSpPr/>
          <p:nvPr/>
        </p:nvSpPr>
        <p:spPr>
          <a:xfrm>
            <a:off x="10375296" y="388852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ساختار مقاله</a:t>
            </a:r>
            <a:endParaRPr lang="en-US" sz="1400" b="1" dirty="0">
              <a:solidFill>
                <a:schemeClr val="bg1"/>
              </a:solidFill>
              <a:cs typeface="B Nazanin" panose="00000400000000000000" pitchFamily="2" charset="-78"/>
            </a:endParaRPr>
          </a:p>
        </p:txBody>
      </p:sp>
      <p:sp>
        <p:nvSpPr>
          <p:cNvPr id="17" name="Rectangle: Rounded Corners 16">
            <a:hlinkClick r:id="rId11" action="ppaction://hlinksldjump"/>
            <a:extLst>
              <a:ext uri="{FF2B5EF4-FFF2-40B4-BE49-F238E27FC236}">
                <a16:creationId xmlns:a16="http://schemas.microsoft.com/office/drawing/2014/main" id="{CF90F68F-EC91-16FB-291C-96E5FDB7EB35}"/>
              </a:ext>
            </a:extLst>
          </p:cNvPr>
          <p:cNvSpPr/>
          <p:nvPr/>
        </p:nvSpPr>
        <p:spPr>
          <a:xfrm>
            <a:off x="10375296" y="43093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ارجاع دهی و نکات مهم</a:t>
            </a:r>
            <a:endParaRPr lang="en-US" sz="1400" b="1" dirty="0">
              <a:solidFill>
                <a:schemeClr val="bg1"/>
              </a:solidFill>
              <a:cs typeface="B Nazanin" panose="00000400000000000000" pitchFamily="2" charset="-78"/>
            </a:endParaRPr>
          </a:p>
        </p:txBody>
      </p:sp>
      <p:sp>
        <p:nvSpPr>
          <p:cNvPr id="18" name="Rectangle: Rounded Corners 17">
            <a:hlinkClick r:id="rId12" action="ppaction://hlinksldjump"/>
            <a:extLst>
              <a:ext uri="{FF2B5EF4-FFF2-40B4-BE49-F238E27FC236}">
                <a16:creationId xmlns:a16="http://schemas.microsoft.com/office/drawing/2014/main" id="{81550542-B449-94EB-8DDD-8D7BB5BB982A}"/>
              </a:ext>
            </a:extLst>
          </p:cNvPr>
          <p:cNvSpPr/>
          <p:nvPr/>
        </p:nvSpPr>
        <p:spPr>
          <a:xfrm>
            <a:off x="10375296" y="473011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انواع مقاله</a:t>
            </a:r>
            <a:endParaRPr lang="en-US" sz="1400" b="1" dirty="0">
              <a:solidFill>
                <a:schemeClr val="bg1"/>
              </a:solidFill>
              <a:cs typeface="B Nazanin" panose="00000400000000000000" pitchFamily="2" charset="-78"/>
            </a:endParaRPr>
          </a:p>
        </p:txBody>
      </p:sp>
      <p:sp>
        <p:nvSpPr>
          <p:cNvPr id="34" name="Rectangle: Rounded Corners 33">
            <a:hlinkClick r:id="rId13" action="ppaction://hlinksldjump"/>
            <a:extLst>
              <a:ext uri="{FF2B5EF4-FFF2-40B4-BE49-F238E27FC236}">
                <a16:creationId xmlns:a16="http://schemas.microsoft.com/office/drawing/2014/main" id="{AEDA3741-3C67-93C0-4750-F139698E1C00}"/>
              </a:ext>
            </a:extLst>
          </p:cNvPr>
          <p:cNvSpPr/>
          <p:nvPr/>
        </p:nvSpPr>
        <p:spPr>
          <a:xfrm>
            <a:off x="10375296" y="515090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پذیرش و داوری</a:t>
            </a:r>
            <a:endParaRPr lang="en-US" sz="1400" b="1" dirty="0">
              <a:solidFill>
                <a:schemeClr val="bg1"/>
              </a:solidFill>
              <a:cs typeface="B Nazanin" panose="00000400000000000000" pitchFamily="2" charset="-78"/>
            </a:endParaRPr>
          </a:p>
        </p:txBody>
      </p:sp>
      <p:sp>
        <p:nvSpPr>
          <p:cNvPr id="35" name="Rectangle: Rounded Corners 34">
            <a:hlinkClick r:id="rId14" action="ppaction://hlinksldjump"/>
            <a:extLst>
              <a:ext uri="{FF2B5EF4-FFF2-40B4-BE49-F238E27FC236}">
                <a16:creationId xmlns:a16="http://schemas.microsoft.com/office/drawing/2014/main" id="{69F60C5C-DE51-0390-E943-4B75B2E434A0}"/>
              </a:ext>
            </a:extLst>
          </p:cNvPr>
          <p:cNvSpPr/>
          <p:nvPr/>
        </p:nvSpPr>
        <p:spPr>
          <a:xfrm>
            <a:off x="10375296" y="55632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سئو آکادمیک</a:t>
            </a:r>
            <a:endParaRPr lang="en-US" sz="1400" b="1" dirty="0">
              <a:solidFill>
                <a:schemeClr val="bg1"/>
              </a:solidFill>
              <a:cs typeface="B Nazanin" panose="00000400000000000000" pitchFamily="2" charset="-78"/>
            </a:endParaRPr>
          </a:p>
        </p:txBody>
      </p:sp>
      <p:sp>
        <p:nvSpPr>
          <p:cNvPr id="36" name="Rectangle: Rounded Corners 35">
            <a:hlinkClick r:id="rId15" action="ppaction://hlinksldjump"/>
            <a:extLst>
              <a:ext uri="{FF2B5EF4-FFF2-40B4-BE49-F238E27FC236}">
                <a16:creationId xmlns:a16="http://schemas.microsoft.com/office/drawing/2014/main" id="{6A7B193A-9A83-35FB-D81C-9E3EFB415ACF}"/>
              </a:ext>
            </a:extLst>
          </p:cNvPr>
          <p:cNvSpPr/>
          <p:nvPr/>
        </p:nvSpPr>
        <p:spPr>
          <a:xfrm>
            <a:off x="10375297" y="597554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MaxQDA</a:t>
            </a:r>
            <a:endParaRPr lang="en-US" sz="1400" b="1" dirty="0">
              <a:solidFill>
                <a:schemeClr val="bg1"/>
              </a:solidFill>
              <a:cs typeface="B Nazanin" panose="00000400000000000000" pitchFamily="2" charset="-78"/>
            </a:endParaRPr>
          </a:p>
        </p:txBody>
      </p:sp>
      <p:sp>
        <p:nvSpPr>
          <p:cNvPr id="37" name="Rectangle: Rounded Corners 36">
            <a:hlinkClick r:id="rId16" action="ppaction://hlinksldjump"/>
            <a:extLst>
              <a:ext uri="{FF2B5EF4-FFF2-40B4-BE49-F238E27FC236}">
                <a16:creationId xmlns:a16="http://schemas.microsoft.com/office/drawing/2014/main" id="{E3834F1F-7C66-14CF-84B1-455043A1706D}"/>
              </a:ext>
            </a:extLst>
          </p:cNvPr>
          <p:cNvSpPr/>
          <p:nvPr/>
        </p:nvSpPr>
        <p:spPr>
          <a:xfrm>
            <a:off x="10375296" y="6396329"/>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tx1"/>
                </a:solidFill>
                <a:cs typeface="B Nazanin" panose="00000400000000000000" pitchFamily="2" charset="-78"/>
              </a:rPr>
              <a:t>روش‌های تحقیق منتخب</a:t>
            </a:r>
            <a:endParaRPr lang="en-US" sz="1400" b="1" dirty="0">
              <a:solidFill>
                <a:schemeClr val="tx1"/>
              </a:solidFill>
              <a:cs typeface="B Nazanin" panose="00000400000000000000" pitchFamily="2" charset="-78"/>
            </a:endParaRPr>
          </a:p>
        </p:txBody>
      </p:sp>
      <p:sp>
        <p:nvSpPr>
          <p:cNvPr id="38" name="Rectangle: Rounded Corners 37">
            <a:hlinkClick r:id="rId6" action="ppaction://hlinksldjump"/>
            <a:extLst>
              <a:ext uri="{FF2B5EF4-FFF2-40B4-BE49-F238E27FC236}">
                <a16:creationId xmlns:a16="http://schemas.microsoft.com/office/drawing/2014/main" id="{548720A5-6701-6548-6763-929C66B05C41}"/>
              </a:ext>
            </a:extLst>
          </p:cNvPr>
          <p:cNvSpPr/>
          <p:nvPr/>
        </p:nvSpPr>
        <p:spPr>
          <a:xfrm>
            <a:off x="10380825" y="2239233"/>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VOSViewer</a:t>
            </a:r>
            <a:endParaRPr lang="en-US" sz="14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1303047389"/>
      </p:ext>
    </p:extLst>
  </p:cSld>
  <p:clrMapOvr>
    <a:masterClrMapping/>
  </p:clrMapOvr>
  <p:transition spd="med">
    <p:pull/>
  </p:transition>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8DC496C-12BE-10FC-1946-B05AAF558520}"/>
              </a:ext>
            </a:extLst>
          </p:cNvPr>
          <p:cNvSpPr>
            <a:spLocks noGrp="1"/>
          </p:cNvSpPr>
          <p:nvPr>
            <p:ph idx="1"/>
          </p:nvPr>
        </p:nvSpPr>
        <p:spPr>
          <a:xfrm>
            <a:off x="214602" y="1253330"/>
            <a:ext cx="9685177" cy="5376069"/>
          </a:xfrm>
        </p:spPr>
        <p:txBody>
          <a:bodyPr>
            <a:noAutofit/>
          </a:bodyPr>
          <a:lstStyle/>
          <a:p>
            <a:pPr marL="0" indent="0" algn="just" rtl="1">
              <a:buNone/>
            </a:pPr>
            <a:r>
              <a:rPr lang="fa-IR" sz="2800" b="1" dirty="0">
                <a:solidFill>
                  <a:srgbClr val="C00000"/>
                </a:solidFill>
                <a:cs typeface="B Nazanin" panose="00000400000000000000" pitchFamily="2" charset="-78"/>
              </a:rPr>
              <a:t>4- پالایش مضامین: </a:t>
            </a:r>
          </a:p>
          <a:p>
            <a:pPr algn="just" rtl="1"/>
            <a:r>
              <a:rPr lang="fa-IR" sz="2800" b="1" dirty="0">
                <a:cs typeface="B Nazanin" panose="00000400000000000000" pitchFamily="2" charset="-78"/>
              </a:rPr>
              <a:t>حذف موارد پیشنهاد شده که در واقع مضمون نیستند </a:t>
            </a:r>
          </a:p>
          <a:p>
            <a:pPr algn="just" rtl="1"/>
            <a:r>
              <a:rPr lang="fa-IR" sz="2800" b="1" dirty="0">
                <a:cs typeface="B Nazanin" panose="00000400000000000000" pitchFamily="2" charset="-78"/>
              </a:rPr>
              <a:t>حذف مضامین تکراری و دارای همپوشانی</a:t>
            </a:r>
          </a:p>
          <a:p>
            <a:pPr algn="just" rtl="1"/>
            <a:r>
              <a:rPr lang="fa-IR" sz="2800" b="1" dirty="0">
                <a:cs typeface="B Nazanin" panose="00000400000000000000" pitchFamily="2" charset="-78"/>
              </a:rPr>
              <a:t>تفکیک مضامین ترکیب شده</a:t>
            </a:r>
          </a:p>
          <a:p>
            <a:pPr marL="0" indent="0" algn="just" rtl="1">
              <a:buNone/>
            </a:pPr>
            <a:endParaRPr lang="fa-IR" sz="2800" b="1" dirty="0">
              <a:cs typeface="B Nazanin" panose="00000400000000000000" pitchFamily="2" charset="-78"/>
            </a:endParaRPr>
          </a:p>
          <a:p>
            <a:pPr marL="0" indent="0" algn="just" rtl="1">
              <a:buNone/>
            </a:pPr>
            <a:r>
              <a:rPr lang="fa-IR" sz="2800" b="1" dirty="0">
                <a:solidFill>
                  <a:srgbClr val="C00000"/>
                </a:solidFill>
                <a:cs typeface="B Nazanin" panose="00000400000000000000" pitchFamily="2" charset="-78"/>
              </a:rPr>
              <a:t>5- تحلیل شبکه مضامین: </a:t>
            </a:r>
            <a:r>
              <a:rPr lang="fa-IR" sz="2800" b="1" dirty="0">
                <a:solidFill>
                  <a:srgbClr val="00B050"/>
                </a:solidFill>
                <a:cs typeface="B Nazanin" panose="00000400000000000000" pitchFamily="2" charset="-78"/>
              </a:rPr>
              <a:t>تعیین ارتباط بین مضامین</a:t>
            </a:r>
            <a:r>
              <a:rPr lang="fa-IR" sz="2800" b="1" dirty="0">
                <a:cs typeface="B Nazanin" panose="00000400000000000000" pitchFamily="2" charset="-78"/>
              </a:rPr>
              <a:t>. مراجعه مجدد به متن اصلی و تفسیر آن به کمک شبکه مضامین </a:t>
            </a:r>
            <a:r>
              <a:rPr lang="fa-IR" sz="2800" b="1" dirty="0">
                <a:solidFill>
                  <a:srgbClr val="00B050"/>
                </a:solidFill>
                <a:cs typeface="B Nazanin" panose="00000400000000000000" pitchFamily="2" charset="-78"/>
              </a:rPr>
              <a:t>(صحت سنجی شبکه مضامین)</a:t>
            </a:r>
            <a:r>
              <a:rPr lang="fa-IR" sz="2800" b="1" dirty="0">
                <a:cs typeface="B Nazanin" panose="00000400000000000000" pitchFamily="2" charset="-78"/>
              </a:rPr>
              <a:t>.</a:t>
            </a:r>
          </a:p>
          <a:p>
            <a:pPr marL="0" indent="0" algn="just" rtl="1">
              <a:buNone/>
            </a:pPr>
            <a:endParaRPr lang="fa-IR" sz="2800" b="1" dirty="0">
              <a:cs typeface="B Nazanin" panose="00000400000000000000" pitchFamily="2" charset="-78"/>
            </a:endParaRPr>
          </a:p>
          <a:p>
            <a:pPr marL="0" indent="0" algn="just" rtl="1">
              <a:buNone/>
            </a:pPr>
            <a:r>
              <a:rPr lang="fa-IR" b="1" dirty="0">
                <a:solidFill>
                  <a:srgbClr val="C00000"/>
                </a:solidFill>
                <a:cs typeface="B Nazanin" panose="00000400000000000000" pitchFamily="2" charset="-78"/>
              </a:rPr>
              <a:t>6- </a:t>
            </a:r>
            <a:r>
              <a:rPr lang="fa-IR" sz="2800" b="1" dirty="0">
                <a:solidFill>
                  <a:srgbClr val="C00000"/>
                </a:solidFill>
                <a:cs typeface="B Nazanin" panose="00000400000000000000" pitchFamily="2" charset="-78"/>
              </a:rPr>
              <a:t>تدوین گزارش: </a:t>
            </a:r>
            <a:r>
              <a:rPr lang="fa-IR" sz="2800" b="1" dirty="0">
                <a:cs typeface="B Nazanin" panose="00000400000000000000" pitchFamily="2" charset="-78"/>
              </a:rPr>
              <a:t>تحلیل و تدوین گزارش نهایی تحقیق. </a:t>
            </a:r>
          </a:p>
          <a:p>
            <a:pPr marL="0" indent="0" algn="just" rtl="1">
              <a:buNone/>
            </a:pPr>
            <a:r>
              <a:rPr lang="fa-IR" sz="2800" b="1" dirty="0">
                <a:cs typeface="B Nazanin" panose="00000400000000000000" pitchFamily="2" charset="-78"/>
              </a:rPr>
              <a:t>حکایت مختصر، منسجم، مستند، منطقی و غیرتکراری برآمده از داده‌ها در قالب مضامین. </a:t>
            </a:r>
          </a:p>
        </p:txBody>
      </p:sp>
      <p:sp>
        <p:nvSpPr>
          <p:cNvPr id="4" name="Title 1">
            <a:extLst>
              <a:ext uri="{FF2B5EF4-FFF2-40B4-BE49-F238E27FC236}">
                <a16:creationId xmlns:a16="http://schemas.microsoft.com/office/drawing/2014/main" id="{C71F1A28-CB0C-52C5-74A5-B01BB059C6DA}"/>
              </a:ext>
            </a:extLst>
          </p:cNvPr>
          <p:cNvSpPr txBox="1">
            <a:spLocks/>
          </p:cNvSpPr>
          <p:nvPr/>
        </p:nvSpPr>
        <p:spPr>
          <a:xfrm>
            <a:off x="214604" y="365125"/>
            <a:ext cx="9685176" cy="707895"/>
          </a:xfrm>
          <a:prstGeom prst="rect">
            <a:avLst/>
          </a:prstGeom>
          <a:solidFill>
            <a:schemeClr val="accent1">
              <a:lumMod val="40000"/>
              <a:lumOff val="60000"/>
            </a:schemeClr>
          </a:solidFill>
        </p:spPr>
        <p:txBody>
          <a:bodyPr vert="horz" lIns="91440" tIns="45720" rIns="91440" bIns="45720" rtlCol="0" anchor="ctr">
            <a:normAutofit fontScale="8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r>
              <a:rPr lang="fa-IR" b="1" dirty="0">
                <a:cs typeface="B Nazanin" panose="00000400000000000000" pitchFamily="2" charset="-78"/>
              </a:rPr>
              <a:t>روش‌های تحقیق » تحلیل مضمون (</a:t>
            </a:r>
            <a:r>
              <a:rPr lang="en-US" b="1" dirty="0">
                <a:cs typeface="B Nazanin" panose="00000400000000000000" pitchFamily="2" charset="-78"/>
              </a:rPr>
              <a:t>Thematic analysis</a:t>
            </a:r>
            <a:r>
              <a:rPr lang="fa-IR" b="1" dirty="0">
                <a:cs typeface="B Nazanin" panose="00000400000000000000" pitchFamily="2" charset="-78"/>
              </a:rPr>
              <a:t>)</a:t>
            </a:r>
            <a:endParaRPr lang="en-US" b="1" dirty="0">
              <a:cs typeface="B Nazanin" panose="00000400000000000000" pitchFamily="2" charset="-78"/>
            </a:endParaRPr>
          </a:p>
        </p:txBody>
      </p:sp>
      <p:sp>
        <p:nvSpPr>
          <p:cNvPr id="5" name="Rectangle 4">
            <a:extLst>
              <a:ext uri="{FF2B5EF4-FFF2-40B4-BE49-F238E27FC236}">
                <a16:creationId xmlns:a16="http://schemas.microsoft.com/office/drawing/2014/main" id="{0C4709C9-5F51-BD63-EE91-061E8966ECD8}"/>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Rounded Corners 5">
            <a:hlinkClick r:id="rId2" action="ppaction://hlinksldjump"/>
            <a:extLst>
              <a:ext uri="{FF2B5EF4-FFF2-40B4-BE49-F238E27FC236}">
                <a16:creationId xmlns:a16="http://schemas.microsoft.com/office/drawing/2014/main" id="{0ACA86EE-A2A6-4114-F000-8FD6744094EC}"/>
              </a:ext>
            </a:extLst>
          </p:cNvPr>
          <p:cNvSpPr/>
          <p:nvPr/>
        </p:nvSpPr>
        <p:spPr>
          <a:xfrm>
            <a:off x="10375296" y="95654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DOI</a:t>
            </a:r>
          </a:p>
        </p:txBody>
      </p:sp>
      <p:sp>
        <p:nvSpPr>
          <p:cNvPr id="7" name="Rectangle: Rounded Corners 6">
            <a:hlinkClick r:id="rId3" action="ppaction://hlinksldjump"/>
            <a:extLst>
              <a:ext uri="{FF2B5EF4-FFF2-40B4-BE49-F238E27FC236}">
                <a16:creationId xmlns:a16="http://schemas.microsoft.com/office/drawing/2014/main" id="{B253E262-55C4-34E7-C458-8396F4324A7D}"/>
              </a:ext>
            </a:extLst>
          </p:cNvPr>
          <p:cNvSpPr/>
          <p:nvPr/>
        </p:nvSpPr>
        <p:spPr>
          <a:xfrm>
            <a:off x="10375296" y="55268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bg1"/>
                </a:solidFill>
                <a:cs typeface="B Nazanin" panose="00000400000000000000" pitchFamily="2" charset="-78"/>
              </a:rPr>
              <a:t>معرفی منابع</a:t>
            </a:r>
            <a:endParaRPr lang="en-US" sz="1400" b="1" dirty="0">
              <a:solidFill>
                <a:schemeClr val="bg1"/>
              </a:solidFill>
              <a:cs typeface="B Nazanin" panose="00000400000000000000" pitchFamily="2" charset="-78"/>
            </a:endParaRPr>
          </a:p>
        </p:txBody>
      </p:sp>
      <p:pic>
        <p:nvPicPr>
          <p:cNvPr id="8" name="Picture 7">
            <a:extLst>
              <a:ext uri="{FF2B5EF4-FFF2-40B4-BE49-F238E27FC236}">
                <a16:creationId xmlns:a16="http://schemas.microsoft.com/office/drawing/2014/main" id="{1798A883-709B-7B3A-1402-9F4F0E46D34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9" name="TextBox 8">
            <a:extLst>
              <a:ext uri="{FF2B5EF4-FFF2-40B4-BE49-F238E27FC236}">
                <a16:creationId xmlns:a16="http://schemas.microsoft.com/office/drawing/2014/main" id="{35C71745-6B83-D351-8983-46FBF27D1BB1}"/>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10" name="Rectangle: Rounded Corners 9">
            <a:hlinkClick r:id="rId5" action="ppaction://hlinksldjump"/>
            <a:extLst>
              <a:ext uri="{FF2B5EF4-FFF2-40B4-BE49-F238E27FC236}">
                <a16:creationId xmlns:a16="http://schemas.microsoft.com/office/drawing/2014/main" id="{27C3FCB2-518E-C43B-2FCA-FAFAFDBB6732}"/>
              </a:ext>
            </a:extLst>
          </p:cNvPr>
          <p:cNvSpPr/>
          <p:nvPr/>
        </p:nvSpPr>
        <p:spPr>
          <a:xfrm>
            <a:off x="10375296" y="138580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علم سنجی</a:t>
            </a:r>
            <a:endParaRPr lang="en-US" sz="1400" b="1" dirty="0">
              <a:solidFill>
                <a:schemeClr val="bg1"/>
              </a:solidFill>
              <a:cs typeface="B Nazanin" panose="00000400000000000000" pitchFamily="2" charset="-78"/>
            </a:endParaRPr>
          </a:p>
        </p:txBody>
      </p:sp>
      <p:sp>
        <p:nvSpPr>
          <p:cNvPr id="11" name="Rectangle: Rounded Corners 10">
            <a:hlinkClick r:id="rId6" action="ppaction://hlinksldjump"/>
            <a:extLst>
              <a:ext uri="{FF2B5EF4-FFF2-40B4-BE49-F238E27FC236}">
                <a16:creationId xmlns:a16="http://schemas.microsoft.com/office/drawing/2014/main" id="{A284CEC4-2773-99CE-6CD5-12300EB2A04F}"/>
              </a:ext>
            </a:extLst>
          </p:cNvPr>
          <p:cNvSpPr/>
          <p:nvPr/>
        </p:nvSpPr>
        <p:spPr>
          <a:xfrm>
            <a:off x="10375296" y="1815066"/>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رتبه بندی نشریات</a:t>
            </a:r>
            <a:endParaRPr lang="en-US" sz="1400" b="1" dirty="0">
              <a:solidFill>
                <a:schemeClr val="bg1"/>
              </a:solidFill>
              <a:cs typeface="B Nazanin" panose="00000400000000000000" pitchFamily="2" charset="-78"/>
            </a:endParaRPr>
          </a:p>
        </p:txBody>
      </p:sp>
      <p:sp>
        <p:nvSpPr>
          <p:cNvPr id="12" name="Rectangle: Rounded Corners 11">
            <a:hlinkClick r:id="rId7" action="ppaction://hlinksldjump"/>
            <a:extLst>
              <a:ext uri="{FF2B5EF4-FFF2-40B4-BE49-F238E27FC236}">
                <a16:creationId xmlns:a16="http://schemas.microsoft.com/office/drawing/2014/main" id="{6BC5581C-9E2E-3410-4E7B-72E6092CEC03}"/>
              </a:ext>
            </a:extLst>
          </p:cNvPr>
          <p:cNvSpPr/>
          <p:nvPr/>
        </p:nvSpPr>
        <p:spPr>
          <a:xfrm>
            <a:off x="10375296" y="264309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دریافت مقاله</a:t>
            </a:r>
            <a:endParaRPr lang="en-US" sz="1400" b="1" dirty="0">
              <a:solidFill>
                <a:schemeClr val="bg1"/>
              </a:solidFill>
              <a:cs typeface="B Nazanin" panose="00000400000000000000" pitchFamily="2" charset="-78"/>
            </a:endParaRPr>
          </a:p>
        </p:txBody>
      </p:sp>
      <p:sp>
        <p:nvSpPr>
          <p:cNvPr id="13" name="Rectangle: Rounded Corners 12">
            <a:hlinkClick r:id="rId8" action="ppaction://hlinksldjump"/>
            <a:extLst>
              <a:ext uri="{FF2B5EF4-FFF2-40B4-BE49-F238E27FC236}">
                <a16:creationId xmlns:a16="http://schemas.microsoft.com/office/drawing/2014/main" id="{20E52FDA-B37C-1A03-7601-858F5BFD1FD5}"/>
              </a:ext>
            </a:extLst>
          </p:cNvPr>
          <p:cNvSpPr/>
          <p:nvPr/>
        </p:nvSpPr>
        <p:spPr>
          <a:xfrm>
            <a:off x="10375296" y="305541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سامانه پژوهشیار</a:t>
            </a:r>
            <a:endParaRPr lang="en-US" sz="1400" b="1" dirty="0">
              <a:solidFill>
                <a:schemeClr val="bg1"/>
              </a:solidFill>
              <a:cs typeface="B Nazanin" panose="00000400000000000000" pitchFamily="2" charset="-78"/>
            </a:endParaRPr>
          </a:p>
        </p:txBody>
      </p:sp>
      <p:sp>
        <p:nvSpPr>
          <p:cNvPr id="14" name="Rectangle: Rounded Corners 13">
            <a:hlinkClick r:id="rId9" action="ppaction://hlinksldjump"/>
            <a:extLst>
              <a:ext uri="{FF2B5EF4-FFF2-40B4-BE49-F238E27FC236}">
                <a16:creationId xmlns:a16="http://schemas.microsoft.com/office/drawing/2014/main" id="{909DC8E1-9CC1-3271-7BC3-6A4FACAB99A1}"/>
              </a:ext>
            </a:extLst>
          </p:cNvPr>
          <p:cNvSpPr/>
          <p:nvPr/>
        </p:nvSpPr>
        <p:spPr>
          <a:xfrm>
            <a:off x="10375296" y="347620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ORCID</a:t>
            </a:r>
          </a:p>
        </p:txBody>
      </p:sp>
      <p:sp>
        <p:nvSpPr>
          <p:cNvPr id="15" name="Rectangle: Rounded Corners 14">
            <a:hlinkClick r:id="rId10" action="ppaction://hlinksldjump"/>
            <a:extLst>
              <a:ext uri="{FF2B5EF4-FFF2-40B4-BE49-F238E27FC236}">
                <a16:creationId xmlns:a16="http://schemas.microsoft.com/office/drawing/2014/main" id="{60E2870F-2390-6604-E179-452374A2A320}"/>
              </a:ext>
            </a:extLst>
          </p:cNvPr>
          <p:cNvSpPr/>
          <p:nvPr/>
        </p:nvSpPr>
        <p:spPr>
          <a:xfrm>
            <a:off x="10375296" y="388852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ساختار مقاله</a:t>
            </a:r>
            <a:endParaRPr lang="en-US" sz="1400" b="1" dirty="0">
              <a:solidFill>
                <a:schemeClr val="bg1"/>
              </a:solidFill>
              <a:cs typeface="B Nazanin" panose="00000400000000000000" pitchFamily="2" charset="-78"/>
            </a:endParaRPr>
          </a:p>
        </p:txBody>
      </p:sp>
      <p:sp>
        <p:nvSpPr>
          <p:cNvPr id="16" name="Rectangle: Rounded Corners 15">
            <a:hlinkClick r:id="rId11" action="ppaction://hlinksldjump"/>
            <a:extLst>
              <a:ext uri="{FF2B5EF4-FFF2-40B4-BE49-F238E27FC236}">
                <a16:creationId xmlns:a16="http://schemas.microsoft.com/office/drawing/2014/main" id="{0D05AF50-8120-66F1-D5EF-CF16FF66BDA2}"/>
              </a:ext>
            </a:extLst>
          </p:cNvPr>
          <p:cNvSpPr/>
          <p:nvPr/>
        </p:nvSpPr>
        <p:spPr>
          <a:xfrm>
            <a:off x="10375296" y="43093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ارجاع دهی و نکات مهم</a:t>
            </a:r>
            <a:endParaRPr lang="en-US" sz="1400" b="1" dirty="0">
              <a:solidFill>
                <a:schemeClr val="bg1"/>
              </a:solidFill>
              <a:cs typeface="B Nazanin" panose="00000400000000000000" pitchFamily="2" charset="-78"/>
            </a:endParaRPr>
          </a:p>
        </p:txBody>
      </p:sp>
      <p:sp>
        <p:nvSpPr>
          <p:cNvPr id="17" name="Rectangle: Rounded Corners 16">
            <a:hlinkClick r:id="rId12" action="ppaction://hlinksldjump"/>
            <a:extLst>
              <a:ext uri="{FF2B5EF4-FFF2-40B4-BE49-F238E27FC236}">
                <a16:creationId xmlns:a16="http://schemas.microsoft.com/office/drawing/2014/main" id="{41060548-B242-D0D1-7275-A6612F2DBCE9}"/>
              </a:ext>
            </a:extLst>
          </p:cNvPr>
          <p:cNvSpPr/>
          <p:nvPr/>
        </p:nvSpPr>
        <p:spPr>
          <a:xfrm>
            <a:off x="10375296" y="473011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انواع مقاله</a:t>
            </a:r>
            <a:endParaRPr lang="en-US" sz="1400" b="1" dirty="0">
              <a:solidFill>
                <a:schemeClr val="bg1"/>
              </a:solidFill>
              <a:cs typeface="B Nazanin" panose="00000400000000000000" pitchFamily="2" charset="-78"/>
            </a:endParaRPr>
          </a:p>
        </p:txBody>
      </p:sp>
      <p:sp>
        <p:nvSpPr>
          <p:cNvPr id="18" name="Rectangle: Rounded Corners 17">
            <a:hlinkClick r:id="rId13" action="ppaction://hlinksldjump"/>
            <a:extLst>
              <a:ext uri="{FF2B5EF4-FFF2-40B4-BE49-F238E27FC236}">
                <a16:creationId xmlns:a16="http://schemas.microsoft.com/office/drawing/2014/main" id="{86E37A21-083D-F520-6054-48CECA0D5FFA}"/>
              </a:ext>
            </a:extLst>
          </p:cNvPr>
          <p:cNvSpPr/>
          <p:nvPr/>
        </p:nvSpPr>
        <p:spPr>
          <a:xfrm>
            <a:off x="10375296" y="515090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پذیرش و داوری</a:t>
            </a:r>
            <a:endParaRPr lang="en-US" sz="1400" b="1" dirty="0">
              <a:solidFill>
                <a:schemeClr val="bg1"/>
              </a:solidFill>
              <a:cs typeface="B Nazanin" panose="00000400000000000000" pitchFamily="2" charset="-78"/>
            </a:endParaRPr>
          </a:p>
        </p:txBody>
      </p:sp>
      <p:sp>
        <p:nvSpPr>
          <p:cNvPr id="34" name="Rectangle: Rounded Corners 33">
            <a:hlinkClick r:id="rId14" action="ppaction://hlinksldjump"/>
            <a:extLst>
              <a:ext uri="{FF2B5EF4-FFF2-40B4-BE49-F238E27FC236}">
                <a16:creationId xmlns:a16="http://schemas.microsoft.com/office/drawing/2014/main" id="{A9CE4FE7-E2C4-0D4C-2B18-7EE74D27CAA4}"/>
              </a:ext>
            </a:extLst>
          </p:cNvPr>
          <p:cNvSpPr/>
          <p:nvPr/>
        </p:nvSpPr>
        <p:spPr>
          <a:xfrm>
            <a:off x="10375296" y="55632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سئو آکادمیک</a:t>
            </a:r>
            <a:endParaRPr lang="en-US" sz="1400" b="1" dirty="0">
              <a:solidFill>
                <a:schemeClr val="bg1"/>
              </a:solidFill>
              <a:cs typeface="B Nazanin" panose="00000400000000000000" pitchFamily="2" charset="-78"/>
            </a:endParaRPr>
          </a:p>
        </p:txBody>
      </p:sp>
      <p:sp>
        <p:nvSpPr>
          <p:cNvPr id="35" name="Rectangle: Rounded Corners 34">
            <a:hlinkClick r:id="rId15" action="ppaction://hlinksldjump"/>
            <a:extLst>
              <a:ext uri="{FF2B5EF4-FFF2-40B4-BE49-F238E27FC236}">
                <a16:creationId xmlns:a16="http://schemas.microsoft.com/office/drawing/2014/main" id="{AC90FFB5-08A9-A849-8A6E-4DCEBA4036C3}"/>
              </a:ext>
            </a:extLst>
          </p:cNvPr>
          <p:cNvSpPr/>
          <p:nvPr/>
        </p:nvSpPr>
        <p:spPr>
          <a:xfrm>
            <a:off x="10375297" y="597554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MaxQDA</a:t>
            </a:r>
            <a:endParaRPr lang="en-US" sz="1400" b="1" dirty="0">
              <a:solidFill>
                <a:schemeClr val="bg1"/>
              </a:solidFill>
              <a:cs typeface="B Nazanin" panose="00000400000000000000" pitchFamily="2" charset="-78"/>
            </a:endParaRPr>
          </a:p>
        </p:txBody>
      </p:sp>
      <p:sp>
        <p:nvSpPr>
          <p:cNvPr id="36" name="Rectangle: Rounded Corners 35">
            <a:hlinkClick r:id="rId16" action="ppaction://hlinksldjump"/>
            <a:extLst>
              <a:ext uri="{FF2B5EF4-FFF2-40B4-BE49-F238E27FC236}">
                <a16:creationId xmlns:a16="http://schemas.microsoft.com/office/drawing/2014/main" id="{03BCB6E0-A387-CE0F-113D-E60D5E3853D3}"/>
              </a:ext>
            </a:extLst>
          </p:cNvPr>
          <p:cNvSpPr/>
          <p:nvPr/>
        </p:nvSpPr>
        <p:spPr>
          <a:xfrm>
            <a:off x="10375296" y="6396329"/>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tx1"/>
                </a:solidFill>
                <a:cs typeface="B Nazanin" panose="00000400000000000000" pitchFamily="2" charset="-78"/>
              </a:rPr>
              <a:t>روش‌های تحقیق منتخب</a:t>
            </a:r>
            <a:endParaRPr lang="en-US" sz="1400" b="1" dirty="0">
              <a:solidFill>
                <a:schemeClr val="tx1"/>
              </a:solidFill>
              <a:cs typeface="B Nazanin" panose="00000400000000000000" pitchFamily="2" charset="-78"/>
            </a:endParaRPr>
          </a:p>
        </p:txBody>
      </p:sp>
      <p:sp>
        <p:nvSpPr>
          <p:cNvPr id="37" name="Rectangle: Rounded Corners 36">
            <a:hlinkClick r:id="rId6" action="ppaction://hlinksldjump"/>
            <a:extLst>
              <a:ext uri="{FF2B5EF4-FFF2-40B4-BE49-F238E27FC236}">
                <a16:creationId xmlns:a16="http://schemas.microsoft.com/office/drawing/2014/main" id="{7C5890F8-8950-D9F4-1F73-CAFCAEADFE93}"/>
              </a:ext>
            </a:extLst>
          </p:cNvPr>
          <p:cNvSpPr/>
          <p:nvPr/>
        </p:nvSpPr>
        <p:spPr>
          <a:xfrm>
            <a:off x="10380825" y="2239233"/>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VOSViewer</a:t>
            </a:r>
            <a:endParaRPr lang="en-US" sz="14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2060657757"/>
      </p:ext>
    </p:extLst>
  </p:cSld>
  <p:clrMapOvr>
    <a:masterClrMapping/>
  </p:clrMapOvr>
  <p:transition spd="med">
    <p:pull/>
  </p:transition>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8DC496C-12BE-10FC-1946-B05AAF558520}"/>
              </a:ext>
            </a:extLst>
          </p:cNvPr>
          <p:cNvSpPr>
            <a:spLocks noGrp="1"/>
          </p:cNvSpPr>
          <p:nvPr>
            <p:ph idx="1"/>
          </p:nvPr>
        </p:nvSpPr>
        <p:spPr>
          <a:xfrm>
            <a:off x="214602" y="1253330"/>
            <a:ext cx="9685177" cy="5376069"/>
          </a:xfrm>
        </p:spPr>
        <p:txBody>
          <a:bodyPr>
            <a:noAutofit/>
          </a:bodyPr>
          <a:lstStyle/>
          <a:p>
            <a:pPr marL="0" indent="0" algn="just" rtl="1">
              <a:buNone/>
            </a:pPr>
            <a:r>
              <a:rPr lang="fa-IR" sz="2400" b="1" dirty="0">
                <a:cs typeface="B Nazanin" panose="00000400000000000000" pitchFamily="2" charset="-78"/>
              </a:rPr>
              <a:t>یک روش تحقیق </a:t>
            </a:r>
            <a:r>
              <a:rPr lang="fa-IR" sz="2400" b="1" dirty="0">
                <a:solidFill>
                  <a:srgbClr val="C00000"/>
                </a:solidFill>
                <a:cs typeface="B Nazanin" panose="00000400000000000000" pitchFamily="2" charset="-78"/>
              </a:rPr>
              <a:t>کیفی</a:t>
            </a:r>
            <a:r>
              <a:rPr lang="fa-IR" sz="2400" b="1" dirty="0">
                <a:cs typeface="B Nazanin" panose="00000400000000000000" pitchFamily="2" charset="-78"/>
              </a:rPr>
              <a:t> است که از </a:t>
            </a:r>
            <a:r>
              <a:rPr lang="fa-IR" sz="2400" b="1" dirty="0">
                <a:solidFill>
                  <a:srgbClr val="C00000"/>
                </a:solidFill>
                <a:cs typeface="B Nazanin" panose="00000400000000000000" pitchFamily="2" charset="-78"/>
              </a:rPr>
              <a:t>روش‌های آماری </a:t>
            </a:r>
            <a:r>
              <a:rPr lang="fa-IR" sz="2400" b="1" dirty="0">
                <a:cs typeface="B Nazanin" panose="00000400000000000000" pitchFamily="2" charset="-78"/>
              </a:rPr>
              <a:t>برای تحلیل استفاده می‌کند. </a:t>
            </a:r>
          </a:p>
          <a:p>
            <a:pPr marL="0" indent="0" algn="just" rtl="1">
              <a:buNone/>
            </a:pPr>
            <a:r>
              <a:rPr lang="fa-IR" sz="2400" b="1" dirty="0">
                <a:solidFill>
                  <a:srgbClr val="C00000"/>
                </a:solidFill>
                <a:cs typeface="B Nazanin" panose="00000400000000000000" pitchFamily="2" charset="-78"/>
              </a:rPr>
              <a:t>(فصل مشترک روش‌های پژوهش کیفی و کمی)</a:t>
            </a:r>
          </a:p>
          <a:p>
            <a:pPr marL="0" indent="0" algn="just" rtl="1">
              <a:buNone/>
            </a:pPr>
            <a:endParaRPr lang="fa-IR" sz="2400" b="1" dirty="0">
              <a:solidFill>
                <a:srgbClr val="C00000"/>
              </a:solidFill>
              <a:cs typeface="B Nazanin" panose="00000400000000000000" pitchFamily="2" charset="-78"/>
            </a:endParaRPr>
          </a:p>
          <a:p>
            <a:pPr marL="0" indent="0" algn="just" rtl="1">
              <a:buNone/>
            </a:pPr>
            <a:r>
              <a:rPr lang="fa-IR" sz="2400" b="1" dirty="0">
                <a:solidFill>
                  <a:srgbClr val="0070C0"/>
                </a:solidFill>
                <a:cs typeface="B Nazanin" panose="00000400000000000000" pitchFamily="2" charset="-78"/>
              </a:rPr>
              <a:t>زمانی انجام می‌شود که چندین مطالعه علمی با </a:t>
            </a:r>
            <a:r>
              <a:rPr lang="fa-IR" sz="2400" b="1" dirty="0">
                <a:solidFill>
                  <a:srgbClr val="00B050"/>
                </a:solidFill>
                <a:cs typeface="B Nazanin" panose="00000400000000000000" pitchFamily="2" charset="-78"/>
              </a:rPr>
              <a:t>هدف مشترک </a:t>
            </a:r>
            <a:r>
              <a:rPr lang="fa-IR" sz="2400" b="1" dirty="0">
                <a:solidFill>
                  <a:srgbClr val="0070C0"/>
                </a:solidFill>
                <a:cs typeface="B Nazanin" panose="00000400000000000000" pitchFamily="2" charset="-78"/>
              </a:rPr>
              <a:t>و یا </a:t>
            </a:r>
            <a:r>
              <a:rPr lang="fa-IR" sz="2400" b="1" dirty="0">
                <a:solidFill>
                  <a:srgbClr val="00B050"/>
                </a:solidFill>
                <a:cs typeface="B Nazanin" panose="00000400000000000000" pitchFamily="2" charset="-78"/>
              </a:rPr>
              <a:t>جامعه آماری مشترک </a:t>
            </a:r>
            <a:r>
              <a:rPr lang="fa-IR" sz="2400" b="1" dirty="0">
                <a:solidFill>
                  <a:srgbClr val="0070C0"/>
                </a:solidFill>
                <a:cs typeface="B Nazanin" panose="00000400000000000000" pitchFamily="2" charset="-78"/>
              </a:rPr>
              <a:t>صورت گرفته و بخواهیم به </a:t>
            </a:r>
            <a:r>
              <a:rPr lang="fa-IR" sz="2400" b="1" dirty="0">
                <a:solidFill>
                  <a:srgbClr val="C00000"/>
                </a:solidFill>
                <a:cs typeface="B Nazanin" panose="00000400000000000000" pitchFamily="2" charset="-78"/>
              </a:rPr>
              <a:t>شناسایی خطاها </a:t>
            </a:r>
            <a:r>
              <a:rPr lang="fa-IR" sz="2400" b="1" dirty="0">
                <a:solidFill>
                  <a:srgbClr val="0070C0"/>
                </a:solidFill>
                <a:cs typeface="B Nazanin" panose="00000400000000000000" pitchFamily="2" charset="-78"/>
              </a:rPr>
              <a:t>و </a:t>
            </a:r>
            <a:r>
              <a:rPr lang="fa-IR" sz="2400" b="1" dirty="0">
                <a:solidFill>
                  <a:srgbClr val="C00000"/>
                </a:solidFill>
                <a:cs typeface="B Nazanin" panose="00000400000000000000" pitchFamily="2" charset="-78"/>
              </a:rPr>
              <a:t>دستیابی به برآیند مشترک </a:t>
            </a:r>
            <a:r>
              <a:rPr lang="fa-IR" sz="2400" b="1" dirty="0">
                <a:solidFill>
                  <a:srgbClr val="0070C0"/>
                </a:solidFill>
                <a:cs typeface="B Nazanin" panose="00000400000000000000" pitchFamily="2" charset="-78"/>
              </a:rPr>
              <a:t>برسیم.</a:t>
            </a:r>
          </a:p>
          <a:p>
            <a:pPr marL="0" indent="0" algn="just" rtl="1">
              <a:buNone/>
            </a:pPr>
            <a:endParaRPr lang="fa-IR" sz="2400" b="1" dirty="0">
              <a:solidFill>
                <a:srgbClr val="0070C0"/>
              </a:solidFill>
              <a:cs typeface="B Nazanin" panose="00000400000000000000" pitchFamily="2" charset="-78"/>
            </a:endParaRPr>
          </a:p>
          <a:p>
            <a:pPr marL="0" indent="0" algn="just" rtl="1">
              <a:buNone/>
            </a:pPr>
            <a:r>
              <a:rPr lang="fa-IR" sz="2400" b="1" dirty="0">
                <a:solidFill>
                  <a:schemeClr val="accent2">
                    <a:lumMod val="75000"/>
                  </a:schemeClr>
                </a:solidFill>
                <a:cs typeface="B Nazanin" panose="00000400000000000000" pitchFamily="2" charset="-78"/>
              </a:rPr>
              <a:t>ابتدا: </a:t>
            </a:r>
          </a:p>
          <a:p>
            <a:pPr algn="just" rtl="1"/>
            <a:r>
              <a:rPr lang="fa-IR" sz="2400" b="1" dirty="0">
                <a:cs typeface="B Nazanin" panose="00000400000000000000" pitchFamily="2" charset="-78"/>
              </a:rPr>
              <a:t>باید حوزه‌ تحقیقاتی انتخاب گردد که نتایج مطالعات در آن دارای </a:t>
            </a:r>
            <a:r>
              <a:rPr lang="fa-IR" sz="2400" b="1" dirty="0">
                <a:solidFill>
                  <a:srgbClr val="C00000"/>
                </a:solidFill>
                <a:cs typeface="B Nazanin" panose="00000400000000000000" pitchFamily="2" charset="-78"/>
              </a:rPr>
              <a:t>ابهام</a:t>
            </a:r>
            <a:r>
              <a:rPr lang="fa-IR" sz="2400" b="1" dirty="0">
                <a:cs typeface="B Nazanin" panose="00000400000000000000" pitchFamily="2" charset="-78"/>
              </a:rPr>
              <a:t> باشد</a:t>
            </a:r>
          </a:p>
          <a:p>
            <a:pPr marL="0" indent="0" algn="just" rtl="1">
              <a:buNone/>
            </a:pPr>
            <a:r>
              <a:rPr lang="fa-IR" sz="2400" b="1" dirty="0">
                <a:solidFill>
                  <a:schemeClr val="accent2">
                    <a:lumMod val="75000"/>
                  </a:schemeClr>
                </a:solidFill>
                <a:cs typeface="B Nazanin" panose="00000400000000000000" pitchFamily="2" charset="-78"/>
              </a:rPr>
              <a:t>سپس:</a:t>
            </a:r>
          </a:p>
          <a:p>
            <a:pPr algn="just" rtl="1"/>
            <a:r>
              <a:rPr lang="fa-IR" sz="2400" b="1" dirty="0">
                <a:cs typeface="B Nazanin" panose="00000400000000000000" pitchFamily="2" charset="-78"/>
              </a:rPr>
              <a:t>شناسایی نتایج تحقیقات</a:t>
            </a:r>
          </a:p>
          <a:p>
            <a:pPr algn="just" rtl="1"/>
            <a:r>
              <a:rPr lang="fa-IR" sz="2400" b="1" dirty="0">
                <a:cs typeface="B Nazanin" panose="00000400000000000000" pitchFamily="2" charset="-78"/>
              </a:rPr>
              <a:t>بررسی و مقایسه نتایج تحقیقات انتخاب شده</a:t>
            </a:r>
          </a:p>
          <a:p>
            <a:pPr algn="just" rtl="1"/>
            <a:r>
              <a:rPr lang="fa-IR" sz="2400" b="1" dirty="0">
                <a:cs typeface="B Nazanin" panose="00000400000000000000" pitchFamily="2" charset="-78"/>
              </a:rPr>
              <a:t>ارزشیابی نتایج به منظور کاهش خطا در برآورد</a:t>
            </a:r>
          </a:p>
          <a:p>
            <a:pPr marL="0" indent="0" algn="just" rtl="1">
              <a:buNone/>
            </a:pPr>
            <a:endParaRPr lang="fa-IR" sz="2400" b="1" dirty="0">
              <a:solidFill>
                <a:srgbClr val="C00000"/>
              </a:solidFill>
              <a:cs typeface="B Nazanin" panose="00000400000000000000" pitchFamily="2" charset="-78"/>
            </a:endParaRPr>
          </a:p>
          <a:p>
            <a:pPr marL="0" indent="0" algn="just" rtl="1">
              <a:buNone/>
            </a:pPr>
            <a:endParaRPr lang="fa-IR" sz="2400" b="1" dirty="0">
              <a:solidFill>
                <a:srgbClr val="C00000"/>
              </a:solidFill>
              <a:cs typeface="B Nazanin" panose="00000400000000000000" pitchFamily="2" charset="-78"/>
            </a:endParaRPr>
          </a:p>
        </p:txBody>
      </p:sp>
      <p:sp>
        <p:nvSpPr>
          <p:cNvPr id="4" name="Title 1">
            <a:extLst>
              <a:ext uri="{FF2B5EF4-FFF2-40B4-BE49-F238E27FC236}">
                <a16:creationId xmlns:a16="http://schemas.microsoft.com/office/drawing/2014/main" id="{C71F1A28-CB0C-52C5-74A5-B01BB059C6DA}"/>
              </a:ext>
            </a:extLst>
          </p:cNvPr>
          <p:cNvSpPr txBox="1">
            <a:spLocks/>
          </p:cNvSpPr>
          <p:nvPr/>
        </p:nvSpPr>
        <p:spPr>
          <a:xfrm>
            <a:off x="214604" y="365125"/>
            <a:ext cx="9685176" cy="707895"/>
          </a:xfrm>
          <a:prstGeom prst="rect">
            <a:avLst/>
          </a:prstGeom>
          <a:solidFill>
            <a:schemeClr val="accent1">
              <a:lumMod val="40000"/>
              <a:lumOff val="60000"/>
            </a:schemeClr>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r>
              <a:rPr lang="fa-IR" b="1" dirty="0">
                <a:cs typeface="B Nazanin" panose="00000400000000000000" pitchFamily="2" charset="-78"/>
              </a:rPr>
              <a:t>روش‌های تحقیق » فراتحلیل (</a:t>
            </a:r>
            <a:r>
              <a:rPr lang="en-US" b="1" dirty="0">
                <a:cs typeface="B Nazanin" panose="00000400000000000000" pitchFamily="2" charset="-78"/>
              </a:rPr>
              <a:t>Meta Analysis</a:t>
            </a:r>
            <a:r>
              <a:rPr lang="fa-IR" b="1" dirty="0">
                <a:cs typeface="B Nazanin" panose="00000400000000000000" pitchFamily="2" charset="-78"/>
              </a:rPr>
              <a:t>)</a:t>
            </a:r>
            <a:endParaRPr lang="en-US" b="1" dirty="0">
              <a:cs typeface="B Nazanin" panose="00000400000000000000" pitchFamily="2" charset="-78"/>
            </a:endParaRPr>
          </a:p>
        </p:txBody>
      </p:sp>
      <p:sp>
        <p:nvSpPr>
          <p:cNvPr id="5" name="Rectangle 4">
            <a:extLst>
              <a:ext uri="{FF2B5EF4-FFF2-40B4-BE49-F238E27FC236}">
                <a16:creationId xmlns:a16="http://schemas.microsoft.com/office/drawing/2014/main" id="{CBA38FDA-B6E6-ABB2-CE0B-DECFFB6635AC}"/>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Rounded Corners 5">
            <a:hlinkClick r:id="rId2" action="ppaction://hlinksldjump"/>
            <a:extLst>
              <a:ext uri="{FF2B5EF4-FFF2-40B4-BE49-F238E27FC236}">
                <a16:creationId xmlns:a16="http://schemas.microsoft.com/office/drawing/2014/main" id="{05300C4F-2398-AFBC-5060-DED9BF706953}"/>
              </a:ext>
            </a:extLst>
          </p:cNvPr>
          <p:cNvSpPr/>
          <p:nvPr/>
        </p:nvSpPr>
        <p:spPr>
          <a:xfrm>
            <a:off x="10375296" y="95654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DOI</a:t>
            </a:r>
          </a:p>
        </p:txBody>
      </p:sp>
      <p:sp>
        <p:nvSpPr>
          <p:cNvPr id="7" name="Rectangle: Rounded Corners 6">
            <a:hlinkClick r:id="rId3" action="ppaction://hlinksldjump"/>
            <a:extLst>
              <a:ext uri="{FF2B5EF4-FFF2-40B4-BE49-F238E27FC236}">
                <a16:creationId xmlns:a16="http://schemas.microsoft.com/office/drawing/2014/main" id="{4586317D-735D-6578-1495-C19ECCA7C313}"/>
              </a:ext>
            </a:extLst>
          </p:cNvPr>
          <p:cNvSpPr/>
          <p:nvPr/>
        </p:nvSpPr>
        <p:spPr>
          <a:xfrm>
            <a:off x="10375296" y="55268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bg1"/>
                </a:solidFill>
                <a:cs typeface="B Nazanin" panose="00000400000000000000" pitchFamily="2" charset="-78"/>
              </a:rPr>
              <a:t>معرفی منابع</a:t>
            </a:r>
            <a:endParaRPr lang="en-US" sz="1400" b="1" dirty="0">
              <a:solidFill>
                <a:schemeClr val="bg1"/>
              </a:solidFill>
              <a:cs typeface="B Nazanin" panose="00000400000000000000" pitchFamily="2" charset="-78"/>
            </a:endParaRPr>
          </a:p>
        </p:txBody>
      </p:sp>
      <p:pic>
        <p:nvPicPr>
          <p:cNvPr id="8" name="Picture 7">
            <a:extLst>
              <a:ext uri="{FF2B5EF4-FFF2-40B4-BE49-F238E27FC236}">
                <a16:creationId xmlns:a16="http://schemas.microsoft.com/office/drawing/2014/main" id="{4954BFAF-ECCD-B854-A55C-0966411B801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9" name="TextBox 8">
            <a:extLst>
              <a:ext uri="{FF2B5EF4-FFF2-40B4-BE49-F238E27FC236}">
                <a16:creationId xmlns:a16="http://schemas.microsoft.com/office/drawing/2014/main" id="{6C09DA38-3585-693C-637B-069EC5DB5127}"/>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10" name="Rectangle: Rounded Corners 9">
            <a:hlinkClick r:id="rId5" action="ppaction://hlinksldjump"/>
            <a:extLst>
              <a:ext uri="{FF2B5EF4-FFF2-40B4-BE49-F238E27FC236}">
                <a16:creationId xmlns:a16="http://schemas.microsoft.com/office/drawing/2014/main" id="{FF000E5E-21C6-F7F2-2CAC-F1A4E66740C7}"/>
              </a:ext>
            </a:extLst>
          </p:cNvPr>
          <p:cNvSpPr/>
          <p:nvPr/>
        </p:nvSpPr>
        <p:spPr>
          <a:xfrm>
            <a:off x="10375296" y="138580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علم سنجی</a:t>
            </a:r>
            <a:endParaRPr lang="en-US" sz="1400" b="1" dirty="0">
              <a:solidFill>
                <a:schemeClr val="bg1"/>
              </a:solidFill>
              <a:cs typeface="B Nazanin" panose="00000400000000000000" pitchFamily="2" charset="-78"/>
            </a:endParaRPr>
          </a:p>
        </p:txBody>
      </p:sp>
      <p:sp>
        <p:nvSpPr>
          <p:cNvPr id="11" name="Rectangle: Rounded Corners 10">
            <a:hlinkClick r:id="rId6" action="ppaction://hlinksldjump"/>
            <a:extLst>
              <a:ext uri="{FF2B5EF4-FFF2-40B4-BE49-F238E27FC236}">
                <a16:creationId xmlns:a16="http://schemas.microsoft.com/office/drawing/2014/main" id="{213314CB-8B31-1192-3E7F-8C2C9EE00C87}"/>
              </a:ext>
            </a:extLst>
          </p:cNvPr>
          <p:cNvSpPr/>
          <p:nvPr/>
        </p:nvSpPr>
        <p:spPr>
          <a:xfrm>
            <a:off x="10375296" y="1815066"/>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رتبه بندی نشریات</a:t>
            </a:r>
            <a:endParaRPr lang="en-US" sz="1400" b="1" dirty="0">
              <a:solidFill>
                <a:schemeClr val="bg1"/>
              </a:solidFill>
              <a:cs typeface="B Nazanin" panose="00000400000000000000" pitchFamily="2" charset="-78"/>
            </a:endParaRPr>
          </a:p>
        </p:txBody>
      </p:sp>
      <p:sp>
        <p:nvSpPr>
          <p:cNvPr id="12" name="Rectangle: Rounded Corners 11">
            <a:hlinkClick r:id="rId7" action="ppaction://hlinksldjump"/>
            <a:extLst>
              <a:ext uri="{FF2B5EF4-FFF2-40B4-BE49-F238E27FC236}">
                <a16:creationId xmlns:a16="http://schemas.microsoft.com/office/drawing/2014/main" id="{7E801557-6ABB-1C14-77A8-52537BFF1E66}"/>
              </a:ext>
            </a:extLst>
          </p:cNvPr>
          <p:cNvSpPr/>
          <p:nvPr/>
        </p:nvSpPr>
        <p:spPr>
          <a:xfrm>
            <a:off x="10375296" y="264309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دریافت مقاله</a:t>
            </a:r>
            <a:endParaRPr lang="en-US" sz="1400" b="1" dirty="0">
              <a:solidFill>
                <a:schemeClr val="bg1"/>
              </a:solidFill>
              <a:cs typeface="B Nazanin" panose="00000400000000000000" pitchFamily="2" charset="-78"/>
            </a:endParaRPr>
          </a:p>
        </p:txBody>
      </p:sp>
      <p:sp>
        <p:nvSpPr>
          <p:cNvPr id="13" name="Rectangle: Rounded Corners 12">
            <a:hlinkClick r:id="rId8" action="ppaction://hlinksldjump"/>
            <a:extLst>
              <a:ext uri="{FF2B5EF4-FFF2-40B4-BE49-F238E27FC236}">
                <a16:creationId xmlns:a16="http://schemas.microsoft.com/office/drawing/2014/main" id="{A66733B1-B592-2515-0FCC-72C8C92865BB}"/>
              </a:ext>
            </a:extLst>
          </p:cNvPr>
          <p:cNvSpPr/>
          <p:nvPr/>
        </p:nvSpPr>
        <p:spPr>
          <a:xfrm>
            <a:off x="10375296" y="305541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سامانه پژوهشیار</a:t>
            </a:r>
            <a:endParaRPr lang="en-US" sz="1400" b="1" dirty="0">
              <a:solidFill>
                <a:schemeClr val="bg1"/>
              </a:solidFill>
              <a:cs typeface="B Nazanin" panose="00000400000000000000" pitchFamily="2" charset="-78"/>
            </a:endParaRPr>
          </a:p>
        </p:txBody>
      </p:sp>
      <p:sp>
        <p:nvSpPr>
          <p:cNvPr id="14" name="Rectangle: Rounded Corners 13">
            <a:hlinkClick r:id="rId9" action="ppaction://hlinksldjump"/>
            <a:extLst>
              <a:ext uri="{FF2B5EF4-FFF2-40B4-BE49-F238E27FC236}">
                <a16:creationId xmlns:a16="http://schemas.microsoft.com/office/drawing/2014/main" id="{4FF0EB33-0131-5B9D-42F0-8F1464E04A7E}"/>
              </a:ext>
            </a:extLst>
          </p:cNvPr>
          <p:cNvSpPr/>
          <p:nvPr/>
        </p:nvSpPr>
        <p:spPr>
          <a:xfrm>
            <a:off x="10375296" y="347620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ORCID</a:t>
            </a:r>
          </a:p>
        </p:txBody>
      </p:sp>
      <p:sp>
        <p:nvSpPr>
          <p:cNvPr id="15" name="Rectangle: Rounded Corners 14">
            <a:hlinkClick r:id="rId10" action="ppaction://hlinksldjump"/>
            <a:extLst>
              <a:ext uri="{FF2B5EF4-FFF2-40B4-BE49-F238E27FC236}">
                <a16:creationId xmlns:a16="http://schemas.microsoft.com/office/drawing/2014/main" id="{986A6502-47EF-9192-69C9-B6AB3DF16E0B}"/>
              </a:ext>
            </a:extLst>
          </p:cNvPr>
          <p:cNvSpPr/>
          <p:nvPr/>
        </p:nvSpPr>
        <p:spPr>
          <a:xfrm>
            <a:off x="10375296" y="388852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ساختار مقاله</a:t>
            </a:r>
            <a:endParaRPr lang="en-US" sz="1400" b="1" dirty="0">
              <a:solidFill>
                <a:schemeClr val="bg1"/>
              </a:solidFill>
              <a:cs typeface="B Nazanin" panose="00000400000000000000" pitchFamily="2" charset="-78"/>
            </a:endParaRPr>
          </a:p>
        </p:txBody>
      </p:sp>
      <p:sp>
        <p:nvSpPr>
          <p:cNvPr id="16" name="Rectangle: Rounded Corners 15">
            <a:hlinkClick r:id="rId11" action="ppaction://hlinksldjump"/>
            <a:extLst>
              <a:ext uri="{FF2B5EF4-FFF2-40B4-BE49-F238E27FC236}">
                <a16:creationId xmlns:a16="http://schemas.microsoft.com/office/drawing/2014/main" id="{8420D30C-67E0-DD27-D1F6-37EF94711D83}"/>
              </a:ext>
            </a:extLst>
          </p:cNvPr>
          <p:cNvSpPr/>
          <p:nvPr/>
        </p:nvSpPr>
        <p:spPr>
          <a:xfrm>
            <a:off x="10375296" y="43093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ارجاع دهی و نکات مهم</a:t>
            </a:r>
            <a:endParaRPr lang="en-US" sz="1400" b="1" dirty="0">
              <a:solidFill>
                <a:schemeClr val="bg1"/>
              </a:solidFill>
              <a:cs typeface="B Nazanin" panose="00000400000000000000" pitchFamily="2" charset="-78"/>
            </a:endParaRPr>
          </a:p>
        </p:txBody>
      </p:sp>
      <p:sp>
        <p:nvSpPr>
          <p:cNvPr id="17" name="Rectangle: Rounded Corners 16">
            <a:hlinkClick r:id="rId12" action="ppaction://hlinksldjump"/>
            <a:extLst>
              <a:ext uri="{FF2B5EF4-FFF2-40B4-BE49-F238E27FC236}">
                <a16:creationId xmlns:a16="http://schemas.microsoft.com/office/drawing/2014/main" id="{E9390CCB-C69A-7F74-6BFB-E9A4168B52B8}"/>
              </a:ext>
            </a:extLst>
          </p:cNvPr>
          <p:cNvSpPr/>
          <p:nvPr/>
        </p:nvSpPr>
        <p:spPr>
          <a:xfrm>
            <a:off x="10375296" y="473011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انواع مقاله</a:t>
            </a:r>
            <a:endParaRPr lang="en-US" sz="1400" b="1" dirty="0">
              <a:solidFill>
                <a:schemeClr val="bg1"/>
              </a:solidFill>
              <a:cs typeface="B Nazanin" panose="00000400000000000000" pitchFamily="2" charset="-78"/>
            </a:endParaRPr>
          </a:p>
        </p:txBody>
      </p:sp>
      <p:sp>
        <p:nvSpPr>
          <p:cNvPr id="18" name="Rectangle: Rounded Corners 17">
            <a:hlinkClick r:id="rId13" action="ppaction://hlinksldjump"/>
            <a:extLst>
              <a:ext uri="{FF2B5EF4-FFF2-40B4-BE49-F238E27FC236}">
                <a16:creationId xmlns:a16="http://schemas.microsoft.com/office/drawing/2014/main" id="{7A1181E6-1E15-8DF6-238A-2D7AE51CDA78}"/>
              </a:ext>
            </a:extLst>
          </p:cNvPr>
          <p:cNvSpPr/>
          <p:nvPr/>
        </p:nvSpPr>
        <p:spPr>
          <a:xfrm>
            <a:off x="10375296" y="515090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پذیرش و داوری</a:t>
            </a:r>
            <a:endParaRPr lang="en-US" sz="1400" b="1" dirty="0">
              <a:solidFill>
                <a:schemeClr val="bg1"/>
              </a:solidFill>
              <a:cs typeface="B Nazanin" panose="00000400000000000000" pitchFamily="2" charset="-78"/>
            </a:endParaRPr>
          </a:p>
        </p:txBody>
      </p:sp>
      <p:sp>
        <p:nvSpPr>
          <p:cNvPr id="34" name="Rectangle: Rounded Corners 33">
            <a:hlinkClick r:id="rId14" action="ppaction://hlinksldjump"/>
            <a:extLst>
              <a:ext uri="{FF2B5EF4-FFF2-40B4-BE49-F238E27FC236}">
                <a16:creationId xmlns:a16="http://schemas.microsoft.com/office/drawing/2014/main" id="{B26E0220-19D5-47D4-1E89-CBCBA45C32A6}"/>
              </a:ext>
            </a:extLst>
          </p:cNvPr>
          <p:cNvSpPr/>
          <p:nvPr/>
        </p:nvSpPr>
        <p:spPr>
          <a:xfrm>
            <a:off x="10375296" y="55632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سئو آکادمیک</a:t>
            </a:r>
            <a:endParaRPr lang="en-US" sz="1400" b="1" dirty="0">
              <a:solidFill>
                <a:schemeClr val="bg1"/>
              </a:solidFill>
              <a:cs typeface="B Nazanin" panose="00000400000000000000" pitchFamily="2" charset="-78"/>
            </a:endParaRPr>
          </a:p>
        </p:txBody>
      </p:sp>
      <p:sp>
        <p:nvSpPr>
          <p:cNvPr id="35" name="Rectangle: Rounded Corners 34">
            <a:hlinkClick r:id="rId15" action="ppaction://hlinksldjump"/>
            <a:extLst>
              <a:ext uri="{FF2B5EF4-FFF2-40B4-BE49-F238E27FC236}">
                <a16:creationId xmlns:a16="http://schemas.microsoft.com/office/drawing/2014/main" id="{E88440A4-CEA4-C6AC-46A2-44CFD5C5CD3D}"/>
              </a:ext>
            </a:extLst>
          </p:cNvPr>
          <p:cNvSpPr/>
          <p:nvPr/>
        </p:nvSpPr>
        <p:spPr>
          <a:xfrm>
            <a:off x="10375297" y="597554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MaxQDA</a:t>
            </a:r>
            <a:endParaRPr lang="en-US" sz="1400" b="1" dirty="0">
              <a:solidFill>
                <a:schemeClr val="bg1"/>
              </a:solidFill>
              <a:cs typeface="B Nazanin" panose="00000400000000000000" pitchFamily="2" charset="-78"/>
            </a:endParaRPr>
          </a:p>
        </p:txBody>
      </p:sp>
      <p:sp>
        <p:nvSpPr>
          <p:cNvPr id="36" name="Rectangle: Rounded Corners 35">
            <a:hlinkClick r:id="rId16" action="ppaction://hlinksldjump"/>
            <a:extLst>
              <a:ext uri="{FF2B5EF4-FFF2-40B4-BE49-F238E27FC236}">
                <a16:creationId xmlns:a16="http://schemas.microsoft.com/office/drawing/2014/main" id="{D3025B37-F6E1-320F-FCE7-05C87721A609}"/>
              </a:ext>
            </a:extLst>
          </p:cNvPr>
          <p:cNvSpPr/>
          <p:nvPr/>
        </p:nvSpPr>
        <p:spPr>
          <a:xfrm>
            <a:off x="10375296" y="6396329"/>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tx1"/>
                </a:solidFill>
                <a:cs typeface="B Nazanin" panose="00000400000000000000" pitchFamily="2" charset="-78"/>
              </a:rPr>
              <a:t>روش‌های تحقیق منتخب</a:t>
            </a:r>
            <a:endParaRPr lang="en-US" sz="1400" b="1" dirty="0">
              <a:solidFill>
                <a:schemeClr val="tx1"/>
              </a:solidFill>
              <a:cs typeface="B Nazanin" panose="00000400000000000000" pitchFamily="2" charset="-78"/>
            </a:endParaRPr>
          </a:p>
        </p:txBody>
      </p:sp>
      <p:sp>
        <p:nvSpPr>
          <p:cNvPr id="37" name="Rectangle: Rounded Corners 36">
            <a:hlinkClick r:id="rId6" action="ppaction://hlinksldjump"/>
            <a:extLst>
              <a:ext uri="{FF2B5EF4-FFF2-40B4-BE49-F238E27FC236}">
                <a16:creationId xmlns:a16="http://schemas.microsoft.com/office/drawing/2014/main" id="{73C9CD23-4971-1EE7-7463-A837FD7943C8}"/>
              </a:ext>
            </a:extLst>
          </p:cNvPr>
          <p:cNvSpPr/>
          <p:nvPr/>
        </p:nvSpPr>
        <p:spPr>
          <a:xfrm>
            <a:off x="10380825" y="2239233"/>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VOSViewer</a:t>
            </a:r>
            <a:endParaRPr lang="en-US" sz="14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1046505531"/>
      </p:ext>
    </p:extLst>
  </p:cSld>
  <p:clrMapOvr>
    <a:masterClrMapping/>
  </p:clrMapOvr>
  <p:transition spd="med">
    <p:pull/>
  </p:transition>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8DC496C-12BE-10FC-1946-B05AAF558520}"/>
              </a:ext>
            </a:extLst>
          </p:cNvPr>
          <p:cNvSpPr>
            <a:spLocks noGrp="1"/>
          </p:cNvSpPr>
          <p:nvPr>
            <p:ph idx="1"/>
          </p:nvPr>
        </p:nvSpPr>
        <p:spPr>
          <a:xfrm>
            <a:off x="214602" y="1253330"/>
            <a:ext cx="9685177" cy="5376069"/>
          </a:xfrm>
        </p:spPr>
        <p:txBody>
          <a:bodyPr>
            <a:noAutofit/>
          </a:bodyPr>
          <a:lstStyle/>
          <a:p>
            <a:pPr marL="0" indent="0" algn="just" rtl="1">
              <a:buNone/>
            </a:pPr>
            <a:r>
              <a:rPr lang="fa-IR" sz="2400" b="1" dirty="0">
                <a:cs typeface="B Nazanin" panose="00000400000000000000" pitchFamily="2" charset="-78"/>
              </a:rPr>
              <a:t>گام‌های اصلی روش فراتحلیل:</a:t>
            </a:r>
          </a:p>
          <a:p>
            <a:pPr marL="0" indent="0" algn="just" rtl="1">
              <a:buNone/>
            </a:pPr>
            <a:r>
              <a:rPr lang="fa-IR" sz="2400" b="1" dirty="0">
                <a:solidFill>
                  <a:srgbClr val="C00000"/>
                </a:solidFill>
                <a:cs typeface="B Nazanin" panose="00000400000000000000" pitchFamily="2" charset="-78"/>
              </a:rPr>
              <a:t>۱- تدوین پرسش‌ها پژوهش</a:t>
            </a:r>
          </a:p>
          <a:p>
            <a:pPr marL="0" indent="0" algn="just" rtl="1">
              <a:buNone/>
            </a:pPr>
            <a:r>
              <a:rPr lang="fa-IR" sz="2400" b="1" dirty="0">
                <a:solidFill>
                  <a:srgbClr val="0070C0"/>
                </a:solidFill>
                <a:cs typeface="B Nazanin" panose="00000400000000000000" pitchFamily="2" charset="-78"/>
              </a:rPr>
              <a:t>استفاده از الگوی پیکو: (جمعیت</a:t>
            </a:r>
            <a:r>
              <a:rPr lang="en-US" sz="2000" b="1" dirty="0">
                <a:solidFill>
                  <a:srgbClr val="0070C0"/>
                </a:solidFill>
                <a:cs typeface="B Nazanin" panose="00000400000000000000" pitchFamily="2" charset="-78"/>
              </a:rPr>
              <a:t>Population</a:t>
            </a:r>
            <a:r>
              <a:rPr lang="fa-IR" sz="2400" b="1" dirty="0">
                <a:solidFill>
                  <a:srgbClr val="0070C0"/>
                </a:solidFill>
                <a:cs typeface="B Nazanin" panose="00000400000000000000" pitchFamily="2" charset="-78"/>
              </a:rPr>
              <a:t>، مداخله </a:t>
            </a:r>
            <a:r>
              <a:rPr lang="en-US" sz="2000" b="1" dirty="0">
                <a:solidFill>
                  <a:srgbClr val="0070C0"/>
                </a:solidFill>
                <a:cs typeface="B Nazanin" panose="00000400000000000000" pitchFamily="2" charset="-78"/>
              </a:rPr>
              <a:t>Intervention</a:t>
            </a:r>
            <a:r>
              <a:rPr lang="fa-IR" sz="2400" b="1" dirty="0">
                <a:solidFill>
                  <a:srgbClr val="0070C0"/>
                </a:solidFill>
                <a:cs typeface="B Nazanin" panose="00000400000000000000" pitchFamily="2" charset="-78"/>
              </a:rPr>
              <a:t>، مقایسه </a:t>
            </a:r>
            <a:r>
              <a:rPr lang="en-US" sz="2000" b="1" dirty="0">
                <a:solidFill>
                  <a:srgbClr val="0070C0"/>
                </a:solidFill>
                <a:cs typeface="B Nazanin" panose="00000400000000000000" pitchFamily="2" charset="-78"/>
              </a:rPr>
              <a:t>Comparison</a:t>
            </a:r>
            <a:r>
              <a:rPr lang="fa-IR" sz="2400" b="1" dirty="0">
                <a:solidFill>
                  <a:srgbClr val="0070C0"/>
                </a:solidFill>
                <a:cs typeface="B Nazanin" panose="00000400000000000000" pitchFamily="2" charset="-78"/>
              </a:rPr>
              <a:t>، پیامد </a:t>
            </a:r>
            <a:r>
              <a:rPr lang="en-US" sz="2000" b="1" dirty="0">
                <a:solidFill>
                  <a:srgbClr val="0070C0"/>
                </a:solidFill>
                <a:cs typeface="B Nazanin" panose="00000400000000000000" pitchFamily="2" charset="-78"/>
              </a:rPr>
              <a:t>Outcome</a:t>
            </a:r>
            <a:r>
              <a:rPr lang="fa-IR" sz="2400" b="1" dirty="0">
                <a:solidFill>
                  <a:srgbClr val="0070C0"/>
                </a:solidFill>
                <a:cs typeface="B Nazanin" panose="00000400000000000000" pitchFamily="2" charset="-78"/>
              </a:rPr>
              <a:t>)</a:t>
            </a:r>
          </a:p>
          <a:p>
            <a:pPr marL="0" indent="0" algn="just" rtl="1">
              <a:buNone/>
            </a:pPr>
            <a:r>
              <a:rPr lang="fa-IR" sz="2400" b="1" dirty="0">
                <a:solidFill>
                  <a:srgbClr val="C00000"/>
                </a:solidFill>
                <a:cs typeface="B Nazanin" panose="00000400000000000000" pitchFamily="2" charset="-78"/>
              </a:rPr>
              <a:t>۲- جستجوی ادبیات و مبانی نظری پژوهش</a:t>
            </a:r>
          </a:p>
          <a:p>
            <a:pPr marL="0" indent="0" algn="just" rtl="1">
              <a:buNone/>
            </a:pPr>
            <a:r>
              <a:rPr lang="fa-IR" sz="2400" b="1" dirty="0">
                <a:solidFill>
                  <a:srgbClr val="C00000"/>
                </a:solidFill>
                <a:cs typeface="B Nazanin" panose="00000400000000000000" pitchFamily="2" charset="-78"/>
              </a:rPr>
              <a:t>۳- تعیین معیارهای انتخاب و غربال مطالعات</a:t>
            </a:r>
          </a:p>
          <a:p>
            <a:pPr marL="0" indent="0" algn="just" rtl="1">
              <a:buNone/>
            </a:pPr>
            <a:r>
              <a:rPr lang="fa-IR" sz="2400" b="1" dirty="0">
                <a:solidFill>
                  <a:srgbClr val="C00000"/>
                </a:solidFill>
                <a:cs typeface="B Nazanin" panose="00000400000000000000" pitchFamily="2" charset="-78"/>
              </a:rPr>
              <a:t>۴- تعیین متغیرهای وابسته یا شاخص‌های آماری مجاز و مناسب</a:t>
            </a:r>
          </a:p>
          <a:p>
            <a:pPr marL="0" indent="0" algn="just" rtl="1">
              <a:buNone/>
            </a:pPr>
            <a:r>
              <a:rPr lang="fa-IR" sz="2400" b="1" dirty="0">
                <a:solidFill>
                  <a:srgbClr val="C00000"/>
                </a:solidFill>
                <a:cs typeface="B Nazanin" panose="00000400000000000000" pitchFamily="2" charset="-78"/>
              </a:rPr>
              <a:t>۵- انتخاب مدل فراتحلیل مناسب:</a:t>
            </a:r>
          </a:p>
          <a:p>
            <a:pPr lvl="1" algn="just" rtl="1"/>
            <a:r>
              <a:rPr lang="fa-IR" b="1" dirty="0">
                <a:solidFill>
                  <a:srgbClr val="00B050"/>
                </a:solidFill>
                <a:cs typeface="B Nazanin" panose="00000400000000000000" pitchFamily="2" charset="-78"/>
              </a:rPr>
              <a:t>معرفی نقاط قوت اثر یک متغیر در مطالعات گوناگون</a:t>
            </a:r>
          </a:p>
          <a:p>
            <a:pPr lvl="1" algn="just" rtl="1"/>
            <a:r>
              <a:rPr lang="fa-IR" b="1" dirty="0">
                <a:solidFill>
                  <a:srgbClr val="00B050"/>
                </a:solidFill>
                <a:cs typeface="B Nazanin" panose="00000400000000000000" pitchFamily="2" charset="-78"/>
              </a:rPr>
              <a:t>مورد قبل به همراه تشریح ناهمگونی‌ها (تحلیل تعدیل‌کننده)</a:t>
            </a:r>
          </a:p>
          <a:p>
            <a:pPr lvl="1" algn="just" rtl="1"/>
            <a:r>
              <a:rPr lang="fa-IR" b="1" dirty="0">
                <a:solidFill>
                  <a:srgbClr val="00B050"/>
                </a:solidFill>
                <a:cs typeface="B Nazanin" panose="00000400000000000000" pitchFamily="2" charset="-78"/>
              </a:rPr>
              <a:t>دو مورد قبل به همراه بررسی متغیرهای مغفول مانده</a:t>
            </a:r>
            <a:endParaRPr lang="fa-IR" sz="2400" b="1" dirty="0">
              <a:solidFill>
                <a:srgbClr val="00B050"/>
              </a:solidFill>
              <a:cs typeface="B Nazanin" panose="00000400000000000000" pitchFamily="2" charset="-78"/>
            </a:endParaRPr>
          </a:p>
        </p:txBody>
      </p:sp>
      <p:sp>
        <p:nvSpPr>
          <p:cNvPr id="4" name="Title 1">
            <a:extLst>
              <a:ext uri="{FF2B5EF4-FFF2-40B4-BE49-F238E27FC236}">
                <a16:creationId xmlns:a16="http://schemas.microsoft.com/office/drawing/2014/main" id="{C71F1A28-CB0C-52C5-74A5-B01BB059C6DA}"/>
              </a:ext>
            </a:extLst>
          </p:cNvPr>
          <p:cNvSpPr txBox="1">
            <a:spLocks/>
          </p:cNvSpPr>
          <p:nvPr/>
        </p:nvSpPr>
        <p:spPr>
          <a:xfrm>
            <a:off x="214604" y="365125"/>
            <a:ext cx="9685176" cy="707895"/>
          </a:xfrm>
          <a:prstGeom prst="rect">
            <a:avLst/>
          </a:prstGeom>
          <a:solidFill>
            <a:schemeClr val="accent1">
              <a:lumMod val="40000"/>
              <a:lumOff val="60000"/>
            </a:schemeClr>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r>
              <a:rPr lang="fa-IR" b="1" dirty="0">
                <a:cs typeface="B Nazanin" panose="00000400000000000000" pitchFamily="2" charset="-78"/>
              </a:rPr>
              <a:t>روش‌های تحقیق » فراتحلیل (</a:t>
            </a:r>
            <a:r>
              <a:rPr lang="en-US" b="1" dirty="0">
                <a:cs typeface="B Nazanin" panose="00000400000000000000" pitchFamily="2" charset="-78"/>
              </a:rPr>
              <a:t>Meta Analysis</a:t>
            </a:r>
            <a:r>
              <a:rPr lang="fa-IR" b="1" dirty="0">
                <a:cs typeface="B Nazanin" panose="00000400000000000000" pitchFamily="2" charset="-78"/>
              </a:rPr>
              <a:t>)</a:t>
            </a:r>
            <a:endParaRPr lang="en-US" b="1" dirty="0">
              <a:cs typeface="B Nazanin" panose="00000400000000000000" pitchFamily="2" charset="-78"/>
            </a:endParaRPr>
          </a:p>
        </p:txBody>
      </p:sp>
      <p:sp>
        <p:nvSpPr>
          <p:cNvPr id="5" name="Rectangle 4">
            <a:extLst>
              <a:ext uri="{FF2B5EF4-FFF2-40B4-BE49-F238E27FC236}">
                <a16:creationId xmlns:a16="http://schemas.microsoft.com/office/drawing/2014/main" id="{31662DC3-1686-4561-E4F2-F9E345D2AC9B}"/>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Rounded Corners 5">
            <a:hlinkClick r:id="rId2" action="ppaction://hlinksldjump"/>
            <a:extLst>
              <a:ext uri="{FF2B5EF4-FFF2-40B4-BE49-F238E27FC236}">
                <a16:creationId xmlns:a16="http://schemas.microsoft.com/office/drawing/2014/main" id="{78A365D4-6298-C6A5-6D23-48ABA2D27ED8}"/>
              </a:ext>
            </a:extLst>
          </p:cNvPr>
          <p:cNvSpPr/>
          <p:nvPr/>
        </p:nvSpPr>
        <p:spPr>
          <a:xfrm>
            <a:off x="10375296" y="95654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DOI</a:t>
            </a:r>
          </a:p>
        </p:txBody>
      </p:sp>
      <p:sp>
        <p:nvSpPr>
          <p:cNvPr id="7" name="Rectangle: Rounded Corners 6">
            <a:hlinkClick r:id="rId3" action="ppaction://hlinksldjump"/>
            <a:extLst>
              <a:ext uri="{FF2B5EF4-FFF2-40B4-BE49-F238E27FC236}">
                <a16:creationId xmlns:a16="http://schemas.microsoft.com/office/drawing/2014/main" id="{73B147C4-395C-4902-C5D6-002513121929}"/>
              </a:ext>
            </a:extLst>
          </p:cNvPr>
          <p:cNvSpPr/>
          <p:nvPr/>
        </p:nvSpPr>
        <p:spPr>
          <a:xfrm>
            <a:off x="10375296" y="55268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bg1"/>
                </a:solidFill>
                <a:cs typeface="B Nazanin" panose="00000400000000000000" pitchFamily="2" charset="-78"/>
              </a:rPr>
              <a:t>معرفی منابع</a:t>
            </a:r>
            <a:endParaRPr lang="en-US" sz="1400" b="1" dirty="0">
              <a:solidFill>
                <a:schemeClr val="bg1"/>
              </a:solidFill>
              <a:cs typeface="B Nazanin" panose="00000400000000000000" pitchFamily="2" charset="-78"/>
            </a:endParaRPr>
          </a:p>
        </p:txBody>
      </p:sp>
      <p:pic>
        <p:nvPicPr>
          <p:cNvPr id="8" name="Picture 7">
            <a:extLst>
              <a:ext uri="{FF2B5EF4-FFF2-40B4-BE49-F238E27FC236}">
                <a16:creationId xmlns:a16="http://schemas.microsoft.com/office/drawing/2014/main" id="{8BE6C290-664A-592E-907C-30DD45B053E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9" name="TextBox 8">
            <a:extLst>
              <a:ext uri="{FF2B5EF4-FFF2-40B4-BE49-F238E27FC236}">
                <a16:creationId xmlns:a16="http://schemas.microsoft.com/office/drawing/2014/main" id="{A70F12FA-854F-6F22-FF71-3140C1A488EF}"/>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10" name="Rectangle: Rounded Corners 9">
            <a:hlinkClick r:id="rId5" action="ppaction://hlinksldjump"/>
            <a:extLst>
              <a:ext uri="{FF2B5EF4-FFF2-40B4-BE49-F238E27FC236}">
                <a16:creationId xmlns:a16="http://schemas.microsoft.com/office/drawing/2014/main" id="{FACEBEC1-F1CA-ACEF-345F-B24574F7E256}"/>
              </a:ext>
            </a:extLst>
          </p:cNvPr>
          <p:cNvSpPr/>
          <p:nvPr/>
        </p:nvSpPr>
        <p:spPr>
          <a:xfrm>
            <a:off x="10375296" y="138580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علم سنجی</a:t>
            </a:r>
            <a:endParaRPr lang="en-US" sz="1400" b="1" dirty="0">
              <a:solidFill>
                <a:schemeClr val="bg1"/>
              </a:solidFill>
              <a:cs typeface="B Nazanin" panose="00000400000000000000" pitchFamily="2" charset="-78"/>
            </a:endParaRPr>
          </a:p>
        </p:txBody>
      </p:sp>
      <p:sp>
        <p:nvSpPr>
          <p:cNvPr id="11" name="Rectangle: Rounded Corners 10">
            <a:hlinkClick r:id="rId6" action="ppaction://hlinksldjump"/>
            <a:extLst>
              <a:ext uri="{FF2B5EF4-FFF2-40B4-BE49-F238E27FC236}">
                <a16:creationId xmlns:a16="http://schemas.microsoft.com/office/drawing/2014/main" id="{3D60711F-69A4-BC7F-180D-6DEEE7C6EC30}"/>
              </a:ext>
            </a:extLst>
          </p:cNvPr>
          <p:cNvSpPr/>
          <p:nvPr/>
        </p:nvSpPr>
        <p:spPr>
          <a:xfrm>
            <a:off x="10375296" y="1815066"/>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رتبه بندی نشریات</a:t>
            </a:r>
            <a:endParaRPr lang="en-US" sz="1400" b="1" dirty="0">
              <a:solidFill>
                <a:schemeClr val="bg1"/>
              </a:solidFill>
              <a:cs typeface="B Nazanin" panose="00000400000000000000" pitchFamily="2" charset="-78"/>
            </a:endParaRPr>
          </a:p>
        </p:txBody>
      </p:sp>
      <p:sp>
        <p:nvSpPr>
          <p:cNvPr id="12" name="Rectangle: Rounded Corners 11">
            <a:hlinkClick r:id="rId7" action="ppaction://hlinksldjump"/>
            <a:extLst>
              <a:ext uri="{FF2B5EF4-FFF2-40B4-BE49-F238E27FC236}">
                <a16:creationId xmlns:a16="http://schemas.microsoft.com/office/drawing/2014/main" id="{5C83F27E-888C-940A-8E5F-4B9D53D6E066}"/>
              </a:ext>
            </a:extLst>
          </p:cNvPr>
          <p:cNvSpPr/>
          <p:nvPr/>
        </p:nvSpPr>
        <p:spPr>
          <a:xfrm>
            <a:off x="10375296" y="264309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دریافت مقاله</a:t>
            </a:r>
            <a:endParaRPr lang="en-US" sz="1400" b="1" dirty="0">
              <a:solidFill>
                <a:schemeClr val="bg1"/>
              </a:solidFill>
              <a:cs typeface="B Nazanin" panose="00000400000000000000" pitchFamily="2" charset="-78"/>
            </a:endParaRPr>
          </a:p>
        </p:txBody>
      </p:sp>
      <p:sp>
        <p:nvSpPr>
          <p:cNvPr id="13" name="Rectangle: Rounded Corners 12">
            <a:hlinkClick r:id="rId8" action="ppaction://hlinksldjump"/>
            <a:extLst>
              <a:ext uri="{FF2B5EF4-FFF2-40B4-BE49-F238E27FC236}">
                <a16:creationId xmlns:a16="http://schemas.microsoft.com/office/drawing/2014/main" id="{A2D82D02-AA7F-2A00-38B1-EDCA56B0A3F1}"/>
              </a:ext>
            </a:extLst>
          </p:cNvPr>
          <p:cNvSpPr/>
          <p:nvPr/>
        </p:nvSpPr>
        <p:spPr>
          <a:xfrm>
            <a:off x="10375296" y="305541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سامانه پژوهشیار</a:t>
            </a:r>
            <a:endParaRPr lang="en-US" sz="1400" b="1" dirty="0">
              <a:solidFill>
                <a:schemeClr val="bg1"/>
              </a:solidFill>
              <a:cs typeface="B Nazanin" panose="00000400000000000000" pitchFamily="2" charset="-78"/>
            </a:endParaRPr>
          </a:p>
        </p:txBody>
      </p:sp>
      <p:sp>
        <p:nvSpPr>
          <p:cNvPr id="14" name="Rectangle: Rounded Corners 13">
            <a:hlinkClick r:id="rId9" action="ppaction://hlinksldjump"/>
            <a:extLst>
              <a:ext uri="{FF2B5EF4-FFF2-40B4-BE49-F238E27FC236}">
                <a16:creationId xmlns:a16="http://schemas.microsoft.com/office/drawing/2014/main" id="{4DA983A0-E0CC-F721-273D-FAE1A60EEE94}"/>
              </a:ext>
            </a:extLst>
          </p:cNvPr>
          <p:cNvSpPr/>
          <p:nvPr/>
        </p:nvSpPr>
        <p:spPr>
          <a:xfrm>
            <a:off x="10375296" y="347620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ORCID</a:t>
            </a:r>
          </a:p>
        </p:txBody>
      </p:sp>
      <p:sp>
        <p:nvSpPr>
          <p:cNvPr id="15" name="Rectangle: Rounded Corners 14">
            <a:hlinkClick r:id="rId10" action="ppaction://hlinksldjump"/>
            <a:extLst>
              <a:ext uri="{FF2B5EF4-FFF2-40B4-BE49-F238E27FC236}">
                <a16:creationId xmlns:a16="http://schemas.microsoft.com/office/drawing/2014/main" id="{FAB30B48-5ABB-0057-717C-A3C97AF2FB9E}"/>
              </a:ext>
            </a:extLst>
          </p:cNvPr>
          <p:cNvSpPr/>
          <p:nvPr/>
        </p:nvSpPr>
        <p:spPr>
          <a:xfrm>
            <a:off x="10375296" y="388852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ساختار مقاله</a:t>
            </a:r>
            <a:endParaRPr lang="en-US" sz="1400" b="1" dirty="0">
              <a:solidFill>
                <a:schemeClr val="bg1"/>
              </a:solidFill>
              <a:cs typeface="B Nazanin" panose="00000400000000000000" pitchFamily="2" charset="-78"/>
            </a:endParaRPr>
          </a:p>
        </p:txBody>
      </p:sp>
      <p:sp>
        <p:nvSpPr>
          <p:cNvPr id="16" name="Rectangle: Rounded Corners 15">
            <a:hlinkClick r:id="rId11" action="ppaction://hlinksldjump"/>
            <a:extLst>
              <a:ext uri="{FF2B5EF4-FFF2-40B4-BE49-F238E27FC236}">
                <a16:creationId xmlns:a16="http://schemas.microsoft.com/office/drawing/2014/main" id="{C8849FE8-7174-6802-9248-4DB8D070CADC}"/>
              </a:ext>
            </a:extLst>
          </p:cNvPr>
          <p:cNvSpPr/>
          <p:nvPr/>
        </p:nvSpPr>
        <p:spPr>
          <a:xfrm>
            <a:off x="10375296" y="43093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ارجاع دهی و نکات مهم</a:t>
            </a:r>
            <a:endParaRPr lang="en-US" sz="1400" b="1" dirty="0">
              <a:solidFill>
                <a:schemeClr val="bg1"/>
              </a:solidFill>
              <a:cs typeface="B Nazanin" panose="00000400000000000000" pitchFamily="2" charset="-78"/>
            </a:endParaRPr>
          </a:p>
        </p:txBody>
      </p:sp>
      <p:sp>
        <p:nvSpPr>
          <p:cNvPr id="17" name="Rectangle: Rounded Corners 16">
            <a:hlinkClick r:id="rId12" action="ppaction://hlinksldjump"/>
            <a:extLst>
              <a:ext uri="{FF2B5EF4-FFF2-40B4-BE49-F238E27FC236}">
                <a16:creationId xmlns:a16="http://schemas.microsoft.com/office/drawing/2014/main" id="{38151CE0-416C-BCF9-7982-281A1ADADB99}"/>
              </a:ext>
            </a:extLst>
          </p:cNvPr>
          <p:cNvSpPr/>
          <p:nvPr/>
        </p:nvSpPr>
        <p:spPr>
          <a:xfrm>
            <a:off x="10375296" y="473011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انواع مقاله</a:t>
            </a:r>
            <a:endParaRPr lang="en-US" sz="1400" b="1" dirty="0">
              <a:solidFill>
                <a:schemeClr val="bg1"/>
              </a:solidFill>
              <a:cs typeface="B Nazanin" panose="00000400000000000000" pitchFamily="2" charset="-78"/>
            </a:endParaRPr>
          </a:p>
        </p:txBody>
      </p:sp>
      <p:sp>
        <p:nvSpPr>
          <p:cNvPr id="18" name="Rectangle: Rounded Corners 17">
            <a:hlinkClick r:id="rId13" action="ppaction://hlinksldjump"/>
            <a:extLst>
              <a:ext uri="{FF2B5EF4-FFF2-40B4-BE49-F238E27FC236}">
                <a16:creationId xmlns:a16="http://schemas.microsoft.com/office/drawing/2014/main" id="{68648000-2769-4761-84B9-FCDE694CC8DF}"/>
              </a:ext>
            </a:extLst>
          </p:cNvPr>
          <p:cNvSpPr/>
          <p:nvPr/>
        </p:nvSpPr>
        <p:spPr>
          <a:xfrm>
            <a:off x="10375296" y="515090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پذیرش و داوری</a:t>
            </a:r>
            <a:endParaRPr lang="en-US" sz="1400" b="1" dirty="0">
              <a:solidFill>
                <a:schemeClr val="bg1"/>
              </a:solidFill>
              <a:cs typeface="B Nazanin" panose="00000400000000000000" pitchFamily="2" charset="-78"/>
            </a:endParaRPr>
          </a:p>
        </p:txBody>
      </p:sp>
      <p:sp>
        <p:nvSpPr>
          <p:cNvPr id="34" name="Rectangle: Rounded Corners 33">
            <a:hlinkClick r:id="rId14" action="ppaction://hlinksldjump"/>
            <a:extLst>
              <a:ext uri="{FF2B5EF4-FFF2-40B4-BE49-F238E27FC236}">
                <a16:creationId xmlns:a16="http://schemas.microsoft.com/office/drawing/2014/main" id="{CD9CF3C4-DC1F-E280-F737-D8B5638E1700}"/>
              </a:ext>
            </a:extLst>
          </p:cNvPr>
          <p:cNvSpPr/>
          <p:nvPr/>
        </p:nvSpPr>
        <p:spPr>
          <a:xfrm>
            <a:off x="10375296" y="55632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سئو آکادمیک</a:t>
            </a:r>
            <a:endParaRPr lang="en-US" sz="1400" b="1" dirty="0">
              <a:solidFill>
                <a:schemeClr val="bg1"/>
              </a:solidFill>
              <a:cs typeface="B Nazanin" panose="00000400000000000000" pitchFamily="2" charset="-78"/>
            </a:endParaRPr>
          </a:p>
        </p:txBody>
      </p:sp>
      <p:sp>
        <p:nvSpPr>
          <p:cNvPr id="35" name="Rectangle: Rounded Corners 34">
            <a:hlinkClick r:id="rId15" action="ppaction://hlinksldjump"/>
            <a:extLst>
              <a:ext uri="{FF2B5EF4-FFF2-40B4-BE49-F238E27FC236}">
                <a16:creationId xmlns:a16="http://schemas.microsoft.com/office/drawing/2014/main" id="{470DF8DF-DD72-7DBA-8178-592F017D538C}"/>
              </a:ext>
            </a:extLst>
          </p:cNvPr>
          <p:cNvSpPr/>
          <p:nvPr/>
        </p:nvSpPr>
        <p:spPr>
          <a:xfrm>
            <a:off x="10375297" y="597554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MaxQDA</a:t>
            </a:r>
            <a:endParaRPr lang="en-US" sz="1400" b="1" dirty="0">
              <a:solidFill>
                <a:schemeClr val="bg1"/>
              </a:solidFill>
              <a:cs typeface="B Nazanin" panose="00000400000000000000" pitchFamily="2" charset="-78"/>
            </a:endParaRPr>
          </a:p>
        </p:txBody>
      </p:sp>
      <p:sp>
        <p:nvSpPr>
          <p:cNvPr id="36" name="Rectangle: Rounded Corners 35">
            <a:hlinkClick r:id="rId16" action="ppaction://hlinksldjump"/>
            <a:extLst>
              <a:ext uri="{FF2B5EF4-FFF2-40B4-BE49-F238E27FC236}">
                <a16:creationId xmlns:a16="http://schemas.microsoft.com/office/drawing/2014/main" id="{BBA84D84-AB0A-0E3A-CEF3-8EEF48D05C79}"/>
              </a:ext>
            </a:extLst>
          </p:cNvPr>
          <p:cNvSpPr/>
          <p:nvPr/>
        </p:nvSpPr>
        <p:spPr>
          <a:xfrm>
            <a:off x="10375296" y="6396329"/>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tx1"/>
                </a:solidFill>
                <a:cs typeface="B Nazanin" panose="00000400000000000000" pitchFamily="2" charset="-78"/>
              </a:rPr>
              <a:t>روش‌های تحقیق منتخب</a:t>
            </a:r>
            <a:endParaRPr lang="en-US" sz="1400" b="1" dirty="0">
              <a:solidFill>
                <a:schemeClr val="tx1"/>
              </a:solidFill>
              <a:cs typeface="B Nazanin" panose="00000400000000000000" pitchFamily="2" charset="-78"/>
            </a:endParaRPr>
          </a:p>
        </p:txBody>
      </p:sp>
      <p:sp>
        <p:nvSpPr>
          <p:cNvPr id="37" name="Rectangle: Rounded Corners 36">
            <a:hlinkClick r:id="rId6" action="ppaction://hlinksldjump"/>
            <a:extLst>
              <a:ext uri="{FF2B5EF4-FFF2-40B4-BE49-F238E27FC236}">
                <a16:creationId xmlns:a16="http://schemas.microsoft.com/office/drawing/2014/main" id="{ACCDA60E-E203-F16A-C67B-0CDEDFB008F3}"/>
              </a:ext>
            </a:extLst>
          </p:cNvPr>
          <p:cNvSpPr/>
          <p:nvPr/>
        </p:nvSpPr>
        <p:spPr>
          <a:xfrm>
            <a:off x="10380825" y="2239233"/>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VOSViewer</a:t>
            </a:r>
            <a:endParaRPr lang="en-US" sz="14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3947113752"/>
      </p:ext>
    </p:extLst>
  </p:cSld>
  <p:clrMapOvr>
    <a:masterClrMapping/>
  </p:clrMapOvr>
  <p:transition spd="med">
    <p:pull/>
  </p:transition>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8DC496C-12BE-10FC-1946-B05AAF558520}"/>
              </a:ext>
            </a:extLst>
          </p:cNvPr>
          <p:cNvSpPr>
            <a:spLocks noGrp="1"/>
          </p:cNvSpPr>
          <p:nvPr>
            <p:ph idx="1"/>
          </p:nvPr>
        </p:nvSpPr>
        <p:spPr>
          <a:xfrm>
            <a:off x="214602" y="1253330"/>
            <a:ext cx="9685177" cy="5376069"/>
          </a:xfrm>
        </p:spPr>
        <p:txBody>
          <a:bodyPr>
            <a:noAutofit/>
          </a:bodyPr>
          <a:lstStyle/>
          <a:p>
            <a:pPr marL="0" indent="0" algn="just" rtl="1">
              <a:buNone/>
            </a:pPr>
            <a:r>
              <a:rPr lang="fa-IR" sz="2400" b="1" dirty="0">
                <a:solidFill>
                  <a:srgbClr val="C00000"/>
                </a:solidFill>
                <a:cs typeface="B Nazanin" panose="00000400000000000000" pitchFamily="2" charset="-78"/>
              </a:rPr>
              <a:t>مدل‌های فراتحلیل:</a:t>
            </a:r>
          </a:p>
          <a:p>
            <a:pPr marL="0" indent="0" algn="just" rtl="1">
              <a:buNone/>
            </a:pPr>
            <a:r>
              <a:rPr lang="fa-IR" sz="2400" b="1" dirty="0">
                <a:cs typeface="B Nazanin" panose="00000400000000000000" pitchFamily="2" charset="-78"/>
              </a:rPr>
              <a:t>معیار انتخاب مدل مناسب در فراتحلیل، </a:t>
            </a:r>
            <a:r>
              <a:rPr lang="fa-IR" sz="2400" b="1" dirty="0">
                <a:solidFill>
                  <a:srgbClr val="00B050"/>
                </a:solidFill>
                <a:cs typeface="B Nazanin" panose="00000400000000000000" pitchFamily="2" charset="-78"/>
              </a:rPr>
              <a:t>آزمون ناهمگونی </a:t>
            </a:r>
            <a:r>
              <a:rPr lang="fa-IR" sz="2400" b="1" dirty="0">
                <a:cs typeface="B Nazanin" panose="00000400000000000000" pitchFamily="2" charset="-78"/>
              </a:rPr>
              <a:t>است </a:t>
            </a:r>
          </a:p>
          <a:p>
            <a:pPr marL="0" indent="0" algn="just" rtl="1">
              <a:buNone/>
            </a:pPr>
            <a:r>
              <a:rPr lang="fa-IR" sz="2400" b="1" dirty="0">
                <a:solidFill>
                  <a:srgbClr val="0070C0"/>
                </a:solidFill>
                <a:cs typeface="B Nazanin" panose="00000400000000000000" pitchFamily="2" charset="-78"/>
              </a:rPr>
              <a:t>(اگر مطالعات از جهات مختلف مانند آزمون، شیوه نمونه گیری، طرح تحقیق و … متفاوت باشند از مدل اثرات تصادفی و در غیر این صورت از مدل اثرات ثابت استفاده می‌شود) </a:t>
            </a:r>
          </a:p>
          <a:p>
            <a:pPr marL="0" indent="0" algn="just" rtl="1">
              <a:buNone/>
            </a:pPr>
            <a:endParaRPr lang="fa-IR" sz="2400" b="1" dirty="0">
              <a:cs typeface="B Nazanin" panose="00000400000000000000" pitchFamily="2" charset="-78"/>
            </a:endParaRPr>
          </a:p>
          <a:p>
            <a:pPr algn="just" rtl="1"/>
            <a:r>
              <a:rPr lang="fa-IR" sz="2400" b="1" dirty="0">
                <a:solidFill>
                  <a:srgbClr val="7030A0"/>
                </a:solidFill>
                <a:cs typeface="B Nazanin" panose="00000400000000000000" pitchFamily="2" charset="-78"/>
              </a:rPr>
              <a:t>مدل اثرات ثابت (</a:t>
            </a:r>
            <a:r>
              <a:rPr lang="en-US" sz="2000" b="1" dirty="0">
                <a:solidFill>
                  <a:srgbClr val="7030A0"/>
                </a:solidFill>
                <a:cs typeface="B Nazanin" panose="00000400000000000000" pitchFamily="2" charset="-78"/>
              </a:rPr>
              <a:t>Fixed Effect</a:t>
            </a:r>
            <a:r>
              <a:rPr lang="fa-IR" sz="2400" b="1" dirty="0">
                <a:solidFill>
                  <a:srgbClr val="7030A0"/>
                </a:solidFill>
                <a:cs typeface="B Nazanin" panose="00000400000000000000" pitchFamily="2" charset="-78"/>
              </a:rPr>
              <a:t>)</a:t>
            </a:r>
          </a:p>
          <a:p>
            <a:pPr marL="0" indent="0" algn="just" rtl="1">
              <a:buNone/>
            </a:pPr>
            <a:r>
              <a:rPr lang="fa-IR" sz="2400" b="1" dirty="0">
                <a:cs typeface="B Nazanin" panose="00000400000000000000" pitchFamily="2" charset="-78"/>
              </a:rPr>
              <a:t>فرض بر این است که همه مطالعات دارای یک </a:t>
            </a:r>
            <a:r>
              <a:rPr lang="fa-IR" sz="2400" b="1" dirty="0">
                <a:solidFill>
                  <a:srgbClr val="C00000"/>
                </a:solidFill>
                <a:cs typeface="B Nazanin" panose="00000400000000000000" pitchFamily="2" charset="-78"/>
              </a:rPr>
              <a:t>اندازه اثر مشترک واقعی </a:t>
            </a:r>
            <a:r>
              <a:rPr lang="fa-IR" sz="2400" b="1" dirty="0">
                <a:cs typeface="B Nazanin" panose="00000400000000000000" pitchFamily="2" charset="-78"/>
              </a:rPr>
              <a:t>هستند.</a:t>
            </a:r>
          </a:p>
          <a:p>
            <a:pPr marL="0" indent="0" algn="just" rtl="1">
              <a:buNone/>
            </a:pPr>
            <a:endParaRPr lang="fa-IR" sz="2400" b="1" dirty="0">
              <a:cs typeface="B Nazanin" panose="00000400000000000000" pitchFamily="2" charset="-78"/>
            </a:endParaRPr>
          </a:p>
          <a:p>
            <a:pPr algn="just" rtl="1"/>
            <a:r>
              <a:rPr lang="fa-IR" sz="2400" b="1" dirty="0">
                <a:solidFill>
                  <a:srgbClr val="7030A0"/>
                </a:solidFill>
                <a:cs typeface="B Nazanin" panose="00000400000000000000" pitchFamily="2" charset="-78"/>
              </a:rPr>
              <a:t>مدل اثرات تصادفی (</a:t>
            </a:r>
            <a:r>
              <a:rPr lang="en-US" sz="2000" b="1" dirty="0">
                <a:solidFill>
                  <a:srgbClr val="7030A0"/>
                </a:solidFill>
                <a:cs typeface="B Nazanin" panose="00000400000000000000" pitchFamily="2" charset="-78"/>
              </a:rPr>
              <a:t>Random Effect</a:t>
            </a:r>
            <a:r>
              <a:rPr lang="fa-IR" sz="2400" b="1" dirty="0">
                <a:solidFill>
                  <a:srgbClr val="7030A0"/>
                </a:solidFill>
                <a:cs typeface="B Nazanin" panose="00000400000000000000" pitchFamily="2" charset="-78"/>
              </a:rPr>
              <a:t>)</a:t>
            </a:r>
          </a:p>
          <a:p>
            <a:pPr marL="0" indent="0" algn="just" rtl="1">
              <a:buNone/>
            </a:pPr>
            <a:r>
              <a:rPr lang="fa-IR" sz="2400" b="1" dirty="0">
                <a:cs typeface="B Nazanin" panose="00000400000000000000" pitchFamily="2" charset="-78"/>
              </a:rPr>
              <a:t>مطالعات دارای یک </a:t>
            </a:r>
            <a:r>
              <a:rPr lang="fa-IR" sz="2400" b="1" dirty="0">
                <a:solidFill>
                  <a:srgbClr val="C00000"/>
                </a:solidFill>
                <a:cs typeface="B Nazanin" panose="00000400000000000000" pitchFamily="2" charset="-78"/>
              </a:rPr>
              <a:t>اندازه اثر مشترک واقعی </a:t>
            </a:r>
            <a:r>
              <a:rPr lang="fa-IR" sz="2400" b="1" dirty="0">
                <a:cs typeface="B Nazanin" panose="00000400000000000000" pitchFamily="2" charset="-78"/>
              </a:rPr>
              <a:t>نستند. </a:t>
            </a:r>
          </a:p>
          <a:p>
            <a:pPr marL="0" indent="0" algn="just" rtl="1">
              <a:buNone/>
            </a:pPr>
            <a:r>
              <a:rPr lang="fa-IR" sz="2400" b="1" dirty="0">
                <a:cs typeface="B Nazanin" panose="00000400000000000000" pitchFamily="2" charset="-78"/>
              </a:rPr>
              <a:t>مطالعات موجود در یک فراتحلیل، دارای اشتراکاتی برای ورود به فراتحلیل هستند، ولی هیچ دلیلی وجود ندارد که اندازه اثرات واقعی در همه مطالعات دقیقا برابر باشد.</a:t>
            </a:r>
          </a:p>
        </p:txBody>
      </p:sp>
      <p:sp>
        <p:nvSpPr>
          <p:cNvPr id="4" name="Title 1">
            <a:extLst>
              <a:ext uri="{FF2B5EF4-FFF2-40B4-BE49-F238E27FC236}">
                <a16:creationId xmlns:a16="http://schemas.microsoft.com/office/drawing/2014/main" id="{C71F1A28-CB0C-52C5-74A5-B01BB059C6DA}"/>
              </a:ext>
            </a:extLst>
          </p:cNvPr>
          <p:cNvSpPr txBox="1">
            <a:spLocks/>
          </p:cNvSpPr>
          <p:nvPr/>
        </p:nvSpPr>
        <p:spPr>
          <a:xfrm>
            <a:off x="214604" y="365125"/>
            <a:ext cx="9685176" cy="707895"/>
          </a:xfrm>
          <a:prstGeom prst="rect">
            <a:avLst/>
          </a:prstGeom>
          <a:solidFill>
            <a:schemeClr val="accent1">
              <a:lumMod val="40000"/>
              <a:lumOff val="60000"/>
            </a:schemeClr>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r>
              <a:rPr lang="fa-IR" b="1" dirty="0">
                <a:cs typeface="B Nazanin" panose="00000400000000000000" pitchFamily="2" charset="-78"/>
              </a:rPr>
              <a:t>روش‌های تحقیق » فراتحلیل (</a:t>
            </a:r>
            <a:r>
              <a:rPr lang="en-US" b="1" dirty="0">
                <a:cs typeface="B Nazanin" panose="00000400000000000000" pitchFamily="2" charset="-78"/>
              </a:rPr>
              <a:t>Meta Analysis</a:t>
            </a:r>
            <a:r>
              <a:rPr lang="fa-IR" b="1" dirty="0">
                <a:cs typeface="B Nazanin" panose="00000400000000000000" pitchFamily="2" charset="-78"/>
              </a:rPr>
              <a:t>)</a:t>
            </a:r>
            <a:endParaRPr lang="en-US" b="1" dirty="0">
              <a:cs typeface="B Nazanin" panose="00000400000000000000" pitchFamily="2" charset="-78"/>
            </a:endParaRPr>
          </a:p>
        </p:txBody>
      </p:sp>
      <p:sp>
        <p:nvSpPr>
          <p:cNvPr id="5" name="Rectangle 4">
            <a:extLst>
              <a:ext uri="{FF2B5EF4-FFF2-40B4-BE49-F238E27FC236}">
                <a16:creationId xmlns:a16="http://schemas.microsoft.com/office/drawing/2014/main" id="{D2E6BC14-EDA6-39C0-4B15-18E57BBA3947}"/>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Rounded Corners 5">
            <a:hlinkClick r:id="rId2" action="ppaction://hlinksldjump"/>
            <a:extLst>
              <a:ext uri="{FF2B5EF4-FFF2-40B4-BE49-F238E27FC236}">
                <a16:creationId xmlns:a16="http://schemas.microsoft.com/office/drawing/2014/main" id="{6F3B89DB-7E4F-E1E3-6BFE-110687BA4250}"/>
              </a:ext>
            </a:extLst>
          </p:cNvPr>
          <p:cNvSpPr/>
          <p:nvPr/>
        </p:nvSpPr>
        <p:spPr>
          <a:xfrm>
            <a:off x="10375296" y="95654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DOI</a:t>
            </a:r>
          </a:p>
        </p:txBody>
      </p:sp>
      <p:sp>
        <p:nvSpPr>
          <p:cNvPr id="7" name="Rectangle: Rounded Corners 6">
            <a:hlinkClick r:id="rId3" action="ppaction://hlinksldjump"/>
            <a:extLst>
              <a:ext uri="{FF2B5EF4-FFF2-40B4-BE49-F238E27FC236}">
                <a16:creationId xmlns:a16="http://schemas.microsoft.com/office/drawing/2014/main" id="{85103616-21EA-3C6D-39B1-16C262AD2172}"/>
              </a:ext>
            </a:extLst>
          </p:cNvPr>
          <p:cNvSpPr/>
          <p:nvPr/>
        </p:nvSpPr>
        <p:spPr>
          <a:xfrm>
            <a:off x="10375296" y="55268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bg1"/>
                </a:solidFill>
                <a:cs typeface="B Nazanin" panose="00000400000000000000" pitchFamily="2" charset="-78"/>
              </a:rPr>
              <a:t>معرفی منابع</a:t>
            </a:r>
            <a:endParaRPr lang="en-US" sz="1400" b="1" dirty="0">
              <a:solidFill>
                <a:schemeClr val="bg1"/>
              </a:solidFill>
              <a:cs typeface="B Nazanin" panose="00000400000000000000" pitchFamily="2" charset="-78"/>
            </a:endParaRPr>
          </a:p>
        </p:txBody>
      </p:sp>
      <p:pic>
        <p:nvPicPr>
          <p:cNvPr id="8" name="Picture 7">
            <a:extLst>
              <a:ext uri="{FF2B5EF4-FFF2-40B4-BE49-F238E27FC236}">
                <a16:creationId xmlns:a16="http://schemas.microsoft.com/office/drawing/2014/main" id="{4FFEC2BD-AF16-FB90-4F72-5BFA2603EF1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9" name="TextBox 8">
            <a:extLst>
              <a:ext uri="{FF2B5EF4-FFF2-40B4-BE49-F238E27FC236}">
                <a16:creationId xmlns:a16="http://schemas.microsoft.com/office/drawing/2014/main" id="{C2116B86-DD5F-A5F8-B776-E454944D6F7E}"/>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10" name="Rectangle: Rounded Corners 9">
            <a:hlinkClick r:id="rId5" action="ppaction://hlinksldjump"/>
            <a:extLst>
              <a:ext uri="{FF2B5EF4-FFF2-40B4-BE49-F238E27FC236}">
                <a16:creationId xmlns:a16="http://schemas.microsoft.com/office/drawing/2014/main" id="{942C36DC-FA47-6EB3-3A12-60DAC9211975}"/>
              </a:ext>
            </a:extLst>
          </p:cNvPr>
          <p:cNvSpPr/>
          <p:nvPr/>
        </p:nvSpPr>
        <p:spPr>
          <a:xfrm>
            <a:off x="10375296" y="138580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علم سنجی</a:t>
            </a:r>
            <a:endParaRPr lang="en-US" sz="1400" b="1" dirty="0">
              <a:solidFill>
                <a:schemeClr val="bg1"/>
              </a:solidFill>
              <a:cs typeface="B Nazanin" panose="00000400000000000000" pitchFamily="2" charset="-78"/>
            </a:endParaRPr>
          </a:p>
        </p:txBody>
      </p:sp>
      <p:sp>
        <p:nvSpPr>
          <p:cNvPr id="11" name="Rectangle: Rounded Corners 10">
            <a:hlinkClick r:id="rId6" action="ppaction://hlinksldjump"/>
            <a:extLst>
              <a:ext uri="{FF2B5EF4-FFF2-40B4-BE49-F238E27FC236}">
                <a16:creationId xmlns:a16="http://schemas.microsoft.com/office/drawing/2014/main" id="{6C57C4FC-2CD2-8203-92DF-390CB9B0D30F}"/>
              </a:ext>
            </a:extLst>
          </p:cNvPr>
          <p:cNvSpPr/>
          <p:nvPr/>
        </p:nvSpPr>
        <p:spPr>
          <a:xfrm>
            <a:off x="10375296" y="1815066"/>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رتبه بندی نشریات</a:t>
            </a:r>
            <a:endParaRPr lang="en-US" sz="1400" b="1" dirty="0">
              <a:solidFill>
                <a:schemeClr val="bg1"/>
              </a:solidFill>
              <a:cs typeface="B Nazanin" panose="00000400000000000000" pitchFamily="2" charset="-78"/>
            </a:endParaRPr>
          </a:p>
        </p:txBody>
      </p:sp>
      <p:sp>
        <p:nvSpPr>
          <p:cNvPr id="12" name="Rectangle: Rounded Corners 11">
            <a:hlinkClick r:id="rId7" action="ppaction://hlinksldjump"/>
            <a:extLst>
              <a:ext uri="{FF2B5EF4-FFF2-40B4-BE49-F238E27FC236}">
                <a16:creationId xmlns:a16="http://schemas.microsoft.com/office/drawing/2014/main" id="{F3D38B45-D795-D432-C0F5-E9579D630835}"/>
              </a:ext>
            </a:extLst>
          </p:cNvPr>
          <p:cNvSpPr/>
          <p:nvPr/>
        </p:nvSpPr>
        <p:spPr>
          <a:xfrm>
            <a:off x="10375296" y="264309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دریافت مقاله</a:t>
            </a:r>
            <a:endParaRPr lang="en-US" sz="1400" b="1" dirty="0">
              <a:solidFill>
                <a:schemeClr val="bg1"/>
              </a:solidFill>
              <a:cs typeface="B Nazanin" panose="00000400000000000000" pitchFamily="2" charset="-78"/>
            </a:endParaRPr>
          </a:p>
        </p:txBody>
      </p:sp>
      <p:sp>
        <p:nvSpPr>
          <p:cNvPr id="13" name="Rectangle: Rounded Corners 12">
            <a:hlinkClick r:id="rId8" action="ppaction://hlinksldjump"/>
            <a:extLst>
              <a:ext uri="{FF2B5EF4-FFF2-40B4-BE49-F238E27FC236}">
                <a16:creationId xmlns:a16="http://schemas.microsoft.com/office/drawing/2014/main" id="{6D5A6640-2CCC-3131-3AC8-DA27E08567BD}"/>
              </a:ext>
            </a:extLst>
          </p:cNvPr>
          <p:cNvSpPr/>
          <p:nvPr/>
        </p:nvSpPr>
        <p:spPr>
          <a:xfrm>
            <a:off x="10375296" y="305541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سامانه پژوهشیار</a:t>
            </a:r>
            <a:endParaRPr lang="en-US" sz="1400" b="1" dirty="0">
              <a:solidFill>
                <a:schemeClr val="bg1"/>
              </a:solidFill>
              <a:cs typeface="B Nazanin" panose="00000400000000000000" pitchFamily="2" charset="-78"/>
            </a:endParaRPr>
          </a:p>
        </p:txBody>
      </p:sp>
      <p:sp>
        <p:nvSpPr>
          <p:cNvPr id="14" name="Rectangle: Rounded Corners 13">
            <a:hlinkClick r:id="rId9" action="ppaction://hlinksldjump"/>
            <a:extLst>
              <a:ext uri="{FF2B5EF4-FFF2-40B4-BE49-F238E27FC236}">
                <a16:creationId xmlns:a16="http://schemas.microsoft.com/office/drawing/2014/main" id="{C1D613D4-AB04-AB21-9428-A0080B341524}"/>
              </a:ext>
            </a:extLst>
          </p:cNvPr>
          <p:cNvSpPr/>
          <p:nvPr/>
        </p:nvSpPr>
        <p:spPr>
          <a:xfrm>
            <a:off x="10375296" y="347620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ORCID</a:t>
            </a:r>
          </a:p>
        </p:txBody>
      </p:sp>
      <p:sp>
        <p:nvSpPr>
          <p:cNvPr id="15" name="Rectangle: Rounded Corners 14">
            <a:hlinkClick r:id="rId10" action="ppaction://hlinksldjump"/>
            <a:extLst>
              <a:ext uri="{FF2B5EF4-FFF2-40B4-BE49-F238E27FC236}">
                <a16:creationId xmlns:a16="http://schemas.microsoft.com/office/drawing/2014/main" id="{BAFB058A-B152-F9A4-7B1C-D9C57F6E3828}"/>
              </a:ext>
            </a:extLst>
          </p:cNvPr>
          <p:cNvSpPr/>
          <p:nvPr/>
        </p:nvSpPr>
        <p:spPr>
          <a:xfrm>
            <a:off x="10375296" y="388852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ساختار مقاله</a:t>
            </a:r>
            <a:endParaRPr lang="en-US" sz="1400" b="1" dirty="0">
              <a:solidFill>
                <a:schemeClr val="bg1"/>
              </a:solidFill>
              <a:cs typeface="B Nazanin" panose="00000400000000000000" pitchFamily="2" charset="-78"/>
            </a:endParaRPr>
          </a:p>
        </p:txBody>
      </p:sp>
      <p:sp>
        <p:nvSpPr>
          <p:cNvPr id="16" name="Rectangle: Rounded Corners 15">
            <a:hlinkClick r:id="rId11" action="ppaction://hlinksldjump"/>
            <a:extLst>
              <a:ext uri="{FF2B5EF4-FFF2-40B4-BE49-F238E27FC236}">
                <a16:creationId xmlns:a16="http://schemas.microsoft.com/office/drawing/2014/main" id="{6C307D0C-90F6-313E-3DCD-30F76DB8382B}"/>
              </a:ext>
            </a:extLst>
          </p:cNvPr>
          <p:cNvSpPr/>
          <p:nvPr/>
        </p:nvSpPr>
        <p:spPr>
          <a:xfrm>
            <a:off x="10375296" y="43093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ارجاع دهی و نکات مهم</a:t>
            </a:r>
            <a:endParaRPr lang="en-US" sz="1400" b="1" dirty="0">
              <a:solidFill>
                <a:schemeClr val="bg1"/>
              </a:solidFill>
              <a:cs typeface="B Nazanin" panose="00000400000000000000" pitchFamily="2" charset="-78"/>
            </a:endParaRPr>
          </a:p>
        </p:txBody>
      </p:sp>
      <p:sp>
        <p:nvSpPr>
          <p:cNvPr id="17" name="Rectangle: Rounded Corners 16">
            <a:hlinkClick r:id="rId12" action="ppaction://hlinksldjump"/>
            <a:extLst>
              <a:ext uri="{FF2B5EF4-FFF2-40B4-BE49-F238E27FC236}">
                <a16:creationId xmlns:a16="http://schemas.microsoft.com/office/drawing/2014/main" id="{8F2A0108-F009-F1BA-2C60-A33A1EF04657}"/>
              </a:ext>
            </a:extLst>
          </p:cNvPr>
          <p:cNvSpPr/>
          <p:nvPr/>
        </p:nvSpPr>
        <p:spPr>
          <a:xfrm>
            <a:off x="10375296" y="473011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انواع مقاله</a:t>
            </a:r>
            <a:endParaRPr lang="en-US" sz="1400" b="1" dirty="0">
              <a:solidFill>
                <a:schemeClr val="bg1"/>
              </a:solidFill>
              <a:cs typeface="B Nazanin" panose="00000400000000000000" pitchFamily="2" charset="-78"/>
            </a:endParaRPr>
          </a:p>
        </p:txBody>
      </p:sp>
      <p:sp>
        <p:nvSpPr>
          <p:cNvPr id="18" name="Rectangle: Rounded Corners 17">
            <a:hlinkClick r:id="rId13" action="ppaction://hlinksldjump"/>
            <a:extLst>
              <a:ext uri="{FF2B5EF4-FFF2-40B4-BE49-F238E27FC236}">
                <a16:creationId xmlns:a16="http://schemas.microsoft.com/office/drawing/2014/main" id="{821803A6-9E69-FDDB-B8D5-3FC17341F336}"/>
              </a:ext>
            </a:extLst>
          </p:cNvPr>
          <p:cNvSpPr/>
          <p:nvPr/>
        </p:nvSpPr>
        <p:spPr>
          <a:xfrm>
            <a:off x="10375296" y="515090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پذیرش و داوری</a:t>
            </a:r>
            <a:endParaRPr lang="en-US" sz="1400" b="1" dirty="0">
              <a:solidFill>
                <a:schemeClr val="bg1"/>
              </a:solidFill>
              <a:cs typeface="B Nazanin" panose="00000400000000000000" pitchFamily="2" charset="-78"/>
            </a:endParaRPr>
          </a:p>
        </p:txBody>
      </p:sp>
      <p:sp>
        <p:nvSpPr>
          <p:cNvPr id="34" name="Rectangle: Rounded Corners 33">
            <a:hlinkClick r:id="rId14" action="ppaction://hlinksldjump"/>
            <a:extLst>
              <a:ext uri="{FF2B5EF4-FFF2-40B4-BE49-F238E27FC236}">
                <a16:creationId xmlns:a16="http://schemas.microsoft.com/office/drawing/2014/main" id="{42DA4DE4-D914-83D6-CA0A-C8C80EAB7F60}"/>
              </a:ext>
            </a:extLst>
          </p:cNvPr>
          <p:cNvSpPr/>
          <p:nvPr/>
        </p:nvSpPr>
        <p:spPr>
          <a:xfrm>
            <a:off x="10375296" y="55632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سئو آکادمیک</a:t>
            </a:r>
            <a:endParaRPr lang="en-US" sz="1400" b="1" dirty="0">
              <a:solidFill>
                <a:schemeClr val="bg1"/>
              </a:solidFill>
              <a:cs typeface="B Nazanin" panose="00000400000000000000" pitchFamily="2" charset="-78"/>
            </a:endParaRPr>
          </a:p>
        </p:txBody>
      </p:sp>
      <p:sp>
        <p:nvSpPr>
          <p:cNvPr id="35" name="Rectangle: Rounded Corners 34">
            <a:hlinkClick r:id="rId15" action="ppaction://hlinksldjump"/>
            <a:extLst>
              <a:ext uri="{FF2B5EF4-FFF2-40B4-BE49-F238E27FC236}">
                <a16:creationId xmlns:a16="http://schemas.microsoft.com/office/drawing/2014/main" id="{E26ECEE3-1800-626C-B4F7-93D812B14A4A}"/>
              </a:ext>
            </a:extLst>
          </p:cNvPr>
          <p:cNvSpPr/>
          <p:nvPr/>
        </p:nvSpPr>
        <p:spPr>
          <a:xfrm>
            <a:off x="10375297" y="597554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MaxQDA</a:t>
            </a:r>
            <a:endParaRPr lang="en-US" sz="1400" b="1" dirty="0">
              <a:solidFill>
                <a:schemeClr val="bg1"/>
              </a:solidFill>
              <a:cs typeface="B Nazanin" panose="00000400000000000000" pitchFamily="2" charset="-78"/>
            </a:endParaRPr>
          </a:p>
        </p:txBody>
      </p:sp>
      <p:sp>
        <p:nvSpPr>
          <p:cNvPr id="36" name="Rectangle: Rounded Corners 35">
            <a:hlinkClick r:id="rId16" action="ppaction://hlinksldjump"/>
            <a:extLst>
              <a:ext uri="{FF2B5EF4-FFF2-40B4-BE49-F238E27FC236}">
                <a16:creationId xmlns:a16="http://schemas.microsoft.com/office/drawing/2014/main" id="{1D330048-DA68-2C2F-63EA-D15737D37E23}"/>
              </a:ext>
            </a:extLst>
          </p:cNvPr>
          <p:cNvSpPr/>
          <p:nvPr/>
        </p:nvSpPr>
        <p:spPr>
          <a:xfrm>
            <a:off x="10375296" y="6396329"/>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tx1"/>
                </a:solidFill>
                <a:cs typeface="B Nazanin" panose="00000400000000000000" pitchFamily="2" charset="-78"/>
              </a:rPr>
              <a:t>روش‌های تحقیق منتخب</a:t>
            </a:r>
            <a:endParaRPr lang="en-US" sz="1400" b="1" dirty="0">
              <a:solidFill>
                <a:schemeClr val="tx1"/>
              </a:solidFill>
              <a:cs typeface="B Nazanin" panose="00000400000000000000" pitchFamily="2" charset="-78"/>
            </a:endParaRPr>
          </a:p>
        </p:txBody>
      </p:sp>
      <p:sp>
        <p:nvSpPr>
          <p:cNvPr id="37" name="Rectangle: Rounded Corners 36">
            <a:hlinkClick r:id="rId6" action="ppaction://hlinksldjump"/>
            <a:extLst>
              <a:ext uri="{FF2B5EF4-FFF2-40B4-BE49-F238E27FC236}">
                <a16:creationId xmlns:a16="http://schemas.microsoft.com/office/drawing/2014/main" id="{16027844-3DE9-E7B1-6E6D-C6A7857BCB1C}"/>
              </a:ext>
            </a:extLst>
          </p:cNvPr>
          <p:cNvSpPr/>
          <p:nvPr/>
        </p:nvSpPr>
        <p:spPr>
          <a:xfrm>
            <a:off x="10380825" y="2239233"/>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VOSViewer</a:t>
            </a:r>
            <a:endParaRPr lang="en-US" sz="14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4041224194"/>
      </p:ext>
    </p:extLst>
  </p:cSld>
  <p:clrMapOvr>
    <a:masterClrMapping/>
  </p:clrMapOvr>
  <p:transition spd="med">
    <p:pull/>
  </p:transition>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8DC496C-12BE-10FC-1946-B05AAF558520}"/>
              </a:ext>
            </a:extLst>
          </p:cNvPr>
          <p:cNvSpPr>
            <a:spLocks noGrp="1"/>
          </p:cNvSpPr>
          <p:nvPr>
            <p:ph idx="1"/>
          </p:nvPr>
        </p:nvSpPr>
        <p:spPr>
          <a:xfrm>
            <a:off x="214602" y="1253330"/>
            <a:ext cx="9685177" cy="5376069"/>
          </a:xfrm>
        </p:spPr>
        <p:txBody>
          <a:bodyPr>
            <a:noAutofit/>
          </a:bodyPr>
          <a:lstStyle/>
          <a:p>
            <a:pPr marL="0" indent="0" algn="just" rtl="1">
              <a:buNone/>
            </a:pPr>
            <a:r>
              <a:rPr lang="fa-IR" sz="2400" b="1" dirty="0">
                <a:cs typeface="B Nazanin" panose="00000400000000000000" pitchFamily="2" charset="-78"/>
              </a:rPr>
              <a:t>یک روش تحقیق </a:t>
            </a:r>
            <a:r>
              <a:rPr lang="fa-IR" sz="2400" b="1" dirty="0">
                <a:solidFill>
                  <a:srgbClr val="C00000"/>
                </a:solidFill>
                <a:cs typeface="B Nazanin" panose="00000400000000000000" pitchFamily="2" charset="-78"/>
              </a:rPr>
              <a:t>کیفی</a:t>
            </a:r>
            <a:r>
              <a:rPr lang="fa-IR" sz="2400" b="1" dirty="0">
                <a:cs typeface="B Nazanin" panose="00000400000000000000" pitchFamily="2" charset="-78"/>
              </a:rPr>
              <a:t> برای شناسایی، تحلیل و تفسیر الگوهای معنایی داده‌های کیفی است.</a:t>
            </a:r>
          </a:p>
          <a:p>
            <a:pPr marL="0" indent="0" algn="just" rtl="1">
              <a:buNone/>
            </a:pPr>
            <a:r>
              <a:rPr lang="fa-IR" sz="2400" b="1" dirty="0">
                <a:solidFill>
                  <a:srgbClr val="C00000"/>
                </a:solidFill>
                <a:cs typeface="B Nazanin" panose="00000400000000000000" pitchFamily="2" charset="-78"/>
              </a:rPr>
              <a:t>تبدیل کیفیت‌ها به کمیت‌ها </a:t>
            </a:r>
            <a:r>
              <a:rPr lang="fa-IR" sz="2400" b="1" dirty="0">
                <a:cs typeface="B Nazanin" panose="00000400000000000000" pitchFamily="2" charset="-78"/>
              </a:rPr>
              <a:t>و سپس </a:t>
            </a:r>
            <a:r>
              <a:rPr lang="fa-IR" sz="2400" b="1" dirty="0">
                <a:solidFill>
                  <a:srgbClr val="C00000"/>
                </a:solidFill>
                <a:cs typeface="B Nazanin" panose="00000400000000000000" pitchFamily="2" charset="-78"/>
              </a:rPr>
              <a:t>تبدیل همین کمیت به کیفیت</a:t>
            </a:r>
            <a:endParaRPr lang="fa-IR" sz="2400" b="1" dirty="0">
              <a:cs typeface="B Nazanin" panose="00000400000000000000" pitchFamily="2" charset="-78"/>
            </a:endParaRPr>
          </a:p>
          <a:p>
            <a:pPr marL="0" indent="0" algn="just" rtl="1">
              <a:buNone/>
            </a:pPr>
            <a:r>
              <a:rPr lang="fa-IR" sz="2400" b="1" dirty="0">
                <a:cs typeface="B Nazanin" panose="00000400000000000000" pitchFamily="2" charset="-78"/>
              </a:rPr>
              <a:t>روشی برای </a:t>
            </a:r>
            <a:r>
              <a:rPr lang="fa-IR" sz="2400" b="1" dirty="0">
                <a:solidFill>
                  <a:srgbClr val="C00000"/>
                </a:solidFill>
                <a:cs typeface="B Nazanin" panose="00000400000000000000" pitchFamily="2" charset="-78"/>
              </a:rPr>
              <a:t>تحلیل داده‌ها و مشاهده اسناد </a:t>
            </a:r>
            <a:r>
              <a:rPr lang="fa-IR" sz="2400" b="1" dirty="0">
                <a:cs typeface="B Nazanin" panose="00000400000000000000" pitchFamily="2" charset="-78"/>
              </a:rPr>
              <a:t>است</a:t>
            </a:r>
          </a:p>
          <a:p>
            <a:pPr marL="0" indent="0" algn="just" rtl="1">
              <a:buNone/>
            </a:pPr>
            <a:r>
              <a:rPr lang="fa-IR" sz="2400" b="1" dirty="0">
                <a:cs typeface="B Nazanin" panose="00000400000000000000" pitchFamily="2" charset="-78"/>
              </a:rPr>
              <a:t>ابزار مناسب: نرم افزار </a:t>
            </a:r>
            <a:r>
              <a:rPr lang="en-US" sz="2400" b="1" dirty="0" err="1">
                <a:solidFill>
                  <a:srgbClr val="C00000"/>
                </a:solidFill>
                <a:cs typeface="B Nazanin" panose="00000400000000000000" pitchFamily="2" charset="-78"/>
              </a:rPr>
              <a:t>MaxQDA</a:t>
            </a:r>
            <a:endParaRPr lang="fa-IR" sz="2400" b="1" dirty="0">
              <a:solidFill>
                <a:srgbClr val="C00000"/>
              </a:solidFill>
              <a:cs typeface="B Nazanin" panose="00000400000000000000" pitchFamily="2" charset="-78"/>
            </a:endParaRPr>
          </a:p>
          <a:p>
            <a:pPr marL="0" indent="0" algn="just" rtl="1">
              <a:buNone/>
            </a:pPr>
            <a:endParaRPr lang="fa-IR" sz="2400" b="1" dirty="0">
              <a:cs typeface="B Nazanin" panose="00000400000000000000" pitchFamily="2" charset="-78"/>
            </a:endParaRPr>
          </a:p>
          <a:p>
            <a:pPr marL="0" indent="0" algn="just" rtl="1">
              <a:buNone/>
            </a:pPr>
            <a:r>
              <a:rPr lang="fa-IR" sz="2400" b="1" dirty="0">
                <a:solidFill>
                  <a:srgbClr val="7030A0"/>
                </a:solidFill>
                <a:cs typeface="B Nazanin" panose="00000400000000000000" pitchFamily="2" charset="-78"/>
              </a:rPr>
              <a:t>تفاوت با تحلیل مضمون: </a:t>
            </a:r>
            <a:r>
              <a:rPr lang="fa-IR" sz="2400" b="1" dirty="0">
                <a:cs typeface="B Nazanin" panose="00000400000000000000" pitchFamily="2" charset="-78"/>
              </a:rPr>
              <a:t>کمتر به بافت داده‌ها پرداخته می‌شود و الگوهای تکرار شونده مورد بررسی قرار نمی‌گیرند</a:t>
            </a:r>
          </a:p>
          <a:p>
            <a:pPr marL="0" indent="0" algn="just" rtl="1">
              <a:buNone/>
            </a:pPr>
            <a:endParaRPr lang="fa-IR" sz="2400" b="1" dirty="0">
              <a:cs typeface="B Nazanin" panose="00000400000000000000" pitchFamily="2" charset="-78"/>
            </a:endParaRPr>
          </a:p>
          <a:p>
            <a:pPr marL="0" indent="0" algn="just" rtl="1">
              <a:buNone/>
            </a:pPr>
            <a:r>
              <a:rPr lang="fa-IR" sz="2400" b="1" dirty="0">
                <a:cs typeface="B Nazanin" panose="00000400000000000000" pitchFamily="2" charset="-78"/>
              </a:rPr>
              <a:t>در این روش، پژوهشگر به آزمون دستاوردهای ارتباطات اجتماعی انسان‌ها </a:t>
            </a:r>
            <a:r>
              <a:rPr lang="fa-IR" sz="2400" b="1" dirty="0">
                <a:solidFill>
                  <a:srgbClr val="0070C0"/>
                </a:solidFill>
                <a:cs typeface="B Nazanin" panose="00000400000000000000" pitchFamily="2" charset="-78"/>
              </a:rPr>
              <a:t>(نوعاً از جنس اسناد و مدارک نوشته و نانوشته) </a:t>
            </a:r>
            <a:r>
              <a:rPr lang="fa-IR" sz="2400" b="1" dirty="0">
                <a:cs typeface="B Nazanin" panose="00000400000000000000" pitchFamily="2" charset="-78"/>
              </a:rPr>
              <a:t>می‌پردازد.</a:t>
            </a:r>
          </a:p>
          <a:p>
            <a:pPr marL="0" indent="0" algn="just" rtl="1">
              <a:buNone/>
            </a:pPr>
            <a:r>
              <a:rPr lang="fa-IR" sz="2400" b="1" dirty="0">
                <a:solidFill>
                  <a:srgbClr val="00B050"/>
                </a:solidFill>
                <a:cs typeface="B Nazanin" panose="00000400000000000000" pitchFamily="2" charset="-78"/>
              </a:rPr>
              <a:t>مانند:</a:t>
            </a:r>
            <a:r>
              <a:rPr lang="fa-IR" sz="2400" b="1" dirty="0">
                <a:cs typeface="B Nazanin" panose="00000400000000000000" pitchFamily="2" charset="-78"/>
              </a:rPr>
              <a:t> محتوای نامه‌ها، دفترهای خاطرات، مقاله‌ها، مجله‌ها، صورت جلسه‌ها، کتاب‌ها و روزنامه‌ها، اشعار، آوازها، نقاشی‌ها، سخنرانی‌ها، قوانین و هر نوع متن و سند دیگری</a:t>
            </a:r>
          </a:p>
        </p:txBody>
      </p:sp>
      <p:sp>
        <p:nvSpPr>
          <p:cNvPr id="4" name="Title 1">
            <a:extLst>
              <a:ext uri="{FF2B5EF4-FFF2-40B4-BE49-F238E27FC236}">
                <a16:creationId xmlns:a16="http://schemas.microsoft.com/office/drawing/2014/main" id="{C71F1A28-CB0C-52C5-74A5-B01BB059C6DA}"/>
              </a:ext>
            </a:extLst>
          </p:cNvPr>
          <p:cNvSpPr txBox="1">
            <a:spLocks/>
          </p:cNvSpPr>
          <p:nvPr/>
        </p:nvSpPr>
        <p:spPr>
          <a:xfrm>
            <a:off x="214604" y="365125"/>
            <a:ext cx="9685176" cy="707895"/>
          </a:xfrm>
          <a:prstGeom prst="rect">
            <a:avLst/>
          </a:prstGeom>
          <a:solidFill>
            <a:schemeClr val="accent1">
              <a:lumMod val="40000"/>
              <a:lumOff val="60000"/>
            </a:schemeClr>
          </a:solidFill>
        </p:spPr>
        <p:txBody>
          <a:bodyPr vert="horz" lIns="91440" tIns="45720" rIns="91440" bIns="45720" rtlCol="0" anchor="ctr">
            <a:normAutofit fontScale="9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r>
              <a:rPr lang="fa-IR" b="1" dirty="0">
                <a:cs typeface="B Nazanin" panose="00000400000000000000" pitchFamily="2" charset="-78"/>
              </a:rPr>
              <a:t>روش‌های تحقیق » تحلیل محتوا (</a:t>
            </a:r>
            <a:r>
              <a:rPr lang="en-US" b="0" i="0" dirty="0">
                <a:solidFill>
                  <a:srgbClr val="000000"/>
                </a:solidFill>
                <a:effectLst/>
                <a:latin typeface="BYekan"/>
              </a:rPr>
              <a:t>Content </a:t>
            </a:r>
            <a:r>
              <a:rPr lang="en-US" b="1" dirty="0">
                <a:cs typeface="B Nazanin" panose="00000400000000000000" pitchFamily="2" charset="-78"/>
              </a:rPr>
              <a:t>Analysis</a:t>
            </a:r>
            <a:r>
              <a:rPr lang="fa-IR" b="1" dirty="0">
                <a:cs typeface="B Nazanin" panose="00000400000000000000" pitchFamily="2" charset="-78"/>
              </a:rPr>
              <a:t>)</a:t>
            </a:r>
            <a:endParaRPr lang="en-US" b="1" dirty="0">
              <a:cs typeface="B Nazanin" panose="00000400000000000000" pitchFamily="2" charset="-78"/>
            </a:endParaRPr>
          </a:p>
        </p:txBody>
      </p:sp>
      <p:sp>
        <p:nvSpPr>
          <p:cNvPr id="5" name="Rectangle 4">
            <a:extLst>
              <a:ext uri="{FF2B5EF4-FFF2-40B4-BE49-F238E27FC236}">
                <a16:creationId xmlns:a16="http://schemas.microsoft.com/office/drawing/2014/main" id="{4807A7BD-99F9-34D3-4FE2-35D6C4D1E795}"/>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Rounded Corners 5">
            <a:hlinkClick r:id="rId2" action="ppaction://hlinksldjump"/>
            <a:extLst>
              <a:ext uri="{FF2B5EF4-FFF2-40B4-BE49-F238E27FC236}">
                <a16:creationId xmlns:a16="http://schemas.microsoft.com/office/drawing/2014/main" id="{389851E0-7A92-C535-CE8F-EE50497A896A}"/>
              </a:ext>
            </a:extLst>
          </p:cNvPr>
          <p:cNvSpPr/>
          <p:nvPr/>
        </p:nvSpPr>
        <p:spPr>
          <a:xfrm>
            <a:off x="10375296" y="95654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DOI</a:t>
            </a:r>
          </a:p>
        </p:txBody>
      </p:sp>
      <p:sp>
        <p:nvSpPr>
          <p:cNvPr id="7" name="Rectangle: Rounded Corners 6">
            <a:hlinkClick r:id="rId3" action="ppaction://hlinksldjump"/>
            <a:extLst>
              <a:ext uri="{FF2B5EF4-FFF2-40B4-BE49-F238E27FC236}">
                <a16:creationId xmlns:a16="http://schemas.microsoft.com/office/drawing/2014/main" id="{09D27E84-887E-126D-BE6A-381C0101F018}"/>
              </a:ext>
            </a:extLst>
          </p:cNvPr>
          <p:cNvSpPr/>
          <p:nvPr/>
        </p:nvSpPr>
        <p:spPr>
          <a:xfrm>
            <a:off x="10375296" y="55268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bg1"/>
                </a:solidFill>
                <a:cs typeface="B Nazanin" panose="00000400000000000000" pitchFamily="2" charset="-78"/>
              </a:rPr>
              <a:t>معرفی منابع</a:t>
            </a:r>
            <a:endParaRPr lang="en-US" sz="1400" b="1" dirty="0">
              <a:solidFill>
                <a:schemeClr val="bg1"/>
              </a:solidFill>
              <a:cs typeface="B Nazanin" panose="00000400000000000000" pitchFamily="2" charset="-78"/>
            </a:endParaRPr>
          </a:p>
        </p:txBody>
      </p:sp>
      <p:pic>
        <p:nvPicPr>
          <p:cNvPr id="8" name="Picture 7">
            <a:extLst>
              <a:ext uri="{FF2B5EF4-FFF2-40B4-BE49-F238E27FC236}">
                <a16:creationId xmlns:a16="http://schemas.microsoft.com/office/drawing/2014/main" id="{22FECC75-1997-AF74-8394-F373308B83A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9" name="TextBox 8">
            <a:extLst>
              <a:ext uri="{FF2B5EF4-FFF2-40B4-BE49-F238E27FC236}">
                <a16:creationId xmlns:a16="http://schemas.microsoft.com/office/drawing/2014/main" id="{000B641C-D46D-7A64-A2B0-5BA30533B57D}"/>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10" name="Rectangle: Rounded Corners 9">
            <a:hlinkClick r:id="rId5" action="ppaction://hlinksldjump"/>
            <a:extLst>
              <a:ext uri="{FF2B5EF4-FFF2-40B4-BE49-F238E27FC236}">
                <a16:creationId xmlns:a16="http://schemas.microsoft.com/office/drawing/2014/main" id="{E8C864A7-574F-4208-298C-8414B244BE84}"/>
              </a:ext>
            </a:extLst>
          </p:cNvPr>
          <p:cNvSpPr/>
          <p:nvPr/>
        </p:nvSpPr>
        <p:spPr>
          <a:xfrm>
            <a:off x="10375296" y="138580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علم سنجی</a:t>
            </a:r>
            <a:endParaRPr lang="en-US" sz="1400" b="1" dirty="0">
              <a:solidFill>
                <a:schemeClr val="bg1"/>
              </a:solidFill>
              <a:cs typeface="B Nazanin" panose="00000400000000000000" pitchFamily="2" charset="-78"/>
            </a:endParaRPr>
          </a:p>
        </p:txBody>
      </p:sp>
      <p:sp>
        <p:nvSpPr>
          <p:cNvPr id="11" name="Rectangle: Rounded Corners 10">
            <a:hlinkClick r:id="rId6" action="ppaction://hlinksldjump"/>
            <a:extLst>
              <a:ext uri="{FF2B5EF4-FFF2-40B4-BE49-F238E27FC236}">
                <a16:creationId xmlns:a16="http://schemas.microsoft.com/office/drawing/2014/main" id="{C1598025-81E6-D2D2-21C2-7E8F78EE2351}"/>
              </a:ext>
            </a:extLst>
          </p:cNvPr>
          <p:cNvSpPr/>
          <p:nvPr/>
        </p:nvSpPr>
        <p:spPr>
          <a:xfrm>
            <a:off x="10375296" y="1815066"/>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رتبه بندی نشریات</a:t>
            </a:r>
            <a:endParaRPr lang="en-US" sz="1400" b="1" dirty="0">
              <a:solidFill>
                <a:schemeClr val="bg1"/>
              </a:solidFill>
              <a:cs typeface="B Nazanin" panose="00000400000000000000" pitchFamily="2" charset="-78"/>
            </a:endParaRPr>
          </a:p>
        </p:txBody>
      </p:sp>
      <p:sp>
        <p:nvSpPr>
          <p:cNvPr id="12" name="Rectangle: Rounded Corners 11">
            <a:hlinkClick r:id="rId7" action="ppaction://hlinksldjump"/>
            <a:extLst>
              <a:ext uri="{FF2B5EF4-FFF2-40B4-BE49-F238E27FC236}">
                <a16:creationId xmlns:a16="http://schemas.microsoft.com/office/drawing/2014/main" id="{FDC3BED1-925D-1921-7248-84DBB7536B75}"/>
              </a:ext>
            </a:extLst>
          </p:cNvPr>
          <p:cNvSpPr/>
          <p:nvPr/>
        </p:nvSpPr>
        <p:spPr>
          <a:xfrm>
            <a:off x="10375296" y="264309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دریافت مقاله</a:t>
            </a:r>
            <a:endParaRPr lang="en-US" sz="1400" b="1" dirty="0">
              <a:solidFill>
                <a:schemeClr val="bg1"/>
              </a:solidFill>
              <a:cs typeface="B Nazanin" panose="00000400000000000000" pitchFamily="2" charset="-78"/>
            </a:endParaRPr>
          </a:p>
        </p:txBody>
      </p:sp>
      <p:sp>
        <p:nvSpPr>
          <p:cNvPr id="13" name="Rectangle: Rounded Corners 12">
            <a:hlinkClick r:id="rId8" action="ppaction://hlinksldjump"/>
            <a:extLst>
              <a:ext uri="{FF2B5EF4-FFF2-40B4-BE49-F238E27FC236}">
                <a16:creationId xmlns:a16="http://schemas.microsoft.com/office/drawing/2014/main" id="{1554E360-E2AA-465E-291F-8CC66146CB3B}"/>
              </a:ext>
            </a:extLst>
          </p:cNvPr>
          <p:cNvSpPr/>
          <p:nvPr/>
        </p:nvSpPr>
        <p:spPr>
          <a:xfrm>
            <a:off x="10375296" y="305541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سامانه پژوهشیار</a:t>
            </a:r>
            <a:endParaRPr lang="en-US" sz="1400" b="1" dirty="0">
              <a:solidFill>
                <a:schemeClr val="bg1"/>
              </a:solidFill>
              <a:cs typeface="B Nazanin" panose="00000400000000000000" pitchFamily="2" charset="-78"/>
            </a:endParaRPr>
          </a:p>
        </p:txBody>
      </p:sp>
      <p:sp>
        <p:nvSpPr>
          <p:cNvPr id="14" name="Rectangle: Rounded Corners 13">
            <a:hlinkClick r:id="rId9" action="ppaction://hlinksldjump"/>
            <a:extLst>
              <a:ext uri="{FF2B5EF4-FFF2-40B4-BE49-F238E27FC236}">
                <a16:creationId xmlns:a16="http://schemas.microsoft.com/office/drawing/2014/main" id="{50885E36-9C9F-C0BD-1D3B-F784047D8CBD}"/>
              </a:ext>
            </a:extLst>
          </p:cNvPr>
          <p:cNvSpPr/>
          <p:nvPr/>
        </p:nvSpPr>
        <p:spPr>
          <a:xfrm>
            <a:off x="10375296" y="347620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ORCID</a:t>
            </a:r>
          </a:p>
        </p:txBody>
      </p:sp>
      <p:sp>
        <p:nvSpPr>
          <p:cNvPr id="15" name="Rectangle: Rounded Corners 14">
            <a:hlinkClick r:id="rId10" action="ppaction://hlinksldjump"/>
            <a:extLst>
              <a:ext uri="{FF2B5EF4-FFF2-40B4-BE49-F238E27FC236}">
                <a16:creationId xmlns:a16="http://schemas.microsoft.com/office/drawing/2014/main" id="{CB439FD2-22E5-1B60-53C4-3041FB3AEF90}"/>
              </a:ext>
            </a:extLst>
          </p:cNvPr>
          <p:cNvSpPr/>
          <p:nvPr/>
        </p:nvSpPr>
        <p:spPr>
          <a:xfrm>
            <a:off x="10375296" y="388852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ساختار مقاله</a:t>
            </a:r>
            <a:endParaRPr lang="en-US" sz="1400" b="1" dirty="0">
              <a:solidFill>
                <a:schemeClr val="bg1"/>
              </a:solidFill>
              <a:cs typeface="B Nazanin" panose="00000400000000000000" pitchFamily="2" charset="-78"/>
            </a:endParaRPr>
          </a:p>
        </p:txBody>
      </p:sp>
      <p:sp>
        <p:nvSpPr>
          <p:cNvPr id="16" name="Rectangle: Rounded Corners 15">
            <a:hlinkClick r:id="rId11" action="ppaction://hlinksldjump"/>
            <a:extLst>
              <a:ext uri="{FF2B5EF4-FFF2-40B4-BE49-F238E27FC236}">
                <a16:creationId xmlns:a16="http://schemas.microsoft.com/office/drawing/2014/main" id="{E34BD1DB-E9EF-6769-7A39-B27CDB72B8EF}"/>
              </a:ext>
            </a:extLst>
          </p:cNvPr>
          <p:cNvSpPr/>
          <p:nvPr/>
        </p:nvSpPr>
        <p:spPr>
          <a:xfrm>
            <a:off x="10375296" y="43093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ارجاع دهی و نکات مهم</a:t>
            </a:r>
            <a:endParaRPr lang="en-US" sz="1400" b="1" dirty="0">
              <a:solidFill>
                <a:schemeClr val="bg1"/>
              </a:solidFill>
              <a:cs typeface="B Nazanin" panose="00000400000000000000" pitchFamily="2" charset="-78"/>
            </a:endParaRPr>
          </a:p>
        </p:txBody>
      </p:sp>
      <p:sp>
        <p:nvSpPr>
          <p:cNvPr id="17" name="Rectangle: Rounded Corners 16">
            <a:hlinkClick r:id="rId12" action="ppaction://hlinksldjump"/>
            <a:extLst>
              <a:ext uri="{FF2B5EF4-FFF2-40B4-BE49-F238E27FC236}">
                <a16:creationId xmlns:a16="http://schemas.microsoft.com/office/drawing/2014/main" id="{60587FFB-7BD0-013D-4589-28568E9EBF0E}"/>
              </a:ext>
            </a:extLst>
          </p:cNvPr>
          <p:cNvSpPr/>
          <p:nvPr/>
        </p:nvSpPr>
        <p:spPr>
          <a:xfrm>
            <a:off x="10375296" y="473011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انواع مقاله</a:t>
            </a:r>
            <a:endParaRPr lang="en-US" sz="1400" b="1" dirty="0">
              <a:solidFill>
                <a:schemeClr val="bg1"/>
              </a:solidFill>
              <a:cs typeface="B Nazanin" panose="00000400000000000000" pitchFamily="2" charset="-78"/>
            </a:endParaRPr>
          </a:p>
        </p:txBody>
      </p:sp>
      <p:sp>
        <p:nvSpPr>
          <p:cNvPr id="18" name="Rectangle: Rounded Corners 17">
            <a:hlinkClick r:id="rId13" action="ppaction://hlinksldjump"/>
            <a:extLst>
              <a:ext uri="{FF2B5EF4-FFF2-40B4-BE49-F238E27FC236}">
                <a16:creationId xmlns:a16="http://schemas.microsoft.com/office/drawing/2014/main" id="{E1D62391-BD6C-7C96-031C-3E17AB2E7D61}"/>
              </a:ext>
            </a:extLst>
          </p:cNvPr>
          <p:cNvSpPr/>
          <p:nvPr/>
        </p:nvSpPr>
        <p:spPr>
          <a:xfrm>
            <a:off x="10375296" y="515090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پذیرش و داوری</a:t>
            </a:r>
            <a:endParaRPr lang="en-US" sz="1400" b="1" dirty="0">
              <a:solidFill>
                <a:schemeClr val="bg1"/>
              </a:solidFill>
              <a:cs typeface="B Nazanin" panose="00000400000000000000" pitchFamily="2" charset="-78"/>
            </a:endParaRPr>
          </a:p>
        </p:txBody>
      </p:sp>
      <p:sp>
        <p:nvSpPr>
          <p:cNvPr id="34" name="Rectangle: Rounded Corners 33">
            <a:hlinkClick r:id="rId14" action="ppaction://hlinksldjump"/>
            <a:extLst>
              <a:ext uri="{FF2B5EF4-FFF2-40B4-BE49-F238E27FC236}">
                <a16:creationId xmlns:a16="http://schemas.microsoft.com/office/drawing/2014/main" id="{41005DE2-1E81-4258-54AD-D271A3C5B9B2}"/>
              </a:ext>
            </a:extLst>
          </p:cNvPr>
          <p:cNvSpPr/>
          <p:nvPr/>
        </p:nvSpPr>
        <p:spPr>
          <a:xfrm>
            <a:off x="10375296" y="55632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سئو آکادمیک</a:t>
            </a:r>
            <a:endParaRPr lang="en-US" sz="1400" b="1" dirty="0">
              <a:solidFill>
                <a:schemeClr val="bg1"/>
              </a:solidFill>
              <a:cs typeface="B Nazanin" panose="00000400000000000000" pitchFamily="2" charset="-78"/>
            </a:endParaRPr>
          </a:p>
        </p:txBody>
      </p:sp>
      <p:sp>
        <p:nvSpPr>
          <p:cNvPr id="35" name="Rectangle: Rounded Corners 34">
            <a:hlinkClick r:id="rId15" action="ppaction://hlinksldjump"/>
            <a:extLst>
              <a:ext uri="{FF2B5EF4-FFF2-40B4-BE49-F238E27FC236}">
                <a16:creationId xmlns:a16="http://schemas.microsoft.com/office/drawing/2014/main" id="{A16C3B66-7639-7606-9A42-C6C92D737DEE}"/>
              </a:ext>
            </a:extLst>
          </p:cNvPr>
          <p:cNvSpPr/>
          <p:nvPr/>
        </p:nvSpPr>
        <p:spPr>
          <a:xfrm>
            <a:off x="10375297" y="597554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MaxQDA</a:t>
            </a:r>
            <a:endParaRPr lang="en-US" sz="1400" b="1" dirty="0">
              <a:solidFill>
                <a:schemeClr val="bg1"/>
              </a:solidFill>
              <a:cs typeface="B Nazanin" panose="00000400000000000000" pitchFamily="2" charset="-78"/>
            </a:endParaRPr>
          </a:p>
        </p:txBody>
      </p:sp>
      <p:sp>
        <p:nvSpPr>
          <p:cNvPr id="36" name="Rectangle: Rounded Corners 35">
            <a:hlinkClick r:id="rId16" action="ppaction://hlinksldjump"/>
            <a:extLst>
              <a:ext uri="{FF2B5EF4-FFF2-40B4-BE49-F238E27FC236}">
                <a16:creationId xmlns:a16="http://schemas.microsoft.com/office/drawing/2014/main" id="{339960B6-31E6-9D50-6C04-99B88B8B8DD1}"/>
              </a:ext>
            </a:extLst>
          </p:cNvPr>
          <p:cNvSpPr/>
          <p:nvPr/>
        </p:nvSpPr>
        <p:spPr>
          <a:xfrm>
            <a:off x="10375296" y="6396329"/>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tx1"/>
                </a:solidFill>
                <a:cs typeface="B Nazanin" panose="00000400000000000000" pitchFamily="2" charset="-78"/>
              </a:rPr>
              <a:t>روش‌های تحقیق منتخب</a:t>
            </a:r>
            <a:endParaRPr lang="en-US" sz="1400" b="1" dirty="0">
              <a:solidFill>
                <a:schemeClr val="tx1"/>
              </a:solidFill>
              <a:cs typeface="B Nazanin" panose="00000400000000000000" pitchFamily="2" charset="-78"/>
            </a:endParaRPr>
          </a:p>
        </p:txBody>
      </p:sp>
      <p:sp>
        <p:nvSpPr>
          <p:cNvPr id="37" name="Rectangle: Rounded Corners 36">
            <a:hlinkClick r:id="rId6" action="ppaction://hlinksldjump"/>
            <a:extLst>
              <a:ext uri="{FF2B5EF4-FFF2-40B4-BE49-F238E27FC236}">
                <a16:creationId xmlns:a16="http://schemas.microsoft.com/office/drawing/2014/main" id="{BFC100B1-EA40-E806-A2E5-CEA9ECBEACC3}"/>
              </a:ext>
            </a:extLst>
          </p:cNvPr>
          <p:cNvSpPr/>
          <p:nvPr/>
        </p:nvSpPr>
        <p:spPr>
          <a:xfrm>
            <a:off x="10380825" y="2239233"/>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VOSViewer</a:t>
            </a:r>
            <a:endParaRPr lang="en-US" sz="14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2212181626"/>
      </p:ext>
    </p:extLst>
  </p:cSld>
  <p:clrMapOvr>
    <a:masterClrMapping/>
  </p:clrMapOvr>
  <p:transition spd="med">
    <p:pull/>
  </p:transition>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8DC496C-12BE-10FC-1946-B05AAF558520}"/>
              </a:ext>
            </a:extLst>
          </p:cNvPr>
          <p:cNvSpPr>
            <a:spLocks noGrp="1"/>
          </p:cNvSpPr>
          <p:nvPr>
            <p:ph idx="1"/>
          </p:nvPr>
        </p:nvSpPr>
        <p:spPr>
          <a:xfrm>
            <a:off x="214602" y="1253330"/>
            <a:ext cx="9685177" cy="5376069"/>
          </a:xfrm>
        </p:spPr>
        <p:txBody>
          <a:bodyPr>
            <a:noAutofit/>
          </a:bodyPr>
          <a:lstStyle/>
          <a:p>
            <a:pPr marL="0" indent="0" algn="just" rtl="1">
              <a:buNone/>
            </a:pPr>
            <a:r>
              <a:rPr lang="fa-IR" sz="2400" b="1" dirty="0">
                <a:cs typeface="B Nazanin" panose="00000400000000000000" pitchFamily="2" charset="-78"/>
              </a:rPr>
              <a:t>تحلیل محتوا با رویکرد </a:t>
            </a:r>
            <a:r>
              <a:rPr lang="fa-IR" sz="2400" b="1" dirty="0">
                <a:solidFill>
                  <a:srgbClr val="C00000"/>
                </a:solidFill>
                <a:cs typeface="B Nazanin" panose="00000400000000000000" pitchFamily="2" charset="-78"/>
              </a:rPr>
              <a:t>قیاسی</a:t>
            </a:r>
            <a:r>
              <a:rPr lang="fa-IR" sz="2400" b="1" dirty="0">
                <a:cs typeface="B Nazanin" panose="00000400000000000000" pitchFamily="2" charset="-78"/>
              </a:rPr>
              <a:t> و یا </a:t>
            </a:r>
            <a:r>
              <a:rPr lang="fa-IR" sz="2400" b="1" dirty="0">
                <a:solidFill>
                  <a:srgbClr val="C00000"/>
                </a:solidFill>
                <a:cs typeface="B Nazanin" panose="00000400000000000000" pitchFamily="2" charset="-78"/>
              </a:rPr>
              <a:t>استقرایی</a:t>
            </a:r>
            <a:r>
              <a:rPr lang="fa-IR" sz="2400" b="1" dirty="0">
                <a:cs typeface="B Nazanin" panose="00000400000000000000" pitchFamily="2" charset="-78"/>
              </a:rPr>
              <a:t> قابل استفاده است. </a:t>
            </a:r>
          </a:p>
          <a:p>
            <a:pPr marL="0" indent="0" algn="just" rtl="1">
              <a:buNone/>
            </a:pPr>
            <a:r>
              <a:rPr lang="fa-IR" sz="2400" b="1" dirty="0">
                <a:cs typeface="B Nazanin" panose="00000400000000000000" pitchFamily="2" charset="-78"/>
              </a:rPr>
              <a:t>معمولاً برای شناخت مقوله‌های زیربنایی مصاحبه‌های تخصصی از طریق کدگذاری استفاده می‌شود.</a:t>
            </a:r>
          </a:p>
        </p:txBody>
      </p:sp>
      <p:sp>
        <p:nvSpPr>
          <p:cNvPr id="4" name="Title 1">
            <a:extLst>
              <a:ext uri="{FF2B5EF4-FFF2-40B4-BE49-F238E27FC236}">
                <a16:creationId xmlns:a16="http://schemas.microsoft.com/office/drawing/2014/main" id="{C71F1A28-CB0C-52C5-74A5-B01BB059C6DA}"/>
              </a:ext>
            </a:extLst>
          </p:cNvPr>
          <p:cNvSpPr txBox="1">
            <a:spLocks/>
          </p:cNvSpPr>
          <p:nvPr/>
        </p:nvSpPr>
        <p:spPr>
          <a:xfrm>
            <a:off x="214604" y="365125"/>
            <a:ext cx="9685176" cy="707895"/>
          </a:xfrm>
          <a:prstGeom prst="rect">
            <a:avLst/>
          </a:prstGeom>
          <a:solidFill>
            <a:schemeClr val="accent1">
              <a:lumMod val="40000"/>
              <a:lumOff val="60000"/>
            </a:schemeClr>
          </a:solidFill>
        </p:spPr>
        <p:txBody>
          <a:bodyPr vert="horz" lIns="91440" tIns="45720" rIns="91440" bIns="45720" rtlCol="0" anchor="ctr">
            <a:normAutofit fontScale="9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r>
              <a:rPr lang="fa-IR" b="1" dirty="0">
                <a:cs typeface="B Nazanin" panose="00000400000000000000" pitchFamily="2" charset="-78"/>
              </a:rPr>
              <a:t>روش‌های تحقیق » تحلیل محتوا (</a:t>
            </a:r>
            <a:r>
              <a:rPr lang="en-US" b="0" i="0" dirty="0">
                <a:solidFill>
                  <a:srgbClr val="000000"/>
                </a:solidFill>
                <a:effectLst/>
                <a:latin typeface="BYekan"/>
              </a:rPr>
              <a:t>Content </a:t>
            </a:r>
            <a:r>
              <a:rPr lang="en-US" b="1" dirty="0">
                <a:cs typeface="B Nazanin" panose="00000400000000000000" pitchFamily="2" charset="-78"/>
              </a:rPr>
              <a:t>Analysis</a:t>
            </a:r>
            <a:r>
              <a:rPr lang="fa-IR" b="1" dirty="0">
                <a:cs typeface="B Nazanin" panose="00000400000000000000" pitchFamily="2" charset="-78"/>
              </a:rPr>
              <a:t>)</a:t>
            </a:r>
            <a:endParaRPr lang="en-US" b="1" dirty="0">
              <a:cs typeface="B Nazanin" panose="00000400000000000000" pitchFamily="2" charset="-78"/>
            </a:endParaRPr>
          </a:p>
        </p:txBody>
      </p:sp>
      <p:pic>
        <p:nvPicPr>
          <p:cNvPr id="6" name="Picture 5">
            <a:extLst>
              <a:ext uri="{FF2B5EF4-FFF2-40B4-BE49-F238E27FC236}">
                <a16:creationId xmlns:a16="http://schemas.microsoft.com/office/drawing/2014/main" id="{F0CA4F44-2D05-D85A-508D-B4762D5E35C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21989" y="2195614"/>
            <a:ext cx="5105573" cy="2889290"/>
          </a:xfrm>
          <a:prstGeom prst="rect">
            <a:avLst/>
          </a:prstGeom>
        </p:spPr>
      </p:pic>
      <p:pic>
        <p:nvPicPr>
          <p:cNvPr id="8" name="Picture 7">
            <a:extLst>
              <a:ext uri="{FF2B5EF4-FFF2-40B4-BE49-F238E27FC236}">
                <a16:creationId xmlns:a16="http://schemas.microsoft.com/office/drawing/2014/main" id="{A1D83C96-0CA4-73FF-6F26-CFD657417D2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58290" y="5019009"/>
            <a:ext cx="7797800" cy="1790700"/>
          </a:xfrm>
          <a:prstGeom prst="rect">
            <a:avLst/>
          </a:prstGeom>
        </p:spPr>
      </p:pic>
      <p:sp>
        <p:nvSpPr>
          <p:cNvPr id="9" name="Rectangle 8">
            <a:extLst>
              <a:ext uri="{FF2B5EF4-FFF2-40B4-BE49-F238E27FC236}">
                <a16:creationId xmlns:a16="http://schemas.microsoft.com/office/drawing/2014/main" id="{C08492E2-FC67-D5F8-761D-CF75678F2F09}"/>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Rounded Corners 9">
            <a:hlinkClick r:id="rId4" action="ppaction://hlinksldjump"/>
            <a:extLst>
              <a:ext uri="{FF2B5EF4-FFF2-40B4-BE49-F238E27FC236}">
                <a16:creationId xmlns:a16="http://schemas.microsoft.com/office/drawing/2014/main" id="{B7D9AAD0-0C3E-4460-ED71-9653FB71C41C}"/>
              </a:ext>
            </a:extLst>
          </p:cNvPr>
          <p:cNvSpPr/>
          <p:nvPr/>
        </p:nvSpPr>
        <p:spPr>
          <a:xfrm>
            <a:off x="10375296" y="95654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DOI</a:t>
            </a:r>
          </a:p>
        </p:txBody>
      </p:sp>
      <p:sp>
        <p:nvSpPr>
          <p:cNvPr id="11" name="Rectangle: Rounded Corners 10">
            <a:hlinkClick r:id="rId5" action="ppaction://hlinksldjump"/>
            <a:extLst>
              <a:ext uri="{FF2B5EF4-FFF2-40B4-BE49-F238E27FC236}">
                <a16:creationId xmlns:a16="http://schemas.microsoft.com/office/drawing/2014/main" id="{F63E4F2C-2505-472E-C801-5DEBB6D696EA}"/>
              </a:ext>
            </a:extLst>
          </p:cNvPr>
          <p:cNvSpPr/>
          <p:nvPr/>
        </p:nvSpPr>
        <p:spPr>
          <a:xfrm>
            <a:off x="10375296" y="55268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bg1"/>
                </a:solidFill>
                <a:cs typeface="B Nazanin" panose="00000400000000000000" pitchFamily="2" charset="-78"/>
              </a:rPr>
              <a:t>معرفی منابع</a:t>
            </a:r>
            <a:endParaRPr lang="en-US" sz="1400" b="1" dirty="0">
              <a:solidFill>
                <a:schemeClr val="bg1"/>
              </a:solidFill>
              <a:cs typeface="B Nazanin" panose="00000400000000000000" pitchFamily="2" charset="-78"/>
            </a:endParaRPr>
          </a:p>
        </p:txBody>
      </p:sp>
      <p:pic>
        <p:nvPicPr>
          <p:cNvPr id="12" name="Picture 11">
            <a:extLst>
              <a:ext uri="{FF2B5EF4-FFF2-40B4-BE49-F238E27FC236}">
                <a16:creationId xmlns:a16="http://schemas.microsoft.com/office/drawing/2014/main" id="{0644F385-207F-06BD-5868-D52B3A63714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13" name="TextBox 12">
            <a:extLst>
              <a:ext uri="{FF2B5EF4-FFF2-40B4-BE49-F238E27FC236}">
                <a16:creationId xmlns:a16="http://schemas.microsoft.com/office/drawing/2014/main" id="{6B8A4718-AA82-1C5E-4EB1-B47F257C05B5}"/>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14" name="Rectangle: Rounded Corners 13">
            <a:hlinkClick r:id="rId7" action="ppaction://hlinksldjump"/>
            <a:extLst>
              <a:ext uri="{FF2B5EF4-FFF2-40B4-BE49-F238E27FC236}">
                <a16:creationId xmlns:a16="http://schemas.microsoft.com/office/drawing/2014/main" id="{16B484A0-0BCE-F9A8-1B61-3EE2F3849D3F}"/>
              </a:ext>
            </a:extLst>
          </p:cNvPr>
          <p:cNvSpPr/>
          <p:nvPr/>
        </p:nvSpPr>
        <p:spPr>
          <a:xfrm>
            <a:off x="10375296" y="138580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علم سنجی</a:t>
            </a:r>
            <a:endParaRPr lang="en-US" sz="1400" b="1" dirty="0">
              <a:solidFill>
                <a:schemeClr val="bg1"/>
              </a:solidFill>
              <a:cs typeface="B Nazanin" panose="00000400000000000000" pitchFamily="2" charset="-78"/>
            </a:endParaRPr>
          </a:p>
        </p:txBody>
      </p:sp>
      <p:sp>
        <p:nvSpPr>
          <p:cNvPr id="15" name="Rectangle: Rounded Corners 14">
            <a:hlinkClick r:id="rId8" action="ppaction://hlinksldjump"/>
            <a:extLst>
              <a:ext uri="{FF2B5EF4-FFF2-40B4-BE49-F238E27FC236}">
                <a16:creationId xmlns:a16="http://schemas.microsoft.com/office/drawing/2014/main" id="{88ED79A6-C32C-AF59-648B-058CF6473555}"/>
              </a:ext>
            </a:extLst>
          </p:cNvPr>
          <p:cNvSpPr/>
          <p:nvPr/>
        </p:nvSpPr>
        <p:spPr>
          <a:xfrm>
            <a:off x="10375296" y="1815066"/>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رتبه بندی نشریات</a:t>
            </a:r>
            <a:endParaRPr lang="en-US" sz="1400" b="1" dirty="0">
              <a:solidFill>
                <a:schemeClr val="bg1"/>
              </a:solidFill>
              <a:cs typeface="B Nazanin" panose="00000400000000000000" pitchFamily="2" charset="-78"/>
            </a:endParaRPr>
          </a:p>
        </p:txBody>
      </p:sp>
      <p:sp>
        <p:nvSpPr>
          <p:cNvPr id="16" name="Rectangle: Rounded Corners 15">
            <a:hlinkClick r:id="rId9" action="ppaction://hlinksldjump"/>
            <a:extLst>
              <a:ext uri="{FF2B5EF4-FFF2-40B4-BE49-F238E27FC236}">
                <a16:creationId xmlns:a16="http://schemas.microsoft.com/office/drawing/2014/main" id="{D57EB9B6-C162-B876-46E8-018F6704D2E1}"/>
              </a:ext>
            </a:extLst>
          </p:cNvPr>
          <p:cNvSpPr/>
          <p:nvPr/>
        </p:nvSpPr>
        <p:spPr>
          <a:xfrm>
            <a:off x="10375296" y="264309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دریافت مقاله</a:t>
            </a:r>
            <a:endParaRPr lang="en-US" sz="1400" b="1" dirty="0">
              <a:solidFill>
                <a:schemeClr val="bg1"/>
              </a:solidFill>
              <a:cs typeface="B Nazanin" panose="00000400000000000000" pitchFamily="2" charset="-78"/>
            </a:endParaRPr>
          </a:p>
        </p:txBody>
      </p:sp>
      <p:sp>
        <p:nvSpPr>
          <p:cNvPr id="17" name="Rectangle: Rounded Corners 16">
            <a:hlinkClick r:id="rId10" action="ppaction://hlinksldjump"/>
            <a:extLst>
              <a:ext uri="{FF2B5EF4-FFF2-40B4-BE49-F238E27FC236}">
                <a16:creationId xmlns:a16="http://schemas.microsoft.com/office/drawing/2014/main" id="{3FF14333-6317-EA3C-46DB-1AC7A56BF5DD}"/>
              </a:ext>
            </a:extLst>
          </p:cNvPr>
          <p:cNvSpPr/>
          <p:nvPr/>
        </p:nvSpPr>
        <p:spPr>
          <a:xfrm>
            <a:off x="10375296" y="305541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سامانه پژوهشیار</a:t>
            </a:r>
            <a:endParaRPr lang="en-US" sz="1400" b="1" dirty="0">
              <a:solidFill>
                <a:schemeClr val="bg1"/>
              </a:solidFill>
              <a:cs typeface="B Nazanin" panose="00000400000000000000" pitchFamily="2" charset="-78"/>
            </a:endParaRPr>
          </a:p>
        </p:txBody>
      </p:sp>
      <p:sp>
        <p:nvSpPr>
          <p:cNvPr id="18" name="Rectangle: Rounded Corners 17">
            <a:hlinkClick r:id="rId11" action="ppaction://hlinksldjump"/>
            <a:extLst>
              <a:ext uri="{FF2B5EF4-FFF2-40B4-BE49-F238E27FC236}">
                <a16:creationId xmlns:a16="http://schemas.microsoft.com/office/drawing/2014/main" id="{4781E4FC-2986-ABD8-B288-F55B27D462A3}"/>
              </a:ext>
            </a:extLst>
          </p:cNvPr>
          <p:cNvSpPr/>
          <p:nvPr/>
        </p:nvSpPr>
        <p:spPr>
          <a:xfrm>
            <a:off x="10375296" y="347620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ORCID</a:t>
            </a:r>
          </a:p>
        </p:txBody>
      </p:sp>
      <p:sp>
        <p:nvSpPr>
          <p:cNvPr id="34" name="Rectangle: Rounded Corners 33">
            <a:hlinkClick r:id="rId12" action="ppaction://hlinksldjump"/>
            <a:extLst>
              <a:ext uri="{FF2B5EF4-FFF2-40B4-BE49-F238E27FC236}">
                <a16:creationId xmlns:a16="http://schemas.microsoft.com/office/drawing/2014/main" id="{13489608-8B6A-323D-6DEB-A822A2F32D9A}"/>
              </a:ext>
            </a:extLst>
          </p:cNvPr>
          <p:cNvSpPr/>
          <p:nvPr/>
        </p:nvSpPr>
        <p:spPr>
          <a:xfrm>
            <a:off x="10375296" y="388852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ساختار مقاله</a:t>
            </a:r>
            <a:endParaRPr lang="en-US" sz="1400" b="1" dirty="0">
              <a:solidFill>
                <a:schemeClr val="bg1"/>
              </a:solidFill>
              <a:cs typeface="B Nazanin" panose="00000400000000000000" pitchFamily="2" charset="-78"/>
            </a:endParaRPr>
          </a:p>
        </p:txBody>
      </p:sp>
      <p:sp>
        <p:nvSpPr>
          <p:cNvPr id="35" name="Rectangle: Rounded Corners 34">
            <a:hlinkClick r:id="rId13" action="ppaction://hlinksldjump"/>
            <a:extLst>
              <a:ext uri="{FF2B5EF4-FFF2-40B4-BE49-F238E27FC236}">
                <a16:creationId xmlns:a16="http://schemas.microsoft.com/office/drawing/2014/main" id="{97815309-81E5-AD78-E6E8-E8014900C78A}"/>
              </a:ext>
            </a:extLst>
          </p:cNvPr>
          <p:cNvSpPr/>
          <p:nvPr/>
        </p:nvSpPr>
        <p:spPr>
          <a:xfrm>
            <a:off x="10375296" y="43093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ارجاع دهی و نکات مهم</a:t>
            </a:r>
            <a:endParaRPr lang="en-US" sz="1400" b="1" dirty="0">
              <a:solidFill>
                <a:schemeClr val="bg1"/>
              </a:solidFill>
              <a:cs typeface="B Nazanin" panose="00000400000000000000" pitchFamily="2" charset="-78"/>
            </a:endParaRPr>
          </a:p>
        </p:txBody>
      </p:sp>
      <p:sp>
        <p:nvSpPr>
          <p:cNvPr id="36" name="Rectangle: Rounded Corners 35">
            <a:hlinkClick r:id="rId14" action="ppaction://hlinksldjump"/>
            <a:extLst>
              <a:ext uri="{FF2B5EF4-FFF2-40B4-BE49-F238E27FC236}">
                <a16:creationId xmlns:a16="http://schemas.microsoft.com/office/drawing/2014/main" id="{FC46D091-4A55-950B-5428-327DF69FEF7B}"/>
              </a:ext>
            </a:extLst>
          </p:cNvPr>
          <p:cNvSpPr/>
          <p:nvPr/>
        </p:nvSpPr>
        <p:spPr>
          <a:xfrm>
            <a:off x="10375296" y="473011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انواع مقاله</a:t>
            </a:r>
            <a:endParaRPr lang="en-US" sz="1400" b="1" dirty="0">
              <a:solidFill>
                <a:schemeClr val="bg1"/>
              </a:solidFill>
              <a:cs typeface="B Nazanin" panose="00000400000000000000" pitchFamily="2" charset="-78"/>
            </a:endParaRPr>
          </a:p>
        </p:txBody>
      </p:sp>
      <p:sp>
        <p:nvSpPr>
          <p:cNvPr id="37" name="Rectangle: Rounded Corners 36">
            <a:hlinkClick r:id="rId15" action="ppaction://hlinksldjump"/>
            <a:extLst>
              <a:ext uri="{FF2B5EF4-FFF2-40B4-BE49-F238E27FC236}">
                <a16:creationId xmlns:a16="http://schemas.microsoft.com/office/drawing/2014/main" id="{0227E6C6-1B16-3426-7CC9-3C7145FF365B}"/>
              </a:ext>
            </a:extLst>
          </p:cNvPr>
          <p:cNvSpPr/>
          <p:nvPr/>
        </p:nvSpPr>
        <p:spPr>
          <a:xfrm>
            <a:off x="10375296" y="515090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پذیرش و داوری</a:t>
            </a:r>
            <a:endParaRPr lang="en-US" sz="1400" b="1" dirty="0">
              <a:solidFill>
                <a:schemeClr val="bg1"/>
              </a:solidFill>
              <a:cs typeface="B Nazanin" panose="00000400000000000000" pitchFamily="2" charset="-78"/>
            </a:endParaRPr>
          </a:p>
        </p:txBody>
      </p:sp>
      <p:sp>
        <p:nvSpPr>
          <p:cNvPr id="38" name="Rectangle: Rounded Corners 37">
            <a:hlinkClick r:id="rId16" action="ppaction://hlinksldjump"/>
            <a:extLst>
              <a:ext uri="{FF2B5EF4-FFF2-40B4-BE49-F238E27FC236}">
                <a16:creationId xmlns:a16="http://schemas.microsoft.com/office/drawing/2014/main" id="{56F5B53B-8176-0395-1F06-01E70A58FC48}"/>
              </a:ext>
            </a:extLst>
          </p:cNvPr>
          <p:cNvSpPr/>
          <p:nvPr/>
        </p:nvSpPr>
        <p:spPr>
          <a:xfrm>
            <a:off x="10375296" y="55632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سئو آکادمیک</a:t>
            </a:r>
            <a:endParaRPr lang="en-US" sz="1400" b="1" dirty="0">
              <a:solidFill>
                <a:schemeClr val="bg1"/>
              </a:solidFill>
              <a:cs typeface="B Nazanin" panose="00000400000000000000" pitchFamily="2" charset="-78"/>
            </a:endParaRPr>
          </a:p>
        </p:txBody>
      </p:sp>
      <p:sp>
        <p:nvSpPr>
          <p:cNvPr id="39" name="Rectangle: Rounded Corners 38">
            <a:hlinkClick r:id="rId17" action="ppaction://hlinksldjump"/>
            <a:extLst>
              <a:ext uri="{FF2B5EF4-FFF2-40B4-BE49-F238E27FC236}">
                <a16:creationId xmlns:a16="http://schemas.microsoft.com/office/drawing/2014/main" id="{1FB1E049-FAD0-8CA5-0E3E-21DCBB2A29EB}"/>
              </a:ext>
            </a:extLst>
          </p:cNvPr>
          <p:cNvSpPr/>
          <p:nvPr/>
        </p:nvSpPr>
        <p:spPr>
          <a:xfrm>
            <a:off x="10375297" y="597554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MaxQDA</a:t>
            </a:r>
            <a:endParaRPr lang="en-US" sz="1400" b="1" dirty="0">
              <a:solidFill>
                <a:schemeClr val="bg1"/>
              </a:solidFill>
              <a:cs typeface="B Nazanin" panose="00000400000000000000" pitchFamily="2" charset="-78"/>
            </a:endParaRPr>
          </a:p>
        </p:txBody>
      </p:sp>
      <p:sp>
        <p:nvSpPr>
          <p:cNvPr id="40" name="Rectangle: Rounded Corners 39">
            <a:hlinkClick r:id="rId18" action="ppaction://hlinksldjump"/>
            <a:extLst>
              <a:ext uri="{FF2B5EF4-FFF2-40B4-BE49-F238E27FC236}">
                <a16:creationId xmlns:a16="http://schemas.microsoft.com/office/drawing/2014/main" id="{4208D989-9909-E2D7-9038-1C0E82B73176}"/>
              </a:ext>
            </a:extLst>
          </p:cNvPr>
          <p:cNvSpPr/>
          <p:nvPr/>
        </p:nvSpPr>
        <p:spPr>
          <a:xfrm>
            <a:off x="10375296" y="6396329"/>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tx1"/>
                </a:solidFill>
                <a:cs typeface="B Nazanin" panose="00000400000000000000" pitchFamily="2" charset="-78"/>
              </a:rPr>
              <a:t>روش‌های تحقیق منتخب</a:t>
            </a:r>
            <a:endParaRPr lang="en-US" sz="1400" b="1" dirty="0">
              <a:solidFill>
                <a:schemeClr val="tx1"/>
              </a:solidFill>
              <a:cs typeface="B Nazanin" panose="00000400000000000000" pitchFamily="2" charset="-78"/>
            </a:endParaRPr>
          </a:p>
        </p:txBody>
      </p:sp>
      <p:sp>
        <p:nvSpPr>
          <p:cNvPr id="41" name="Rectangle: Rounded Corners 40">
            <a:hlinkClick r:id="rId8" action="ppaction://hlinksldjump"/>
            <a:extLst>
              <a:ext uri="{FF2B5EF4-FFF2-40B4-BE49-F238E27FC236}">
                <a16:creationId xmlns:a16="http://schemas.microsoft.com/office/drawing/2014/main" id="{7E1F2E71-9A45-510E-AFB5-5874763ECAB0}"/>
              </a:ext>
            </a:extLst>
          </p:cNvPr>
          <p:cNvSpPr/>
          <p:nvPr/>
        </p:nvSpPr>
        <p:spPr>
          <a:xfrm>
            <a:off x="10380825" y="2239233"/>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VOSViewer</a:t>
            </a:r>
            <a:endParaRPr lang="en-US" sz="14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804802178"/>
      </p:ext>
    </p:extLst>
  </p:cSld>
  <p:clrMapOvr>
    <a:masterClrMapping/>
  </p:clrMapOvr>
  <p:transition spd="med">
    <p:pull/>
  </p:transition>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8DC496C-12BE-10FC-1946-B05AAF558520}"/>
              </a:ext>
            </a:extLst>
          </p:cNvPr>
          <p:cNvSpPr>
            <a:spLocks noGrp="1"/>
          </p:cNvSpPr>
          <p:nvPr>
            <p:ph idx="1"/>
          </p:nvPr>
        </p:nvSpPr>
        <p:spPr>
          <a:xfrm>
            <a:off x="214602" y="1253330"/>
            <a:ext cx="9685177" cy="5376069"/>
          </a:xfrm>
        </p:spPr>
        <p:txBody>
          <a:bodyPr>
            <a:noAutofit/>
          </a:bodyPr>
          <a:lstStyle/>
          <a:p>
            <a:pPr marL="0" indent="0" algn="just" rtl="1">
              <a:buNone/>
            </a:pPr>
            <a:r>
              <a:rPr lang="fa-IR" sz="2400" b="1" dirty="0">
                <a:solidFill>
                  <a:srgbClr val="0070C0"/>
                </a:solidFill>
                <a:cs typeface="B Nazanin" panose="00000400000000000000" pitchFamily="2" charset="-78"/>
              </a:rPr>
              <a:t>مفهوم آینده پژوهی: </a:t>
            </a:r>
          </a:p>
          <a:p>
            <a:pPr marL="0" indent="0" algn="just" rtl="1">
              <a:lnSpc>
                <a:spcPct val="150000"/>
              </a:lnSpc>
              <a:buNone/>
            </a:pPr>
            <a:r>
              <a:rPr lang="fa-IR" sz="2400" b="1" dirty="0">
                <a:cs typeface="B Nazanin" panose="00000400000000000000" pitchFamily="2" charset="-78"/>
              </a:rPr>
              <a:t>آینده‌پژوهی، اصول و روش‌های مطالعه و پس از آن، تصمیم‌گیری، ارائه طرح و اقدام در خصوص علوم و فناوری </a:t>
            </a:r>
            <a:r>
              <a:rPr lang="fa-IR" sz="2400" b="1" dirty="0">
                <a:solidFill>
                  <a:srgbClr val="C00000"/>
                </a:solidFill>
                <a:cs typeface="B Nazanin" panose="00000400000000000000" pitchFamily="2" charset="-78"/>
              </a:rPr>
              <a:t>مرتبط با آینده </a:t>
            </a:r>
            <a:r>
              <a:rPr lang="fa-IR" sz="2400" b="1" dirty="0">
                <a:cs typeface="B Nazanin" panose="00000400000000000000" pitchFamily="2" charset="-78"/>
              </a:rPr>
              <a:t>است. </a:t>
            </a:r>
          </a:p>
          <a:p>
            <a:pPr marL="0" indent="0" algn="just" rtl="1">
              <a:lnSpc>
                <a:spcPct val="150000"/>
              </a:lnSpc>
              <a:buNone/>
            </a:pPr>
            <a:r>
              <a:rPr lang="fa-IR" sz="2400" b="1" dirty="0">
                <a:cs typeface="B Nazanin" panose="00000400000000000000" pitchFamily="2" charset="-78"/>
              </a:rPr>
              <a:t>این روش، تفکرات فلسفی و روش‌های علمی و طرح‌های گوناگون را بررسی و با استفاده از آنها، </a:t>
            </a:r>
            <a:r>
              <a:rPr lang="fa-IR" sz="2400" b="1" dirty="0">
                <a:solidFill>
                  <a:srgbClr val="C00000"/>
                </a:solidFill>
                <a:cs typeface="B Nazanin" panose="00000400000000000000" pitchFamily="2" charset="-78"/>
              </a:rPr>
              <a:t>آینده‌های بدیل و احتمالی را ترسیم می‌نماید</a:t>
            </a:r>
            <a:r>
              <a:rPr lang="fa-IR" sz="2400" b="1" dirty="0">
                <a:cs typeface="B Nazanin" panose="00000400000000000000" pitchFamily="2" charset="-78"/>
              </a:rPr>
              <a:t>. </a:t>
            </a:r>
          </a:p>
          <a:p>
            <a:pPr marL="0" indent="0" algn="just" rtl="1">
              <a:lnSpc>
                <a:spcPct val="150000"/>
              </a:lnSpc>
              <a:buNone/>
            </a:pPr>
            <a:r>
              <a:rPr lang="fa-IR" sz="2400" b="1" dirty="0">
                <a:cs typeface="B Nazanin" panose="00000400000000000000" pitchFamily="2" charset="-78"/>
              </a:rPr>
              <a:t>آینده‌پژوهی، ابزاری برای </a:t>
            </a:r>
            <a:r>
              <a:rPr lang="fa-IR" sz="2400" b="1" dirty="0">
                <a:solidFill>
                  <a:srgbClr val="C00000"/>
                </a:solidFill>
                <a:cs typeface="B Nazanin" panose="00000400000000000000" pitchFamily="2" charset="-78"/>
              </a:rPr>
              <a:t>معماری و مهندسی هوشمندانه آینده </a:t>
            </a:r>
            <a:r>
              <a:rPr lang="fa-IR" sz="2400" b="1" dirty="0">
                <a:cs typeface="B Nazanin" panose="00000400000000000000" pitchFamily="2" charset="-78"/>
              </a:rPr>
              <a:t>است.</a:t>
            </a:r>
          </a:p>
        </p:txBody>
      </p:sp>
      <p:sp>
        <p:nvSpPr>
          <p:cNvPr id="4" name="Title 1">
            <a:extLst>
              <a:ext uri="{FF2B5EF4-FFF2-40B4-BE49-F238E27FC236}">
                <a16:creationId xmlns:a16="http://schemas.microsoft.com/office/drawing/2014/main" id="{C71F1A28-CB0C-52C5-74A5-B01BB059C6DA}"/>
              </a:ext>
            </a:extLst>
          </p:cNvPr>
          <p:cNvSpPr txBox="1">
            <a:spLocks/>
          </p:cNvSpPr>
          <p:nvPr/>
        </p:nvSpPr>
        <p:spPr>
          <a:xfrm>
            <a:off x="214604" y="365125"/>
            <a:ext cx="9685176" cy="707895"/>
          </a:xfrm>
          <a:prstGeom prst="rect">
            <a:avLst/>
          </a:prstGeom>
          <a:solidFill>
            <a:schemeClr val="accent1">
              <a:lumMod val="40000"/>
              <a:lumOff val="60000"/>
            </a:schemeClr>
          </a:solidFill>
        </p:spPr>
        <p:txBody>
          <a:bodyPr vert="horz" lIns="91440" tIns="45720" rIns="91440" bIns="45720" rtlCol="0" anchor="ctr">
            <a:normAutofit fontScale="9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r>
              <a:rPr lang="fa-IR" b="1" dirty="0">
                <a:cs typeface="B Nazanin" panose="00000400000000000000" pitchFamily="2" charset="-78"/>
              </a:rPr>
              <a:t>روش‌های تحقیق » آینده پژوهی (</a:t>
            </a:r>
            <a:r>
              <a:rPr lang="en-US" b="0" i="0" dirty="0">
                <a:solidFill>
                  <a:srgbClr val="000000"/>
                </a:solidFill>
                <a:effectLst/>
                <a:latin typeface="BYekan"/>
              </a:rPr>
              <a:t>Futures studies</a:t>
            </a:r>
            <a:r>
              <a:rPr lang="fa-IR" b="1" dirty="0">
                <a:cs typeface="B Nazanin" panose="00000400000000000000" pitchFamily="2" charset="-78"/>
              </a:rPr>
              <a:t>)</a:t>
            </a:r>
            <a:endParaRPr lang="en-US" b="1" dirty="0">
              <a:cs typeface="B Nazanin" panose="00000400000000000000" pitchFamily="2" charset="-78"/>
            </a:endParaRPr>
          </a:p>
        </p:txBody>
      </p:sp>
      <p:sp>
        <p:nvSpPr>
          <p:cNvPr id="5" name="Rectangle 4">
            <a:extLst>
              <a:ext uri="{FF2B5EF4-FFF2-40B4-BE49-F238E27FC236}">
                <a16:creationId xmlns:a16="http://schemas.microsoft.com/office/drawing/2014/main" id="{420F921B-1AE1-4E02-F38F-D06076B33DB4}"/>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Rounded Corners 5">
            <a:hlinkClick r:id="rId2" action="ppaction://hlinksldjump"/>
            <a:extLst>
              <a:ext uri="{FF2B5EF4-FFF2-40B4-BE49-F238E27FC236}">
                <a16:creationId xmlns:a16="http://schemas.microsoft.com/office/drawing/2014/main" id="{F3520108-2F69-3921-A884-98B9D09C6F81}"/>
              </a:ext>
            </a:extLst>
          </p:cNvPr>
          <p:cNvSpPr/>
          <p:nvPr/>
        </p:nvSpPr>
        <p:spPr>
          <a:xfrm>
            <a:off x="10375296" y="95654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DOI</a:t>
            </a:r>
          </a:p>
        </p:txBody>
      </p:sp>
      <p:sp>
        <p:nvSpPr>
          <p:cNvPr id="7" name="Rectangle: Rounded Corners 6">
            <a:hlinkClick r:id="rId3" action="ppaction://hlinksldjump"/>
            <a:extLst>
              <a:ext uri="{FF2B5EF4-FFF2-40B4-BE49-F238E27FC236}">
                <a16:creationId xmlns:a16="http://schemas.microsoft.com/office/drawing/2014/main" id="{604919DF-75B3-8A1B-EA5B-840D96300A56}"/>
              </a:ext>
            </a:extLst>
          </p:cNvPr>
          <p:cNvSpPr/>
          <p:nvPr/>
        </p:nvSpPr>
        <p:spPr>
          <a:xfrm>
            <a:off x="10375296" y="55268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bg1"/>
                </a:solidFill>
                <a:cs typeface="B Nazanin" panose="00000400000000000000" pitchFamily="2" charset="-78"/>
              </a:rPr>
              <a:t>معرفی منابع</a:t>
            </a:r>
            <a:endParaRPr lang="en-US" sz="1400" b="1" dirty="0">
              <a:solidFill>
                <a:schemeClr val="bg1"/>
              </a:solidFill>
              <a:cs typeface="B Nazanin" panose="00000400000000000000" pitchFamily="2" charset="-78"/>
            </a:endParaRPr>
          </a:p>
        </p:txBody>
      </p:sp>
      <p:pic>
        <p:nvPicPr>
          <p:cNvPr id="8" name="Picture 7">
            <a:extLst>
              <a:ext uri="{FF2B5EF4-FFF2-40B4-BE49-F238E27FC236}">
                <a16:creationId xmlns:a16="http://schemas.microsoft.com/office/drawing/2014/main" id="{EE5701EC-AFD0-0C4C-20E9-C43DF3B6C9A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9" name="TextBox 8">
            <a:extLst>
              <a:ext uri="{FF2B5EF4-FFF2-40B4-BE49-F238E27FC236}">
                <a16:creationId xmlns:a16="http://schemas.microsoft.com/office/drawing/2014/main" id="{4BBB5500-F215-0192-6D55-5A444C91CC0F}"/>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10" name="Rectangle: Rounded Corners 9">
            <a:hlinkClick r:id="rId5" action="ppaction://hlinksldjump"/>
            <a:extLst>
              <a:ext uri="{FF2B5EF4-FFF2-40B4-BE49-F238E27FC236}">
                <a16:creationId xmlns:a16="http://schemas.microsoft.com/office/drawing/2014/main" id="{0B3EF699-BB69-32BC-F9C1-BAD5765124BD}"/>
              </a:ext>
            </a:extLst>
          </p:cNvPr>
          <p:cNvSpPr/>
          <p:nvPr/>
        </p:nvSpPr>
        <p:spPr>
          <a:xfrm>
            <a:off x="10375296" y="138580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علم سنجی</a:t>
            </a:r>
            <a:endParaRPr lang="en-US" sz="1400" b="1" dirty="0">
              <a:solidFill>
                <a:schemeClr val="bg1"/>
              </a:solidFill>
              <a:cs typeface="B Nazanin" panose="00000400000000000000" pitchFamily="2" charset="-78"/>
            </a:endParaRPr>
          </a:p>
        </p:txBody>
      </p:sp>
      <p:sp>
        <p:nvSpPr>
          <p:cNvPr id="11" name="Rectangle: Rounded Corners 10">
            <a:hlinkClick r:id="rId6" action="ppaction://hlinksldjump"/>
            <a:extLst>
              <a:ext uri="{FF2B5EF4-FFF2-40B4-BE49-F238E27FC236}">
                <a16:creationId xmlns:a16="http://schemas.microsoft.com/office/drawing/2014/main" id="{D21BDBB5-6B6C-A16F-CF90-29EFC762CDD1}"/>
              </a:ext>
            </a:extLst>
          </p:cNvPr>
          <p:cNvSpPr/>
          <p:nvPr/>
        </p:nvSpPr>
        <p:spPr>
          <a:xfrm>
            <a:off x="10375296" y="1815066"/>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رتبه بندی نشریات</a:t>
            </a:r>
            <a:endParaRPr lang="en-US" sz="1400" b="1" dirty="0">
              <a:solidFill>
                <a:schemeClr val="bg1"/>
              </a:solidFill>
              <a:cs typeface="B Nazanin" panose="00000400000000000000" pitchFamily="2" charset="-78"/>
            </a:endParaRPr>
          </a:p>
        </p:txBody>
      </p:sp>
      <p:sp>
        <p:nvSpPr>
          <p:cNvPr id="12" name="Rectangle: Rounded Corners 11">
            <a:hlinkClick r:id="rId7" action="ppaction://hlinksldjump"/>
            <a:extLst>
              <a:ext uri="{FF2B5EF4-FFF2-40B4-BE49-F238E27FC236}">
                <a16:creationId xmlns:a16="http://schemas.microsoft.com/office/drawing/2014/main" id="{EB7696DB-D62F-B280-2EEE-BD3B3639AAD6}"/>
              </a:ext>
            </a:extLst>
          </p:cNvPr>
          <p:cNvSpPr/>
          <p:nvPr/>
        </p:nvSpPr>
        <p:spPr>
          <a:xfrm>
            <a:off x="10375296" y="264309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دریافت مقاله</a:t>
            </a:r>
            <a:endParaRPr lang="en-US" sz="1400" b="1" dirty="0">
              <a:solidFill>
                <a:schemeClr val="bg1"/>
              </a:solidFill>
              <a:cs typeface="B Nazanin" panose="00000400000000000000" pitchFamily="2" charset="-78"/>
            </a:endParaRPr>
          </a:p>
        </p:txBody>
      </p:sp>
      <p:sp>
        <p:nvSpPr>
          <p:cNvPr id="13" name="Rectangle: Rounded Corners 12">
            <a:hlinkClick r:id="rId8" action="ppaction://hlinksldjump"/>
            <a:extLst>
              <a:ext uri="{FF2B5EF4-FFF2-40B4-BE49-F238E27FC236}">
                <a16:creationId xmlns:a16="http://schemas.microsoft.com/office/drawing/2014/main" id="{B3C28748-7463-D9D1-179B-59C690FA11CA}"/>
              </a:ext>
            </a:extLst>
          </p:cNvPr>
          <p:cNvSpPr/>
          <p:nvPr/>
        </p:nvSpPr>
        <p:spPr>
          <a:xfrm>
            <a:off x="10375296" y="305541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سامانه پژوهشیار</a:t>
            </a:r>
            <a:endParaRPr lang="en-US" sz="1400" b="1" dirty="0">
              <a:solidFill>
                <a:schemeClr val="bg1"/>
              </a:solidFill>
              <a:cs typeface="B Nazanin" panose="00000400000000000000" pitchFamily="2" charset="-78"/>
            </a:endParaRPr>
          </a:p>
        </p:txBody>
      </p:sp>
      <p:sp>
        <p:nvSpPr>
          <p:cNvPr id="14" name="Rectangle: Rounded Corners 13">
            <a:hlinkClick r:id="rId9" action="ppaction://hlinksldjump"/>
            <a:extLst>
              <a:ext uri="{FF2B5EF4-FFF2-40B4-BE49-F238E27FC236}">
                <a16:creationId xmlns:a16="http://schemas.microsoft.com/office/drawing/2014/main" id="{1810BF8E-3384-0D29-55DC-423D8F6DE8DE}"/>
              </a:ext>
            </a:extLst>
          </p:cNvPr>
          <p:cNvSpPr/>
          <p:nvPr/>
        </p:nvSpPr>
        <p:spPr>
          <a:xfrm>
            <a:off x="10375296" y="347620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ORCID</a:t>
            </a:r>
          </a:p>
        </p:txBody>
      </p:sp>
      <p:sp>
        <p:nvSpPr>
          <p:cNvPr id="15" name="Rectangle: Rounded Corners 14">
            <a:hlinkClick r:id="rId10" action="ppaction://hlinksldjump"/>
            <a:extLst>
              <a:ext uri="{FF2B5EF4-FFF2-40B4-BE49-F238E27FC236}">
                <a16:creationId xmlns:a16="http://schemas.microsoft.com/office/drawing/2014/main" id="{FF5D17C2-8016-B979-85FF-DCF6E1301475}"/>
              </a:ext>
            </a:extLst>
          </p:cNvPr>
          <p:cNvSpPr/>
          <p:nvPr/>
        </p:nvSpPr>
        <p:spPr>
          <a:xfrm>
            <a:off x="10375296" y="388852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ساختار مقاله</a:t>
            </a:r>
            <a:endParaRPr lang="en-US" sz="1400" b="1" dirty="0">
              <a:solidFill>
                <a:schemeClr val="bg1"/>
              </a:solidFill>
              <a:cs typeface="B Nazanin" panose="00000400000000000000" pitchFamily="2" charset="-78"/>
            </a:endParaRPr>
          </a:p>
        </p:txBody>
      </p:sp>
      <p:sp>
        <p:nvSpPr>
          <p:cNvPr id="16" name="Rectangle: Rounded Corners 15">
            <a:hlinkClick r:id="rId11" action="ppaction://hlinksldjump"/>
            <a:extLst>
              <a:ext uri="{FF2B5EF4-FFF2-40B4-BE49-F238E27FC236}">
                <a16:creationId xmlns:a16="http://schemas.microsoft.com/office/drawing/2014/main" id="{227D3EA7-6CB2-7302-0312-C336D52B8C3C}"/>
              </a:ext>
            </a:extLst>
          </p:cNvPr>
          <p:cNvSpPr/>
          <p:nvPr/>
        </p:nvSpPr>
        <p:spPr>
          <a:xfrm>
            <a:off x="10375296" y="43093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ارجاع دهی و نکات مهم</a:t>
            </a:r>
            <a:endParaRPr lang="en-US" sz="1400" b="1" dirty="0">
              <a:solidFill>
                <a:schemeClr val="bg1"/>
              </a:solidFill>
              <a:cs typeface="B Nazanin" panose="00000400000000000000" pitchFamily="2" charset="-78"/>
            </a:endParaRPr>
          </a:p>
        </p:txBody>
      </p:sp>
      <p:sp>
        <p:nvSpPr>
          <p:cNvPr id="17" name="Rectangle: Rounded Corners 16">
            <a:hlinkClick r:id="rId12" action="ppaction://hlinksldjump"/>
            <a:extLst>
              <a:ext uri="{FF2B5EF4-FFF2-40B4-BE49-F238E27FC236}">
                <a16:creationId xmlns:a16="http://schemas.microsoft.com/office/drawing/2014/main" id="{B4833129-3618-1205-666F-61E7584A8AC7}"/>
              </a:ext>
            </a:extLst>
          </p:cNvPr>
          <p:cNvSpPr/>
          <p:nvPr/>
        </p:nvSpPr>
        <p:spPr>
          <a:xfrm>
            <a:off x="10375296" y="473011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انواع مقاله</a:t>
            </a:r>
            <a:endParaRPr lang="en-US" sz="1400" b="1" dirty="0">
              <a:solidFill>
                <a:schemeClr val="bg1"/>
              </a:solidFill>
              <a:cs typeface="B Nazanin" panose="00000400000000000000" pitchFamily="2" charset="-78"/>
            </a:endParaRPr>
          </a:p>
        </p:txBody>
      </p:sp>
      <p:sp>
        <p:nvSpPr>
          <p:cNvPr id="18" name="Rectangle: Rounded Corners 17">
            <a:hlinkClick r:id="rId13" action="ppaction://hlinksldjump"/>
            <a:extLst>
              <a:ext uri="{FF2B5EF4-FFF2-40B4-BE49-F238E27FC236}">
                <a16:creationId xmlns:a16="http://schemas.microsoft.com/office/drawing/2014/main" id="{98D7963C-0939-3D6B-76F8-C49D2A35DFDB}"/>
              </a:ext>
            </a:extLst>
          </p:cNvPr>
          <p:cNvSpPr/>
          <p:nvPr/>
        </p:nvSpPr>
        <p:spPr>
          <a:xfrm>
            <a:off x="10375296" y="515090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پذیرش و داوری</a:t>
            </a:r>
            <a:endParaRPr lang="en-US" sz="1400" b="1" dirty="0">
              <a:solidFill>
                <a:schemeClr val="bg1"/>
              </a:solidFill>
              <a:cs typeface="B Nazanin" panose="00000400000000000000" pitchFamily="2" charset="-78"/>
            </a:endParaRPr>
          </a:p>
        </p:txBody>
      </p:sp>
      <p:sp>
        <p:nvSpPr>
          <p:cNvPr id="34" name="Rectangle: Rounded Corners 33">
            <a:hlinkClick r:id="rId14" action="ppaction://hlinksldjump"/>
            <a:extLst>
              <a:ext uri="{FF2B5EF4-FFF2-40B4-BE49-F238E27FC236}">
                <a16:creationId xmlns:a16="http://schemas.microsoft.com/office/drawing/2014/main" id="{DB0995F6-3B07-9F84-E012-E4986BF7AA4B}"/>
              </a:ext>
            </a:extLst>
          </p:cNvPr>
          <p:cNvSpPr/>
          <p:nvPr/>
        </p:nvSpPr>
        <p:spPr>
          <a:xfrm>
            <a:off x="10375296" y="55632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سئو آکادمیک</a:t>
            </a:r>
            <a:endParaRPr lang="en-US" sz="1400" b="1" dirty="0">
              <a:solidFill>
                <a:schemeClr val="bg1"/>
              </a:solidFill>
              <a:cs typeface="B Nazanin" panose="00000400000000000000" pitchFamily="2" charset="-78"/>
            </a:endParaRPr>
          </a:p>
        </p:txBody>
      </p:sp>
      <p:sp>
        <p:nvSpPr>
          <p:cNvPr id="35" name="Rectangle: Rounded Corners 34">
            <a:hlinkClick r:id="rId15" action="ppaction://hlinksldjump"/>
            <a:extLst>
              <a:ext uri="{FF2B5EF4-FFF2-40B4-BE49-F238E27FC236}">
                <a16:creationId xmlns:a16="http://schemas.microsoft.com/office/drawing/2014/main" id="{93FB1AA1-A791-40DC-AB55-AF34A66EAAE4}"/>
              </a:ext>
            </a:extLst>
          </p:cNvPr>
          <p:cNvSpPr/>
          <p:nvPr/>
        </p:nvSpPr>
        <p:spPr>
          <a:xfrm>
            <a:off x="10375297" y="597554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MaxQDA</a:t>
            </a:r>
            <a:endParaRPr lang="en-US" sz="1400" b="1" dirty="0">
              <a:solidFill>
                <a:schemeClr val="bg1"/>
              </a:solidFill>
              <a:cs typeface="B Nazanin" panose="00000400000000000000" pitchFamily="2" charset="-78"/>
            </a:endParaRPr>
          </a:p>
        </p:txBody>
      </p:sp>
      <p:sp>
        <p:nvSpPr>
          <p:cNvPr id="36" name="Rectangle: Rounded Corners 35">
            <a:hlinkClick r:id="rId16" action="ppaction://hlinksldjump"/>
            <a:extLst>
              <a:ext uri="{FF2B5EF4-FFF2-40B4-BE49-F238E27FC236}">
                <a16:creationId xmlns:a16="http://schemas.microsoft.com/office/drawing/2014/main" id="{D822FCF3-45DB-F807-5DBC-60E6E2C9DD2E}"/>
              </a:ext>
            </a:extLst>
          </p:cNvPr>
          <p:cNvSpPr/>
          <p:nvPr/>
        </p:nvSpPr>
        <p:spPr>
          <a:xfrm>
            <a:off x="10375296" y="6396329"/>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tx1"/>
                </a:solidFill>
                <a:cs typeface="B Nazanin" panose="00000400000000000000" pitchFamily="2" charset="-78"/>
              </a:rPr>
              <a:t>روش‌های تحقیق منتخب</a:t>
            </a:r>
            <a:endParaRPr lang="en-US" sz="1400" b="1" dirty="0">
              <a:solidFill>
                <a:schemeClr val="tx1"/>
              </a:solidFill>
              <a:cs typeface="B Nazanin" panose="00000400000000000000" pitchFamily="2" charset="-78"/>
            </a:endParaRPr>
          </a:p>
        </p:txBody>
      </p:sp>
      <p:sp>
        <p:nvSpPr>
          <p:cNvPr id="37" name="Rectangle: Rounded Corners 36">
            <a:hlinkClick r:id="rId6" action="ppaction://hlinksldjump"/>
            <a:extLst>
              <a:ext uri="{FF2B5EF4-FFF2-40B4-BE49-F238E27FC236}">
                <a16:creationId xmlns:a16="http://schemas.microsoft.com/office/drawing/2014/main" id="{BBE24EEE-A131-CC9D-49DC-2CA281AFEF22}"/>
              </a:ext>
            </a:extLst>
          </p:cNvPr>
          <p:cNvSpPr/>
          <p:nvPr/>
        </p:nvSpPr>
        <p:spPr>
          <a:xfrm>
            <a:off x="10380825" y="2239233"/>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VOSViewer</a:t>
            </a:r>
            <a:endParaRPr lang="en-US" sz="14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2497911220"/>
      </p:ext>
    </p:extLst>
  </p:cSld>
  <p:clrMapOvr>
    <a:masterClrMapping/>
  </p:clrMapOvr>
  <p:transition spd="med">
    <p:pull/>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31ECED-F382-4404-2AA7-AA5037719464}"/>
              </a:ext>
            </a:extLst>
          </p:cNvPr>
          <p:cNvSpPr>
            <a:spLocks noGrp="1"/>
          </p:cNvSpPr>
          <p:nvPr>
            <p:ph type="title"/>
          </p:nvPr>
        </p:nvSpPr>
        <p:spPr>
          <a:xfrm>
            <a:off x="214604" y="365125"/>
            <a:ext cx="9685176" cy="707895"/>
          </a:xfrm>
          <a:solidFill>
            <a:schemeClr val="accent1">
              <a:lumMod val="40000"/>
              <a:lumOff val="60000"/>
            </a:schemeClr>
          </a:solidFill>
        </p:spPr>
        <p:txBody>
          <a:bodyPr>
            <a:normAutofit fontScale="90000"/>
          </a:bodyPr>
          <a:lstStyle/>
          <a:p>
            <a:pPr algn="r" rtl="1"/>
            <a:r>
              <a:rPr lang="fa-IR" b="1" dirty="0">
                <a:cs typeface="B Nazanin" panose="00000400000000000000" pitchFamily="2" charset="-78"/>
              </a:rPr>
              <a:t>معرفی منابع » منابع انگلیسی</a:t>
            </a:r>
            <a:endParaRPr lang="en-US" b="1" dirty="0">
              <a:cs typeface="B Nazanin" panose="00000400000000000000" pitchFamily="2" charset="-78"/>
            </a:endParaRPr>
          </a:p>
        </p:txBody>
      </p:sp>
      <p:sp>
        <p:nvSpPr>
          <p:cNvPr id="17" name="Content Placeholder 2">
            <a:extLst>
              <a:ext uri="{FF2B5EF4-FFF2-40B4-BE49-F238E27FC236}">
                <a16:creationId xmlns:a16="http://schemas.microsoft.com/office/drawing/2014/main" id="{168E09BE-5C6B-1FBB-2BFF-AC850B8824F9}"/>
              </a:ext>
            </a:extLst>
          </p:cNvPr>
          <p:cNvSpPr>
            <a:spLocks noGrp="1"/>
          </p:cNvSpPr>
          <p:nvPr>
            <p:ph idx="1"/>
          </p:nvPr>
        </p:nvSpPr>
        <p:spPr>
          <a:xfrm>
            <a:off x="214604" y="1226220"/>
            <a:ext cx="9685176" cy="2016514"/>
          </a:xfrm>
        </p:spPr>
        <p:txBody>
          <a:bodyPr>
            <a:normAutofit/>
          </a:bodyPr>
          <a:lstStyle/>
          <a:p>
            <a:pPr marL="0" indent="0" algn="r" rtl="1">
              <a:buNone/>
            </a:pPr>
            <a:r>
              <a:rPr lang="fa-IR" sz="2400" b="1" dirty="0">
                <a:cs typeface="B Nazanin" panose="00000400000000000000" pitchFamily="2" charset="-78"/>
              </a:rPr>
              <a:t>الزویر </a:t>
            </a:r>
            <a:r>
              <a:rPr lang="en-US" sz="2400" b="1" dirty="0">
                <a:solidFill>
                  <a:srgbClr val="C00000"/>
                </a:solidFill>
                <a:cs typeface="B Nazanin" panose="00000400000000000000" pitchFamily="2" charset="-78"/>
              </a:rPr>
              <a:t>https://www.elsevier.com</a:t>
            </a:r>
            <a:endParaRPr lang="fa-IR" sz="2000" dirty="0">
              <a:solidFill>
                <a:srgbClr val="C00000"/>
              </a:solidFill>
              <a:cs typeface="B Nazanin" panose="00000400000000000000" pitchFamily="2" charset="-78"/>
            </a:endParaRPr>
          </a:p>
        </p:txBody>
      </p:sp>
      <p:pic>
        <p:nvPicPr>
          <p:cNvPr id="5" name="Picture 4">
            <a:extLst>
              <a:ext uri="{FF2B5EF4-FFF2-40B4-BE49-F238E27FC236}">
                <a16:creationId xmlns:a16="http://schemas.microsoft.com/office/drawing/2014/main" id="{1C7B155C-CD52-6F18-C3C2-72214B081C04}"/>
              </a:ext>
            </a:extLst>
          </p:cNvPr>
          <p:cNvPicPr>
            <a:picLocks noChangeAspect="1"/>
          </p:cNvPicPr>
          <p:nvPr/>
        </p:nvPicPr>
        <p:blipFill rotWithShape="1">
          <a:blip r:embed="rId2"/>
          <a:srcRect b="10032"/>
          <a:stretch/>
        </p:blipFill>
        <p:spPr>
          <a:xfrm>
            <a:off x="514504" y="1922655"/>
            <a:ext cx="8942763" cy="4935345"/>
          </a:xfrm>
          <a:prstGeom prst="rect">
            <a:avLst/>
          </a:prstGeom>
        </p:spPr>
      </p:pic>
      <p:sp>
        <p:nvSpPr>
          <p:cNvPr id="3" name="Rectangle 2">
            <a:extLst>
              <a:ext uri="{FF2B5EF4-FFF2-40B4-BE49-F238E27FC236}">
                <a16:creationId xmlns:a16="http://schemas.microsoft.com/office/drawing/2014/main" id="{7F9FF3C0-CDFE-EDBE-9114-BD7E98167A27}"/>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Rounded Corners 20">
            <a:hlinkClick r:id="rId3" action="ppaction://hlinksldjump"/>
            <a:extLst>
              <a:ext uri="{FF2B5EF4-FFF2-40B4-BE49-F238E27FC236}">
                <a16:creationId xmlns:a16="http://schemas.microsoft.com/office/drawing/2014/main" id="{AACA8D0B-00DA-1810-200F-F9987419AFB7}"/>
              </a:ext>
            </a:extLst>
          </p:cNvPr>
          <p:cNvSpPr/>
          <p:nvPr/>
        </p:nvSpPr>
        <p:spPr>
          <a:xfrm>
            <a:off x="10375296" y="95654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DOI</a:t>
            </a:r>
          </a:p>
        </p:txBody>
      </p:sp>
      <p:sp>
        <p:nvSpPr>
          <p:cNvPr id="22" name="Rectangle: Rounded Corners 21">
            <a:hlinkClick r:id="rId4" action="ppaction://hlinksldjump"/>
            <a:extLst>
              <a:ext uri="{FF2B5EF4-FFF2-40B4-BE49-F238E27FC236}">
                <a16:creationId xmlns:a16="http://schemas.microsoft.com/office/drawing/2014/main" id="{168F86BC-7C08-EB55-5BB4-09FB66E4BA7A}"/>
              </a:ext>
            </a:extLst>
          </p:cNvPr>
          <p:cNvSpPr/>
          <p:nvPr/>
        </p:nvSpPr>
        <p:spPr>
          <a:xfrm>
            <a:off x="10375296" y="552687"/>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tx1"/>
                </a:solidFill>
                <a:cs typeface="B Nazanin" panose="00000400000000000000" pitchFamily="2" charset="-78"/>
              </a:rPr>
              <a:t>معرفی منابع</a:t>
            </a:r>
            <a:endParaRPr lang="en-US" sz="1400" b="1" dirty="0">
              <a:solidFill>
                <a:schemeClr val="tx1"/>
              </a:solidFill>
              <a:cs typeface="B Nazanin" panose="00000400000000000000" pitchFamily="2" charset="-78"/>
            </a:endParaRPr>
          </a:p>
        </p:txBody>
      </p:sp>
      <p:pic>
        <p:nvPicPr>
          <p:cNvPr id="23" name="Picture 22">
            <a:extLst>
              <a:ext uri="{FF2B5EF4-FFF2-40B4-BE49-F238E27FC236}">
                <a16:creationId xmlns:a16="http://schemas.microsoft.com/office/drawing/2014/main" id="{19C4A9EE-6809-3239-EF97-1C51BF0192A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24" name="TextBox 23">
            <a:extLst>
              <a:ext uri="{FF2B5EF4-FFF2-40B4-BE49-F238E27FC236}">
                <a16:creationId xmlns:a16="http://schemas.microsoft.com/office/drawing/2014/main" id="{F1B27586-4AE8-CB53-26EF-0D96D63F2FE7}"/>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25" name="Rectangle: Rounded Corners 24">
            <a:hlinkClick r:id="rId6" action="ppaction://hlinksldjump"/>
            <a:extLst>
              <a:ext uri="{FF2B5EF4-FFF2-40B4-BE49-F238E27FC236}">
                <a16:creationId xmlns:a16="http://schemas.microsoft.com/office/drawing/2014/main" id="{7C713187-DDE9-4BB6-7ACF-53B2BE31F0F1}"/>
              </a:ext>
            </a:extLst>
          </p:cNvPr>
          <p:cNvSpPr/>
          <p:nvPr/>
        </p:nvSpPr>
        <p:spPr>
          <a:xfrm>
            <a:off x="10375296" y="138580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علم سنجی</a:t>
            </a:r>
            <a:endParaRPr lang="en-US" sz="1400" b="1" dirty="0">
              <a:solidFill>
                <a:schemeClr val="bg1"/>
              </a:solidFill>
              <a:cs typeface="B Nazanin" panose="00000400000000000000" pitchFamily="2" charset="-78"/>
            </a:endParaRPr>
          </a:p>
        </p:txBody>
      </p:sp>
      <p:sp>
        <p:nvSpPr>
          <p:cNvPr id="26" name="Rectangle: Rounded Corners 25">
            <a:hlinkClick r:id="rId7" action="ppaction://hlinksldjump"/>
            <a:extLst>
              <a:ext uri="{FF2B5EF4-FFF2-40B4-BE49-F238E27FC236}">
                <a16:creationId xmlns:a16="http://schemas.microsoft.com/office/drawing/2014/main" id="{EA937734-53D1-D9E6-CA6C-42292229C60A}"/>
              </a:ext>
            </a:extLst>
          </p:cNvPr>
          <p:cNvSpPr/>
          <p:nvPr/>
        </p:nvSpPr>
        <p:spPr>
          <a:xfrm>
            <a:off x="10375296" y="1815066"/>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رتبه بندی نشریات</a:t>
            </a:r>
            <a:endParaRPr lang="en-US" sz="1400" b="1" dirty="0">
              <a:solidFill>
                <a:schemeClr val="bg1"/>
              </a:solidFill>
              <a:cs typeface="B Nazanin" panose="00000400000000000000" pitchFamily="2" charset="-78"/>
            </a:endParaRPr>
          </a:p>
        </p:txBody>
      </p:sp>
      <p:sp>
        <p:nvSpPr>
          <p:cNvPr id="27" name="Rectangle: Rounded Corners 26">
            <a:hlinkClick r:id="rId8" action="ppaction://hlinksldjump"/>
            <a:extLst>
              <a:ext uri="{FF2B5EF4-FFF2-40B4-BE49-F238E27FC236}">
                <a16:creationId xmlns:a16="http://schemas.microsoft.com/office/drawing/2014/main" id="{7BB49E70-B47B-326E-C412-FDCD8A3EB332}"/>
              </a:ext>
            </a:extLst>
          </p:cNvPr>
          <p:cNvSpPr/>
          <p:nvPr/>
        </p:nvSpPr>
        <p:spPr>
          <a:xfrm>
            <a:off x="10375296" y="264309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دریافت مقاله</a:t>
            </a:r>
            <a:endParaRPr lang="en-US" sz="1400" b="1" dirty="0">
              <a:solidFill>
                <a:schemeClr val="bg1"/>
              </a:solidFill>
              <a:cs typeface="B Nazanin" panose="00000400000000000000" pitchFamily="2" charset="-78"/>
            </a:endParaRPr>
          </a:p>
        </p:txBody>
      </p:sp>
      <p:sp>
        <p:nvSpPr>
          <p:cNvPr id="28" name="Rectangle: Rounded Corners 27">
            <a:hlinkClick r:id="rId9" action="ppaction://hlinksldjump"/>
            <a:extLst>
              <a:ext uri="{FF2B5EF4-FFF2-40B4-BE49-F238E27FC236}">
                <a16:creationId xmlns:a16="http://schemas.microsoft.com/office/drawing/2014/main" id="{0861DC12-AE5D-78D6-8B3D-3F256AA057B8}"/>
              </a:ext>
            </a:extLst>
          </p:cNvPr>
          <p:cNvSpPr/>
          <p:nvPr/>
        </p:nvSpPr>
        <p:spPr>
          <a:xfrm>
            <a:off x="10375296" y="305541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سامانه پژوهشیار</a:t>
            </a:r>
            <a:endParaRPr lang="en-US" sz="1400" b="1" dirty="0">
              <a:solidFill>
                <a:schemeClr val="bg1"/>
              </a:solidFill>
              <a:cs typeface="B Nazanin" panose="00000400000000000000" pitchFamily="2" charset="-78"/>
            </a:endParaRPr>
          </a:p>
        </p:txBody>
      </p:sp>
      <p:sp>
        <p:nvSpPr>
          <p:cNvPr id="29" name="Rectangle: Rounded Corners 28">
            <a:hlinkClick r:id="rId10" action="ppaction://hlinksldjump"/>
            <a:extLst>
              <a:ext uri="{FF2B5EF4-FFF2-40B4-BE49-F238E27FC236}">
                <a16:creationId xmlns:a16="http://schemas.microsoft.com/office/drawing/2014/main" id="{8D5443C8-A904-B881-72D4-4FAD85E298D1}"/>
              </a:ext>
            </a:extLst>
          </p:cNvPr>
          <p:cNvSpPr/>
          <p:nvPr/>
        </p:nvSpPr>
        <p:spPr>
          <a:xfrm>
            <a:off x="10375296" y="347620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ORCID</a:t>
            </a:r>
          </a:p>
        </p:txBody>
      </p:sp>
      <p:sp>
        <p:nvSpPr>
          <p:cNvPr id="30" name="Rectangle: Rounded Corners 29">
            <a:hlinkClick r:id="rId11" action="ppaction://hlinksldjump"/>
            <a:extLst>
              <a:ext uri="{FF2B5EF4-FFF2-40B4-BE49-F238E27FC236}">
                <a16:creationId xmlns:a16="http://schemas.microsoft.com/office/drawing/2014/main" id="{8FA8C854-B925-C728-0782-71D8B5212660}"/>
              </a:ext>
            </a:extLst>
          </p:cNvPr>
          <p:cNvSpPr/>
          <p:nvPr/>
        </p:nvSpPr>
        <p:spPr>
          <a:xfrm>
            <a:off x="10375296" y="388852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ساختار مقاله</a:t>
            </a:r>
            <a:endParaRPr lang="en-US" sz="1400" b="1" dirty="0">
              <a:solidFill>
                <a:schemeClr val="bg1"/>
              </a:solidFill>
              <a:cs typeface="B Nazanin" panose="00000400000000000000" pitchFamily="2" charset="-78"/>
            </a:endParaRPr>
          </a:p>
        </p:txBody>
      </p:sp>
      <p:sp>
        <p:nvSpPr>
          <p:cNvPr id="31" name="Rectangle: Rounded Corners 30">
            <a:hlinkClick r:id="rId12" action="ppaction://hlinksldjump"/>
            <a:extLst>
              <a:ext uri="{FF2B5EF4-FFF2-40B4-BE49-F238E27FC236}">
                <a16:creationId xmlns:a16="http://schemas.microsoft.com/office/drawing/2014/main" id="{117A8458-5629-119F-9C03-2335CFCC4EF8}"/>
              </a:ext>
            </a:extLst>
          </p:cNvPr>
          <p:cNvSpPr/>
          <p:nvPr/>
        </p:nvSpPr>
        <p:spPr>
          <a:xfrm>
            <a:off x="10375296" y="43093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ارجاع دهی و نکات مهم</a:t>
            </a:r>
            <a:endParaRPr lang="en-US" sz="1400" b="1" dirty="0">
              <a:solidFill>
                <a:schemeClr val="bg1"/>
              </a:solidFill>
              <a:cs typeface="B Nazanin" panose="00000400000000000000" pitchFamily="2" charset="-78"/>
            </a:endParaRPr>
          </a:p>
        </p:txBody>
      </p:sp>
      <p:sp>
        <p:nvSpPr>
          <p:cNvPr id="32" name="Rectangle: Rounded Corners 31">
            <a:hlinkClick r:id="rId13" action="ppaction://hlinksldjump"/>
            <a:extLst>
              <a:ext uri="{FF2B5EF4-FFF2-40B4-BE49-F238E27FC236}">
                <a16:creationId xmlns:a16="http://schemas.microsoft.com/office/drawing/2014/main" id="{18A98EE0-6C65-2F44-CED9-D9C1BFD85F40}"/>
              </a:ext>
            </a:extLst>
          </p:cNvPr>
          <p:cNvSpPr/>
          <p:nvPr/>
        </p:nvSpPr>
        <p:spPr>
          <a:xfrm>
            <a:off x="10375296" y="473011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انواع مقاله</a:t>
            </a:r>
            <a:endParaRPr lang="en-US" sz="1400" b="1" dirty="0">
              <a:solidFill>
                <a:schemeClr val="bg1"/>
              </a:solidFill>
              <a:cs typeface="B Nazanin" panose="00000400000000000000" pitchFamily="2" charset="-78"/>
            </a:endParaRPr>
          </a:p>
        </p:txBody>
      </p:sp>
      <p:sp>
        <p:nvSpPr>
          <p:cNvPr id="33" name="Rectangle: Rounded Corners 32">
            <a:hlinkClick r:id="rId14" action="ppaction://hlinksldjump"/>
            <a:extLst>
              <a:ext uri="{FF2B5EF4-FFF2-40B4-BE49-F238E27FC236}">
                <a16:creationId xmlns:a16="http://schemas.microsoft.com/office/drawing/2014/main" id="{A0BBEDFE-5172-B372-E915-6AD42D1C90AC}"/>
              </a:ext>
            </a:extLst>
          </p:cNvPr>
          <p:cNvSpPr/>
          <p:nvPr/>
        </p:nvSpPr>
        <p:spPr>
          <a:xfrm>
            <a:off x="10375296" y="515090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پذیرش و داوری</a:t>
            </a:r>
            <a:endParaRPr lang="en-US" sz="1400" b="1" dirty="0">
              <a:solidFill>
                <a:schemeClr val="bg1"/>
              </a:solidFill>
              <a:cs typeface="B Nazanin" panose="00000400000000000000" pitchFamily="2" charset="-78"/>
            </a:endParaRPr>
          </a:p>
        </p:txBody>
      </p:sp>
      <p:sp>
        <p:nvSpPr>
          <p:cNvPr id="34" name="Rectangle: Rounded Corners 33">
            <a:hlinkClick r:id="rId15" action="ppaction://hlinksldjump"/>
            <a:extLst>
              <a:ext uri="{FF2B5EF4-FFF2-40B4-BE49-F238E27FC236}">
                <a16:creationId xmlns:a16="http://schemas.microsoft.com/office/drawing/2014/main" id="{EFCB9984-98B2-CBC8-FE9D-078A5A88C4AE}"/>
              </a:ext>
            </a:extLst>
          </p:cNvPr>
          <p:cNvSpPr/>
          <p:nvPr/>
        </p:nvSpPr>
        <p:spPr>
          <a:xfrm>
            <a:off x="10375296" y="55632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سئو آکادمیک</a:t>
            </a:r>
            <a:endParaRPr lang="en-US" sz="1400" b="1" dirty="0">
              <a:solidFill>
                <a:schemeClr val="bg1"/>
              </a:solidFill>
              <a:cs typeface="B Nazanin" panose="00000400000000000000" pitchFamily="2" charset="-78"/>
            </a:endParaRPr>
          </a:p>
        </p:txBody>
      </p:sp>
      <p:sp>
        <p:nvSpPr>
          <p:cNvPr id="35" name="Rectangle: Rounded Corners 34">
            <a:hlinkClick r:id="rId16" action="ppaction://hlinksldjump"/>
            <a:extLst>
              <a:ext uri="{FF2B5EF4-FFF2-40B4-BE49-F238E27FC236}">
                <a16:creationId xmlns:a16="http://schemas.microsoft.com/office/drawing/2014/main" id="{222AE51A-C2D1-2692-0C35-A48C3AC5430C}"/>
              </a:ext>
            </a:extLst>
          </p:cNvPr>
          <p:cNvSpPr/>
          <p:nvPr/>
        </p:nvSpPr>
        <p:spPr>
          <a:xfrm>
            <a:off x="10375297" y="597554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MaxQDA</a:t>
            </a:r>
            <a:endParaRPr lang="en-US" sz="1400" b="1" dirty="0">
              <a:solidFill>
                <a:schemeClr val="bg1"/>
              </a:solidFill>
              <a:cs typeface="B Nazanin" panose="00000400000000000000" pitchFamily="2" charset="-78"/>
            </a:endParaRPr>
          </a:p>
        </p:txBody>
      </p:sp>
      <p:sp>
        <p:nvSpPr>
          <p:cNvPr id="36" name="Rectangle: Rounded Corners 35">
            <a:hlinkClick r:id="rId17" action="ppaction://hlinksldjump"/>
            <a:extLst>
              <a:ext uri="{FF2B5EF4-FFF2-40B4-BE49-F238E27FC236}">
                <a16:creationId xmlns:a16="http://schemas.microsoft.com/office/drawing/2014/main" id="{C4D5199F-A2CD-FA7E-DFAF-7B3AE1ABC877}"/>
              </a:ext>
            </a:extLst>
          </p:cNvPr>
          <p:cNvSpPr/>
          <p:nvPr/>
        </p:nvSpPr>
        <p:spPr>
          <a:xfrm>
            <a:off x="10375296" y="6396329"/>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روش‌های تحقیق منتخب</a:t>
            </a:r>
            <a:endParaRPr lang="en-US" sz="1400" b="1" dirty="0">
              <a:solidFill>
                <a:schemeClr val="bg1"/>
              </a:solidFill>
              <a:cs typeface="B Nazanin" panose="00000400000000000000" pitchFamily="2" charset="-78"/>
            </a:endParaRPr>
          </a:p>
        </p:txBody>
      </p:sp>
      <p:sp>
        <p:nvSpPr>
          <p:cNvPr id="37" name="Rectangle: Rounded Corners 36">
            <a:hlinkClick r:id="rId7" action="ppaction://hlinksldjump"/>
            <a:extLst>
              <a:ext uri="{FF2B5EF4-FFF2-40B4-BE49-F238E27FC236}">
                <a16:creationId xmlns:a16="http://schemas.microsoft.com/office/drawing/2014/main" id="{D7B6EAAE-0B33-14DB-1F74-F05A90758B8F}"/>
              </a:ext>
            </a:extLst>
          </p:cNvPr>
          <p:cNvSpPr/>
          <p:nvPr/>
        </p:nvSpPr>
        <p:spPr>
          <a:xfrm>
            <a:off x="10380825" y="2239233"/>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VOSViewer</a:t>
            </a:r>
            <a:endParaRPr lang="en-US" sz="14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1388602783"/>
      </p:ext>
    </p:extLst>
  </p:cSld>
  <p:clrMapOvr>
    <a:masterClrMapping/>
  </p:clrMapOvr>
  <p:transition spd="med">
    <p:pull/>
  </p:transition>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6A979AD-E104-5709-0B7D-78AD923E9FB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604409"/>
            <a:ext cx="6985000" cy="5238750"/>
          </a:xfrm>
          <a:prstGeom prst="rect">
            <a:avLst/>
          </a:prstGeom>
        </p:spPr>
      </p:pic>
      <p:sp>
        <p:nvSpPr>
          <p:cNvPr id="3" name="Content Placeholder 2">
            <a:extLst>
              <a:ext uri="{FF2B5EF4-FFF2-40B4-BE49-F238E27FC236}">
                <a16:creationId xmlns:a16="http://schemas.microsoft.com/office/drawing/2014/main" id="{88DC496C-12BE-10FC-1946-B05AAF558520}"/>
              </a:ext>
            </a:extLst>
          </p:cNvPr>
          <p:cNvSpPr>
            <a:spLocks noGrp="1"/>
          </p:cNvSpPr>
          <p:nvPr>
            <p:ph idx="1"/>
          </p:nvPr>
        </p:nvSpPr>
        <p:spPr>
          <a:xfrm>
            <a:off x="214602" y="1253330"/>
            <a:ext cx="9685177" cy="5376069"/>
          </a:xfrm>
        </p:spPr>
        <p:txBody>
          <a:bodyPr>
            <a:noAutofit/>
          </a:bodyPr>
          <a:lstStyle/>
          <a:p>
            <a:pPr marL="0" indent="0" algn="just" rtl="1">
              <a:buNone/>
            </a:pPr>
            <a:r>
              <a:rPr lang="fa-IR" sz="2400" b="1" dirty="0">
                <a:solidFill>
                  <a:srgbClr val="C00000"/>
                </a:solidFill>
                <a:cs typeface="B Nazanin" panose="00000400000000000000" pitchFamily="2" charset="-78"/>
              </a:rPr>
              <a:t>ورودی</a:t>
            </a:r>
            <a:r>
              <a:rPr lang="fa-IR" sz="2400" b="1" dirty="0">
                <a:cs typeface="B Nazanin" panose="00000400000000000000" pitchFamily="2" charset="-78"/>
              </a:rPr>
              <a:t>: پیشران‌ها یا عوامل کلیدی که در گذشته یا حال حاضر اتفاق افتاده و وضعیت آینده را تحت تأثیر قرار می‌دهند. </a:t>
            </a:r>
          </a:p>
        </p:txBody>
      </p:sp>
      <p:sp>
        <p:nvSpPr>
          <p:cNvPr id="4" name="Title 1">
            <a:extLst>
              <a:ext uri="{FF2B5EF4-FFF2-40B4-BE49-F238E27FC236}">
                <a16:creationId xmlns:a16="http://schemas.microsoft.com/office/drawing/2014/main" id="{C71F1A28-CB0C-52C5-74A5-B01BB059C6DA}"/>
              </a:ext>
            </a:extLst>
          </p:cNvPr>
          <p:cNvSpPr txBox="1">
            <a:spLocks/>
          </p:cNvSpPr>
          <p:nvPr/>
        </p:nvSpPr>
        <p:spPr>
          <a:xfrm>
            <a:off x="214604" y="365125"/>
            <a:ext cx="9685176" cy="707895"/>
          </a:xfrm>
          <a:prstGeom prst="rect">
            <a:avLst/>
          </a:prstGeom>
          <a:solidFill>
            <a:schemeClr val="accent1">
              <a:lumMod val="40000"/>
              <a:lumOff val="60000"/>
            </a:schemeClr>
          </a:solidFill>
        </p:spPr>
        <p:txBody>
          <a:bodyPr vert="horz" lIns="91440" tIns="45720" rIns="91440" bIns="45720" rtlCol="0" anchor="ctr">
            <a:normAutofit fontScale="9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r>
              <a:rPr lang="fa-IR" b="1" dirty="0">
                <a:cs typeface="B Nazanin" panose="00000400000000000000" pitchFamily="2" charset="-78"/>
              </a:rPr>
              <a:t>روش‌های تحقیق » آینده پژوهی (</a:t>
            </a:r>
            <a:r>
              <a:rPr lang="en-US" b="0" i="0" dirty="0">
                <a:solidFill>
                  <a:srgbClr val="000000"/>
                </a:solidFill>
                <a:effectLst/>
                <a:latin typeface="BYekan"/>
              </a:rPr>
              <a:t>Futures studies</a:t>
            </a:r>
            <a:r>
              <a:rPr lang="fa-IR" b="1" dirty="0">
                <a:cs typeface="B Nazanin" panose="00000400000000000000" pitchFamily="2" charset="-78"/>
              </a:rPr>
              <a:t>)</a:t>
            </a:r>
            <a:endParaRPr lang="en-US" b="1" dirty="0">
              <a:cs typeface="B Nazanin" panose="00000400000000000000" pitchFamily="2" charset="-78"/>
            </a:endParaRPr>
          </a:p>
        </p:txBody>
      </p:sp>
      <p:sp>
        <p:nvSpPr>
          <p:cNvPr id="7" name="TextBox 6">
            <a:extLst>
              <a:ext uri="{FF2B5EF4-FFF2-40B4-BE49-F238E27FC236}">
                <a16:creationId xmlns:a16="http://schemas.microsoft.com/office/drawing/2014/main" id="{ED58BEBC-A9D1-4D72-0A62-12F55DF4D2F8}"/>
              </a:ext>
            </a:extLst>
          </p:cNvPr>
          <p:cNvSpPr txBox="1"/>
          <p:nvPr/>
        </p:nvSpPr>
        <p:spPr>
          <a:xfrm>
            <a:off x="7061198" y="2822341"/>
            <a:ext cx="2681773" cy="3046988"/>
          </a:xfrm>
          <a:prstGeom prst="rect">
            <a:avLst/>
          </a:prstGeom>
          <a:noFill/>
        </p:spPr>
        <p:txBody>
          <a:bodyPr wrap="square" rtlCol="0">
            <a:spAutoFit/>
          </a:bodyPr>
          <a:lstStyle/>
          <a:p>
            <a:pPr algn="just" rtl="1"/>
            <a:r>
              <a:rPr lang="fa-IR" sz="2400" b="1" dirty="0">
                <a:cs typeface="B Nazanin" panose="00000400000000000000" pitchFamily="2" charset="-78"/>
              </a:rPr>
              <a:t>در هر مرحله سوال‌های اساسی برای عمل مطرح می‌شود. سرانجام، این اقدامات منجر به تدوین راهبردهایی می‌شود که چگونگی دست‌یابی به آینده مطلوب را ترسیم می‌کنند.</a:t>
            </a:r>
            <a:endParaRPr lang="en-US" sz="2400" dirty="0"/>
          </a:p>
        </p:txBody>
      </p:sp>
      <p:sp>
        <p:nvSpPr>
          <p:cNvPr id="8" name="Rectangle 7">
            <a:extLst>
              <a:ext uri="{FF2B5EF4-FFF2-40B4-BE49-F238E27FC236}">
                <a16:creationId xmlns:a16="http://schemas.microsoft.com/office/drawing/2014/main" id="{2E253F73-A1CC-E3AA-5C74-4C7BF10BC64F}"/>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Rounded Corners 8">
            <a:hlinkClick r:id="rId3" action="ppaction://hlinksldjump"/>
            <a:extLst>
              <a:ext uri="{FF2B5EF4-FFF2-40B4-BE49-F238E27FC236}">
                <a16:creationId xmlns:a16="http://schemas.microsoft.com/office/drawing/2014/main" id="{C029CC45-3914-E7B1-69E7-E93BDAFEEDBA}"/>
              </a:ext>
            </a:extLst>
          </p:cNvPr>
          <p:cNvSpPr/>
          <p:nvPr/>
        </p:nvSpPr>
        <p:spPr>
          <a:xfrm>
            <a:off x="10375296" y="95654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DOI</a:t>
            </a:r>
          </a:p>
        </p:txBody>
      </p:sp>
      <p:sp>
        <p:nvSpPr>
          <p:cNvPr id="10" name="Rectangle: Rounded Corners 9">
            <a:hlinkClick r:id="rId4" action="ppaction://hlinksldjump"/>
            <a:extLst>
              <a:ext uri="{FF2B5EF4-FFF2-40B4-BE49-F238E27FC236}">
                <a16:creationId xmlns:a16="http://schemas.microsoft.com/office/drawing/2014/main" id="{D50E3DC6-C694-07FE-12EA-0753FC5F168B}"/>
              </a:ext>
            </a:extLst>
          </p:cNvPr>
          <p:cNvSpPr/>
          <p:nvPr/>
        </p:nvSpPr>
        <p:spPr>
          <a:xfrm>
            <a:off x="10375296" y="55268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bg1"/>
                </a:solidFill>
                <a:cs typeface="B Nazanin" panose="00000400000000000000" pitchFamily="2" charset="-78"/>
              </a:rPr>
              <a:t>معرفی منابع</a:t>
            </a:r>
            <a:endParaRPr lang="en-US" sz="1400" b="1" dirty="0">
              <a:solidFill>
                <a:schemeClr val="bg1"/>
              </a:solidFill>
              <a:cs typeface="B Nazanin" panose="00000400000000000000" pitchFamily="2" charset="-78"/>
            </a:endParaRPr>
          </a:p>
        </p:txBody>
      </p:sp>
      <p:pic>
        <p:nvPicPr>
          <p:cNvPr id="11" name="Picture 10">
            <a:extLst>
              <a:ext uri="{FF2B5EF4-FFF2-40B4-BE49-F238E27FC236}">
                <a16:creationId xmlns:a16="http://schemas.microsoft.com/office/drawing/2014/main" id="{CD3D21A3-BFBA-07B4-D9D5-0B63B322733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12" name="TextBox 11">
            <a:extLst>
              <a:ext uri="{FF2B5EF4-FFF2-40B4-BE49-F238E27FC236}">
                <a16:creationId xmlns:a16="http://schemas.microsoft.com/office/drawing/2014/main" id="{92F3A83E-FC5D-C173-0468-30B6F9681E21}"/>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13" name="Rectangle: Rounded Corners 12">
            <a:hlinkClick r:id="rId6" action="ppaction://hlinksldjump"/>
            <a:extLst>
              <a:ext uri="{FF2B5EF4-FFF2-40B4-BE49-F238E27FC236}">
                <a16:creationId xmlns:a16="http://schemas.microsoft.com/office/drawing/2014/main" id="{94B6882A-79D6-6DEE-72DD-50495B0BB98B}"/>
              </a:ext>
            </a:extLst>
          </p:cNvPr>
          <p:cNvSpPr/>
          <p:nvPr/>
        </p:nvSpPr>
        <p:spPr>
          <a:xfrm>
            <a:off x="10375296" y="138580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علم سنجی</a:t>
            </a:r>
            <a:endParaRPr lang="en-US" sz="1400" b="1" dirty="0">
              <a:solidFill>
                <a:schemeClr val="bg1"/>
              </a:solidFill>
              <a:cs typeface="B Nazanin" panose="00000400000000000000" pitchFamily="2" charset="-78"/>
            </a:endParaRPr>
          </a:p>
        </p:txBody>
      </p:sp>
      <p:sp>
        <p:nvSpPr>
          <p:cNvPr id="14" name="Rectangle: Rounded Corners 13">
            <a:hlinkClick r:id="rId7" action="ppaction://hlinksldjump"/>
            <a:extLst>
              <a:ext uri="{FF2B5EF4-FFF2-40B4-BE49-F238E27FC236}">
                <a16:creationId xmlns:a16="http://schemas.microsoft.com/office/drawing/2014/main" id="{2972FEA4-ABDC-9226-2829-C7F701E36E60}"/>
              </a:ext>
            </a:extLst>
          </p:cNvPr>
          <p:cNvSpPr/>
          <p:nvPr/>
        </p:nvSpPr>
        <p:spPr>
          <a:xfrm>
            <a:off x="10375296" y="1815066"/>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رتبه بندی نشریات</a:t>
            </a:r>
            <a:endParaRPr lang="en-US" sz="1400" b="1" dirty="0">
              <a:solidFill>
                <a:schemeClr val="bg1"/>
              </a:solidFill>
              <a:cs typeface="B Nazanin" panose="00000400000000000000" pitchFamily="2" charset="-78"/>
            </a:endParaRPr>
          </a:p>
        </p:txBody>
      </p:sp>
      <p:sp>
        <p:nvSpPr>
          <p:cNvPr id="15" name="Rectangle: Rounded Corners 14">
            <a:hlinkClick r:id="rId8" action="ppaction://hlinksldjump"/>
            <a:extLst>
              <a:ext uri="{FF2B5EF4-FFF2-40B4-BE49-F238E27FC236}">
                <a16:creationId xmlns:a16="http://schemas.microsoft.com/office/drawing/2014/main" id="{08F2FA4E-1015-4A1F-A06A-E684D509B0BD}"/>
              </a:ext>
            </a:extLst>
          </p:cNvPr>
          <p:cNvSpPr/>
          <p:nvPr/>
        </p:nvSpPr>
        <p:spPr>
          <a:xfrm>
            <a:off x="10375296" y="264309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دریافت مقاله</a:t>
            </a:r>
            <a:endParaRPr lang="en-US" sz="1400" b="1" dirty="0">
              <a:solidFill>
                <a:schemeClr val="bg1"/>
              </a:solidFill>
              <a:cs typeface="B Nazanin" panose="00000400000000000000" pitchFamily="2" charset="-78"/>
            </a:endParaRPr>
          </a:p>
        </p:txBody>
      </p:sp>
      <p:sp>
        <p:nvSpPr>
          <p:cNvPr id="16" name="Rectangle: Rounded Corners 15">
            <a:hlinkClick r:id="rId9" action="ppaction://hlinksldjump"/>
            <a:extLst>
              <a:ext uri="{FF2B5EF4-FFF2-40B4-BE49-F238E27FC236}">
                <a16:creationId xmlns:a16="http://schemas.microsoft.com/office/drawing/2014/main" id="{750F4DA9-793A-C5A6-61DF-DC99CB8836AB}"/>
              </a:ext>
            </a:extLst>
          </p:cNvPr>
          <p:cNvSpPr/>
          <p:nvPr/>
        </p:nvSpPr>
        <p:spPr>
          <a:xfrm>
            <a:off x="10375296" y="305541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سامانه پژوهشیار</a:t>
            </a:r>
            <a:endParaRPr lang="en-US" sz="1400" b="1" dirty="0">
              <a:solidFill>
                <a:schemeClr val="bg1"/>
              </a:solidFill>
              <a:cs typeface="B Nazanin" panose="00000400000000000000" pitchFamily="2" charset="-78"/>
            </a:endParaRPr>
          </a:p>
        </p:txBody>
      </p:sp>
      <p:sp>
        <p:nvSpPr>
          <p:cNvPr id="17" name="Rectangle: Rounded Corners 16">
            <a:hlinkClick r:id="rId10" action="ppaction://hlinksldjump"/>
            <a:extLst>
              <a:ext uri="{FF2B5EF4-FFF2-40B4-BE49-F238E27FC236}">
                <a16:creationId xmlns:a16="http://schemas.microsoft.com/office/drawing/2014/main" id="{29066B2A-B169-3FED-8AA7-F18BA7F31740}"/>
              </a:ext>
            </a:extLst>
          </p:cNvPr>
          <p:cNvSpPr/>
          <p:nvPr/>
        </p:nvSpPr>
        <p:spPr>
          <a:xfrm>
            <a:off x="10375296" y="347620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ORCID</a:t>
            </a:r>
          </a:p>
        </p:txBody>
      </p:sp>
      <p:sp>
        <p:nvSpPr>
          <p:cNvPr id="18" name="Rectangle: Rounded Corners 17">
            <a:hlinkClick r:id="rId11" action="ppaction://hlinksldjump"/>
            <a:extLst>
              <a:ext uri="{FF2B5EF4-FFF2-40B4-BE49-F238E27FC236}">
                <a16:creationId xmlns:a16="http://schemas.microsoft.com/office/drawing/2014/main" id="{FF041B43-E463-D842-7DA7-C95ACE4FFBEB}"/>
              </a:ext>
            </a:extLst>
          </p:cNvPr>
          <p:cNvSpPr/>
          <p:nvPr/>
        </p:nvSpPr>
        <p:spPr>
          <a:xfrm>
            <a:off x="10375296" y="388852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ساختار مقاله</a:t>
            </a:r>
            <a:endParaRPr lang="en-US" sz="1400" b="1" dirty="0">
              <a:solidFill>
                <a:schemeClr val="bg1"/>
              </a:solidFill>
              <a:cs typeface="B Nazanin" panose="00000400000000000000" pitchFamily="2" charset="-78"/>
            </a:endParaRPr>
          </a:p>
        </p:txBody>
      </p:sp>
      <p:sp>
        <p:nvSpPr>
          <p:cNvPr id="34" name="Rectangle: Rounded Corners 33">
            <a:hlinkClick r:id="rId12" action="ppaction://hlinksldjump"/>
            <a:extLst>
              <a:ext uri="{FF2B5EF4-FFF2-40B4-BE49-F238E27FC236}">
                <a16:creationId xmlns:a16="http://schemas.microsoft.com/office/drawing/2014/main" id="{BDE50422-5183-5DD2-8EAD-4AB59D002557}"/>
              </a:ext>
            </a:extLst>
          </p:cNvPr>
          <p:cNvSpPr/>
          <p:nvPr/>
        </p:nvSpPr>
        <p:spPr>
          <a:xfrm>
            <a:off x="10375296" y="43093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ارجاع دهی و نکات مهم</a:t>
            </a:r>
            <a:endParaRPr lang="en-US" sz="1400" b="1" dirty="0">
              <a:solidFill>
                <a:schemeClr val="bg1"/>
              </a:solidFill>
              <a:cs typeface="B Nazanin" panose="00000400000000000000" pitchFamily="2" charset="-78"/>
            </a:endParaRPr>
          </a:p>
        </p:txBody>
      </p:sp>
      <p:sp>
        <p:nvSpPr>
          <p:cNvPr id="35" name="Rectangle: Rounded Corners 34">
            <a:hlinkClick r:id="rId13" action="ppaction://hlinksldjump"/>
            <a:extLst>
              <a:ext uri="{FF2B5EF4-FFF2-40B4-BE49-F238E27FC236}">
                <a16:creationId xmlns:a16="http://schemas.microsoft.com/office/drawing/2014/main" id="{C216E7DB-C6EB-A839-4743-7667A2D5A69B}"/>
              </a:ext>
            </a:extLst>
          </p:cNvPr>
          <p:cNvSpPr/>
          <p:nvPr/>
        </p:nvSpPr>
        <p:spPr>
          <a:xfrm>
            <a:off x="10375296" y="473011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انواع مقاله</a:t>
            </a:r>
            <a:endParaRPr lang="en-US" sz="1400" b="1" dirty="0">
              <a:solidFill>
                <a:schemeClr val="bg1"/>
              </a:solidFill>
              <a:cs typeface="B Nazanin" panose="00000400000000000000" pitchFamily="2" charset="-78"/>
            </a:endParaRPr>
          </a:p>
        </p:txBody>
      </p:sp>
      <p:sp>
        <p:nvSpPr>
          <p:cNvPr id="36" name="Rectangle: Rounded Corners 35">
            <a:hlinkClick r:id="rId14" action="ppaction://hlinksldjump"/>
            <a:extLst>
              <a:ext uri="{FF2B5EF4-FFF2-40B4-BE49-F238E27FC236}">
                <a16:creationId xmlns:a16="http://schemas.microsoft.com/office/drawing/2014/main" id="{6D1097F7-658C-CF3F-0B7A-F163D839ABAD}"/>
              </a:ext>
            </a:extLst>
          </p:cNvPr>
          <p:cNvSpPr/>
          <p:nvPr/>
        </p:nvSpPr>
        <p:spPr>
          <a:xfrm>
            <a:off x="10375296" y="515090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پذیرش و داوری</a:t>
            </a:r>
            <a:endParaRPr lang="en-US" sz="1400" b="1" dirty="0">
              <a:solidFill>
                <a:schemeClr val="bg1"/>
              </a:solidFill>
              <a:cs typeface="B Nazanin" panose="00000400000000000000" pitchFamily="2" charset="-78"/>
            </a:endParaRPr>
          </a:p>
        </p:txBody>
      </p:sp>
      <p:sp>
        <p:nvSpPr>
          <p:cNvPr id="37" name="Rectangle: Rounded Corners 36">
            <a:hlinkClick r:id="rId15" action="ppaction://hlinksldjump"/>
            <a:extLst>
              <a:ext uri="{FF2B5EF4-FFF2-40B4-BE49-F238E27FC236}">
                <a16:creationId xmlns:a16="http://schemas.microsoft.com/office/drawing/2014/main" id="{9A73509A-F364-71DE-36DA-0A49E3380CAA}"/>
              </a:ext>
            </a:extLst>
          </p:cNvPr>
          <p:cNvSpPr/>
          <p:nvPr/>
        </p:nvSpPr>
        <p:spPr>
          <a:xfrm>
            <a:off x="10375296" y="55632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سئو آکادمیک</a:t>
            </a:r>
            <a:endParaRPr lang="en-US" sz="1400" b="1" dirty="0">
              <a:solidFill>
                <a:schemeClr val="bg1"/>
              </a:solidFill>
              <a:cs typeface="B Nazanin" panose="00000400000000000000" pitchFamily="2" charset="-78"/>
            </a:endParaRPr>
          </a:p>
        </p:txBody>
      </p:sp>
      <p:sp>
        <p:nvSpPr>
          <p:cNvPr id="38" name="Rectangle: Rounded Corners 37">
            <a:hlinkClick r:id="rId16" action="ppaction://hlinksldjump"/>
            <a:extLst>
              <a:ext uri="{FF2B5EF4-FFF2-40B4-BE49-F238E27FC236}">
                <a16:creationId xmlns:a16="http://schemas.microsoft.com/office/drawing/2014/main" id="{3C006371-9DD3-BBE4-1E45-E9C4F8ADDB6E}"/>
              </a:ext>
            </a:extLst>
          </p:cNvPr>
          <p:cNvSpPr/>
          <p:nvPr/>
        </p:nvSpPr>
        <p:spPr>
          <a:xfrm>
            <a:off x="10375297" y="597554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MaxQDA</a:t>
            </a:r>
            <a:endParaRPr lang="en-US" sz="1400" b="1" dirty="0">
              <a:solidFill>
                <a:schemeClr val="bg1"/>
              </a:solidFill>
              <a:cs typeface="B Nazanin" panose="00000400000000000000" pitchFamily="2" charset="-78"/>
            </a:endParaRPr>
          </a:p>
        </p:txBody>
      </p:sp>
      <p:sp>
        <p:nvSpPr>
          <p:cNvPr id="39" name="Rectangle: Rounded Corners 38">
            <a:hlinkClick r:id="rId17" action="ppaction://hlinksldjump"/>
            <a:extLst>
              <a:ext uri="{FF2B5EF4-FFF2-40B4-BE49-F238E27FC236}">
                <a16:creationId xmlns:a16="http://schemas.microsoft.com/office/drawing/2014/main" id="{24B42FC8-5504-34AB-27A6-1ACDFD208318}"/>
              </a:ext>
            </a:extLst>
          </p:cNvPr>
          <p:cNvSpPr/>
          <p:nvPr/>
        </p:nvSpPr>
        <p:spPr>
          <a:xfrm>
            <a:off x="10375296" y="6396329"/>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tx1"/>
                </a:solidFill>
                <a:cs typeface="B Nazanin" panose="00000400000000000000" pitchFamily="2" charset="-78"/>
              </a:rPr>
              <a:t>روش‌های تحقیق منتخب</a:t>
            </a:r>
            <a:endParaRPr lang="en-US" sz="1400" b="1" dirty="0">
              <a:solidFill>
                <a:schemeClr val="tx1"/>
              </a:solidFill>
              <a:cs typeface="B Nazanin" panose="00000400000000000000" pitchFamily="2" charset="-78"/>
            </a:endParaRPr>
          </a:p>
        </p:txBody>
      </p:sp>
      <p:sp>
        <p:nvSpPr>
          <p:cNvPr id="40" name="Rectangle: Rounded Corners 39">
            <a:hlinkClick r:id="rId7" action="ppaction://hlinksldjump"/>
            <a:extLst>
              <a:ext uri="{FF2B5EF4-FFF2-40B4-BE49-F238E27FC236}">
                <a16:creationId xmlns:a16="http://schemas.microsoft.com/office/drawing/2014/main" id="{3AE31BCE-50D3-EE35-1CA9-0F0D1D4E708F}"/>
              </a:ext>
            </a:extLst>
          </p:cNvPr>
          <p:cNvSpPr/>
          <p:nvPr/>
        </p:nvSpPr>
        <p:spPr>
          <a:xfrm>
            <a:off x="10380825" y="2239233"/>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VOSViewer</a:t>
            </a:r>
            <a:endParaRPr lang="en-US" sz="14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439950579"/>
      </p:ext>
    </p:extLst>
  </p:cSld>
  <p:clrMapOvr>
    <a:masterClrMapping/>
  </p:clrMapOvr>
  <p:transition spd="med">
    <p:pull/>
  </p:transition>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8DC496C-12BE-10FC-1946-B05AAF558520}"/>
              </a:ext>
            </a:extLst>
          </p:cNvPr>
          <p:cNvSpPr>
            <a:spLocks noGrp="1"/>
          </p:cNvSpPr>
          <p:nvPr>
            <p:ph idx="1"/>
          </p:nvPr>
        </p:nvSpPr>
        <p:spPr>
          <a:xfrm>
            <a:off x="214602" y="1253330"/>
            <a:ext cx="9685177" cy="5376069"/>
          </a:xfrm>
        </p:spPr>
        <p:txBody>
          <a:bodyPr>
            <a:noAutofit/>
          </a:bodyPr>
          <a:lstStyle/>
          <a:p>
            <a:pPr marL="0" indent="0" algn="just" rtl="1">
              <a:buNone/>
            </a:pPr>
            <a:r>
              <a:rPr lang="fa-IR" sz="2400" b="1" dirty="0">
                <a:cs typeface="B Nazanin" panose="00000400000000000000" pitchFamily="2" charset="-78"/>
              </a:rPr>
              <a:t>آینده پژوهی به دو روش </a:t>
            </a:r>
            <a:r>
              <a:rPr lang="fa-IR" sz="2400" b="1" dirty="0">
                <a:solidFill>
                  <a:srgbClr val="C00000"/>
                </a:solidFill>
                <a:cs typeface="B Nazanin" panose="00000400000000000000" pitchFamily="2" charset="-78"/>
              </a:rPr>
              <a:t>تحقیق توصیفی </a:t>
            </a:r>
            <a:r>
              <a:rPr lang="fa-IR" sz="2400" b="1" dirty="0">
                <a:cs typeface="B Nazanin" panose="00000400000000000000" pitchFamily="2" charset="-78"/>
              </a:rPr>
              <a:t>و </a:t>
            </a:r>
            <a:r>
              <a:rPr lang="fa-IR" sz="2400" b="1" dirty="0">
                <a:solidFill>
                  <a:srgbClr val="C00000"/>
                </a:solidFill>
                <a:cs typeface="B Nazanin" panose="00000400000000000000" pitchFamily="2" charset="-78"/>
              </a:rPr>
              <a:t>تحقیق تجویزی </a:t>
            </a:r>
            <a:r>
              <a:rPr lang="fa-IR" sz="2400" b="1" dirty="0">
                <a:cs typeface="B Nazanin" panose="00000400000000000000" pitchFamily="2" charset="-78"/>
              </a:rPr>
              <a:t>قابل مطالعه است. </a:t>
            </a:r>
          </a:p>
          <a:p>
            <a:pPr marL="0" indent="0" algn="just" rtl="1">
              <a:buNone/>
            </a:pPr>
            <a:endParaRPr lang="fa-IR" sz="2400" b="1" dirty="0">
              <a:cs typeface="B Nazanin" panose="00000400000000000000" pitchFamily="2" charset="-78"/>
            </a:endParaRPr>
          </a:p>
          <a:p>
            <a:pPr marL="0" indent="0" algn="just" rtl="1">
              <a:buNone/>
            </a:pPr>
            <a:r>
              <a:rPr lang="fa-IR" sz="2400" b="1" dirty="0">
                <a:solidFill>
                  <a:srgbClr val="00B050"/>
                </a:solidFill>
                <a:cs typeface="B Nazanin" panose="00000400000000000000" pitchFamily="2" charset="-78"/>
              </a:rPr>
              <a:t>در روش توصیفی یا برون‌یابی</a:t>
            </a:r>
            <a:r>
              <a:rPr lang="fa-IR" sz="2400" b="1" dirty="0">
                <a:cs typeface="B Nazanin" panose="00000400000000000000" pitchFamily="2" charset="-78"/>
              </a:rPr>
              <a:t>، حالتی از آینده که اتفاق خواهد افتاد یا شاید اتفاق بیفتد، با نظر به واقعیات، توصیف می‌شود.</a:t>
            </a:r>
          </a:p>
          <a:p>
            <a:pPr marL="0" indent="0" algn="just" rtl="1">
              <a:buNone/>
            </a:pPr>
            <a:endParaRPr lang="fa-IR" sz="2400" b="1" dirty="0">
              <a:cs typeface="B Nazanin" panose="00000400000000000000" pitchFamily="2" charset="-78"/>
            </a:endParaRPr>
          </a:p>
          <a:p>
            <a:pPr marL="0" indent="0" algn="just" rtl="1">
              <a:lnSpc>
                <a:spcPct val="150000"/>
              </a:lnSpc>
              <a:buNone/>
            </a:pPr>
            <a:r>
              <a:rPr lang="fa-IR" sz="2400" b="1" dirty="0">
                <a:solidFill>
                  <a:srgbClr val="00B050"/>
                </a:solidFill>
                <a:cs typeface="B Nazanin" panose="00000400000000000000" pitchFamily="2" charset="-78"/>
              </a:rPr>
              <a:t>در روش تجویزی یا هنجاری</a:t>
            </a:r>
            <a:r>
              <a:rPr lang="fa-IR" sz="2400" b="1" dirty="0">
                <a:cs typeface="B Nazanin" panose="00000400000000000000" pitchFamily="2" charset="-78"/>
              </a:rPr>
              <a:t>، تمرکز بر حالتی از آینده است که باید رخ دهد. روش‌های تجویزی کمک می‌کنند فرد بتواند ارزش‌ها و ترجیحات مورد علاقه‌ی خود را تشخیص بدهد و از آینده‌ی مطلوبی که در نظر دارد، تصویر واضح‌تری داشته باشد. وقتی فرد بداند که چه آینده‌ای را برای خود می‌پسندد، می‌تواند با گام‌های مؤثرتری در جهت تحقق همان آینده‌ی مطلوب حرکت کند.</a:t>
            </a:r>
          </a:p>
        </p:txBody>
      </p:sp>
      <p:sp>
        <p:nvSpPr>
          <p:cNvPr id="4" name="Title 1">
            <a:extLst>
              <a:ext uri="{FF2B5EF4-FFF2-40B4-BE49-F238E27FC236}">
                <a16:creationId xmlns:a16="http://schemas.microsoft.com/office/drawing/2014/main" id="{C71F1A28-CB0C-52C5-74A5-B01BB059C6DA}"/>
              </a:ext>
            </a:extLst>
          </p:cNvPr>
          <p:cNvSpPr txBox="1">
            <a:spLocks/>
          </p:cNvSpPr>
          <p:nvPr/>
        </p:nvSpPr>
        <p:spPr>
          <a:xfrm>
            <a:off x="214604" y="365125"/>
            <a:ext cx="9685176" cy="707895"/>
          </a:xfrm>
          <a:prstGeom prst="rect">
            <a:avLst/>
          </a:prstGeom>
          <a:solidFill>
            <a:schemeClr val="accent1">
              <a:lumMod val="40000"/>
              <a:lumOff val="60000"/>
            </a:schemeClr>
          </a:solidFill>
        </p:spPr>
        <p:txBody>
          <a:bodyPr vert="horz" lIns="91440" tIns="45720" rIns="91440" bIns="45720" rtlCol="0" anchor="ctr">
            <a:normAutofit fontScale="9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r>
              <a:rPr lang="fa-IR" b="1" dirty="0">
                <a:cs typeface="B Nazanin" panose="00000400000000000000" pitchFamily="2" charset="-78"/>
              </a:rPr>
              <a:t>روش‌های تحقیق » آینده پژوهی (</a:t>
            </a:r>
            <a:r>
              <a:rPr lang="en-US" b="0" i="0" dirty="0">
                <a:solidFill>
                  <a:srgbClr val="000000"/>
                </a:solidFill>
                <a:effectLst/>
                <a:latin typeface="BYekan"/>
              </a:rPr>
              <a:t>Futures studies</a:t>
            </a:r>
            <a:r>
              <a:rPr lang="fa-IR" b="1" dirty="0">
                <a:cs typeface="B Nazanin" panose="00000400000000000000" pitchFamily="2" charset="-78"/>
              </a:rPr>
              <a:t>)</a:t>
            </a:r>
            <a:endParaRPr lang="en-US" b="1" dirty="0">
              <a:cs typeface="B Nazanin" panose="00000400000000000000" pitchFamily="2" charset="-78"/>
            </a:endParaRPr>
          </a:p>
        </p:txBody>
      </p:sp>
      <p:sp>
        <p:nvSpPr>
          <p:cNvPr id="5" name="Rectangle 4">
            <a:extLst>
              <a:ext uri="{FF2B5EF4-FFF2-40B4-BE49-F238E27FC236}">
                <a16:creationId xmlns:a16="http://schemas.microsoft.com/office/drawing/2014/main" id="{74C16416-A684-C72C-0303-4269DE58B088}"/>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Rounded Corners 7">
            <a:hlinkClick r:id="rId2" action="ppaction://hlinksldjump"/>
            <a:extLst>
              <a:ext uri="{FF2B5EF4-FFF2-40B4-BE49-F238E27FC236}">
                <a16:creationId xmlns:a16="http://schemas.microsoft.com/office/drawing/2014/main" id="{68E0FC6B-D73A-71FC-0C98-3D52AED6D889}"/>
              </a:ext>
            </a:extLst>
          </p:cNvPr>
          <p:cNvSpPr/>
          <p:nvPr/>
        </p:nvSpPr>
        <p:spPr>
          <a:xfrm>
            <a:off x="10375296" y="95654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DOI</a:t>
            </a:r>
          </a:p>
        </p:txBody>
      </p:sp>
      <p:sp>
        <p:nvSpPr>
          <p:cNvPr id="9" name="Rectangle: Rounded Corners 8">
            <a:hlinkClick r:id="rId3" action="ppaction://hlinksldjump"/>
            <a:extLst>
              <a:ext uri="{FF2B5EF4-FFF2-40B4-BE49-F238E27FC236}">
                <a16:creationId xmlns:a16="http://schemas.microsoft.com/office/drawing/2014/main" id="{D6B6E372-4DDE-49D0-98C9-93C591B3CC7B}"/>
              </a:ext>
            </a:extLst>
          </p:cNvPr>
          <p:cNvSpPr/>
          <p:nvPr/>
        </p:nvSpPr>
        <p:spPr>
          <a:xfrm>
            <a:off x="10375296" y="55268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bg1"/>
                </a:solidFill>
                <a:cs typeface="B Nazanin" panose="00000400000000000000" pitchFamily="2" charset="-78"/>
              </a:rPr>
              <a:t>معرفی منابع</a:t>
            </a:r>
            <a:endParaRPr lang="en-US" sz="1400" b="1" dirty="0">
              <a:solidFill>
                <a:schemeClr val="bg1"/>
              </a:solidFill>
              <a:cs typeface="B Nazanin" panose="00000400000000000000" pitchFamily="2" charset="-78"/>
            </a:endParaRPr>
          </a:p>
        </p:txBody>
      </p:sp>
      <p:pic>
        <p:nvPicPr>
          <p:cNvPr id="10" name="Picture 9">
            <a:extLst>
              <a:ext uri="{FF2B5EF4-FFF2-40B4-BE49-F238E27FC236}">
                <a16:creationId xmlns:a16="http://schemas.microsoft.com/office/drawing/2014/main" id="{DD1620C6-C3E0-307B-C601-E3140407B98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11" name="TextBox 10">
            <a:extLst>
              <a:ext uri="{FF2B5EF4-FFF2-40B4-BE49-F238E27FC236}">
                <a16:creationId xmlns:a16="http://schemas.microsoft.com/office/drawing/2014/main" id="{B29A8C8F-CA56-3C7A-58A9-26B3489AA50F}"/>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12" name="Rectangle: Rounded Corners 11">
            <a:hlinkClick r:id="rId5" action="ppaction://hlinksldjump"/>
            <a:extLst>
              <a:ext uri="{FF2B5EF4-FFF2-40B4-BE49-F238E27FC236}">
                <a16:creationId xmlns:a16="http://schemas.microsoft.com/office/drawing/2014/main" id="{01F88CEA-FD4F-F67B-B5BB-DC7591B43853}"/>
              </a:ext>
            </a:extLst>
          </p:cNvPr>
          <p:cNvSpPr/>
          <p:nvPr/>
        </p:nvSpPr>
        <p:spPr>
          <a:xfrm>
            <a:off x="10375296" y="138580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علم سنجی</a:t>
            </a:r>
            <a:endParaRPr lang="en-US" sz="1400" b="1" dirty="0">
              <a:solidFill>
                <a:schemeClr val="bg1"/>
              </a:solidFill>
              <a:cs typeface="B Nazanin" panose="00000400000000000000" pitchFamily="2" charset="-78"/>
            </a:endParaRPr>
          </a:p>
        </p:txBody>
      </p:sp>
      <p:sp>
        <p:nvSpPr>
          <p:cNvPr id="13" name="Rectangle: Rounded Corners 12">
            <a:hlinkClick r:id="rId6" action="ppaction://hlinksldjump"/>
            <a:extLst>
              <a:ext uri="{FF2B5EF4-FFF2-40B4-BE49-F238E27FC236}">
                <a16:creationId xmlns:a16="http://schemas.microsoft.com/office/drawing/2014/main" id="{67D45A68-CE2D-D58E-AC5B-8861D81938C1}"/>
              </a:ext>
            </a:extLst>
          </p:cNvPr>
          <p:cNvSpPr/>
          <p:nvPr/>
        </p:nvSpPr>
        <p:spPr>
          <a:xfrm>
            <a:off x="10375296" y="1815066"/>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رتبه بندی نشریات</a:t>
            </a:r>
            <a:endParaRPr lang="en-US" sz="1400" b="1" dirty="0">
              <a:solidFill>
                <a:schemeClr val="bg1"/>
              </a:solidFill>
              <a:cs typeface="B Nazanin" panose="00000400000000000000" pitchFamily="2" charset="-78"/>
            </a:endParaRPr>
          </a:p>
        </p:txBody>
      </p:sp>
      <p:sp>
        <p:nvSpPr>
          <p:cNvPr id="14" name="Rectangle: Rounded Corners 13">
            <a:hlinkClick r:id="rId7" action="ppaction://hlinksldjump"/>
            <a:extLst>
              <a:ext uri="{FF2B5EF4-FFF2-40B4-BE49-F238E27FC236}">
                <a16:creationId xmlns:a16="http://schemas.microsoft.com/office/drawing/2014/main" id="{60022A7C-86F0-4081-C644-24FA4B7B7718}"/>
              </a:ext>
            </a:extLst>
          </p:cNvPr>
          <p:cNvSpPr/>
          <p:nvPr/>
        </p:nvSpPr>
        <p:spPr>
          <a:xfrm>
            <a:off x="10375296" y="264309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دریافت مقاله</a:t>
            </a:r>
            <a:endParaRPr lang="en-US" sz="1400" b="1" dirty="0">
              <a:solidFill>
                <a:schemeClr val="bg1"/>
              </a:solidFill>
              <a:cs typeface="B Nazanin" panose="00000400000000000000" pitchFamily="2" charset="-78"/>
            </a:endParaRPr>
          </a:p>
        </p:txBody>
      </p:sp>
      <p:sp>
        <p:nvSpPr>
          <p:cNvPr id="15" name="Rectangle: Rounded Corners 14">
            <a:hlinkClick r:id="rId8" action="ppaction://hlinksldjump"/>
            <a:extLst>
              <a:ext uri="{FF2B5EF4-FFF2-40B4-BE49-F238E27FC236}">
                <a16:creationId xmlns:a16="http://schemas.microsoft.com/office/drawing/2014/main" id="{9D14D712-9768-8F0C-6350-3BD25FB0ED1E}"/>
              </a:ext>
            </a:extLst>
          </p:cNvPr>
          <p:cNvSpPr/>
          <p:nvPr/>
        </p:nvSpPr>
        <p:spPr>
          <a:xfrm>
            <a:off x="10375296" y="305541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سامانه پژوهشیار</a:t>
            </a:r>
            <a:endParaRPr lang="en-US" sz="1400" b="1" dirty="0">
              <a:solidFill>
                <a:schemeClr val="bg1"/>
              </a:solidFill>
              <a:cs typeface="B Nazanin" panose="00000400000000000000" pitchFamily="2" charset="-78"/>
            </a:endParaRPr>
          </a:p>
        </p:txBody>
      </p:sp>
      <p:sp>
        <p:nvSpPr>
          <p:cNvPr id="16" name="Rectangle: Rounded Corners 15">
            <a:hlinkClick r:id="rId9" action="ppaction://hlinksldjump"/>
            <a:extLst>
              <a:ext uri="{FF2B5EF4-FFF2-40B4-BE49-F238E27FC236}">
                <a16:creationId xmlns:a16="http://schemas.microsoft.com/office/drawing/2014/main" id="{B9F8F9E9-CF1C-ABB8-E443-A8782246B0CB}"/>
              </a:ext>
            </a:extLst>
          </p:cNvPr>
          <p:cNvSpPr/>
          <p:nvPr/>
        </p:nvSpPr>
        <p:spPr>
          <a:xfrm>
            <a:off x="10375296" y="347620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ORCID</a:t>
            </a:r>
          </a:p>
        </p:txBody>
      </p:sp>
      <p:sp>
        <p:nvSpPr>
          <p:cNvPr id="17" name="Rectangle: Rounded Corners 16">
            <a:hlinkClick r:id="rId10" action="ppaction://hlinksldjump"/>
            <a:extLst>
              <a:ext uri="{FF2B5EF4-FFF2-40B4-BE49-F238E27FC236}">
                <a16:creationId xmlns:a16="http://schemas.microsoft.com/office/drawing/2014/main" id="{89115D28-7562-6670-9ABE-DECF5068F5DC}"/>
              </a:ext>
            </a:extLst>
          </p:cNvPr>
          <p:cNvSpPr/>
          <p:nvPr/>
        </p:nvSpPr>
        <p:spPr>
          <a:xfrm>
            <a:off x="10375296" y="388852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ساختار مقاله</a:t>
            </a:r>
            <a:endParaRPr lang="en-US" sz="1400" b="1" dirty="0">
              <a:solidFill>
                <a:schemeClr val="bg1"/>
              </a:solidFill>
              <a:cs typeface="B Nazanin" panose="00000400000000000000" pitchFamily="2" charset="-78"/>
            </a:endParaRPr>
          </a:p>
        </p:txBody>
      </p:sp>
      <p:sp>
        <p:nvSpPr>
          <p:cNvPr id="18" name="Rectangle: Rounded Corners 17">
            <a:hlinkClick r:id="rId11" action="ppaction://hlinksldjump"/>
            <a:extLst>
              <a:ext uri="{FF2B5EF4-FFF2-40B4-BE49-F238E27FC236}">
                <a16:creationId xmlns:a16="http://schemas.microsoft.com/office/drawing/2014/main" id="{BC9D412B-6922-8654-3791-AF6248A8E808}"/>
              </a:ext>
            </a:extLst>
          </p:cNvPr>
          <p:cNvSpPr/>
          <p:nvPr/>
        </p:nvSpPr>
        <p:spPr>
          <a:xfrm>
            <a:off x="10375296" y="43093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ارجاع دهی و نکات مهم</a:t>
            </a:r>
            <a:endParaRPr lang="en-US" sz="1400" b="1" dirty="0">
              <a:solidFill>
                <a:schemeClr val="bg1"/>
              </a:solidFill>
              <a:cs typeface="B Nazanin" panose="00000400000000000000" pitchFamily="2" charset="-78"/>
            </a:endParaRPr>
          </a:p>
        </p:txBody>
      </p:sp>
      <p:sp>
        <p:nvSpPr>
          <p:cNvPr id="34" name="Rectangle: Rounded Corners 33">
            <a:hlinkClick r:id="rId12" action="ppaction://hlinksldjump"/>
            <a:extLst>
              <a:ext uri="{FF2B5EF4-FFF2-40B4-BE49-F238E27FC236}">
                <a16:creationId xmlns:a16="http://schemas.microsoft.com/office/drawing/2014/main" id="{BE5607A3-B475-20E3-2C1D-21E4F0894933}"/>
              </a:ext>
            </a:extLst>
          </p:cNvPr>
          <p:cNvSpPr/>
          <p:nvPr/>
        </p:nvSpPr>
        <p:spPr>
          <a:xfrm>
            <a:off x="10375296" y="473011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انواع مقاله</a:t>
            </a:r>
            <a:endParaRPr lang="en-US" sz="1400" b="1" dirty="0">
              <a:solidFill>
                <a:schemeClr val="bg1"/>
              </a:solidFill>
              <a:cs typeface="B Nazanin" panose="00000400000000000000" pitchFamily="2" charset="-78"/>
            </a:endParaRPr>
          </a:p>
        </p:txBody>
      </p:sp>
      <p:sp>
        <p:nvSpPr>
          <p:cNvPr id="35" name="Rectangle: Rounded Corners 34">
            <a:hlinkClick r:id="rId13" action="ppaction://hlinksldjump"/>
            <a:extLst>
              <a:ext uri="{FF2B5EF4-FFF2-40B4-BE49-F238E27FC236}">
                <a16:creationId xmlns:a16="http://schemas.microsoft.com/office/drawing/2014/main" id="{09DE2DBB-CED5-1D55-7DAC-42C98DF3FC1C}"/>
              </a:ext>
            </a:extLst>
          </p:cNvPr>
          <p:cNvSpPr/>
          <p:nvPr/>
        </p:nvSpPr>
        <p:spPr>
          <a:xfrm>
            <a:off x="10375296" y="515090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پذیرش و داوری</a:t>
            </a:r>
            <a:endParaRPr lang="en-US" sz="1400" b="1" dirty="0">
              <a:solidFill>
                <a:schemeClr val="bg1"/>
              </a:solidFill>
              <a:cs typeface="B Nazanin" panose="00000400000000000000" pitchFamily="2" charset="-78"/>
            </a:endParaRPr>
          </a:p>
        </p:txBody>
      </p:sp>
      <p:sp>
        <p:nvSpPr>
          <p:cNvPr id="36" name="Rectangle: Rounded Corners 35">
            <a:hlinkClick r:id="rId14" action="ppaction://hlinksldjump"/>
            <a:extLst>
              <a:ext uri="{FF2B5EF4-FFF2-40B4-BE49-F238E27FC236}">
                <a16:creationId xmlns:a16="http://schemas.microsoft.com/office/drawing/2014/main" id="{A593BD63-0813-3593-A57A-8DA9D15B766D}"/>
              </a:ext>
            </a:extLst>
          </p:cNvPr>
          <p:cNvSpPr/>
          <p:nvPr/>
        </p:nvSpPr>
        <p:spPr>
          <a:xfrm>
            <a:off x="10375296" y="55632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سئو آکادمیک</a:t>
            </a:r>
            <a:endParaRPr lang="en-US" sz="1400" b="1" dirty="0">
              <a:solidFill>
                <a:schemeClr val="bg1"/>
              </a:solidFill>
              <a:cs typeface="B Nazanin" panose="00000400000000000000" pitchFamily="2" charset="-78"/>
            </a:endParaRPr>
          </a:p>
        </p:txBody>
      </p:sp>
      <p:sp>
        <p:nvSpPr>
          <p:cNvPr id="37" name="Rectangle: Rounded Corners 36">
            <a:hlinkClick r:id="rId15" action="ppaction://hlinksldjump"/>
            <a:extLst>
              <a:ext uri="{FF2B5EF4-FFF2-40B4-BE49-F238E27FC236}">
                <a16:creationId xmlns:a16="http://schemas.microsoft.com/office/drawing/2014/main" id="{26E80A59-9CFB-3998-5D84-471D1B748297}"/>
              </a:ext>
            </a:extLst>
          </p:cNvPr>
          <p:cNvSpPr/>
          <p:nvPr/>
        </p:nvSpPr>
        <p:spPr>
          <a:xfrm>
            <a:off x="10375297" y="597554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MaxQDA</a:t>
            </a:r>
            <a:endParaRPr lang="en-US" sz="1400" b="1" dirty="0">
              <a:solidFill>
                <a:schemeClr val="bg1"/>
              </a:solidFill>
              <a:cs typeface="B Nazanin" panose="00000400000000000000" pitchFamily="2" charset="-78"/>
            </a:endParaRPr>
          </a:p>
        </p:txBody>
      </p:sp>
      <p:sp>
        <p:nvSpPr>
          <p:cNvPr id="38" name="Rectangle: Rounded Corners 37">
            <a:hlinkClick r:id="rId16" action="ppaction://hlinksldjump"/>
            <a:extLst>
              <a:ext uri="{FF2B5EF4-FFF2-40B4-BE49-F238E27FC236}">
                <a16:creationId xmlns:a16="http://schemas.microsoft.com/office/drawing/2014/main" id="{02F98404-E3B5-3E90-024A-8A92D1F27046}"/>
              </a:ext>
            </a:extLst>
          </p:cNvPr>
          <p:cNvSpPr/>
          <p:nvPr/>
        </p:nvSpPr>
        <p:spPr>
          <a:xfrm>
            <a:off x="10375296" y="6396329"/>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tx1"/>
                </a:solidFill>
                <a:cs typeface="B Nazanin" panose="00000400000000000000" pitchFamily="2" charset="-78"/>
              </a:rPr>
              <a:t>روش‌های تحقیق منتخب</a:t>
            </a:r>
            <a:endParaRPr lang="en-US" sz="1400" b="1" dirty="0">
              <a:solidFill>
                <a:schemeClr val="tx1"/>
              </a:solidFill>
              <a:cs typeface="B Nazanin" panose="00000400000000000000" pitchFamily="2" charset="-78"/>
            </a:endParaRPr>
          </a:p>
        </p:txBody>
      </p:sp>
      <p:sp>
        <p:nvSpPr>
          <p:cNvPr id="39" name="Rectangle: Rounded Corners 38">
            <a:hlinkClick r:id="rId6" action="ppaction://hlinksldjump"/>
            <a:extLst>
              <a:ext uri="{FF2B5EF4-FFF2-40B4-BE49-F238E27FC236}">
                <a16:creationId xmlns:a16="http://schemas.microsoft.com/office/drawing/2014/main" id="{E2974AEC-D0D7-1F8F-D9BF-69A7AAF24F6D}"/>
              </a:ext>
            </a:extLst>
          </p:cNvPr>
          <p:cNvSpPr/>
          <p:nvPr/>
        </p:nvSpPr>
        <p:spPr>
          <a:xfrm>
            <a:off x="10380825" y="2239233"/>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VOSViewer</a:t>
            </a:r>
            <a:endParaRPr lang="en-US" sz="14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4127873054"/>
      </p:ext>
    </p:extLst>
  </p:cSld>
  <p:clrMapOvr>
    <a:masterClrMapping/>
  </p:clrMapOvr>
  <p:transition spd="med">
    <p:pull/>
  </p:transition>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8DC496C-12BE-10FC-1946-B05AAF558520}"/>
              </a:ext>
            </a:extLst>
          </p:cNvPr>
          <p:cNvSpPr>
            <a:spLocks noGrp="1"/>
          </p:cNvSpPr>
          <p:nvPr>
            <p:ph idx="1"/>
          </p:nvPr>
        </p:nvSpPr>
        <p:spPr>
          <a:xfrm>
            <a:off x="0" y="0"/>
            <a:ext cx="12192000" cy="6858000"/>
          </a:xfrm>
          <a:solidFill>
            <a:schemeClr val="bg1">
              <a:lumMod val="95000"/>
            </a:schemeClr>
          </a:solidFill>
        </p:spPr>
        <p:txBody>
          <a:bodyPr>
            <a:noAutofit/>
          </a:bodyPr>
          <a:lstStyle/>
          <a:p>
            <a:pPr marL="0" indent="0" algn="ctr" rtl="1">
              <a:buNone/>
            </a:pPr>
            <a:endParaRPr lang="en-US" sz="7200" dirty="0">
              <a:latin typeface="IranNastaliq" panose="02020505000000020003" pitchFamily="18" charset="0"/>
              <a:cs typeface="IranNastaliq" panose="02020505000000020003" pitchFamily="18" charset="0"/>
            </a:endParaRPr>
          </a:p>
          <a:p>
            <a:pPr marL="0" indent="0" algn="ctr" rtl="1">
              <a:buNone/>
            </a:pPr>
            <a:endParaRPr lang="en-US" sz="7200" dirty="0">
              <a:latin typeface="IranNastaliq" panose="02020505000000020003" pitchFamily="18" charset="0"/>
              <a:cs typeface="IranNastaliq" panose="02020505000000020003" pitchFamily="18" charset="0"/>
            </a:endParaRPr>
          </a:p>
          <a:p>
            <a:pPr marL="0" indent="0" algn="ctr" rtl="1">
              <a:buNone/>
            </a:pPr>
            <a:r>
              <a:rPr lang="fa-IR" sz="7200" dirty="0">
                <a:latin typeface="IranNastaliq" panose="02020505000000020003" pitchFamily="18" charset="0"/>
                <a:cs typeface="IranNastaliq" panose="02020505000000020003" pitchFamily="18" charset="0"/>
              </a:rPr>
              <a:t>باتشکر از استاد ارجمند</a:t>
            </a:r>
          </a:p>
          <a:p>
            <a:pPr marL="0" indent="0" algn="ctr" rtl="1">
              <a:buNone/>
            </a:pPr>
            <a:r>
              <a:rPr lang="fa-IR" sz="7200" dirty="0">
                <a:latin typeface="IranNastaliq" panose="02020505000000020003" pitchFamily="18" charset="0"/>
                <a:cs typeface="IranNastaliq" panose="02020505000000020003" pitchFamily="18" charset="0"/>
              </a:rPr>
              <a:t>جناب آقای دکتر سید احمد شایان نیا</a:t>
            </a:r>
          </a:p>
        </p:txBody>
      </p:sp>
    </p:spTree>
    <p:extLst>
      <p:ext uri="{BB962C8B-B14F-4D97-AF65-F5344CB8AC3E}">
        <p14:creationId xmlns:p14="http://schemas.microsoft.com/office/powerpoint/2010/main" val="2643642771"/>
      </p:ext>
    </p:extLst>
  </p:cSld>
  <p:clrMapOvr>
    <a:masterClrMapping/>
  </p:clrMapOvr>
  <p:transition spd="med">
    <p:pull/>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31ECED-F382-4404-2AA7-AA5037719464}"/>
              </a:ext>
            </a:extLst>
          </p:cNvPr>
          <p:cNvSpPr>
            <a:spLocks noGrp="1"/>
          </p:cNvSpPr>
          <p:nvPr>
            <p:ph type="title"/>
          </p:nvPr>
        </p:nvSpPr>
        <p:spPr>
          <a:xfrm>
            <a:off x="214604" y="365125"/>
            <a:ext cx="9685176" cy="707895"/>
          </a:xfrm>
          <a:solidFill>
            <a:schemeClr val="accent1">
              <a:lumMod val="40000"/>
              <a:lumOff val="60000"/>
            </a:schemeClr>
          </a:solidFill>
        </p:spPr>
        <p:txBody>
          <a:bodyPr>
            <a:normAutofit fontScale="90000"/>
          </a:bodyPr>
          <a:lstStyle/>
          <a:p>
            <a:pPr algn="r" rtl="1"/>
            <a:r>
              <a:rPr lang="fa-IR" b="1" dirty="0">
                <a:cs typeface="B Nazanin" panose="00000400000000000000" pitchFamily="2" charset="-78"/>
              </a:rPr>
              <a:t>شناسه </a:t>
            </a:r>
            <a:r>
              <a:rPr lang="en-US" b="1" dirty="0">
                <a:cs typeface="B Nazanin" panose="00000400000000000000" pitchFamily="2" charset="-78"/>
              </a:rPr>
              <a:t>DOI</a:t>
            </a:r>
          </a:p>
        </p:txBody>
      </p:sp>
      <p:sp>
        <p:nvSpPr>
          <p:cNvPr id="17" name="Content Placeholder 2">
            <a:extLst>
              <a:ext uri="{FF2B5EF4-FFF2-40B4-BE49-F238E27FC236}">
                <a16:creationId xmlns:a16="http://schemas.microsoft.com/office/drawing/2014/main" id="{168E09BE-5C6B-1FBB-2BFF-AC850B8824F9}"/>
              </a:ext>
            </a:extLst>
          </p:cNvPr>
          <p:cNvSpPr>
            <a:spLocks noGrp="1"/>
          </p:cNvSpPr>
          <p:nvPr>
            <p:ph idx="1"/>
          </p:nvPr>
        </p:nvSpPr>
        <p:spPr>
          <a:xfrm>
            <a:off x="214604" y="1226220"/>
            <a:ext cx="9685176" cy="5072980"/>
          </a:xfrm>
        </p:spPr>
        <p:txBody>
          <a:bodyPr>
            <a:normAutofit/>
          </a:bodyPr>
          <a:lstStyle/>
          <a:p>
            <a:pPr marL="0" indent="0" algn="just" rtl="1">
              <a:buNone/>
            </a:pPr>
            <a:r>
              <a:rPr lang="en-US" sz="2400" b="1" dirty="0">
                <a:solidFill>
                  <a:srgbClr val="C00000"/>
                </a:solidFill>
                <a:cs typeface="B Nazanin" panose="00000400000000000000" pitchFamily="2" charset="-78"/>
              </a:rPr>
              <a:t>DOI</a:t>
            </a:r>
            <a:r>
              <a:rPr lang="fa-IR" sz="2400" b="1" dirty="0">
                <a:cs typeface="B Nazanin" panose="00000400000000000000" pitchFamily="2" charset="-78"/>
              </a:rPr>
              <a:t> مخفف </a:t>
            </a:r>
            <a:r>
              <a:rPr lang="en-US" sz="2400" b="1" dirty="0">
                <a:cs typeface="B Nazanin" panose="00000400000000000000" pitchFamily="2" charset="-78"/>
              </a:rPr>
              <a:t>Digital Object Identifier</a:t>
            </a:r>
            <a:r>
              <a:rPr lang="fa-IR" sz="2400" b="1" dirty="0">
                <a:cs typeface="B Nazanin" panose="00000400000000000000" pitchFamily="2" charset="-78"/>
              </a:rPr>
              <a:t> است که به عنوان شناسه یکتای دسترسی به محتوای علمی در اینترنت از قبیل مقاله، کتاب، مدیا و... مورد استفاده قرار می‌گیرد.</a:t>
            </a:r>
          </a:p>
          <a:p>
            <a:pPr marL="0" indent="0" algn="just" rtl="1">
              <a:buNone/>
            </a:pPr>
            <a:r>
              <a:rPr lang="en-US" sz="2400" b="1" dirty="0">
                <a:cs typeface="B Nazanin" panose="00000400000000000000" pitchFamily="2" charset="-78"/>
              </a:rPr>
              <a:t>DOI</a:t>
            </a:r>
            <a:r>
              <a:rPr lang="fa-IR" sz="2400" b="1" dirty="0">
                <a:cs typeface="B Nazanin" panose="00000400000000000000" pitchFamily="2" charset="-78"/>
              </a:rPr>
              <a:t> در سال 1996 توسط سازمان پیشبرد تحقیقات ملی آمریکا </a:t>
            </a:r>
            <a:r>
              <a:rPr lang="en-US" sz="2400" b="1" dirty="0">
                <a:cs typeface="B Nazanin" panose="00000400000000000000" pitchFamily="2" charset="-78"/>
              </a:rPr>
              <a:t>CNRI</a:t>
            </a:r>
            <a:r>
              <a:rPr lang="fa-IR" sz="2400" b="1" dirty="0">
                <a:cs typeface="B Nazanin" panose="00000400000000000000" pitchFamily="2" charset="-78"/>
              </a:rPr>
              <a:t> طراحی شده و هم اکنون تحت نظارت</a:t>
            </a:r>
            <a:r>
              <a:rPr lang="en-US" sz="2400" b="1" dirty="0">
                <a:cs typeface="B Nazanin" panose="00000400000000000000" pitchFamily="2" charset="-78"/>
              </a:rPr>
              <a:t>International DOI Foundation </a:t>
            </a:r>
            <a:r>
              <a:rPr lang="fa-IR" sz="2400" b="1" dirty="0">
                <a:cs typeface="B Nazanin" panose="00000400000000000000" pitchFamily="2" charset="-78"/>
              </a:rPr>
              <a:t> اداره می‌شود. این کد توسط سازمان بین‌المللی استانداردسازی</a:t>
            </a:r>
            <a:r>
              <a:rPr lang="en-US" sz="2400" b="1" dirty="0">
                <a:cs typeface="B Nazanin" panose="00000400000000000000" pitchFamily="2" charset="-78"/>
              </a:rPr>
              <a:t>ISO </a:t>
            </a:r>
            <a:r>
              <a:rPr lang="fa-IR" sz="2400" b="1" dirty="0">
                <a:cs typeface="B Nazanin" panose="00000400000000000000" pitchFamily="2" charset="-78"/>
              </a:rPr>
              <a:t> نیز جهت شناسایی اسناد الکترونیکی مورد شناسایی و تأیید قرار گرفته است.</a:t>
            </a:r>
            <a:endParaRPr lang="en-US" sz="2400" b="1" dirty="0">
              <a:cs typeface="B Nazanin" panose="00000400000000000000" pitchFamily="2" charset="-78"/>
            </a:endParaRPr>
          </a:p>
          <a:p>
            <a:pPr marL="0" indent="0" algn="just" rtl="1">
              <a:buNone/>
            </a:pPr>
            <a:r>
              <a:rPr lang="fa-IR" sz="2400" b="1" dirty="0">
                <a:solidFill>
                  <a:srgbClr val="0070C0"/>
                </a:solidFill>
                <a:cs typeface="B Nazanin" panose="00000400000000000000" pitchFamily="2" charset="-78"/>
              </a:rPr>
              <a:t>این کد برای نمایش، دریافت و اشتراک گذاری</a:t>
            </a:r>
          </a:p>
          <a:p>
            <a:pPr marL="0" indent="0" algn="just" rtl="1">
              <a:buNone/>
            </a:pPr>
            <a:r>
              <a:rPr lang="fa-IR" sz="2400" b="1" dirty="0">
                <a:solidFill>
                  <a:srgbClr val="0070C0"/>
                </a:solidFill>
                <a:cs typeface="B Nazanin" panose="00000400000000000000" pitchFamily="2" charset="-78"/>
              </a:rPr>
              <a:t>مقالات علمی مورد استفاده قرار می‌گیرد.</a:t>
            </a:r>
          </a:p>
        </p:txBody>
      </p:sp>
      <p:pic>
        <p:nvPicPr>
          <p:cNvPr id="6" name="Picture 5">
            <a:extLst>
              <a:ext uri="{FF2B5EF4-FFF2-40B4-BE49-F238E27FC236}">
                <a16:creationId xmlns:a16="http://schemas.microsoft.com/office/drawing/2014/main" id="{304917BD-3322-F2D5-E7BA-512B9B467275}"/>
              </a:ext>
            </a:extLst>
          </p:cNvPr>
          <p:cNvPicPr>
            <a:picLocks noChangeAspect="1"/>
          </p:cNvPicPr>
          <p:nvPr/>
        </p:nvPicPr>
        <p:blipFill rotWithShape="1">
          <a:blip r:embed="rId2"/>
          <a:srcRect l="1078" t="29528" r="35645" b="6477"/>
          <a:stretch/>
        </p:blipFill>
        <p:spPr>
          <a:xfrm>
            <a:off x="296333" y="3090665"/>
            <a:ext cx="4800600" cy="3767335"/>
          </a:xfrm>
          <a:prstGeom prst="rect">
            <a:avLst/>
          </a:prstGeom>
        </p:spPr>
      </p:pic>
      <p:sp>
        <p:nvSpPr>
          <p:cNvPr id="7" name="Rectangle: Rounded Corners 6">
            <a:extLst>
              <a:ext uri="{FF2B5EF4-FFF2-40B4-BE49-F238E27FC236}">
                <a16:creationId xmlns:a16="http://schemas.microsoft.com/office/drawing/2014/main" id="{E8E428DE-A035-9C03-132F-FF09D9646D9C}"/>
              </a:ext>
            </a:extLst>
          </p:cNvPr>
          <p:cNvSpPr/>
          <p:nvPr/>
        </p:nvSpPr>
        <p:spPr>
          <a:xfrm>
            <a:off x="296333" y="6247882"/>
            <a:ext cx="2616200" cy="493040"/>
          </a:xfrm>
          <a:prstGeom prst="roundRect">
            <a:avLst/>
          </a:prstGeom>
          <a:noFill/>
          <a:ln w="5715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1FE59A77-FBD1-CB41-33B9-5BD3CBEA370E}"/>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Rounded Corners 3">
            <a:hlinkClick r:id="rId3" action="ppaction://hlinksldjump"/>
            <a:extLst>
              <a:ext uri="{FF2B5EF4-FFF2-40B4-BE49-F238E27FC236}">
                <a16:creationId xmlns:a16="http://schemas.microsoft.com/office/drawing/2014/main" id="{7F4A76D2-513C-20FD-DE2F-3B9786643341}"/>
              </a:ext>
            </a:extLst>
          </p:cNvPr>
          <p:cNvSpPr/>
          <p:nvPr/>
        </p:nvSpPr>
        <p:spPr>
          <a:xfrm>
            <a:off x="10375296" y="956547"/>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tx1"/>
                </a:solidFill>
                <a:cs typeface="B Nazanin" panose="00000400000000000000" pitchFamily="2" charset="-78"/>
              </a:rPr>
              <a:t>شناسه </a:t>
            </a:r>
            <a:r>
              <a:rPr lang="en-US" sz="1400" b="1" dirty="0">
                <a:solidFill>
                  <a:schemeClr val="tx1"/>
                </a:solidFill>
                <a:cs typeface="B Nazanin" panose="00000400000000000000" pitchFamily="2" charset="-78"/>
              </a:rPr>
              <a:t>DOI</a:t>
            </a:r>
          </a:p>
        </p:txBody>
      </p:sp>
      <p:sp>
        <p:nvSpPr>
          <p:cNvPr id="5" name="Rectangle: Rounded Corners 4">
            <a:hlinkClick r:id="rId4" action="ppaction://hlinksldjump"/>
            <a:extLst>
              <a:ext uri="{FF2B5EF4-FFF2-40B4-BE49-F238E27FC236}">
                <a16:creationId xmlns:a16="http://schemas.microsoft.com/office/drawing/2014/main" id="{61A4014E-8A1D-1C00-639E-D89DDE4DEDAC}"/>
              </a:ext>
            </a:extLst>
          </p:cNvPr>
          <p:cNvSpPr/>
          <p:nvPr/>
        </p:nvSpPr>
        <p:spPr>
          <a:xfrm>
            <a:off x="10375296" y="55268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bg1"/>
                </a:solidFill>
                <a:cs typeface="B Nazanin" panose="00000400000000000000" pitchFamily="2" charset="-78"/>
              </a:rPr>
              <a:t>معرفی منابع</a:t>
            </a:r>
            <a:endParaRPr lang="en-US" sz="1400" b="1" dirty="0">
              <a:solidFill>
                <a:schemeClr val="bg1"/>
              </a:solidFill>
              <a:cs typeface="B Nazanin" panose="00000400000000000000" pitchFamily="2" charset="-78"/>
            </a:endParaRPr>
          </a:p>
        </p:txBody>
      </p:sp>
      <p:pic>
        <p:nvPicPr>
          <p:cNvPr id="24" name="Picture 23">
            <a:extLst>
              <a:ext uri="{FF2B5EF4-FFF2-40B4-BE49-F238E27FC236}">
                <a16:creationId xmlns:a16="http://schemas.microsoft.com/office/drawing/2014/main" id="{6AEF2890-31FB-5496-5163-BE540B555F8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25" name="TextBox 24">
            <a:extLst>
              <a:ext uri="{FF2B5EF4-FFF2-40B4-BE49-F238E27FC236}">
                <a16:creationId xmlns:a16="http://schemas.microsoft.com/office/drawing/2014/main" id="{3130EA16-55F7-9803-DCAA-78F2A49D0DBF}"/>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26" name="Rectangle: Rounded Corners 25">
            <a:hlinkClick r:id="rId6" action="ppaction://hlinksldjump"/>
            <a:extLst>
              <a:ext uri="{FF2B5EF4-FFF2-40B4-BE49-F238E27FC236}">
                <a16:creationId xmlns:a16="http://schemas.microsoft.com/office/drawing/2014/main" id="{02B6F6B4-6329-AF9D-0428-BA59DDE041F8}"/>
              </a:ext>
            </a:extLst>
          </p:cNvPr>
          <p:cNvSpPr/>
          <p:nvPr/>
        </p:nvSpPr>
        <p:spPr>
          <a:xfrm>
            <a:off x="10375296" y="138580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علم سنجی</a:t>
            </a:r>
            <a:endParaRPr lang="en-US" sz="1400" b="1" dirty="0">
              <a:solidFill>
                <a:schemeClr val="bg1"/>
              </a:solidFill>
              <a:cs typeface="B Nazanin" panose="00000400000000000000" pitchFamily="2" charset="-78"/>
            </a:endParaRPr>
          </a:p>
        </p:txBody>
      </p:sp>
      <p:sp>
        <p:nvSpPr>
          <p:cNvPr id="27" name="Rectangle: Rounded Corners 26">
            <a:hlinkClick r:id="rId7" action="ppaction://hlinksldjump"/>
            <a:extLst>
              <a:ext uri="{FF2B5EF4-FFF2-40B4-BE49-F238E27FC236}">
                <a16:creationId xmlns:a16="http://schemas.microsoft.com/office/drawing/2014/main" id="{2C13E12F-E6E0-4D26-D8CB-F660A8D30163}"/>
              </a:ext>
            </a:extLst>
          </p:cNvPr>
          <p:cNvSpPr/>
          <p:nvPr/>
        </p:nvSpPr>
        <p:spPr>
          <a:xfrm>
            <a:off x="10375296" y="1815066"/>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رتبه بندی نشریات</a:t>
            </a:r>
            <a:endParaRPr lang="en-US" sz="1400" b="1" dirty="0">
              <a:solidFill>
                <a:schemeClr val="bg1"/>
              </a:solidFill>
              <a:cs typeface="B Nazanin" panose="00000400000000000000" pitchFamily="2" charset="-78"/>
            </a:endParaRPr>
          </a:p>
        </p:txBody>
      </p:sp>
      <p:sp>
        <p:nvSpPr>
          <p:cNvPr id="28" name="Rectangle: Rounded Corners 27">
            <a:hlinkClick r:id="rId8" action="ppaction://hlinksldjump"/>
            <a:extLst>
              <a:ext uri="{FF2B5EF4-FFF2-40B4-BE49-F238E27FC236}">
                <a16:creationId xmlns:a16="http://schemas.microsoft.com/office/drawing/2014/main" id="{C0B1B5D9-D050-FDD7-B58D-BF4BF33C8CBF}"/>
              </a:ext>
            </a:extLst>
          </p:cNvPr>
          <p:cNvSpPr/>
          <p:nvPr/>
        </p:nvSpPr>
        <p:spPr>
          <a:xfrm>
            <a:off x="10375296" y="264309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دریافت مقاله</a:t>
            </a:r>
            <a:endParaRPr lang="en-US" sz="1400" b="1" dirty="0">
              <a:solidFill>
                <a:schemeClr val="bg1"/>
              </a:solidFill>
              <a:cs typeface="B Nazanin" panose="00000400000000000000" pitchFamily="2" charset="-78"/>
            </a:endParaRPr>
          </a:p>
        </p:txBody>
      </p:sp>
      <p:sp>
        <p:nvSpPr>
          <p:cNvPr id="29" name="Rectangle: Rounded Corners 28">
            <a:hlinkClick r:id="rId9" action="ppaction://hlinksldjump"/>
            <a:extLst>
              <a:ext uri="{FF2B5EF4-FFF2-40B4-BE49-F238E27FC236}">
                <a16:creationId xmlns:a16="http://schemas.microsoft.com/office/drawing/2014/main" id="{9D1C2382-7CD5-2B84-958F-272ACEA3AB5E}"/>
              </a:ext>
            </a:extLst>
          </p:cNvPr>
          <p:cNvSpPr/>
          <p:nvPr/>
        </p:nvSpPr>
        <p:spPr>
          <a:xfrm>
            <a:off x="10375296" y="305541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سامانه پژوهشیار</a:t>
            </a:r>
            <a:endParaRPr lang="en-US" sz="1400" b="1" dirty="0">
              <a:solidFill>
                <a:schemeClr val="bg1"/>
              </a:solidFill>
              <a:cs typeface="B Nazanin" panose="00000400000000000000" pitchFamily="2" charset="-78"/>
            </a:endParaRPr>
          </a:p>
        </p:txBody>
      </p:sp>
      <p:sp>
        <p:nvSpPr>
          <p:cNvPr id="30" name="Rectangle: Rounded Corners 29">
            <a:hlinkClick r:id="rId10" action="ppaction://hlinksldjump"/>
            <a:extLst>
              <a:ext uri="{FF2B5EF4-FFF2-40B4-BE49-F238E27FC236}">
                <a16:creationId xmlns:a16="http://schemas.microsoft.com/office/drawing/2014/main" id="{28D90A6F-BFFB-73C9-F4F1-7C4F89678702}"/>
              </a:ext>
            </a:extLst>
          </p:cNvPr>
          <p:cNvSpPr/>
          <p:nvPr/>
        </p:nvSpPr>
        <p:spPr>
          <a:xfrm>
            <a:off x="10375296" y="347620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ORCID</a:t>
            </a:r>
          </a:p>
        </p:txBody>
      </p:sp>
      <p:sp>
        <p:nvSpPr>
          <p:cNvPr id="31" name="Rectangle: Rounded Corners 30">
            <a:hlinkClick r:id="rId11" action="ppaction://hlinksldjump"/>
            <a:extLst>
              <a:ext uri="{FF2B5EF4-FFF2-40B4-BE49-F238E27FC236}">
                <a16:creationId xmlns:a16="http://schemas.microsoft.com/office/drawing/2014/main" id="{ED5083E1-8738-9A0B-27D4-DF42715C3AA7}"/>
              </a:ext>
            </a:extLst>
          </p:cNvPr>
          <p:cNvSpPr/>
          <p:nvPr/>
        </p:nvSpPr>
        <p:spPr>
          <a:xfrm>
            <a:off x="10375296" y="388852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ساختار مقاله</a:t>
            </a:r>
            <a:endParaRPr lang="en-US" sz="1400" b="1" dirty="0">
              <a:solidFill>
                <a:schemeClr val="bg1"/>
              </a:solidFill>
              <a:cs typeface="B Nazanin" panose="00000400000000000000" pitchFamily="2" charset="-78"/>
            </a:endParaRPr>
          </a:p>
        </p:txBody>
      </p:sp>
      <p:sp>
        <p:nvSpPr>
          <p:cNvPr id="32" name="Rectangle: Rounded Corners 31">
            <a:hlinkClick r:id="rId12" action="ppaction://hlinksldjump"/>
            <a:extLst>
              <a:ext uri="{FF2B5EF4-FFF2-40B4-BE49-F238E27FC236}">
                <a16:creationId xmlns:a16="http://schemas.microsoft.com/office/drawing/2014/main" id="{4D8CD145-3EEB-0DB3-F5D9-9D0461411A48}"/>
              </a:ext>
            </a:extLst>
          </p:cNvPr>
          <p:cNvSpPr/>
          <p:nvPr/>
        </p:nvSpPr>
        <p:spPr>
          <a:xfrm>
            <a:off x="10375296" y="43093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ارجاع دهی و نکات مهم</a:t>
            </a:r>
            <a:endParaRPr lang="en-US" sz="1400" b="1" dirty="0">
              <a:solidFill>
                <a:schemeClr val="bg1"/>
              </a:solidFill>
              <a:cs typeface="B Nazanin" panose="00000400000000000000" pitchFamily="2" charset="-78"/>
            </a:endParaRPr>
          </a:p>
        </p:txBody>
      </p:sp>
      <p:sp>
        <p:nvSpPr>
          <p:cNvPr id="33" name="Rectangle: Rounded Corners 32">
            <a:hlinkClick r:id="rId13" action="ppaction://hlinksldjump"/>
            <a:extLst>
              <a:ext uri="{FF2B5EF4-FFF2-40B4-BE49-F238E27FC236}">
                <a16:creationId xmlns:a16="http://schemas.microsoft.com/office/drawing/2014/main" id="{50EA6729-B036-81F7-DD92-033C698B53B2}"/>
              </a:ext>
            </a:extLst>
          </p:cNvPr>
          <p:cNvSpPr/>
          <p:nvPr/>
        </p:nvSpPr>
        <p:spPr>
          <a:xfrm>
            <a:off x="10375296" y="473011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انواع مقاله</a:t>
            </a:r>
            <a:endParaRPr lang="en-US" sz="1400" b="1" dirty="0">
              <a:solidFill>
                <a:schemeClr val="bg1"/>
              </a:solidFill>
              <a:cs typeface="B Nazanin" panose="00000400000000000000" pitchFamily="2" charset="-78"/>
            </a:endParaRPr>
          </a:p>
        </p:txBody>
      </p:sp>
      <p:sp>
        <p:nvSpPr>
          <p:cNvPr id="34" name="Rectangle: Rounded Corners 33">
            <a:hlinkClick r:id="rId14" action="ppaction://hlinksldjump"/>
            <a:extLst>
              <a:ext uri="{FF2B5EF4-FFF2-40B4-BE49-F238E27FC236}">
                <a16:creationId xmlns:a16="http://schemas.microsoft.com/office/drawing/2014/main" id="{314E395F-B68A-8E1D-0897-BD222D0E58DC}"/>
              </a:ext>
            </a:extLst>
          </p:cNvPr>
          <p:cNvSpPr/>
          <p:nvPr/>
        </p:nvSpPr>
        <p:spPr>
          <a:xfrm>
            <a:off x="10375296" y="515090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پذیرش و داوری</a:t>
            </a:r>
            <a:endParaRPr lang="en-US" sz="1400" b="1" dirty="0">
              <a:solidFill>
                <a:schemeClr val="bg1"/>
              </a:solidFill>
              <a:cs typeface="B Nazanin" panose="00000400000000000000" pitchFamily="2" charset="-78"/>
            </a:endParaRPr>
          </a:p>
        </p:txBody>
      </p:sp>
      <p:sp>
        <p:nvSpPr>
          <p:cNvPr id="35" name="Rectangle: Rounded Corners 34">
            <a:hlinkClick r:id="rId15" action="ppaction://hlinksldjump"/>
            <a:extLst>
              <a:ext uri="{FF2B5EF4-FFF2-40B4-BE49-F238E27FC236}">
                <a16:creationId xmlns:a16="http://schemas.microsoft.com/office/drawing/2014/main" id="{7EE62F84-5B7B-D87B-FF87-C1B44BB70BC4}"/>
              </a:ext>
            </a:extLst>
          </p:cNvPr>
          <p:cNvSpPr/>
          <p:nvPr/>
        </p:nvSpPr>
        <p:spPr>
          <a:xfrm>
            <a:off x="10375296" y="55632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سئو آکادمیک</a:t>
            </a:r>
            <a:endParaRPr lang="en-US" sz="1400" b="1" dirty="0">
              <a:solidFill>
                <a:schemeClr val="bg1"/>
              </a:solidFill>
              <a:cs typeface="B Nazanin" panose="00000400000000000000" pitchFamily="2" charset="-78"/>
            </a:endParaRPr>
          </a:p>
        </p:txBody>
      </p:sp>
      <p:sp>
        <p:nvSpPr>
          <p:cNvPr id="36" name="Rectangle: Rounded Corners 35">
            <a:hlinkClick r:id="rId16" action="ppaction://hlinksldjump"/>
            <a:extLst>
              <a:ext uri="{FF2B5EF4-FFF2-40B4-BE49-F238E27FC236}">
                <a16:creationId xmlns:a16="http://schemas.microsoft.com/office/drawing/2014/main" id="{499F9A58-99EF-4E18-7E31-EE7EC91C97C5}"/>
              </a:ext>
            </a:extLst>
          </p:cNvPr>
          <p:cNvSpPr/>
          <p:nvPr/>
        </p:nvSpPr>
        <p:spPr>
          <a:xfrm>
            <a:off x="10375297" y="597554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MaxQDA</a:t>
            </a:r>
            <a:endParaRPr lang="en-US" sz="1400" b="1" dirty="0">
              <a:solidFill>
                <a:schemeClr val="bg1"/>
              </a:solidFill>
              <a:cs typeface="B Nazanin" panose="00000400000000000000" pitchFamily="2" charset="-78"/>
            </a:endParaRPr>
          </a:p>
        </p:txBody>
      </p:sp>
      <p:sp>
        <p:nvSpPr>
          <p:cNvPr id="37" name="Rectangle: Rounded Corners 36">
            <a:hlinkClick r:id="rId17" action="ppaction://hlinksldjump"/>
            <a:extLst>
              <a:ext uri="{FF2B5EF4-FFF2-40B4-BE49-F238E27FC236}">
                <a16:creationId xmlns:a16="http://schemas.microsoft.com/office/drawing/2014/main" id="{ECF1B866-42F6-9C30-79ED-449B3BFDAF5E}"/>
              </a:ext>
            </a:extLst>
          </p:cNvPr>
          <p:cNvSpPr/>
          <p:nvPr/>
        </p:nvSpPr>
        <p:spPr>
          <a:xfrm>
            <a:off x="10375296" y="6396329"/>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روش‌های تحقیق منتخب</a:t>
            </a:r>
            <a:endParaRPr lang="en-US" sz="1400" b="1" dirty="0">
              <a:solidFill>
                <a:schemeClr val="bg1"/>
              </a:solidFill>
              <a:cs typeface="B Nazanin" panose="00000400000000000000" pitchFamily="2" charset="-78"/>
            </a:endParaRPr>
          </a:p>
        </p:txBody>
      </p:sp>
      <p:sp>
        <p:nvSpPr>
          <p:cNvPr id="38" name="Rectangle: Rounded Corners 37">
            <a:hlinkClick r:id="rId7" action="ppaction://hlinksldjump"/>
            <a:extLst>
              <a:ext uri="{FF2B5EF4-FFF2-40B4-BE49-F238E27FC236}">
                <a16:creationId xmlns:a16="http://schemas.microsoft.com/office/drawing/2014/main" id="{FFA32741-3D67-D877-C8F9-6F332215D057}"/>
              </a:ext>
            </a:extLst>
          </p:cNvPr>
          <p:cNvSpPr/>
          <p:nvPr/>
        </p:nvSpPr>
        <p:spPr>
          <a:xfrm>
            <a:off x="10380825" y="2239233"/>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VOSViewer</a:t>
            </a:r>
            <a:endParaRPr lang="en-US" sz="14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453891698"/>
      </p:ext>
    </p:extLst>
  </p:cSld>
  <p:clrMapOvr>
    <a:masterClrMapping/>
  </p:clrMapOvr>
  <p:transition spd="med">
    <p:pull/>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8DC496C-12BE-10FC-1946-B05AAF558520}"/>
              </a:ext>
            </a:extLst>
          </p:cNvPr>
          <p:cNvSpPr>
            <a:spLocks noGrp="1"/>
          </p:cNvSpPr>
          <p:nvPr>
            <p:ph idx="1"/>
          </p:nvPr>
        </p:nvSpPr>
        <p:spPr>
          <a:xfrm>
            <a:off x="214604" y="1151467"/>
            <a:ext cx="9685176" cy="5341408"/>
          </a:xfrm>
        </p:spPr>
        <p:txBody>
          <a:bodyPr>
            <a:normAutofit/>
          </a:bodyPr>
          <a:lstStyle/>
          <a:p>
            <a:pPr marL="0" indent="0" algn="just" rtl="1">
              <a:lnSpc>
                <a:spcPct val="100000"/>
              </a:lnSpc>
              <a:buNone/>
            </a:pPr>
            <a:r>
              <a:rPr lang="fa-IR" b="1" dirty="0">
                <a:solidFill>
                  <a:srgbClr val="C00000"/>
                </a:solidFill>
                <a:cs typeface="B Nazanin" panose="00000400000000000000" pitchFamily="2" charset="-78"/>
              </a:rPr>
              <a:t>علم سنجی </a:t>
            </a:r>
            <a:r>
              <a:rPr lang="fa-IR" b="1" dirty="0">
                <a:cs typeface="B Nazanin" panose="00000400000000000000" pitchFamily="2" charset="-78"/>
              </a:rPr>
              <a:t>یکی از متداول ترین روش های ارزیابی فعالیت های علمی و مدیریت پژوهش است. بررسی کمّی تولیدات علمی،‌ سیاست‌گذاری علمی،‌ ارتباطات علمی دانش پژوهان و ترسیم نقشه علم، برخی از موضوعات این حوزه‌اند.</a:t>
            </a:r>
          </a:p>
          <a:p>
            <a:pPr marL="0" indent="0" algn="just" rtl="1">
              <a:lnSpc>
                <a:spcPct val="100000"/>
              </a:lnSpc>
              <a:buNone/>
            </a:pPr>
            <a:endParaRPr lang="fa-IR" b="1" dirty="0">
              <a:cs typeface="B Nazanin" panose="00000400000000000000" pitchFamily="2" charset="-78"/>
            </a:endParaRPr>
          </a:p>
          <a:p>
            <a:pPr marL="0" indent="0" algn="just" rtl="1">
              <a:lnSpc>
                <a:spcPct val="100000"/>
              </a:lnSpc>
              <a:buNone/>
            </a:pPr>
            <a:r>
              <a:rPr lang="fa-IR" b="1" dirty="0">
                <a:cs typeface="B Nazanin" panose="00000400000000000000" pitchFamily="2" charset="-78"/>
              </a:rPr>
              <a:t>مهم‌ترین شاخص های علم سنجی:</a:t>
            </a:r>
          </a:p>
          <a:p>
            <a:pPr marL="0" indent="0" algn="just" rtl="1">
              <a:lnSpc>
                <a:spcPct val="100000"/>
              </a:lnSpc>
              <a:buNone/>
            </a:pPr>
            <a:r>
              <a:rPr lang="fa-IR" b="1" dirty="0">
                <a:cs typeface="B Nazanin" panose="00000400000000000000" pitchFamily="2" charset="-78"/>
              </a:rPr>
              <a:t>- </a:t>
            </a:r>
            <a:r>
              <a:rPr lang="en-US" b="1" dirty="0">
                <a:cs typeface="B Nazanin" panose="00000400000000000000" pitchFamily="2" charset="-78"/>
              </a:rPr>
              <a:t>H-Index</a:t>
            </a:r>
          </a:p>
          <a:p>
            <a:pPr marL="0" indent="0" algn="just" rtl="1">
              <a:lnSpc>
                <a:spcPct val="100000"/>
              </a:lnSpc>
              <a:buNone/>
            </a:pPr>
            <a:r>
              <a:rPr lang="fa-IR" b="1" dirty="0">
                <a:cs typeface="B Nazanin" panose="00000400000000000000" pitchFamily="2" charset="-78"/>
              </a:rPr>
              <a:t>- </a:t>
            </a:r>
            <a:r>
              <a:rPr lang="en-US" b="1" dirty="0">
                <a:cs typeface="B Nazanin" panose="00000400000000000000" pitchFamily="2" charset="-78"/>
              </a:rPr>
              <a:t>G-Index</a:t>
            </a:r>
          </a:p>
          <a:p>
            <a:pPr marL="0" indent="0" algn="just" rtl="1">
              <a:lnSpc>
                <a:spcPct val="100000"/>
              </a:lnSpc>
              <a:buNone/>
            </a:pPr>
            <a:r>
              <a:rPr lang="fa-IR" b="1" dirty="0">
                <a:cs typeface="B Nazanin" panose="00000400000000000000" pitchFamily="2" charset="-78"/>
              </a:rPr>
              <a:t>- </a:t>
            </a:r>
            <a:r>
              <a:rPr lang="en-US" b="1" dirty="0">
                <a:cs typeface="B Nazanin" panose="00000400000000000000" pitchFamily="2" charset="-78"/>
              </a:rPr>
              <a:t>Impact Factor</a:t>
            </a:r>
          </a:p>
          <a:p>
            <a:pPr marL="0" indent="0" algn="just" rtl="1">
              <a:lnSpc>
                <a:spcPct val="100000"/>
              </a:lnSpc>
              <a:buNone/>
            </a:pPr>
            <a:r>
              <a:rPr lang="fa-IR" b="1" dirty="0">
                <a:cs typeface="B Nazanin" panose="00000400000000000000" pitchFamily="2" charset="-78"/>
              </a:rPr>
              <a:t>- </a:t>
            </a:r>
            <a:r>
              <a:rPr lang="en-US" b="1" dirty="0">
                <a:cs typeface="B Nazanin" panose="00000400000000000000" pitchFamily="2" charset="-78"/>
              </a:rPr>
              <a:t>i10-index</a:t>
            </a:r>
            <a:endParaRPr lang="fa-IR" b="1" dirty="0">
              <a:cs typeface="B Nazanin" panose="00000400000000000000" pitchFamily="2" charset="-78"/>
            </a:endParaRPr>
          </a:p>
        </p:txBody>
      </p:sp>
      <p:sp>
        <p:nvSpPr>
          <p:cNvPr id="4" name="Title 1">
            <a:extLst>
              <a:ext uri="{FF2B5EF4-FFF2-40B4-BE49-F238E27FC236}">
                <a16:creationId xmlns:a16="http://schemas.microsoft.com/office/drawing/2014/main" id="{4E16505B-6A67-773D-3F39-923C272AB5BB}"/>
              </a:ext>
            </a:extLst>
          </p:cNvPr>
          <p:cNvSpPr txBox="1">
            <a:spLocks/>
          </p:cNvSpPr>
          <p:nvPr/>
        </p:nvSpPr>
        <p:spPr>
          <a:xfrm>
            <a:off x="214604" y="365125"/>
            <a:ext cx="9685176" cy="707895"/>
          </a:xfrm>
          <a:prstGeom prst="rect">
            <a:avLst/>
          </a:prstGeom>
          <a:solidFill>
            <a:schemeClr val="accent1">
              <a:lumMod val="40000"/>
              <a:lumOff val="60000"/>
            </a:schemeClr>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r>
              <a:rPr lang="fa-IR" b="1" dirty="0">
                <a:cs typeface="B Nazanin" panose="00000400000000000000" pitchFamily="2" charset="-78"/>
              </a:rPr>
              <a:t>علم سنجی</a:t>
            </a:r>
            <a:endParaRPr lang="en-US" b="1" dirty="0">
              <a:cs typeface="B Nazanin" panose="00000400000000000000" pitchFamily="2" charset="-78"/>
            </a:endParaRPr>
          </a:p>
        </p:txBody>
      </p:sp>
      <p:sp>
        <p:nvSpPr>
          <p:cNvPr id="2" name="Rectangle 1">
            <a:extLst>
              <a:ext uri="{FF2B5EF4-FFF2-40B4-BE49-F238E27FC236}">
                <a16:creationId xmlns:a16="http://schemas.microsoft.com/office/drawing/2014/main" id="{81E5B8C3-74BC-3BEB-AD61-8C49A62A7B1B}"/>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Rounded Corners 4">
            <a:hlinkClick r:id="rId2" action="ppaction://hlinksldjump"/>
            <a:extLst>
              <a:ext uri="{FF2B5EF4-FFF2-40B4-BE49-F238E27FC236}">
                <a16:creationId xmlns:a16="http://schemas.microsoft.com/office/drawing/2014/main" id="{F0C7661C-60C7-C6F7-6F96-A61C37B3A9A2}"/>
              </a:ext>
            </a:extLst>
          </p:cNvPr>
          <p:cNvSpPr/>
          <p:nvPr/>
        </p:nvSpPr>
        <p:spPr>
          <a:xfrm>
            <a:off x="10375296" y="95654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DOI</a:t>
            </a:r>
          </a:p>
        </p:txBody>
      </p:sp>
      <p:sp>
        <p:nvSpPr>
          <p:cNvPr id="6" name="Rectangle: Rounded Corners 5">
            <a:hlinkClick r:id="rId3" action="ppaction://hlinksldjump"/>
            <a:extLst>
              <a:ext uri="{FF2B5EF4-FFF2-40B4-BE49-F238E27FC236}">
                <a16:creationId xmlns:a16="http://schemas.microsoft.com/office/drawing/2014/main" id="{3D32FEBC-0037-A0A5-0078-C04312286381}"/>
              </a:ext>
            </a:extLst>
          </p:cNvPr>
          <p:cNvSpPr/>
          <p:nvPr/>
        </p:nvSpPr>
        <p:spPr>
          <a:xfrm>
            <a:off x="10375296" y="55268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bg1"/>
                </a:solidFill>
                <a:cs typeface="B Nazanin" panose="00000400000000000000" pitchFamily="2" charset="-78"/>
              </a:rPr>
              <a:t>معرفی منابع</a:t>
            </a:r>
            <a:endParaRPr lang="en-US" sz="1400" b="1" dirty="0">
              <a:solidFill>
                <a:schemeClr val="bg1"/>
              </a:solidFill>
              <a:cs typeface="B Nazanin" panose="00000400000000000000" pitchFamily="2" charset="-78"/>
            </a:endParaRPr>
          </a:p>
        </p:txBody>
      </p:sp>
      <p:pic>
        <p:nvPicPr>
          <p:cNvPr id="22" name="Picture 21">
            <a:extLst>
              <a:ext uri="{FF2B5EF4-FFF2-40B4-BE49-F238E27FC236}">
                <a16:creationId xmlns:a16="http://schemas.microsoft.com/office/drawing/2014/main" id="{D85A5C37-38C4-0236-1D7F-1CEF89BEAA4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23" name="TextBox 22">
            <a:extLst>
              <a:ext uri="{FF2B5EF4-FFF2-40B4-BE49-F238E27FC236}">
                <a16:creationId xmlns:a16="http://schemas.microsoft.com/office/drawing/2014/main" id="{8F4A6790-0866-B2EC-F1CF-DBF0C5525B25}"/>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24" name="Rectangle: Rounded Corners 23">
            <a:hlinkClick r:id="rId5" action="ppaction://hlinksldjump"/>
            <a:extLst>
              <a:ext uri="{FF2B5EF4-FFF2-40B4-BE49-F238E27FC236}">
                <a16:creationId xmlns:a16="http://schemas.microsoft.com/office/drawing/2014/main" id="{6550D874-78D5-196C-B55F-55B66EE1717A}"/>
              </a:ext>
            </a:extLst>
          </p:cNvPr>
          <p:cNvSpPr/>
          <p:nvPr/>
        </p:nvSpPr>
        <p:spPr>
          <a:xfrm>
            <a:off x="10375296" y="1385808"/>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tx1"/>
                </a:solidFill>
                <a:cs typeface="B Nazanin" panose="00000400000000000000" pitchFamily="2" charset="-78"/>
              </a:rPr>
              <a:t>علم سنجی</a:t>
            </a:r>
            <a:endParaRPr lang="en-US" sz="1400" b="1" dirty="0">
              <a:solidFill>
                <a:schemeClr val="tx1"/>
              </a:solidFill>
              <a:cs typeface="B Nazanin" panose="00000400000000000000" pitchFamily="2" charset="-78"/>
            </a:endParaRPr>
          </a:p>
        </p:txBody>
      </p:sp>
      <p:sp>
        <p:nvSpPr>
          <p:cNvPr id="25" name="Rectangle: Rounded Corners 24">
            <a:hlinkClick r:id="rId6" action="ppaction://hlinksldjump"/>
            <a:extLst>
              <a:ext uri="{FF2B5EF4-FFF2-40B4-BE49-F238E27FC236}">
                <a16:creationId xmlns:a16="http://schemas.microsoft.com/office/drawing/2014/main" id="{EC80F8B1-EAD7-FAB8-97BF-F2F1460318A6}"/>
              </a:ext>
            </a:extLst>
          </p:cNvPr>
          <p:cNvSpPr/>
          <p:nvPr/>
        </p:nvSpPr>
        <p:spPr>
          <a:xfrm>
            <a:off x="10375296" y="1815066"/>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رتبه بندی نشریات</a:t>
            </a:r>
            <a:endParaRPr lang="en-US" sz="1400" b="1" dirty="0">
              <a:solidFill>
                <a:schemeClr val="bg1"/>
              </a:solidFill>
              <a:cs typeface="B Nazanin" panose="00000400000000000000" pitchFamily="2" charset="-78"/>
            </a:endParaRPr>
          </a:p>
        </p:txBody>
      </p:sp>
      <p:sp>
        <p:nvSpPr>
          <p:cNvPr id="26" name="Rectangle: Rounded Corners 25">
            <a:hlinkClick r:id="rId7" action="ppaction://hlinksldjump"/>
            <a:extLst>
              <a:ext uri="{FF2B5EF4-FFF2-40B4-BE49-F238E27FC236}">
                <a16:creationId xmlns:a16="http://schemas.microsoft.com/office/drawing/2014/main" id="{55B66E69-5030-8578-9E89-896852DD911F}"/>
              </a:ext>
            </a:extLst>
          </p:cNvPr>
          <p:cNvSpPr/>
          <p:nvPr/>
        </p:nvSpPr>
        <p:spPr>
          <a:xfrm>
            <a:off x="10375296" y="264309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دریافت مقاله</a:t>
            </a:r>
            <a:endParaRPr lang="en-US" sz="1400" b="1" dirty="0">
              <a:solidFill>
                <a:schemeClr val="bg1"/>
              </a:solidFill>
              <a:cs typeface="B Nazanin" panose="00000400000000000000" pitchFamily="2" charset="-78"/>
            </a:endParaRPr>
          </a:p>
        </p:txBody>
      </p:sp>
      <p:sp>
        <p:nvSpPr>
          <p:cNvPr id="27" name="Rectangle: Rounded Corners 26">
            <a:hlinkClick r:id="rId8" action="ppaction://hlinksldjump"/>
            <a:extLst>
              <a:ext uri="{FF2B5EF4-FFF2-40B4-BE49-F238E27FC236}">
                <a16:creationId xmlns:a16="http://schemas.microsoft.com/office/drawing/2014/main" id="{70ED4997-7726-E4C2-F6FF-773E44A2E550}"/>
              </a:ext>
            </a:extLst>
          </p:cNvPr>
          <p:cNvSpPr/>
          <p:nvPr/>
        </p:nvSpPr>
        <p:spPr>
          <a:xfrm>
            <a:off x="10375296" y="305541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سامانه پژوهشیار</a:t>
            </a:r>
            <a:endParaRPr lang="en-US" sz="1400" b="1" dirty="0">
              <a:solidFill>
                <a:schemeClr val="bg1"/>
              </a:solidFill>
              <a:cs typeface="B Nazanin" panose="00000400000000000000" pitchFamily="2" charset="-78"/>
            </a:endParaRPr>
          </a:p>
        </p:txBody>
      </p:sp>
      <p:sp>
        <p:nvSpPr>
          <p:cNvPr id="28" name="Rectangle: Rounded Corners 27">
            <a:hlinkClick r:id="rId9" action="ppaction://hlinksldjump"/>
            <a:extLst>
              <a:ext uri="{FF2B5EF4-FFF2-40B4-BE49-F238E27FC236}">
                <a16:creationId xmlns:a16="http://schemas.microsoft.com/office/drawing/2014/main" id="{CD4EEC43-3E57-1198-689E-6A424F51DA68}"/>
              </a:ext>
            </a:extLst>
          </p:cNvPr>
          <p:cNvSpPr/>
          <p:nvPr/>
        </p:nvSpPr>
        <p:spPr>
          <a:xfrm>
            <a:off x="10375296" y="347620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ORCID</a:t>
            </a:r>
          </a:p>
        </p:txBody>
      </p:sp>
      <p:sp>
        <p:nvSpPr>
          <p:cNvPr id="29" name="Rectangle: Rounded Corners 28">
            <a:hlinkClick r:id="rId10" action="ppaction://hlinksldjump"/>
            <a:extLst>
              <a:ext uri="{FF2B5EF4-FFF2-40B4-BE49-F238E27FC236}">
                <a16:creationId xmlns:a16="http://schemas.microsoft.com/office/drawing/2014/main" id="{A6DA60E4-CC90-AA5B-A165-57FA2C66E072}"/>
              </a:ext>
            </a:extLst>
          </p:cNvPr>
          <p:cNvSpPr/>
          <p:nvPr/>
        </p:nvSpPr>
        <p:spPr>
          <a:xfrm>
            <a:off x="10375296" y="388852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ساختار مقاله</a:t>
            </a:r>
            <a:endParaRPr lang="en-US" sz="1400" b="1" dirty="0">
              <a:solidFill>
                <a:schemeClr val="bg1"/>
              </a:solidFill>
              <a:cs typeface="B Nazanin" panose="00000400000000000000" pitchFamily="2" charset="-78"/>
            </a:endParaRPr>
          </a:p>
        </p:txBody>
      </p:sp>
      <p:sp>
        <p:nvSpPr>
          <p:cNvPr id="30" name="Rectangle: Rounded Corners 29">
            <a:hlinkClick r:id="rId11" action="ppaction://hlinksldjump"/>
            <a:extLst>
              <a:ext uri="{FF2B5EF4-FFF2-40B4-BE49-F238E27FC236}">
                <a16:creationId xmlns:a16="http://schemas.microsoft.com/office/drawing/2014/main" id="{1E09A2B9-68C6-AF27-0AEF-7481D92D12EA}"/>
              </a:ext>
            </a:extLst>
          </p:cNvPr>
          <p:cNvSpPr/>
          <p:nvPr/>
        </p:nvSpPr>
        <p:spPr>
          <a:xfrm>
            <a:off x="10375296" y="43093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ارجاع دهی و نکات مهم</a:t>
            </a:r>
            <a:endParaRPr lang="en-US" sz="1400" b="1" dirty="0">
              <a:solidFill>
                <a:schemeClr val="bg1"/>
              </a:solidFill>
              <a:cs typeface="B Nazanin" panose="00000400000000000000" pitchFamily="2" charset="-78"/>
            </a:endParaRPr>
          </a:p>
        </p:txBody>
      </p:sp>
      <p:sp>
        <p:nvSpPr>
          <p:cNvPr id="31" name="Rectangle: Rounded Corners 30">
            <a:hlinkClick r:id="rId12" action="ppaction://hlinksldjump"/>
            <a:extLst>
              <a:ext uri="{FF2B5EF4-FFF2-40B4-BE49-F238E27FC236}">
                <a16:creationId xmlns:a16="http://schemas.microsoft.com/office/drawing/2014/main" id="{541CEF43-1312-F4DA-BD8F-4BE9D02C19DF}"/>
              </a:ext>
            </a:extLst>
          </p:cNvPr>
          <p:cNvSpPr/>
          <p:nvPr/>
        </p:nvSpPr>
        <p:spPr>
          <a:xfrm>
            <a:off x="10375296" y="473011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انواع مقاله</a:t>
            </a:r>
            <a:endParaRPr lang="en-US" sz="1400" b="1" dirty="0">
              <a:solidFill>
                <a:schemeClr val="bg1"/>
              </a:solidFill>
              <a:cs typeface="B Nazanin" panose="00000400000000000000" pitchFamily="2" charset="-78"/>
            </a:endParaRPr>
          </a:p>
        </p:txBody>
      </p:sp>
      <p:sp>
        <p:nvSpPr>
          <p:cNvPr id="32" name="Rectangle: Rounded Corners 31">
            <a:hlinkClick r:id="rId13" action="ppaction://hlinksldjump"/>
            <a:extLst>
              <a:ext uri="{FF2B5EF4-FFF2-40B4-BE49-F238E27FC236}">
                <a16:creationId xmlns:a16="http://schemas.microsoft.com/office/drawing/2014/main" id="{99DC46BA-05C7-45A9-C63B-B9A842CE3F6F}"/>
              </a:ext>
            </a:extLst>
          </p:cNvPr>
          <p:cNvSpPr/>
          <p:nvPr/>
        </p:nvSpPr>
        <p:spPr>
          <a:xfrm>
            <a:off x="10375296" y="515090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پذیرش و داوری</a:t>
            </a:r>
            <a:endParaRPr lang="en-US" sz="1400" b="1" dirty="0">
              <a:solidFill>
                <a:schemeClr val="bg1"/>
              </a:solidFill>
              <a:cs typeface="B Nazanin" panose="00000400000000000000" pitchFamily="2" charset="-78"/>
            </a:endParaRPr>
          </a:p>
        </p:txBody>
      </p:sp>
      <p:sp>
        <p:nvSpPr>
          <p:cNvPr id="33" name="Rectangle: Rounded Corners 32">
            <a:hlinkClick r:id="rId14" action="ppaction://hlinksldjump"/>
            <a:extLst>
              <a:ext uri="{FF2B5EF4-FFF2-40B4-BE49-F238E27FC236}">
                <a16:creationId xmlns:a16="http://schemas.microsoft.com/office/drawing/2014/main" id="{FC4CA2F2-F1E1-3C7D-7052-B511C7F25B8E}"/>
              </a:ext>
            </a:extLst>
          </p:cNvPr>
          <p:cNvSpPr/>
          <p:nvPr/>
        </p:nvSpPr>
        <p:spPr>
          <a:xfrm>
            <a:off x="10375296" y="55632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سئو آکادمیک</a:t>
            </a:r>
            <a:endParaRPr lang="en-US" sz="1400" b="1" dirty="0">
              <a:solidFill>
                <a:schemeClr val="bg1"/>
              </a:solidFill>
              <a:cs typeface="B Nazanin" panose="00000400000000000000" pitchFamily="2" charset="-78"/>
            </a:endParaRPr>
          </a:p>
        </p:txBody>
      </p:sp>
      <p:sp>
        <p:nvSpPr>
          <p:cNvPr id="34" name="Rectangle: Rounded Corners 33">
            <a:hlinkClick r:id="rId15" action="ppaction://hlinksldjump"/>
            <a:extLst>
              <a:ext uri="{FF2B5EF4-FFF2-40B4-BE49-F238E27FC236}">
                <a16:creationId xmlns:a16="http://schemas.microsoft.com/office/drawing/2014/main" id="{B4D713FD-CAC4-6F4E-3CE1-95D733368B50}"/>
              </a:ext>
            </a:extLst>
          </p:cNvPr>
          <p:cNvSpPr/>
          <p:nvPr/>
        </p:nvSpPr>
        <p:spPr>
          <a:xfrm>
            <a:off x="10375297" y="597554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MaxQDA</a:t>
            </a:r>
            <a:endParaRPr lang="en-US" sz="1400" b="1" dirty="0">
              <a:solidFill>
                <a:schemeClr val="bg1"/>
              </a:solidFill>
              <a:cs typeface="B Nazanin" panose="00000400000000000000" pitchFamily="2" charset="-78"/>
            </a:endParaRPr>
          </a:p>
        </p:txBody>
      </p:sp>
      <p:sp>
        <p:nvSpPr>
          <p:cNvPr id="35" name="Rectangle: Rounded Corners 34">
            <a:hlinkClick r:id="rId16" action="ppaction://hlinksldjump"/>
            <a:extLst>
              <a:ext uri="{FF2B5EF4-FFF2-40B4-BE49-F238E27FC236}">
                <a16:creationId xmlns:a16="http://schemas.microsoft.com/office/drawing/2014/main" id="{B4BF96F0-6879-D4B9-ECEE-D89738BB9ABB}"/>
              </a:ext>
            </a:extLst>
          </p:cNvPr>
          <p:cNvSpPr/>
          <p:nvPr/>
        </p:nvSpPr>
        <p:spPr>
          <a:xfrm>
            <a:off x="10375296" y="6396329"/>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روش‌های تحقیق منتخب</a:t>
            </a:r>
            <a:endParaRPr lang="en-US" sz="1400" b="1" dirty="0">
              <a:solidFill>
                <a:schemeClr val="bg1"/>
              </a:solidFill>
              <a:cs typeface="B Nazanin" panose="00000400000000000000" pitchFamily="2" charset="-78"/>
            </a:endParaRPr>
          </a:p>
        </p:txBody>
      </p:sp>
      <p:sp>
        <p:nvSpPr>
          <p:cNvPr id="36" name="Rectangle: Rounded Corners 35">
            <a:hlinkClick r:id="rId6" action="ppaction://hlinksldjump"/>
            <a:extLst>
              <a:ext uri="{FF2B5EF4-FFF2-40B4-BE49-F238E27FC236}">
                <a16:creationId xmlns:a16="http://schemas.microsoft.com/office/drawing/2014/main" id="{DDBA7831-67F4-2987-39E9-2FCA3AA286E5}"/>
              </a:ext>
            </a:extLst>
          </p:cNvPr>
          <p:cNvSpPr/>
          <p:nvPr/>
        </p:nvSpPr>
        <p:spPr>
          <a:xfrm>
            <a:off x="10380825" y="2239233"/>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VOSViewer</a:t>
            </a:r>
            <a:endParaRPr lang="en-US" sz="14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1441669460"/>
      </p:ext>
    </p:extLst>
  </p:cSld>
  <p:clrMapOvr>
    <a:masterClrMapping/>
  </p:clrMapOvr>
  <p:transition spd="med">
    <p:pull/>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8DC496C-12BE-10FC-1946-B05AAF558520}"/>
              </a:ext>
            </a:extLst>
          </p:cNvPr>
          <p:cNvSpPr>
            <a:spLocks noGrp="1"/>
          </p:cNvSpPr>
          <p:nvPr>
            <p:ph idx="1"/>
          </p:nvPr>
        </p:nvSpPr>
        <p:spPr>
          <a:xfrm>
            <a:off x="214604" y="1253330"/>
            <a:ext cx="9685176" cy="5452269"/>
          </a:xfrm>
        </p:spPr>
        <p:txBody>
          <a:bodyPr>
            <a:normAutofit fontScale="92500" lnSpcReduction="10000"/>
          </a:bodyPr>
          <a:lstStyle/>
          <a:p>
            <a:pPr marL="0" indent="0" algn="just" rtl="1">
              <a:buNone/>
            </a:pPr>
            <a:r>
              <a:rPr lang="fa-IR" b="1" dirty="0">
                <a:cs typeface="B Nazanin" panose="00000400000000000000" pitchFamily="2" charset="-78"/>
              </a:rPr>
              <a:t>شاخص</a:t>
            </a:r>
            <a:r>
              <a:rPr lang="en-US" b="1" dirty="0">
                <a:cs typeface="B Nazanin" panose="00000400000000000000" pitchFamily="2" charset="-78"/>
              </a:rPr>
              <a:t>H </a:t>
            </a:r>
            <a:r>
              <a:rPr lang="fa-IR" b="1" dirty="0">
                <a:cs typeface="B Nazanin" panose="00000400000000000000" pitchFamily="2" charset="-78"/>
              </a:rPr>
              <a:t> یا</a:t>
            </a:r>
            <a:r>
              <a:rPr lang="en-US" b="1" dirty="0">
                <a:cs typeface="B Nazanin" panose="00000400000000000000" pitchFamily="2" charset="-78"/>
              </a:rPr>
              <a:t>H-Index </a:t>
            </a:r>
            <a:r>
              <a:rPr lang="fa-IR" b="1" dirty="0">
                <a:cs typeface="B Nazanin" panose="00000400000000000000" pitchFamily="2" charset="-78"/>
              </a:rPr>
              <a:t> یک مقیاس عددی است که نشان می‌دهد یک محقق چقدر عملکرد موثری داشته است. </a:t>
            </a:r>
          </a:p>
          <a:p>
            <a:pPr marL="0" indent="0" algn="just" rtl="1">
              <a:buNone/>
            </a:pPr>
            <a:r>
              <a:rPr lang="fa-IR" b="1" dirty="0">
                <a:cs typeface="B Nazanin" panose="00000400000000000000" pitchFamily="2" charset="-78"/>
              </a:rPr>
              <a:t>این شاخص در سال 2005 توسط یک فیزیکدان به نام جورج هیرش (</a:t>
            </a:r>
            <a:r>
              <a:rPr lang="en-US" b="1" dirty="0" err="1">
                <a:cs typeface="B Nazanin" panose="00000400000000000000" pitchFamily="2" charset="-78"/>
              </a:rPr>
              <a:t>JorgeHirsch</a:t>
            </a:r>
            <a:r>
              <a:rPr lang="fa-IR" b="1" dirty="0">
                <a:cs typeface="B Nazanin" panose="00000400000000000000" pitchFamily="2" charset="-78"/>
              </a:rPr>
              <a:t>) در دانشگاه کالیفرنیا معرفی شد. </a:t>
            </a:r>
          </a:p>
          <a:p>
            <a:pPr marL="0" indent="0" algn="just" rtl="1">
              <a:buNone/>
            </a:pPr>
            <a:r>
              <a:rPr lang="fa-IR" b="1" dirty="0">
                <a:solidFill>
                  <a:srgbClr val="0070C0"/>
                </a:solidFill>
                <a:cs typeface="B Nazanin" panose="00000400000000000000" pitchFamily="2" charset="-78"/>
              </a:rPr>
              <a:t>هدف از ایجاد این مقیاس عددی این بود که مشخص شود هر محقق در زمینه علمی خود چه اندازه مشارکت موفق داشته است.</a:t>
            </a:r>
          </a:p>
          <a:p>
            <a:pPr marL="0" indent="0" algn="just" rtl="1">
              <a:lnSpc>
                <a:spcPct val="120000"/>
              </a:lnSpc>
              <a:buNone/>
            </a:pPr>
            <a:r>
              <a:rPr lang="fa-IR" b="1" dirty="0">
                <a:solidFill>
                  <a:srgbClr val="C00000"/>
                </a:solidFill>
                <a:cs typeface="B Nazanin" panose="00000400000000000000" pitchFamily="2" charset="-78"/>
              </a:rPr>
              <a:t>محاسبه ایندکس اچ بر پایه توزیع استنادات داده شده به آثار منتشره یک فرد یا گروهی از افراد صورت می‌گیرد. به زبان دقیق‌تر، وقتی اچ-ایندکس برای شخصی به میزان </a:t>
            </a:r>
            <a:r>
              <a:rPr lang="en-US" b="1" dirty="0">
                <a:solidFill>
                  <a:srgbClr val="C00000"/>
                </a:solidFill>
                <a:cs typeface="B Nazanin" panose="00000400000000000000" pitchFamily="2" charset="-78"/>
              </a:rPr>
              <a:t>h</a:t>
            </a:r>
            <a:r>
              <a:rPr lang="fa-IR" b="1" dirty="0">
                <a:solidFill>
                  <a:srgbClr val="C00000"/>
                </a:solidFill>
                <a:cs typeface="B Nazanin" panose="00000400000000000000" pitchFamily="2" charset="-78"/>
              </a:rPr>
              <a:t> است، یعنی تعداد </a:t>
            </a:r>
            <a:r>
              <a:rPr lang="en-US" b="1" dirty="0">
                <a:solidFill>
                  <a:srgbClr val="C00000"/>
                </a:solidFill>
                <a:cs typeface="B Nazanin" panose="00000400000000000000" pitchFamily="2" charset="-78"/>
              </a:rPr>
              <a:t>h</a:t>
            </a:r>
            <a:r>
              <a:rPr lang="fa-IR" b="1" dirty="0">
                <a:solidFill>
                  <a:srgbClr val="C00000"/>
                </a:solidFill>
                <a:cs typeface="B Nazanin" panose="00000400000000000000" pitchFamily="2" charset="-78"/>
              </a:rPr>
              <a:t> مورد اثر انتشاراتی (مثل مقاله) دارد که به هر کدام از آن‌ها دست کم</a:t>
            </a:r>
            <a:r>
              <a:rPr lang="en-US" b="1" dirty="0">
                <a:solidFill>
                  <a:srgbClr val="C00000"/>
                </a:solidFill>
                <a:cs typeface="B Nazanin" panose="00000400000000000000" pitchFamily="2" charset="-78"/>
              </a:rPr>
              <a:t>h </a:t>
            </a:r>
            <a:r>
              <a:rPr lang="fa-IR" b="1" dirty="0">
                <a:solidFill>
                  <a:srgbClr val="C00000"/>
                </a:solidFill>
                <a:cs typeface="B Nazanin" panose="00000400000000000000" pitchFamily="2" charset="-78"/>
              </a:rPr>
              <a:t> بار استناد شده‌است. مثلاً اگر می‌گوییم تأثیرگذاری علمی فردی از طریق ایندکس اچ به میزان ۵ محاسبه شده‌است، منظورمان این است که این شخص ۵ اثر انتشاراتی مثل مقاله دارد که به هر کدام از این ۵ مقاله، دست‌کم ۵ بار استناد شده‌است.</a:t>
            </a:r>
          </a:p>
        </p:txBody>
      </p:sp>
      <p:sp>
        <p:nvSpPr>
          <p:cNvPr id="4" name="Title 1">
            <a:extLst>
              <a:ext uri="{FF2B5EF4-FFF2-40B4-BE49-F238E27FC236}">
                <a16:creationId xmlns:a16="http://schemas.microsoft.com/office/drawing/2014/main" id="{4E16505B-6A67-773D-3F39-923C272AB5BB}"/>
              </a:ext>
            </a:extLst>
          </p:cNvPr>
          <p:cNvSpPr txBox="1">
            <a:spLocks/>
          </p:cNvSpPr>
          <p:nvPr/>
        </p:nvSpPr>
        <p:spPr>
          <a:xfrm>
            <a:off x="214604" y="365125"/>
            <a:ext cx="9685176" cy="707895"/>
          </a:xfrm>
          <a:prstGeom prst="rect">
            <a:avLst/>
          </a:prstGeom>
          <a:solidFill>
            <a:schemeClr val="accent1">
              <a:lumMod val="40000"/>
              <a:lumOff val="60000"/>
            </a:schemeClr>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r>
              <a:rPr lang="fa-IR" b="1" dirty="0">
                <a:cs typeface="B Nazanin" panose="00000400000000000000" pitchFamily="2" charset="-78"/>
              </a:rPr>
              <a:t>علم سنجی » ضریب تاثیر اچ ایندکس </a:t>
            </a:r>
            <a:r>
              <a:rPr lang="en-US" b="0" i="0" dirty="0">
                <a:solidFill>
                  <a:srgbClr val="202122"/>
                </a:solidFill>
                <a:effectLst/>
                <a:latin typeface="system-ui"/>
              </a:rPr>
              <a:t> H-Index</a:t>
            </a:r>
            <a:endParaRPr lang="en-US" b="1" dirty="0">
              <a:cs typeface="B Nazanin" panose="00000400000000000000" pitchFamily="2" charset="-78"/>
            </a:endParaRPr>
          </a:p>
        </p:txBody>
      </p:sp>
      <p:sp>
        <p:nvSpPr>
          <p:cNvPr id="5" name="Rectangle 4">
            <a:extLst>
              <a:ext uri="{FF2B5EF4-FFF2-40B4-BE49-F238E27FC236}">
                <a16:creationId xmlns:a16="http://schemas.microsoft.com/office/drawing/2014/main" id="{F556EDFE-4B89-3E4B-B160-5ABBA509BDC5}"/>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Rounded Corners 19">
            <a:hlinkClick r:id="rId2" action="ppaction://hlinksldjump"/>
            <a:extLst>
              <a:ext uri="{FF2B5EF4-FFF2-40B4-BE49-F238E27FC236}">
                <a16:creationId xmlns:a16="http://schemas.microsoft.com/office/drawing/2014/main" id="{D28FCF1E-CE40-944A-5A9A-9A8A8AE3D39C}"/>
              </a:ext>
            </a:extLst>
          </p:cNvPr>
          <p:cNvSpPr/>
          <p:nvPr/>
        </p:nvSpPr>
        <p:spPr>
          <a:xfrm>
            <a:off x="10375296" y="95654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DOI</a:t>
            </a:r>
          </a:p>
        </p:txBody>
      </p:sp>
      <p:sp>
        <p:nvSpPr>
          <p:cNvPr id="21" name="Rectangle: Rounded Corners 20">
            <a:hlinkClick r:id="rId3" action="ppaction://hlinksldjump"/>
            <a:extLst>
              <a:ext uri="{FF2B5EF4-FFF2-40B4-BE49-F238E27FC236}">
                <a16:creationId xmlns:a16="http://schemas.microsoft.com/office/drawing/2014/main" id="{1DA19548-7859-96B5-FCE8-1FA016159F62}"/>
              </a:ext>
            </a:extLst>
          </p:cNvPr>
          <p:cNvSpPr/>
          <p:nvPr/>
        </p:nvSpPr>
        <p:spPr>
          <a:xfrm>
            <a:off x="10375296" y="55268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bg1"/>
                </a:solidFill>
                <a:cs typeface="B Nazanin" panose="00000400000000000000" pitchFamily="2" charset="-78"/>
              </a:rPr>
              <a:t>معرفی منابع</a:t>
            </a:r>
            <a:endParaRPr lang="en-US" sz="1400" b="1" dirty="0">
              <a:solidFill>
                <a:schemeClr val="bg1"/>
              </a:solidFill>
              <a:cs typeface="B Nazanin" panose="00000400000000000000" pitchFamily="2" charset="-78"/>
            </a:endParaRPr>
          </a:p>
        </p:txBody>
      </p:sp>
      <p:pic>
        <p:nvPicPr>
          <p:cNvPr id="22" name="Picture 21">
            <a:extLst>
              <a:ext uri="{FF2B5EF4-FFF2-40B4-BE49-F238E27FC236}">
                <a16:creationId xmlns:a16="http://schemas.microsoft.com/office/drawing/2014/main" id="{E0E3A99E-02B0-F7BD-E645-44A21C1596E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23" name="TextBox 22">
            <a:extLst>
              <a:ext uri="{FF2B5EF4-FFF2-40B4-BE49-F238E27FC236}">
                <a16:creationId xmlns:a16="http://schemas.microsoft.com/office/drawing/2014/main" id="{B2D34513-8236-1DF6-3C05-F02104F13ACC}"/>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24" name="Rectangle: Rounded Corners 23">
            <a:hlinkClick r:id="rId5" action="ppaction://hlinksldjump"/>
            <a:extLst>
              <a:ext uri="{FF2B5EF4-FFF2-40B4-BE49-F238E27FC236}">
                <a16:creationId xmlns:a16="http://schemas.microsoft.com/office/drawing/2014/main" id="{98F394AE-ECE7-4171-2493-9744F9C52FC1}"/>
              </a:ext>
            </a:extLst>
          </p:cNvPr>
          <p:cNvSpPr/>
          <p:nvPr/>
        </p:nvSpPr>
        <p:spPr>
          <a:xfrm>
            <a:off x="10375296" y="1385808"/>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tx1"/>
                </a:solidFill>
                <a:cs typeface="B Nazanin" panose="00000400000000000000" pitchFamily="2" charset="-78"/>
              </a:rPr>
              <a:t>علم سنجی</a:t>
            </a:r>
            <a:endParaRPr lang="en-US" sz="1400" b="1" dirty="0">
              <a:solidFill>
                <a:schemeClr val="tx1"/>
              </a:solidFill>
              <a:cs typeface="B Nazanin" panose="00000400000000000000" pitchFamily="2" charset="-78"/>
            </a:endParaRPr>
          </a:p>
        </p:txBody>
      </p:sp>
      <p:sp>
        <p:nvSpPr>
          <p:cNvPr id="25" name="Rectangle: Rounded Corners 24">
            <a:hlinkClick r:id="rId6" action="ppaction://hlinksldjump"/>
            <a:extLst>
              <a:ext uri="{FF2B5EF4-FFF2-40B4-BE49-F238E27FC236}">
                <a16:creationId xmlns:a16="http://schemas.microsoft.com/office/drawing/2014/main" id="{C85F738A-A820-FBF8-5890-B571F16D2E92}"/>
              </a:ext>
            </a:extLst>
          </p:cNvPr>
          <p:cNvSpPr/>
          <p:nvPr/>
        </p:nvSpPr>
        <p:spPr>
          <a:xfrm>
            <a:off x="10375296" y="1815066"/>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رتبه بندی نشریات</a:t>
            </a:r>
            <a:endParaRPr lang="en-US" sz="1400" b="1" dirty="0">
              <a:solidFill>
                <a:schemeClr val="bg1"/>
              </a:solidFill>
              <a:cs typeface="B Nazanin" panose="00000400000000000000" pitchFamily="2" charset="-78"/>
            </a:endParaRPr>
          </a:p>
        </p:txBody>
      </p:sp>
      <p:sp>
        <p:nvSpPr>
          <p:cNvPr id="26" name="Rectangle: Rounded Corners 25">
            <a:hlinkClick r:id="rId7" action="ppaction://hlinksldjump"/>
            <a:extLst>
              <a:ext uri="{FF2B5EF4-FFF2-40B4-BE49-F238E27FC236}">
                <a16:creationId xmlns:a16="http://schemas.microsoft.com/office/drawing/2014/main" id="{BC8F5564-B3A2-8CD2-5ACC-40BF42A8E919}"/>
              </a:ext>
            </a:extLst>
          </p:cNvPr>
          <p:cNvSpPr/>
          <p:nvPr/>
        </p:nvSpPr>
        <p:spPr>
          <a:xfrm>
            <a:off x="10375296" y="264309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دریافت مقاله</a:t>
            </a:r>
            <a:endParaRPr lang="en-US" sz="1400" b="1" dirty="0">
              <a:solidFill>
                <a:schemeClr val="bg1"/>
              </a:solidFill>
              <a:cs typeface="B Nazanin" panose="00000400000000000000" pitchFamily="2" charset="-78"/>
            </a:endParaRPr>
          </a:p>
        </p:txBody>
      </p:sp>
      <p:sp>
        <p:nvSpPr>
          <p:cNvPr id="27" name="Rectangle: Rounded Corners 26">
            <a:hlinkClick r:id="rId8" action="ppaction://hlinksldjump"/>
            <a:extLst>
              <a:ext uri="{FF2B5EF4-FFF2-40B4-BE49-F238E27FC236}">
                <a16:creationId xmlns:a16="http://schemas.microsoft.com/office/drawing/2014/main" id="{7074E22F-E93C-4EF6-5D3B-DDDAA4C07EF2}"/>
              </a:ext>
            </a:extLst>
          </p:cNvPr>
          <p:cNvSpPr/>
          <p:nvPr/>
        </p:nvSpPr>
        <p:spPr>
          <a:xfrm>
            <a:off x="10375296" y="305541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سامانه پژوهشیار</a:t>
            </a:r>
            <a:endParaRPr lang="en-US" sz="1400" b="1" dirty="0">
              <a:solidFill>
                <a:schemeClr val="bg1"/>
              </a:solidFill>
              <a:cs typeface="B Nazanin" panose="00000400000000000000" pitchFamily="2" charset="-78"/>
            </a:endParaRPr>
          </a:p>
        </p:txBody>
      </p:sp>
      <p:sp>
        <p:nvSpPr>
          <p:cNvPr id="28" name="Rectangle: Rounded Corners 27">
            <a:hlinkClick r:id="rId9" action="ppaction://hlinksldjump"/>
            <a:extLst>
              <a:ext uri="{FF2B5EF4-FFF2-40B4-BE49-F238E27FC236}">
                <a16:creationId xmlns:a16="http://schemas.microsoft.com/office/drawing/2014/main" id="{1B51CF43-EC13-0D5D-73F1-2CF9295FD7E7}"/>
              </a:ext>
            </a:extLst>
          </p:cNvPr>
          <p:cNvSpPr/>
          <p:nvPr/>
        </p:nvSpPr>
        <p:spPr>
          <a:xfrm>
            <a:off x="10375296" y="347620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ORCID</a:t>
            </a:r>
          </a:p>
        </p:txBody>
      </p:sp>
      <p:sp>
        <p:nvSpPr>
          <p:cNvPr id="29" name="Rectangle: Rounded Corners 28">
            <a:hlinkClick r:id="rId10" action="ppaction://hlinksldjump"/>
            <a:extLst>
              <a:ext uri="{FF2B5EF4-FFF2-40B4-BE49-F238E27FC236}">
                <a16:creationId xmlns:a16="http://schemas.microsoft.com/office/drawing/2014/main" id="{8B5CE05A-6EE2-E26A-798F-79A64C15EBF0}"/>
              </a:ext>
            </a:extLst>
          </p:cNvPr>
          <p:cNvSpPr/>
          <p:nvPr/>
        </p:nvSpPr>
        <p:spPr>
          <a:xfrm>
            <a:off x="10375296" y="388852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ساختار مقاله</a:t>
            </a:r>
            <a:endParaRPr lang="en-US" sz="1400" b="1" dirty="0">
              <a:solidFill>
                <a:schemeClr val="bg1"/>
              </a:solidFill>
              <a:cs typeface="B Nazanin" panose="00000400000000000000" pitchFamily="2" charset="-78"/>
            </a:endParaRPr>
          </a:p>
        </p:txBody>
      </p:sp>
      <p:sp>
        <p:nvSpPr>
          <p:cNvPr id="30" name="Rectangle: Rounded Corners 29">
            <a:hlinkClick r:id="rId11" action="ppaction://hlinksldjump"/>
            <a:extLst>
              <a:ext uri="{FF2B5EF4-FFF2-40B4-BE49-F238E27FC236}">
                <a16:creationId xmlns:a16="http://schemas.microsoft.com/office/drawing/2014/main" id="{0A5FDA7F-4A92-5992-14E7-785F7816B158}"/>
              </a:ext>
            </a:extLst>
          </p:cNvPr>
          <p:cNvSpPr/>
          <p:nvPr/>
        </p:nvSpPr>
        <p:spPr>
          <a:xfrm>
            <a:off x="10375296" y="43093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ارجاع دهی و نکات مهم</a:t>
            </a:r>
            <a:endParaRPr lang="en-US" sz="1400" b="1" dirty="0">
              <a:solidFill>
                <a:schemeClr val="bg1"/>
              </a:solidFill>
              <a:cs typeface="B Nazanin" panose="00000400000000000000" pitchFamily="2" charset="-78"/>
            </a:endParaRPr>
          </a:p>
        </p:txBody>
      </p:sp>
      <p:sp>
        <p:nvSpPr>
          <p:cNvPr id="31" name="Rectangle: Rounded Corners 30">
            <a:hlinkClick r:id="rId12" action="ppaction://hlinksldjump"/>
            <a:extLst>
              <a:ext uri="{FF2B5EF4-FFF2-40B4-BE49-F238E27FC236}">
                <a16:creationId xmlns:a16="http://schemas.microsoft.com/office/drawing/2014/main" id="{8BF5076C-B5E8-2F82-EB00-69FE27174147}"/>
              </a:ext>
            </a:extLst>
          </p:cNvPr>
          <p:cNvSpPr/>
          <p:nvPr/>
        </p:nvSpPr>
        <p:spPr>
          <a:xfrm>
            <a:off x="10375296" y="473011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انواع مقاله</a:t>
            </a:r>
            <a:endParaRPr lang="en-US" sz="1400" b="1" dirty="0">
              <a:solidFill>
                <a:schemeClr val="bg1"/>
              </a:solidFill>
              <a:cs typeface="B Nazanin" panose="00000400000000000000" pitchFamily="2" charset="-78"/>
            </a:endParaRPr>
          </a:p>
        </p:txBody>
      </p:sp>
      <p:sp>
        <p:nvSpPr>
          <p:cNvPr id="32" name="Rectangle: Rounded Corners 31">
            <a:hlinkClick r:id="rId13" action="ppaction://hlinksldjump"/>
            <a:extLst>
              <a:ext uri="{FF2B5EF4-FFF2-40B4-BE49-F238E27FC236}">
                <a16:creationId xmlns:a16="http://schemas.microsoft.com/office/drawing/2014/main" id="{C2919FCC-ECBB-4690-7471-2E32D571BFC5}"/>
              </a:ext>
            </a:extLst>
          </p:cNvPr>
          <p:cNvSpPr/>
          <p:nvPr/>
        </p:nvSpPr>
        <p:spPr>
          <a:xfrm>
            <a:off x="10375296" y="515090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پذیرش و داوری</a:t>
            </a:r>
            <a:endParaRPr lang="en-US" sz="1400" b="1" dirty="0">
              <a:solidFill>
                <a:schemeClr val="bg1"/>
              </a:solidFill>
              <a:cs typeface="B Nazanin" panose="00000400000000000000" pitchFamily="2" charset="-78"/>
            </a:endParaRPr>
          </a:p>
        </p:txBody>
      </p:sp>
      <p:sp>
        <p:nvSpPr>
          <p:cNvPr id="33" name="Rectangle: Rounded Corners 32">
            <a:hlinkClick r:id="rId14" action="ppaction://hlinksldjump"/>
            <a:extLst>
              <a:ext uri="{FF2B5EF4-FFF2-40B4-BE49-F238E27FC236}">
                <a16:creationId xmlns:a16="http://schemas.microsoft.com/office/drawing/2014/main" id="{454BB57A-8E1C-AEA0-5AC6-F2401158E3B2}"/>
              </a:ext>
            </a:extLst>
          </p:cNvPr>
          <p:cNvSpPr/>
          <p:nvPr/>
        </p:nvSpPr>
        <p:spPr>
          <a:xfrm>
            <a:off x="10375296" y="55632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سئو آکادمیک</a:t>
            </a:r>
            <a:endParaRPr lang="en-US" sz="1400" b="1" dirty="0">
              <a:solidFill>
                <a:schemeClr val="bg1"/>
              </a:solidFill>
              <a:cs typeface="B Nazanin" panose="00000400000000000000" pitchFamily="2" charset="-78"/>
            </a:endParaRPr>
          </a:p>
        </p:txBody>
      </p:sp>
      <p:sp>
        <p:nvSpPr>
          <p:cNvPr id="34" name="Rectangle: Rounded Corners 33">
            <a:hlinkClick r:id="rId15" action="ppaction://hlinksldjump"/>
            <a:extLst>
              <a:ext uri="{FF2B5EF4-FFF2-40B4-BE49-F238E27FC236}">
                <a16:creationId xmlns:a16="http://schemas.microsoft.com/office/drawing/2014/main" id="{6C3B5242-A365-98EF-517F-4079BB996544}"/>
              </a:ext>
            </a:extLst>
          </p:cNvPr>
          <p:cNvSpPr/>
          <p:nvPr/>
        </p:nvSpPr>
        <p:spPr>
          <a:xfrm>
            <a:off x="10375297" y="597554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MaxQDA</a:t>
            </a:r>
            <a:endParaRPr lang="en-US" sz="1400" b="1" dirty="0">
              <a:solidFill>
                <a:schemeClr val="bg1"/>
              </a:solidFill>
              <a:cs typeface="B Nazanin" panose="00000400000000000000" pitchFamily="2" charset="-78"/>
            </a:endParaRPr>
          </a:p>
        </p:txBody>
      </p:sp>
      <p:sp>
        <p:nvSpPr>
          <p:cNvPr id="35" name="Rectangle: Rounded Corners 34">
            <a:hlinkClick r:id="rId16" action="ppaction://hlinksldjump"/>
            <a:extLst>
              <a:ext uri="{FF2B5EF4-FFF2-40B4-BE49-F238E27FC236}">
                <a16:creationId xmlns:a16="http://schemas.microsoft.com/office/drawing/2014/main" id="{1BB27FC4-517D-6767-752F-62084268127A}"/>
              </a:ext>
            </a:extLst>
          </p:cNvPr>
          <p:cNvSpPr/>
          <p:nvPr/>
        </p:nvSpPr>
        <p:spPr>
          <a:xfrm>
            <a:off x="10375296" y="6396329"/>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روش‌های تحقیق منتخب</a:t>
            </a:r>
            <a:endParaRPr lang="en-US" sz="1400" b="1" dirty="0">
              <a:solidFill>
                <a:schemeClr val="bg1"/>
              </a:solidFill>
              <a:cs typeface="B Nazanin" panose="00000400000000000000" pitchFamily="2" charset="-78"/>
            </a:endParaRPr>
          </a:p>
        </p:txBody>
      </p:sp>
      <p:sp>
        <p:nvSpPr>
          <p:cNvPr id="36" name="Rectangle: Rounded Corners 35">
            <a:hlinkClick r:id="rId6" action="ppaction://hlinksldjump"/>
            <a:extLst>
              <a:ext uri="{FF2B5EF4-FFF2-40B4-BE49-F238E27FC236}">
                <a16:creationId xmlns:a16="http://schemas.microsoft.com/office/drawing/2014/main" id="{F92AFCF7-4171-E621-D529-4C3E31F052CE}"/>
              </a:ext>
            </a:extLst>
          </p:cNvPr>
          <p:cNvSpPr/>
          <p:nvPr/>
        </p:nvSpPr>
        <p:spPr>
          <a:xfrm>
            <a:off x="10380825" y="2239233"/>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VOSViewer</a:t>
            </a:r>
            <a:endParaRPr lang="en-US" sz="14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1187683685"/>
      </p:ext>
    </p:extLst>
  </p:cSld>
  <p:clrMapOvr>
    <a:masterClrMapping/>
  </p:clrMapOvr>
  <p:transition spd="med">
    <p:pull/>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8DC496C-12BE-10FC-1946-B05AAF558520}"/>
              </a:ext>
            </a:extLst>
          </p:cNvPr>
          <p:cNvSpPr>
            <a:spLocks noGrp="1"/>
          </p:cNvSpPr>
          <p:nvPr>
            <p:ph idx="1"/>
          </p:nvPr>
        </p:nvSpPr>
        <p:spPr>
          <a:xfrm>
            <a:off x="214604" y="1253330"/>
            <a:ext cx="9685176" cy="5452269"/>
          </a:xfrm>
        </p:spPr>
        <p:txBody>
          <a:bodyPr>
            <a:normAutofit/>
          </a:bodyPr>
          <a:lstStyle/>
          <a:p>
            <a:pPr marL="0" indent="0" algn="just" rtl="1">
              <a:buNone/>
            </a:pPr>
            <a:r>
              <a:rPr lang="fa-IR" b="1" dirty="0">
                <a:cs typeface="B Nazanin" panose="00000400000000000000" pitchFamily="2" charset="-78"/>
              </a:rPr>
              <a:t>مثال: </a:t>
            </a:r>
            <a:r>
              <a:rPr lang="fa-IR" b="1" dirty="0">
                <a:solidFill>
                  <a:srgbClr val="C00000"/>
                </a:solidFill>
                <a:cs typeface="B Nazanin" panose="00000400000000000000" pitchFamily="2" charset="-78"/>
              </a:rPr>
              <a:t>شاخص اچ این نویسنده ۳ خواهد بود. به این معنا که ایشان حداقل سه مقاله منتشر کرده‌اند که هیچ‌کدام کمتر از ۳ استناد دریافت نکرده‌اند.</a:t>
            </a:r>
          </a:p>
        </p:txBody>
      </p:sp>
      <p:sp>
        <p:nvSpPr>
          <p:cNvPr id="4" name="Title 1">
            <a:extLst>
              <a:ext uri="{FF2B5EF4-FFF2-40B4-BE49-F238E27FC236}">
                <a16:creationId xmlns:a16="http://schemas.microsoft.com/office/drawing/2014/main" id="{4E16505B-6A67-773D-3F39-923C272AB5BB}"/>
              </a:ext>
            </a:extLst>
          </p:cNvPr>
          <p:cNvSpPr txBox="1">
            <a:spLocks/>
          </p:cNvSpPr>
          <p:nvPr/>
        </p:nvSpPr>
        <p:spPr>
          <a:xfrm>
            <a:off x="214604" y="365125"/>
            <a:ext cx="9685176" cy="707895"/>
          </a:xfrm>
          <a:prstGeom prst="rect">
            <a:avLst/>
          </a:prstGeom>
          <a:solidFill>
            <a:schemeClr val="accent1">
              <a:lumMod val="40000"/>
              <a:lumOff val="60000"/>
            </a:schemeClr>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r>
              <a:rPr lang="fa-IR" b="1" dirty="0">
                <a:cs typeface="B Nazanin" panose="00000400000000000000" pitchFamily="2" charset="-78"/>
              </a:rPr>
              <a:t>علم سنجی » ضریب تاثیر اچ ایندکس </a:t>
            </a:r>
            <a:r>
              <a:rPr lang="en-US" b="0" i="0" dirty="0">
                <a:solidFill>
                  <a:srgbClr val="202122"/>
                </a:solidFill>
                <a:effectLst/>
                <a:latin typeface="system-ui"/>
              </a:rPr>
              <a:t> H-Index</a:t>
            </a:r>
            <a:endParaRPr lang="en-US" b="1" dirty="0">
              <a:cs typeface="B Nazanin" panose="00000400000000000000" pitchFamily="2" charset="-78"/>
            </a:endParaRPr>
          </a:p>
        </p:txBody>
      </p:sp>
      <p:graphicFrame>
        <p:nvGraphicFramePr>
          <p:cNvPr id="2" name="Table 1">
            <a:extLst>
              <a:ext uri="{FF2B5EF4-FFF2-40B4-BE49-F238E27FC236}">
                <a16:creationId xmlns:a16="http://schemas.microsoft.com/office/drawing/2014/main" id="{90EC49B0-8732-B8EE-126B-825D0CC0672D}"/>
              </a:ext>
            </a:extLst>
          </p:cNvPr>
          <p:cNvGraphicFramePr>
            <a:graphicFrameLocks noGrp="1"/>
          </p:cNvGraphicFramePr>
          <p:nvPr>
            <p:extLst>
              <p:ext uri="{D42A27DB-BD31-4B8C-83A1-F6EECF244321}">
                <p14:modId xmlns:p14="http://schemas.microsoft.com/office/powerpoint/2010/main" val="292818473"/>
              </p:ext>
            </p:extLst>
          </p:nvPr>
        </p:nvGraphicFramePr>
        <p:xfrm>
          <a:off x="3431938" y="2805589"/>
          <a:ext cx="3934062" cy="2968677"/>
        </p:xfrm>
        <a:graphic>
          <a:graphicData uri="http://schemas.openxmlformats.org/drawingml/2006/table">
            <a:tbl>
              <a:tblPr/>
              <a:tblGrid>
                <a:gridCol w="2080316">
                  <a:extLst>
                    <a:ext uri="{9D8B030D-6E8A-4147-A177-3AD203B41FA5}">
                      <a16:colId xmlns:a16="http://schemas.microsoft.com/office/drawing/2014/main" val="3211990344"/>
                    </a:ext>
                  </a:extLst>
                </a:gridCol>
                <a:gridCol w="1853746">
                  <a:extLst>
                    <a:ext uri="{9D8B030D-6E8A-4147-A177-3AD203B41FA5}">
                      <a16:colId xmlns:a16="http://schemas.microsoft.com/office/drawing/2014/main" val="4285366542"/>
                    </a:ext>
                  </a:extLst>
                </a:gridCol>
              </a:tblGrid>
              <a:tr h="769657">
                <a:tc>
                  <a:txBody>
                    <a:bodyPr/>
                    <a:lstStyle/>
                    <a:p>
                      <a:pPr algn="ctr"/>
                      <a:r>
                        <a:rPr lang="fa-IR" b="1" dirty="0">
                          <a:effectLst/>
                          <a:cs typeface="B Nazanin" panose="00000400000000000000" pitchFamily="2" charset="-78"/>
                        </a:rPr>
                        <a:t>شماره مقاله های یک پژوهشگر</a:t>
                      </a:r>
                    </a:p>
                  </a:txBody>
                  <a:tcPr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solidFill>
                      <a:srgbClr val="EAECF0"/>
                    </a:solidFill>
                  </a:tcPr>
                </a:tc>
                <a:tc>
                  <a:txBody>
                    <a:bodyPr/>
                    <a:lstStyle/>
                    <a:p>
                      <a:pPr algn="ctr"/>
                      <a:r>
                        <a:rPr lang="fa-IR" b="1" dirty="0">
                          <a:effectLst/>
                          <a:cs typeface="B Nazanin" panose="00000400000000000000" pitchFamily="2" charset="-78"/>
                        </a:rPr>
                        <a:t>تعداد استناد به هر مقاله</a:t>
                      </a:r>
                    </a:p>
                  </a:txBody>
                  <a:tcPr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solidFill>
                      <a:srgbClr val="EAECF0"/>
                    </a:solidFill>
                  </a:tcPr>
                </a:tc>
                <a:extLst>
                  <a:ext uri="{0D108BD9-81ED-4DB2-BD59-A6C34878D82A}">
                    <a16:rowId xmlns:a16="http://schemas.microsoft.com/office/drawing/2014/main" val="974013590"/>
                  </a:ext>
                </a:extLst>
              </a:tr>
              <a:tr h="439804">
                <a:tc>
                  <a:txBody>
                    <a:bodyPr/>
                    <a:lstStyle/>
                    <a:p>
                      <a:pPr algn="ctr"/>
                      <a:r>
                        <a:rPr lang="fa-IR" dirty="0">
                          <a:effectLst/>
                          <a:cs typeface="B Nazanin" panose="00000400000000000000" pitchFamily="2" charset="-78"/>
                        </a:rPr>
                        <a:t>1</a:t>
                      </a:r>
                      <a:endParaRPr lang="en-US" dirty="0">
                        <a:effectLst/>
                        <a:cs typeface="B Nazanin" panose="00000400000000000000" pitchFamily="2" charset="-78"/>
                      </a:endParaRPr>
                    </a:p>
                  </a:txBody>
                  <a:tcPr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solidFill>
                      <a:srgbClr val="F8F9FA"/>
                    </a:solidFill>
                  </a:tcPr>
                </a:tc>
                <a:tc>
                  <a:txBody>
                    <a:bodyPr/>
                    <a:lstStyle/>
                    <a:p>
                      <a:pPr algn="ctr"/>
                      <a:r>
                        <a:rPr lang="fa-IR" dirty="0">
                          <a:effectLst/>
                          <a:cs typeface="B Nazanin" panose="00000400000000000000" pitchFamily="2" charset="-78"/>
                        </a:rPr>
                        <a:t>12</a:t>
                      </a:r>
                      <a:endParaRPr lang="en-US" dirty="0">
                        <a:effectLst/>
                        <a:cs typeface="B Nazanin" panose="00000400000000000000" pitchFamily="2" charset="-78"/>
                      </a:endParaRPr>
                    </a:p>
                  </a:txBody>
                  <a:tcPr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solidFill>
                      <a:srgbClr val="F8F9FA"/>
                    </a:solidFill>
                  </a:tcPr>
                </a:tc>
                <a:extLst>
                  <a:ext uri="{0D108BD9-81ED-4DB2-BD59-A6C34878D82A}">
                    <a16:rowId xmlns:a16="http://schemas.microsoft.com/office/drawing/2014/main" val="3646350751"/>
                  </a:ext>
                </a:extLst>
              </a:tr>
              <a:tr h="439804">
                <a:tc>
                  <a:txBody>
                    <a:bodyPr/>
                    <a:lstStyle/>
                    <a:p>
                      <a:pPr algn="ctr"/>
                      <a:r>
                        <a:rPr lang="fa-IR" dirty="0">
                          <a:effectLst/>
                          <a:cs typeface="B Nazanin" panose="00000400000000000000" pitchFamily="2" charset="-78"/>
                        </a:rPr>
                        <a:t>2</a:t>
                      </a:r>
                      <a:endParaRPr lang="en-US" dirty="0">
                        <a:effectLst/>
                        <a:cs typeface="B Nazanin" panose="00000400000000000000" pitchFamily="2" charset="-78"/>
                      </a:endParaRPr>
                    </a:p>
                  </a:txBody>
                  <a:tcPr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solidFill>
                      <a:srgbClr val="F8F9FA"/>
                    </a:solidFill>
                  </a:tcPr>
                </a:tc>
                <a:tc>
                  <a:txBody>
                    <a:bodyPr/>
                    <a:lstStyle/>
                    <a:p>
                      <a:pPr algn="ctr"/>
                      <a:r>
                        <a:rPr lang="fa-IR" dirty="0">
                          <a:effectLst/>
                          <a:cs typeface="B Nazanin" panose="00000400000000000000" pitchFamily="2" charset="-78"/>
                        </a:rPr>
                        <a:t>3</a:t>
                      </a:r>
                      <a:endParaRPr lang="en-US" dirty="0">
                        <a:effectLst/>
                        <a:cs typeface="B Nazanin" panose="00000400000000000000" pitchFamily="2" charset="-78"/>
                      </a:endParaRPr>
                    </a:p>
                  </a:txBody>
                  <a:tcPr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solidFill>
                      <a:srgbClr val="F8F9FA"/>
                    </a:solidFill>
                  </a:tcPr>
                </a:tc>
                <a:extLst>
                  <a:ext uri="{0D108BD9-81ED-4DB2-BD59-A6C34878D82A}">
                    <a16:rowId xmlns:a16="http://schemas.microsoft.com/office/drawing/2014/main" val="3566919046"/>
                  </a:ext>
                </a:extLst>
              </a:tr>
              <a:tr h="439804">
                <a:tc>
                  <a:txBody>
                    <a:bodyPr/>
                    <a:lstStyle/>
                    <a:p>
                      <a:pPr algn="ctr"/>
                      <a:r>
                        <a:rPr lang="fa-IR" b="1" dirty="0">
                          <a:effectLst/>
                          <a:cs typeface="B Nazanin" panose="00000400000000000000" pitchFamily="2" charset="-78"/>
                        </a:rPr>
                        <a:t>3</a:t>
                      </a:r>
                      <a:endParaRPr lang="en-US" dirty="0">
                        <a:effectLst/>
                        <a:cs typeface="B Nazanin" panose="00000400000000000000" pitchFamily="2" charset="-78"/>
                      </a:endParaRPr>
                    </a:p>
                  </a:txBody>
                  <a:tcPr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solidFill>
                      <a:srgbClr val="FFC000"/>
                    </a:solidFill>
                  </a:tcPr>
                </a:tc>
                <a:tc>
                  <a:txBody>
                    <a:bodyPr/>
                    <a:lstStyle/>
                    <a:p>
                      <a:pPr algn="ctr"/>
                      <a:r>
                        <a:rPr lang="fa-IR" b="1" dirty="0">
                          <a:effectLst/>
                          <a:cs typeface="B Nazanin" panose="00000400000000000000" pitchFamily="2" charset="-78"/>
                        </a:rPr>
                        <a:t>3</a:t>
                      </a:r>
                      <a:endParaRPr lang="en-US" dirty="0">
                        <a:effectLst/>
                        <a:cs typeface="B Nazanin" panose="00000400000000000000" pitchFamily="2" charset="-78"/>
                      </a:endParaRPr>
                    </a:p>
                  </a:txBody>
                  <a:tcPr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solidFill>
                      <a:srgbClr val="FFC000"/>
                    </a:solidFill>
                  </a:tcPr>
                </a:tc>
                <a:extLst>
                  <a:ext uri="{0D108BD9-81ED-4DB2-BD59-A6C34878D82A}">
                    <a16:rowId xmlns:a16="http://schemas.microsoft.com/office/drawing/2014/main" val="1839294117"/>
                  </a:ext>
                </a:extLst>
              </a:tr>
              <a:tr h="439804">
                <a:tc>
                  <a:txBody>
                    <a:bodyPr/>
                    <a:lstStyle/>
                    <a:p>
                      <a:pPr algn="ctr"/>
                      <a:r>
                        <a:rPr lang="fa-IR" dirty="0">
                          <a:effectLst/>
                          <a:cs typeface="B Nazanin" panose="00000400000000000000" pitchFamily="2" charset="-78"/>
                        </a:rPr>
                        <a:t>4</a:t>
                      </a:r>
                      <a:endParaRPr lang="en-US" dirty="0">
                        <a:effectLst/>
                        <a:cs typeface="B Nazanin" panose="00000400000000000000" pitchFamily="2" charset="-78"/>
                      </a:endParaRPr>
                    </a:p>
                  </a:txBody>
                  <a:tcPr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solidFill>
                      <a:srgbClr val="F8F9FA"/>
                    </a:solidFill>
                  </a:tcPr>
                </a:tc>
                <a:tc>
                  <a:txBody>
                    <a:bodyPr/>
                    <a:lstStyle/>
                    <a:p>
                      <a:pPr algn="ctr"/>
                      <a:r>
                        <a:rPr lang="fa-IR" dirty="0">
                          <a:effectLst/>
                          <a:cs typeface="B Nazanin" panose="00000400000000000000" pitchFamily="2" charset="-78"/>
                        </a:rPr>
                        <a:t>1</a:t>
                      </a:r>
                      <a:endParaRPr lang="en-US" dirty="0">
                        <a:effectLst/>
                        <a:cs typeface="B Nazanin" panose="00000400000000000000" pitchFamily="2" charset="-78"/>
                      </a:endParaRPr>
                    </a:p>
                  </a:txBody>
                  <a:tcPr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solidFill>
                      <a:srgbClr val="F8F9FA"/>
                    </a:solidFill>
                  </a:tcPr>
                </a:tc>
                <a:extLst>
                  <a:ext uri="{0D108BD9-81ED-4DB2-BD59-A6C34878D82A}">
                    <a16:rowId xmlns:a16="http://schemas.microsoft.com/office/drawing/2014/main" val="540965449"/>
                  </a:ext>
                </a:extLst>
              </a:tr>
              <a:tr h="439804">
                <a:tc>
                  <a:txBody>
                    <a:bodyPr/>
                    <a:lstStyle/>
                    <a:p>
                      <a:pPr algn="ctr"/>
                      <a:r>
                        <a:rPr lang="fa-IR" dirty="0">
                          <a:effectLst/>
                          <a:cs typeface="B Nazanin" panose="00000400000000000000" pitchFamily="2" charset="-78"/>
                        </a:rPr>
                        <a:t>5</a:t>
                      </a:r>
                      <a:endParaRPr lang="en-US" dirty="0">
                        <a:effectLst/>
                        <a:cs typeface="B Nazanin" panose="00000400000000000000" pitchFamily="2" charset="-78"/>
                      </a:endParaRPr>
                    </a:p>
                  </a:txBody>
                  <a:tcPr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solidFill>
                      <a:srgbClr val="F8F9FA"/>
                    </a:solidFill>
                  </a:tcPr>
                </a:tc>
                <a:tc>
                  <a:txBody>
                    <a:bodyPr/>
                    <a:lstStyle/>
                    <a:p>
                      <a:pPr algn="ctr"/>
                      <a:r>
                        <a:rPr lang="fa-IR" dirty="0">
                          <a:effectLst/>
                          <a:cs typeface="B Nazanin" panose="00000400000000000000" pitchFamily="2" charset="-78"/>
                        </a:rPr>
                        <a:t>1</a:t>
                      </a:r>
                      <a:endParaRPr lang="en-US" dirty="0">
                        <a:effectLst/>
                        <a:cs typeface="B Nazanin" panose="00000400000000000000" pitchFamily="2" charset="-78"/>
                      </a:endParaRPr>
                    </a:p>
                  </a:txBody>
                  <a:tcPr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solidFill>
                      <a:srgbClr val="F8F9FA"/>
                    </a:solidFill>
                  </a:tcPr>
                </a:tc>
                <a:extLst>
                  <a:ext uri="{0D108BD9-81ED-4DB2-BD59-A6C34878D82A}">
                    <a16:rowId xmlns:a16="http://schemas.microsoft.com/office/drawing/2014/main" val="3981696281"/>
                  </a:ext>
                </a:extLst>
              </a:tr>
            </a:tbl>
          </a:graphicData>
        </a:graphic>
      </p:graphicFrame>
      <p:sp>
        <p:nvSpPr>
          <p:cNvPr id="20" name="Rectangle 19">
            <a:extLst>
              <a:ext uri="{FF2B5EF4-FFF2-40B4-BE49-F238E27FC236}">
                <a16:creationId xmlns:a16="http://schemas.microsoft.com/office/drawing/2014/main" id="{8B62066E-93C1-FE46-63B9-EFAA0067DB73}"/>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Rounded Corners 20">
            <a:hlinkClick r:id="rId2" action="ppaction://hlinksldjump"/>
            <a:extLst>
              <a:ext uri="{FF2B5EF4-FFF2-40B4-BE49-F238E27FC236}">
                <a16:creationId xmlns:a16="http://schemas.microsoft.com/office/drawing/2014/main" id="{AF25B820-41ED-B1A9-3D32-352A2E855A59}"/>
              </a:ext>
            </a:extLst>
          </p:cNvPr>
          <p:cNvSpPr/>
          <p:nvPr/>
        </p:nvSpPr>
        <p:spPr>
          <a:xfrm>
            <a:off x="10375296" y="95654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DOI</a:t>
            </a:r>
          </a:p>
        </p:txBody>
      </p:sp>
      <p:sp>
        <p:nvSpPr>
          <p:cNvPr id="22" name="Rectangle: Rounded Corners 21">
            <a:hlinkClick r:id="rId3" action="ppaction://hlinksldjump"/>
            <a:extLst>
              <a:ext uri="{FF2B5EF4-FFF2-40B4-BE49-F238E27FC236}">
                <a16:creationId xmlns:a16="http://schemas.microsoft.com/office/drawing/2014/main" id="{57E2FC0A-0747-2E6E-4DAB-8EC5CE23C77F}"/>
              </a:ext>
            </a:extLst>
          </p:cNvPr>
          <p:cNvSpPr/>
          <p:nvPr/>
        </p:nvSpPr>
        <p:spPr>
          <a:xfrm>
            <a:off x="10375296" y="55268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bg1"/>
                </a:solidFill>
                <a:cs typeface="B Nazanin" panose="00000400000000000000" pitchFamily="2" charset="-78"/>
              </a:rPr>
              <a:t>معرفی منابع</a:t>
            </a:r>
            <a:endParaRPr lang="en-US" sz="1400" b="1" dirty="0">
              <a:solidFill>
                <a:schemeClr val="bg1"/>
              </a:solidFill>
              <a:cs typeface="B Nazanin" panose="00000400000000000000" pitchFamily="2" charset="-78"/>
            </a:endParaRPr>
          </a:p>
        </p:txBody>
      </p:sp>
      <p:pic>
        <p:nvPicPr>
          <p:cNvPr id="23" name="Picture 22">
            <a:extLst>
              <a:ext uri="{FF2B5EF4-FFF2-40B4-BE49-F238E27FC236}">
                <a16:creationId xmlns:a16="http://schemas.microsoft.com/office/drawing/2014/main" id="{D776B252-DFD7-C740-773D-8B842B25FD2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24" name="TextBox 23">
            <a:extLst>
              <a:ext uri="{FF2B5EF4-FFF2-40B4-BE49-F238E27FC236}">
                <a16:creationId xmlns:a16="http://schemas.microsoft.com/office/drawing/2014/main" id="{0AFC2E0B-99A4-1699-4F1B-55AB7E115917}"/>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25" name="Rectangle: Rounded Corners 24">
            <a:hlinkClick r:id="rId5" action="ppaction://hlinksldjump"/>
            <a:extLst>
              <a:ext uri="{FF2B5EF4-FFF2-40B4-BE49-F238E27FC236}">
                <a16:creationId xmlns:a16="http://schemas.microsoft.com/office/drawing/2014/main" id="{346316EB-3D1C-E5C8-2F64-CA09F365C558}"/>
              </a:ext>
            </a:extLst>
          </p:cNvPr>
          <p:cNvSpPr/>
          <p:nvPr/>
        </p:nvSpPr>
        <p:spPr>
          <a:xfrm>
            <a:off x="10375296" y="1385808"/>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tx1"/>
                </a:solidFill>
                <a:cs typeface="B Nazanin" panose="00000400000000000000" pitchFamily="2" charset="-78"/>
              </a:rPr>
              <a:t>علم سنجی</a:t>
            </a:r>
            <a:endParaRPr lang="en-US" sz="1400" b="1" dirty="0">
              <a:solidFill>
                <a:schemeClr val="tx1"/>
              </a:solidFill>
              <a:cs typeface="B Nazanin" panose="00000400000000000000" pitchFamily="2" charset="-78"/>
            </a:endParaRPr>
          </a:p>
        </p:txBody>
      </p:sp>
      <p:sp>
        <p:nvSpPr>
          <p:cNvPr id="26" name="Rectangle: Rounded Corners 25">
            <a:hlinkClick r:id="rId6" action="ppaction://hlinksldjump"/>
            <a:extLst>
              <a:ext uri="{FF2B5EF4-FFF2-40B4-BE49-F238E27FC236}">
                <a16:creationId xmlns:a16="http://schemas.microsoft.com/office/drawing/2014/main" id="{8BAD0A81-1381-A623-6B4F-AEBF5358B833}"/>
              </a:ext>
            </a:extLst>
          </p:cNvPr>
          <p:cNvSpPr/>
          <p:nvPr/>
        </p:nvSpPr>
        <p:spPr>
          <a:xfrm>
            <a:off x="10375296" y="1815066"/>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رتبه بندی نشریات</a:t>
            </a:r>
            <a:endParaRPr lang="en-US" sz="1400" b="1" dirty="0">
              <a:solidFill>
                <a:schemeClr val="bg1"/>
              </a:solidFill>
              <a:cs typeface="B Nazanin" panose="00000400000000000000" pitchFamily="2" charset="-78"/>
            </a:endParaRPr>
          </a:p>
        </p:txBody>
      </p:sp>
      <p:sp>
        <p:nvSpPr>
          <p:cNvPr id="27" name="Rectangle: Rounded Corners 26">
            <a:hlinkClick r:id="rId7" action="ppaction://hlinksldjump"/>
            <a:extLst>
              <a:ext uri="{FF2B5EF4-FFF2-40B4-BE49-F238E27FC236}">
                <a16:creationId xmlns:a16="http://schemas.microsoft.com/office/drawing/2014/main" id="{E76EEC11-24F8-C203-246E-EFC2D4F63518}"/>
              </a:ext>
            </a:extLst>
          </p:cNvPr>
          <p:cNvSpPr/>
          <p:nvPr/>
        </p:nvSpPr>
        <p:spPr>
          <a:xfrm>
            <a:off x="10375296" y="264309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دریافت مقاله</a:t>
            </a:r>
            <a:endParaRPr lang="en-US" sz="1400" b="1" dirty="0">
              <a:solidFill>
                <a:schemeClr val="bg1"/>
              </a:solidFill>
              <a:cs typeface="B Nazanin" panose="00000400000000000000" pitchFamily="2" charset="-78"/>
            </a:endParaRPr>
          </a:p>
        </p:txBody>
      </p:sp>
      <p:sp>
        <p:nvSpPr>
          <p:cNvPr id="28" name="Rectangle: Rounded Corners 27">
            <a:hlinkClick r:id="rId8" action="ppaction://hlinksldjump"/>
            <a:extLst>
              <a:ext uri="{FF2B5EF4-FFF2-40B4-BE49-F238E27FC236}">
                <a16:creationId xmlns:a16="http://schemas.microsoft.com/office/drawing/2014/main" id="{56F55275-8B38-1C3E-203C-5CDAF9884BD5}"/>
              </a:ext>
            </a:extLst>
          </p:cNvPr>
          <p:cNvSpPr/>
          <p:nvPr/>
        </p:nvSpPr>
        <p:spPr>
          <a:xfrm>
            <a:off x="10375296" y="305541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سامانه پژوهشیار</a:t>
            </a:r>
            <a:endParaRPr lang="en-US" sz="1400" b="1" dirty="0">
              <a:solidFill>
                <a:schemeClr val="bg1"/>
              </a:solidFill>
              <a:cs typeface="B Nazanin" panose="00000400000000000000" pitchFamily="2" charset="-78"/>
            </a:endParaRPr>
          </a:p>
        </p:txBody>
      </p:sp>
      <p:sp>
        <p:nvSpPr>
          <p:cNvPr id="29" name="Rectangle: Rounded Corners 28">
            <a:hlinkClick r:id="rId9" action="ppaction://hlinksldjump"/>
            <a:extLst>
              <a:ext uri="{FF2B5EF4-FFF2-40B4-BE49-F238E27FC236}">
                <a16:creationId xmlns:a16="http://schemas.microsoft.com/office/drawing/2014/main" id="{C38ECDD0-AE3B-92A0-E4F5-67B9DDE5ED9E}"/>
              </a:ext>
            </a:extLst>
          </p:cNvPr>
          <p:cNvSpPr/>
          <p:nvPr/>
        </p:nvSpPr>
        <p:spPr>
          <a:xfrm>
            <a:off x="10375296" y="347620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ORCID</a:t>
            </a:r>
          </a:p>
        </p:txBody>
      </p:sp>
      <p:sp>
        <p:nvSpPr>
          <p:cNvPr id="30" name="Rectangle: Rounded Corners 29">
            <a:hlinkClick r:id="rId10" action="ppaction://hlinksldjump"/>
            <a:extLst>
              <a:ext uri="{FF2B5EF4-FFF2-40B4-BE49-F238E27FC236}">
                <a16:creationId xmlns:a16="http://schemas.microsoft.com/office/drawing/2014/main" id="{238DC07A-B861-29DC-F9C4-CB55D174CB59}"/>
              </a:ext>
            </a:extLst>
          </p:cNvPr>
          <p:cNvSpPr/>
          <p:nvPr/>
        </p:nvSpPr>
        <p:spPr>
          <a:xfrm>
            <a:off x="10375296" y="388852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ساختار مقاله</a:t>
            </a:r>
            <a:endParaRPr lang="en-US" sz="1400" b="1" dirty="0">
              <a:solidFill>
                <a:schemeClr val="bg1"/>
              </a:solidFill>
              <a:cs typeface="B Nazanin" panose="00000400000000000000" pitchFamily="2" charset="-78"/>
            </a:endParaRPr>
          </a:p>
        </p:txBody>
      </p:sp>
      <p:sp>
        <p:nvSpPr>
          <p:cNvPr id="31" name="Rectangle: Rounded Corners 30">
            <a:hlinkClick r:id="rId11" action="ppaction://hlinksldjump"/>
            <a:extLst>
              <a:ext uri="{FF2B5EF4-FFF2-40B4-BE49-F238E27FC236}">
                <a16:creationId xmlns:a16="http://schemas.microsoft.com/office/drawing/2014/main" id="{B30976C5-3AEC-3141-7535-4F796787053F}"/>
              </a:ext>
            </a:extLst>
          </p:cNvPr>
          <p:cNvSpPr/>
          <p:nvPr/>
        </p:nvSpPr>
        <p:spPr>
          <a:xfrm>
            <a:off x="10375296" y="43093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ارجاع دهی و نکات مهم</a:t>
            </a:r>
            <a:endParaRPr lang="en-US" sz="1400" b="1" dirty="0">
              <a:solidFill>
                <a:schemeClr val="bg1"/>
              </a:solidFill>
              <a:cs typeface="B Nazanin" panose="00000400000000000000" pitchFamily="2" charset="-78"/>
            </a:endParaRPr>
          </a:p>
        </p:txBody>
      </p:sp>
      <p:sp>
        <p:nvSpPr>
          <p:cNvPr id="32" name="Rectangle: Rounded Corners 31">
            <a:hlinkClick r:id="rId12" action="ppaction://hlinksldjump"/>
            <a:extLst>
              <a:ext uri="{FF2B5EF4-FFF2-40B4-BE49-F238E27FC236}">
                <a16:creationId xmlns:a16="http://schemas.microsoft.com/office/drawing/2014/main" id="{9DA10415-3553-690B-4359-47B25339FC99}"/>
              </a:ext>
            </a:extLst>
          </p:cNvPr>
          <p:cNvSpPr/>
          <p:nvPr/>
        </p:nvSpPr>
        <p:spPr>
          <a:xfrm>
            <a:off x="10375296" y="473011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انواع مقاله</a:t>
            </a:r>
            <a:endParaRPr lang="en-US" sz="1400" b="1" dirty="0">
              <a:solidFill>
                <a:schemeClr val="bg1"/>
              </a:solidFill>
              <a:cs typeface="B Nazanin" panose="00000400000000000000" pitchFamily="2" charset="-78"/>
            </a:endParaRPr>
          </a:p>
        </p:txBody>
      </p:sp>
      <p:sp>
        <p:nvSpPr>
          <p:cNvPr id="33" name="Rectangle: Rounded Corners 32">
            <a:hlinkClick r:id="rId13" action="ppaction://hlinksldjump"/>
            <a:extLst>
              <a:ext uri="{FF2B5EF4-FFF2-40B4-BE49-F238E27FC236}">
                <a16:creationId xmlns:a16="http://schemas.microsoft.com/office/drawing/2014/main" id="{3C6FB123-555A-2DC8-70CF-89E1BA2D8F9A}"/>
              </a:ext>
            </a:extLst>
          </p:cNvPr>
          <p:cNvSpPr/>
          <p:nvPr/>
        </p:nvSpPr>
        <p:spPr>
          <a:xfrm>
            <a:off x="10375296" y="515090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پذیرش و داوری</a:t>
            </a:r>
            <a:endParaRPr lang="en-US" sz="1400" b="1" dirty="0">
              <a:solidFill>
                <a:schemeClr val="bg1"/>
              </a:solidFill>
              <a:cs typeface="B Nazanin" panose="00000400000000000000" pitchFamily="2" charset="-78"/>
            </a:endParaRPr>
          </a:p>
        </p:txBody>
      </p:sp>
      <p:sp>
        <p:nvSpPr>
          <p:cNvPr id="34" name="Rectangle: Rounded Corners 33">
            <a:hlinkClick r:id="rId14" action="ppaction://hlinksldjump"/>
            <a:extLst>
              <a:ext uri="{FF2B5EF4-FFF2-40B4-BE49-F238E27FC236}">
                <a16:creationId xmlns:a16="http://schemas.microsoft.com/office/drawing/2014/main" id="{342F39E8-DDF7-1E1C-5840-BCD38DFCCAC2}"/>
              </a:ext>
            </a:extLst>
          </p:cNvPr>
          <p:cNvSpPr/>
          <p:nvPr/>
        </p:nvSpPr>
        <p:spPr>
          <a:xfrm>
            <a:off x="10375296" y="55632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سئو آکادمیک</a:t>
            </a:r>
            <a:endParaRPr lang="en-US" sz="1400" b="1" dirty="0">
              <a:solidFill>
                <a:schemeClr val="bg1"/>
              </a:solidFill>
              <a:cs typeface="B Nazanin" panose="00000400000000000000" pitchFamily="2" charset="-78"/>
            </a:endParaRPr>
          </a:p>
        </p:txBody>
      </p:sp>
      <p:sp>
        <p:nvSpPr>
          <p:cNvPr id="35" name="Rectangle: Rounded Corners 34">
            <a:hlinkClick r:id="rId15" action="ppaction://hlinksldjump"/>
            <a:extLst>
              <a:ext uri="{FF2B5EF4-FFF2-40B4-BE49-F238E27FC236}">
                <a16:creationId xmlns:a16="http://schemas.microsoft.com/office/drawing/2014/main" id="{A052D3A3-3C64-C125-E495-675E97AAC259}"/>
              </a:ext>
            </a:extLst>
          </p:cNvPr>
          <p:cNvSpPr/>
          <p:nvPr/>
        </p:nvSpPr>
        <p:spPr>
          <a:xfrm>
            <a:off x="10375297" y="597554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MaxQDA</a:t>
            </a:r>
            <a:endParaRPr lang="en-US" sz="1400" b="1" dirty="0">
              <a:solidFill>
                <a:schemeClr val="bg1"/>
              </a:solidFill>
              <a:cs typeface="B Nazanin" panose="00000400000000000000" pitchFamily="2" charset="-78"/>
            </a:endParaRPr>
          </a:p>
        </p:txBody>
      </p:sp>
      <p:sp>
        <p:nvSpPr>
          <p:cNvPr id="36" name="Rectangle: Rounded Corners 35">
            <a:hlinkClick r:id="rId16" action="ppaction://hlinksldjump"/>
            <a:extLst>
              <a:ext uri="{FF2B5EF4-FFF2-40B4-BE49-F238E27FC236}">
                <a16:creationId xmlns:a16="http://schemas.microsoft.com/office/drawing/2014/main" id="{C33F4024-0D48-732C-AFBC-D8818E967B92}"/>
              </a:ext>
            </a:extLst>
          </p:cNvPr>
          <p:cNvSpPr/>
          <p:nvPr/>
        </p:nvSpPr>
        <p:spPr>
          <a:xfrm>
            <a:off x="10375296" y="6396329"/>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روش‌های تحقیق منتخب</a:t>
            </a:r>
            <a:endParaRPr lang="en-US" sz="1400" b="1" dirty="0">
              <a:solidFill>
                <a:schemeClr val="bg1"/>
              </a:solidFill>
              <a:cs typeface="B Nazanin" panose="00000400000000000000" pitchFamily="2" charset="-78"/>
            </a:endParaRPr>
          </a:p>
        </p:txBody>
      </p:sp>
      <p:sp>
        <p:nvSpPr>
          <p:cNvPr id="37" name="Rectangle: Rounded Corners 36">
            <a:hlinkClick r:id="rId6" action="ppaction://hlinksldjump"/>
            <a:extLst>
              <a:ext uri="{FF2B5EF4-FFF2-40B4-BE49-F238E27FC236}">
                <a16:creationId xmlns:a16="http://schemas.microsoft.com/office/drawing/2014/main" id="{8D5D2D08-E51F-C8A8-6B62-B1E7F8401E5C}"/>
              </a:ext>
            </a:extLst>
          </p:cNvPr>
          <p:cNvSpPr/>
          <p:nvPr/>
        </p:nvSpPr>
        <p:spPr>
          <a:xfrm>
            <a:off x="10380825" y="2239233"/>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VOSViewer</a:t>
            </a:r>
            <a:endParaRPr lang="en-US" sz="14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1416133621"/>
      </p:ext>
    </p:extLst>
  </p:cSld>
  <p:clrMapOvr>
    <a:masterClrMapping/>
  </p:clrMapOvr>
  <p:transition spd="med">
    <p:pull/>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8DC496C-12BE-10FC-1946-B05AAF558520}"/>
              </a:ext>
            </a:extLst>
          </p:cNvPr>
          <p:cNvSpPr>
            <a:spLocks noGrp="1"/>
          </p:cNvSpPr>
          <p:nvPr>
            <p:ph idx="1"/>
          </p:nvPr>
        </p:nvSpPr>
        <p:spPr>
          <a:xfrm>
            <a:off x="214604" y="1253330"/>
            <a:ext cx="9685176" cy="5452269"/>
          </a:xfrm>
        </p:spPr>
        <p:txBody>
          <a:bodyPr>
            <a:normAutofit/>
          </a:bodyPr>
          <a:lstStyle/>
          <a:p>
            <a:pPr marL="0" indent="0" algn="just" rtl="1">
              <a:lnSpc>
                <a:spcPct val="120000"/>
              </a:lnSpc>
              <a:buNone/>
            </a:pPr>
            <a:r>
              <a:rPr lang="en-US" b="1" dirty="0">
                <a:solidFill>
                  <a:srgbClr val="C00000"/>
                </a:solidFill>
                <a:cs typeface="B Nazanin" panose="00000400000000000000" pitchFamily="2" charset="-78"/>
              </a:rPr>
              <a:t>G-Index</a:t>
            </a:r>
            <a:r>
              <a:rPr lang="fa-IR" b="1" dirty="0">
                <a:cs typeface="B Nazanin" panose="00000400000000000000" pitchFamily="2" charset="-78"/>
              </a:rPr>
              <a:t> برای برجسته کردن مقالات پراستناد و اصلاح شاخص اچ مطرح شد. بالاترین تعداد مقالاتی است که </a:t>
            </a:r>
            <a:r>
              <a:rPr lang="en-US" b="1" dirty="0">
                <a:cs typeface="B Nazanin" panose="00000400000000000000" pitchFamily="2" charset="-78"/>
              </a:rPr>
              <a:t>G</a:t>
            </a:r>
            <a:r>
              <a:rPr lang="fa-IR" b="1" dirty="0">
                <a:cs typeface="B Nazanin" panose="00000400000000000000" pitchFamily="2" charset="-78"/>
              </a:rPr>
              <a:t> به توان 2 یا بیشتر به آن استناد شده است.</a:t>
            </a:r>
          </a:p>
          <a:p>
            <a:pPr marL="0" indent="0" algn="just" rtl="1">
              <a:lnSpc>
                <a:spcPct val="120000"/>
              </a:lnSpc>
              <a:buNone/>
            </a:pPr>
            <a:r>
              <a:rPr lang="fa-IR" b="1" dirty="0">
                <a:cs typeface="B Nazanin" panose="00000400000000000000" pitchFamily="2" charset="-78"/>
              </a:rPr>
              <a:t>در سال ۲۰۰۶ شاخص</a:t>
            </a:r>
            <a:r>
              <a:rPr lang="en-US" b="1" dirty="0">
                <a:solidFill>
                  <a:srgbClr val="C00000"/>
                </a:solidFill>
                <a:cs typeface="B Nazanin" panose="00000400000000000000" pitchFamily="2" charset="-78"/>
              </a:rPr>
              <a:t>G</a:t>
            </a:r>
            <a:r>
              <a:rPr lang="en-US" b="1" dirty="0">
                <a:cs typeface="B Nazanin" panose="00000400000000000000" pitchFamily="2" charset="-78"/>
              </a:rPr>
              <a:t> </a:t>
            </a:r>
            <a:r>
              <a:rPr lang="fa-IR" b="1" dirty="0">
                <a:cs typeface="B Nazanin" panose="00000400000000000000" pitchFamily="2" charset="-78"/>
              </a:rPr>
              <a:t> برای تکمیل عملکرد شاخص</a:t>
            </a:r>
            <a:r>
              <a:rPr lang="en-US" b="1" dirty="0">
                <a:cs typeface="B Nazanin" panose="00000400000000000000" pitchFamily="2" charset="-78"/>
              </a:rPr>
              <a:t>h </a:t>
            </a:r>
            <a:r>
              <a:rPr lang="fa-IR" b="1" dirty="0">
                <a:cs typeface="B Nazanin" panose="00000400000000000000" pitchFamily="2" charset="-78"/>
              </a:rPr>
              <a:t> توسط دانشمند بلژیکی به نام </a:t>
            </a:r>
            <a:r>
              <a:rPr lang="fa-IR" b="1" dirty="0">
                <a:solidFill>
                  <a:srgbClr val="C00000"/>
                </a:solidFill>
                <a:cs typeface="B Nazanin" panose="00000400000000000000" pitchFamily="2" charset="-78"/>
              </a:rPr>
              <a:t>اگه</a:t>
            </a:r>
            <a:r>
              <a:rPr lang="fa-IR" b="1" dirty="0">
                <a:cs typeface="B Nazanin" panose="00000400000000000000" pitchFamily="2" charset="-78"/>
              </a:rPr>
              <a:t> معرفی شد. </a:t>
            </a:r>
          </a:p>
          <a:p>
            <a:pPr marL="0" indent="0" algn="just" rtl="1">
              <a:lnSpc>
                <a:spcPct val="120000"/>
              </a:lnSpc>
              <a:buNone/>
            </a:pPr>
            <a:r>
              <a:rPr lang="fa-IR" b="1" dirty="0">
                <a:cs typeface="B Nazanin" panose="00000400000000000000" pitchFamily="2" charset="-78"/>
              </a:rPr>
              <a:t>تعریف شاخص</a:t>
            </a:r>
            <a:r>
              <a:rPr lang="en-US" b="1" dirty="0">
                <a:cs typeface="B Nazanin" panose="00000400000000000000" pitchFamily="2" charset="-78"/>
              </a:rPr>
              <a:t>g </a:t>
            </a:r>
            <a:r>
              <a:rPr lang="fa-IR" b="1" dirty="0">
                <a:cs typeface="B Nazanin" panose="00000400000000000000" pitchFamily="2" charset="-78"/>
              </a:rPr>
              <a:t> برابر است با بالاترین شماره در لیست نزولی مقالات به گونه‌ای که حداقل تعداد</a:t>
            </a:r>
            <a:r>
              <a:rPr lang="en-US" b="1" dirty="0">
                <a:cs typeface="B Nazanin" panose="00000400000000000000" pitchFamily="2" charset="-78"/>
              </a:rPr>
              <a:t>g </a:t>
            </a:r>
            <a:r>
              <a:rPr lang="fa-IR" b="1" dirty="0">
                <a:cs typeface="B Nazanin" panose="00000400000000000000" pitchFamily="2" charset="-78"/>
              </a:rPr>
              <a:t> به توان 2 استناد دریافت کرده باشد. میزان</a:t>
            </a:r>
            <a:r>
              <a:rPr lang="en-US" b="1" dirty="0">
                <a:cs typeface="B Nazanin" panose="00000400000000000000" pitchFamily="2" charset="-78"/>
              </a:rPr>
              <a:t>G-Index </a:t>
            </a:r>
            <a:r>
              <a:rPr lang="fa-IR" b="1" dirty="0">
                <a:cs typeface="B Nazanin" panose="00000400000000000000" pitchFamily="2" charset="-78"/>
              </a:rPr>
              <a:t> همیشه بیشتر از</a:t>
            </a:r>
            <a:r>
              <a:rPr lang="en-US" b="1" dirty="0">
                <a:cs typeface="B Nazanin" panose="00000400000000000000" pitchFamily="2" charset="-78"/>
              </a:rPr>
              <a:t>H-Index </a:t>
            </a:r>
            <a:r>
              <a:rPr lang="fa-IR" b="1" dirty="0">
                <a:cs typeface="B Nazanin" panose="00000400000000000000" pitchFamily="2" charset="-78"/>
              </a:rPr>
              <a:t> خواهد بود.</a:t>
            </a:r>
          </a:p>
          <a:p>
            <a:pPr marL="0" indent="0" algn="just" rtl="1">
              <a:lnSpc>
                <a:spcPct val="120000"/>
              </a:lnSpc>
              <a:buNone/>
            </a:pPr>
            <a:endParaRPr lang="fa-IR" b="1" dirty="0">
              <a:cs typeface="B Nazanin" panose="00000400000000000000" pitchFamily="2" charset="-78"/>
            </a:endParaRPr>
          </a:p>
        </p:txBody>
      </p:sp>
      <p:sp>
        <p:nvSpPr>
          <p:cNvPr id="4" name="Title 1">
            <a:extLst>
              <a:ext uri="{FF2B5EF4-FFF2-40B4-BE49-F238E27FC236}">
                <a16:creationId xmlns:a16="http://schemas.microsoft.com/office/drawing/2014/main" id="{4E16505B-6A67-773D-3F39-923C272AB5BB}"/>
              </a:ext>
            </a:extLst>
          </p:cNvPr>
          <p:cNvSpPr txBox="1">
            <a:spLocks/>
          </p:cNvSpPr>
          <p:nvPr/>
        </p:nvSpPr>
        <p:spPr>
          <a:xfrm>
            <a:off x="214604" y="365125"/>
            <a:ext cx="9685176" cy="707895"/>
          </a:xfrm>
          <a:prstGeom prst="rect">
            <a:avLst/>
          </a:prstGeom>
          <a:solidFill>
            <a:schemeClr val="accent1">
              <a:lumMod val="40000"/>
              <a:lumOff val="60000"/>
            </a:schemeClr>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r>
              <a:rPr lang="fa-IR" b="1" dirty="0">
                <a:cs typeface="B Nazanin" panose="00000400000000000000" pitchFamily="2" charset="-78"/>
              </a:rPr>
              <a:t>علم سنجی » ضریب تاثیر جی ایندکس </a:t>
            </a:r>
            <a:r>
              <a:rPr lang="en-US" b="0" i="0" dirty="0">
                <a:solidFill>
                  <a:srgbClr val="202122"/>
                </a:solidFill>
                <a:effectLst/>
                <a:latin typeface="system-ui"/>
              </a:rPr>
              <a:t> G-Index</a:t>
            </a:r>
            <a:endParaRPr lang="en-US" b="1" dirty="0">
              <a:cs typeface="B Nazanin" panose="00000400000000000000" pitchFamily="2" charset="-78"/>
            </a:endParaRPr>
          </a:p>
        </p:txBody>
      </p:sp>
      <p:sp>
        <p:nvSpPr>
          <p:cNvPr id="2" name="Rectangle 1">
            <a:extLst>
              <a:ext uri="{FF2B5EF4-FFF2-40B4-BE49-F238E27FC236}">
                <a16:creationId xmlns:a16="http://schemas.microsoft.com/office/drawing/2014/main" id="{143441F3-6C0C-48E4-0FFF-B4CF8AF03076}"/>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Rounded Corners 4">
            <a:hlinkClick r:id="rId2" action="ppaction://hlinksldjump"/>
            <a:extLst>
              <a:ext uri="{FF2B5EF4-FFF2-40B4-BE49-F238E27FC236}">
                <a16:creationId xmlns:a16="http://schemas.microsoft.com/office/drawing/2014/main" id="{8A8E325B-3E92-FD2E-653F-33697FBF1DD3}"/>
              </a:ext>
            </a:extLst>
          </p:cNvPr>
          <p:cNvSpPr/>
          <p:nvPr/>
        </p:nvSpPr>
        <p:spPr>
          <a:xfrm>
            <a:off x="10375296" y="95654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DOI</a:t>
            </a:r>
          </a:p>
        </p:txBody>
      </p:sp>
      <p:sp>
        <p:nvSpPr>
          <p:cNvPr id="6" name="Rectangle: Rounded Corners 5">
            <a:hlinkClick r:id="rId3" action="ppaction://hlinksldjump"/>
            <a:extLst>
              <a:ext uri="{FF2B5EF4-FFF2-40B4-BE49-F238E27FC236}">
                <a16:creationId xmlns:a16="http://schemas.microsoft.com/office/drawing/2014/main" id="{79F2A12C-EEBD-B5B6-FB73-CBC5C7100A32}"/>
              </a:ext>
            </a:extLst>
          </p:cNvPr>
          <p:cNvSpPr/>
          <p:nvPr/>
        </p:nvSpPr>
        <p:spPr>
          <a:xfrm>
            <a:off x="10375296" y="55268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bg1"/>
                </a:solidFill>
                <a:cs typeface="B Nazanin" panose="00000400000000000000" pitchFamily="2" charset="-78"/>
              </a:rPr>
              <a:t>معرفی منابع</a:t>
            </a:r>
            <a:endParaRPr lang="en-US" sz="1400" b="1" dirty="0">
              <a:solidFill>
                <a:schemeClr val="bg1"/>
              </a:solidFill>
              <a:cs typeface="B Nazanin" panose="00000400000000000000" pitchFamily="2" charset="-78"/>
            </a:endParaRPr>
          </a:p>
        </p:txBody>
      </p:sp>
      <p:pic>
        <p:nvPicPr>
          <p:cNvPr id="7" name="Picture 6">
            <a:extLst>
              <a:ext uri="{FF2B5EF4-FFF2-40B4-BE49-F238E27FC236}">
                <a16:creationId xmlns:a16="http://schemas.microsoft.com/office/drawing/2014/main" id="{1FF75B57-6335-00A2-0FC3-B01160E1D86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8" name="TextBox 7">
            <a:extLst>
              <a:ext uri="{FF2B5EF4-FFF2-40B4-BE49-F238E27FC236}">
                <a16:creationId xmlns:a16="http://schemas.microsoft.com/office/drawing/2014/main" id="{E985E728-C42E-2CAD-900C-7C51E4BF30C5}"/>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24" name="Rectangle: Rounded Corners 23">
            <a:hlinkClick r:id="rId5" action="ppaction://hlinksldjump"/>
            <a:extLst>
              <a:ext uri="{FF2B5EF4-FFF2-40B4-BE49-F238E27FC236}">
                <a16:creationId xmlns:a16="http://schemas.microsoft.com/office/drawing/2014/main" id="{F3F6C360-F4F9-1716-9866-A887064205CA}"/>
              </a:ext>
            </a:extLst>
          </p:cNvPr>
          <p:cNvSpPr/>
          <p:nvPr/>
        </p:nvSpPr>
        <p:spPr>
          <a:xfrm>
            <a:off x="10375296" y="1385808"/>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tx1"/>
                </a:solidFill>
                <a:cs typeface="B Nazanin" panose="00000400000000000000" pitchFamily="2" charset="-78"/>
              </a:rPr>
              <a:t>علم سنجی</a:t>
            </a:r>
            <a:endParaRPr lang="en-US" sz="1400" b="1" dirty="0">
              <a:solidFill>
                <a:schemeClr val="tx1"/>
              </a:solidFill>
              <a:cs typeface="B Nazanin" panose="00000400000000000000" pitchFamily="2" charset="-78"/>
            </a:endParaRPr>
          </a:p>
        </p:txBody>
      </p:sp>
      <p:sp>
        <p:nvSpPr>
          <p:cNvPr id="25" name="Rectangle: Rounded Corners 24">
            <a:hlinkClick r:id="rId6" action="ppaction://hlinksldjump"/>
            <a:extLst>
              <a:ext uri="{FF2B5EF4-FFF2-40B4-BE49-F238E27FC236}">
                <a16:creationId xmlns:a16="http://schemas.microsoft.com/office/drawing/2014/main" id="{053EBE68-8365-C684-6883-D89D9ADBAB0B}"/>
              </a:ext>
            </a:extLst>
          </p:cNvPr>
          <p:cNvSpPr/>
          <p:nvPr/>
        </p:nvSpPr>
        <p:spPr>
          <a:xfrm>
            <a:off x="10375296" y="1815066"/>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رتبه بندی نشریات</a:t>
            </a:r>
            <a:endParaRPr lang="en-US" sz="1400" b="1" dirty="0">
              <a:solidFill>
                <a:schemeClr val="bg1"/>
              </a:solidFill>
              <a:cs typeface="B Nazanin" panose="00000400000000000000" pitchFamily="2" charset="-78"/>
            </a:endParaRPr>
          </a:p>
        </p:txBody>
      </p:sp>
      <p:sp>
        <p:nvSpPr>
          <p:cNvPr id="26" name="Rectangle: Rounded Corners 25">
            <a:hlinkClick r:id="rId7" action="ppaction://hlinksldjump"/>
            <a:extLst>
              <a:ext uri="{FF2B5EF4-FFF2-40B4-BE49-F238E27FC236}">
                <a16:creationId xmlns:a16="http://schemas.microsoft.com/office/drawing/2014/main" id="{4A800F33-5D66-CEB3-C1D0-2CCFCB307B72}"/>
              </a:ext>
            </a:extLst>
          </p:cNvPr>
          <p:cNvSpPr/>
          <p:nvPr/>
        </p:nvSpPr>
        <p:spPr>
          <a:xfrm>
            <a:off x="10375296" y="264309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دریافت مقاله</a:t>
            </a:r>
            <a:endParaRPr lang="en-US" sz="1400" b="1" dirty="0">
              <a:solidFill>
                <a:schemeClr val="bg1"/>
              </a:solidFill>
              <a:cs typeface="B Nazanin" panose="00000400000000000000" pitchFamily="2" charset="-78"/>
            </a:endParaRPr>
          </a:p>
        </p:txBody>
      </p:sp>
      <p:sp>
        <p:nvSpPr>
          <p:cNvPr id="27" name="Rectangle: Rounded Corners 26">
            <a:hlinkClick r:id="rId8" action="ppaction://hlinksldjump"/>
            <a:extLst>
              <a:ext uri="{FF2B5EF4-FFF2-40B4-BE49-F238E27FC236}">
                <a16:creationId xmlns:a16="http://schemas.microsoft.com/office/drawing/2014/main" id="{94E82DED-CC0A-4C4E-1BCC-C92383B5FBAE}"/>
              </a:ext>
            </a:extLst>
          </p:cNvPr>
          <p:cNvSpPr/>
          <p:nvPr/>
        </p:nvSpPr>
        <p:spPr>
          <a:xfrm>
            <a:off x="10375296" y="305541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سامانه پژوهشیار</a:t>
            </a:r>
            <a:endParaRPr lang="en-US" sz="1400" b="1" dirty="0">
              <a:solidFill>
                <a:schemeClr val="bg1"/>
              </a:solidFill>
              <a:cs typeface="B Nazanin" panose="00000400000000000000" pitchFamily="2" charset="-78"/>
            </a:endParaRPr>
          </a:p>
        </p:txBody>
      </p:sp>
      <p:sp>
        <p:nvSpPr>
          <p:cNvPr id="28" name="Rectangle: Rounded Corners 27">
            <a:hlinkClick r:id="rId9" action="ppaction://hlinksldjump"/>
            <a:extLst>
              <a:ext uri="{FF2B5EF4-FFF2-40B4-BE49-F238E27FC236}">
                <a16:creationId xmlns:a16="http://schemas.microsoft.com/office/drawing/2014/main" id="{9605058B-5893-0BBC-DFAD-A56D0D8383D1}"/>
              </a:ext>
            </a:extLst>
          </p:cNvPr>
          <p:cNvSpPr/>
          <p:nvPr/>
        </p:nvSpPr>
        <p:spPr>
          <a:xfrm>
            <a:off x="10375296" y="347620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ORCID</a:t>
            </a:r>
          </a:p>
        </p:txBody>
      </p:sp>
      <p:sp>
        <p:nvSpPr>
          <p:cNvPr id="29" name="Rectangle: Rounded Corners 28">
            <a:hlinkClick r:id="rId10" action="ppaction://hlinksldjump"/>
            <a:extLst>
              <a:ext uri="{FF2B5EF4-FFF2-40B4-BE49-F238E27FC236}">
                <a16:creationId xmlns:a16="http://schemas.microsoft.com/office/drawing/2014/main" id="{0FE204C3-09FC-A257-837B-9062B6323C80}"/>
              </a:ext>
            </a:extLst>
          </p:cNvPr>
          <p:cNvSpPr/>
          <p:nvPr/>
        </p:nvSpPr>
        <p:spPr>
          <a:xfrm>
            <a:off x="10375296" y="388852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ساختار مقاله</a:t>
            </a:r>
            <a:endParaRPr lang="en-US" sz="1400" b="1" dirty="0">
              <a:solidFill>
                <a:schemeClr val="bg1"/>
              </a:solidFill>
              <a:cs typeface="B Nazanin" panose="00000400000000000000" pitchFamily="2" charset="-78"/>
            </a:endParaRPr>
          </a:p>
        </p:txBody>
      </p:sp>
      <p:sp>
        <p:nvSpPr>
          <p:cNvPr id="30" name="Rectangle: Rounded Corners 29">
            <a:hlinkClick r:id="rId11" action="ppaction://hlinksldjump"/>
            <a:extLst>
              <a:ext uri="{FF2B5EF4-FFF2-40B4-BE49-F238E27FC236}">
                <a16:creationId xmlns:a16="http://schemas.microsoft.com/office/drawing/2014/main" id="{063F3B58-348C-5C60-2B50-463CB83368D3}"/>
              </a:ext>
            </a:extLst>
          </p:cNvPr>
          <p:cNvSpPr/>
          <p:nvPr/>
        </p:nvSpPr>
        <p:spPr>
          <a:xfrm>
            <a:off x="10375296" y="43093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ارجاع دهی و نکات مهم</a:t>
            </a:r>
            <a:endParaRPr lang="en-US" sz="1400" b="1" dirty="0">
              <a:solidFill>
                <a:schemeClr val="bg1"/>
              </a:solidFill>
              <a:cs typeface="B Nazanin" panose="00000400000000000000" pitchFamily="2" charset="-78"/>
            </a:endParaRPr>
          </a:p>
        </p:txBody>
      </p:sp>
      <p:sp>
        <p:nvSpPr>
          <p:cNvPr id="31" name="Rectangle: Rounded Corners 30">
            <a:hlinkClick r:id="rId12" action="ppaction://hlinksldjump"/>
            <a:extLst>
              <a:ext uri="{FF2B5EF4-FFF2-40B4-BE49-F238E27FC236}">
                <a16:creationId xmlns:a16="http://schemas.microsoft.com/office/drawing/2014/main" id="{5E65EB97-EA5B-CD24-7C30-A1F66DF8D857}"/>
              </a:ext>
            </a:extLst>
          </p:cNvPr>
          <p:cNvSpPr/>
          <p:nvPr/>
        </p:nvSpPr>
        <p:spPr>
          <a:xfrm>
            <a:off x="10375296" y="473011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انواع مقاله</a:t>
            </a:r>
            <a:endParaRPr lang="en-US" sz="1400" b="1" dirty="0">
              <a:solidFill>
                <a:schemeClr val="bg1"/>
              </a:solidFill>
              <a:cs typeface="B Nazanin" panose="00000400000000000000" pitchFamily="2" charset="-78"/>
            </a:endParaRPr>
          </a:p>
        </p:txBody>
      </p:sp>
      <p:sp>
        <p:nvSpPr>
          <p:cNvPr id="32" name="Rectangle: Rounded Corners 31">
            <a:hlinkClick r:id="rId13" action="ppaction://hlinksldjump"/>
            <a:extLst>
              <a:ext uri="{FF2B5EF4-FFF2-40B4-BE49-F238E27FC236}">
                <a16:creationId xmlns:a16="http://schemas.microsoft.com/office/drawing/2014/main" id="{7F3451C8-CD89-E07E-8589-1FFDFD64055D}"/>
              </a:ext>
            </a:extLst>
          </p:cNvPr>
          <p:cNvSpPr/>
          <p:nvPr/>
        </p:nvSpPr>
        <p:spPr>
          <a:xfrm>
            <a:off x="10375296" y="515090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پذیرش و داوری</a:t>
            </a:r>
            <a:endParaRPr lang="en-US" sz="1400" b="1" dirty="0">
              <a:solidFill>
                <a:schemeClr val="bg1"/>
              </a:solidFill>
              <a:cs typeface="B Nazanin" panose="00000400000000000000" pitchFamily="2" charset="-78"/>
            </a:endParaRPr>
          </a:p>
        </p:txBody>
      </p:sp>
      <p:sp>
        <p:nvSpPr>
          <p:cNvPr id="33" name="Rectangle: Rounded Corners 32">
            <a:hlinkClick r:id="rId14" action="ppaction://hlinksldjump"/>
            <a:extLst>
              <a:ext uri="{FF2B5EF4-FFF2-40B4-BE49-F238E27FC236}">
                <a16:creationId xmlns:a16="http://schemas.microsoft.com/office/drawing/2014/main" id="{369B38CE-C897-32ED-84A1-D2701A15DDB4}"/>
              </a:ext>
            </a:extLst>
          </p:cNvPr>
          <p:cNvSpPr/>
          <p:nvPr/>
        </p:nvSpPr>
        <p:spPr>
          <a:xfrm>
            <a:off x="10375296" y="55632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سئو آکادمیک</a:t>
            </a:r>
            <a:endParaRPr lang="en-US" sz="1400" b="1" dirty="0">
              <a:solidFill>
                <a:schemeClr val="bg1"/>
              </a:solidFill>
              <a:cs typeface="B Nazanin" panose="00000400000000000000" pitchFamily="2" charset="-78"/>
            </a:endParaRPr>
          </a:p>
        </p:txBody>
      </p:sp>
      <p:sp>
        <p:nvSpPr>
          <p:cNvPr id="34" name="Rectangle: Rounded Corners 33">
            <a:hlinkClick r:id="rId15" action="ppaction://hlinksldjump"/>
            <a:extLst>
              <a:ext uri="{FF2B5EF4-FFF2-40B4-BE49-F238E27FC236}">
                <a16:creationId xmlns:a16="http://schemas.microsoft.com/office/drawing/2014/main" id="{FAF51A49-4376-2120-258D-78D9FC1841A6}"/>
              </a:ext>
            </a:extLst>
          </p:cNvPr>
          <p:cNvSpPr/>
          <p:nvPr/>
        </p:nvSpPr>
        <p:spPr>
          <a:xfrm>
            <a:off x="10375297" y="597554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MaxQDA</a:t>
            </a:r>
            <a:endParaRPr lang="en-US" sz="1400" b="1" dirty="0">
              <a:solidFill>
                <a:schemeClr val="bg1"/>
              </a:solidFill>
              <a:cs typeface="B Nazanin" panose="00000400000000000000" pitchFamily="2" charset="-78"/>
            </a:endParaRPr>
          </a:p>
        </p:txBody>
      </p:sp>
      <p:sp>
        <p:nvSpPr>
          <p:cNvPr id="35" name="Rectangle: Rounded Corners 34">
            <a:hlinkClick r:id="rId16" action="ppaction://hlinksldjump"/>
            <a:extLst>
              <a:ext uri="{FF2B5EF4-FFF2-40B4-BE49-F238E27FC236}">
                <a16:creationId xmlns:a16="http://schemas.microsoft.com/office/drawing/2014/main" id="{14E0E574-248F-8EF7-7D01-1EF12BFDFBA9}"/>
              </a:ext>
            </a:extLst>
          </p:cNvPr>
          <p:cNvSpPr/>
          <p:nvPr/>
        </p:nvSpPr>
        <p:spPr>
          <a:xfrm>
            <a:off x="10375296" y="6396329"/>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روش‌های تحقیق منتخب</a:t>
            </a:r>
            <a:endParaRPr lang="en-US" sz="1400" b="1" dirty="0">
              <a:solidFill>
                <a:schemeClr val="bg1"/>
              </a:solidFill>
              <a:cs typeface="B Nazanin" panose="00000400000000000000" pitchFamily="2" charset="-78"/>
            </a:endParaRPr>
          </a:p>
        </p:txBody>
      </p:sp>
      <p:sp>
        <p:nvSpPr>
          <p:cNvPr id="36" name="Rectangle: Rounded Corners 35">
            <a:hlinkClick r:id="rId6" action="ppaction://hlinksldjump"/>
            <a:extLst>
              <a:ext uri="{FF2B5EF4-FFF2-40B4-BE49-F238E27FC236}">
                <a16:creationId xmlns:a16="http://schemas.microsoft.com/office/drawing/2014/main" id="{6F1E496E-09B0-5608-233B-3D0E2228B06D}"/>
              </a:ext>
            </a:extLst>
          </p:cNvPr>
          <p:cNvSpPr/>
          <p:nvPr/>
        </p:nvSpPr>
        <p:spPr>
          <a:xfrm>
            <a:off x="10380825" y="2239233"/>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VOSViewer</a:t>
            </a:r>
            <a:endParaRPr lang="en-US" sz="14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1052484427"/>
      </p:ext>
    </p:extLst>
  </p:cSld>
  <p:clrMapOvr>
    <a:masterClrMapping/>
  </p:clrMapOvr>
  <p:transition spd="med">
    <p:pull/>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8DC496C-12BE-10FC-1946-B05AAF558520}"/>
              </a:ext>
            </a:extLst>
          </p:cNvPr>
          <p:cNvSpPr>
            <a:spLocks noGrp="1"/>
          </p:cNvSpPr>
          <p:nvPr>
            <p:ph idx="1"/>
          </p:nvPr>
        </p:nvSpPr>
        <p:spPr>
          <a:xfrm>
            <a:off x="214604" y="1253330"/>
            <a:ext cx="9685176" cy="5452269"/>
          </a:xfrm>
        </p:spPr>
        <p:txBody>
          <a:bodyPr>
            <a:normAutofit/>
          </a:bodyPr>
          <a:lstStyle/>
          <a:p>
            <a:pPr marL="0" indent="0" algn="just" rtl="1">
              <a:lnSpc>
                <a:spcPct val="120000"/>
              </a:lnSpc>
              <a:buNone/>
            </a:pPr>
            <a:r>
              <a:rPr lang="fa-IR" b="1" dirty="0">
                <a:cs typeface="B Nazanin" panose="00000400000000000000" pitchFamily="2" charset="-78"/>
              </a:rPr>
              <a:t>مثال: </a:t>
            </a:r>
            <a:r>
              <a:rPr lang="fa-IR" b="1" dirty="0">
                <a:solidFill>
                  <a:srgbClr val="C00000"/>
                </a:solidFill>
                <a:cs typeface="B Nazanin" panose="00000400000000000000" pitchFamily="2" charset="-78"/>
              </a:rPr>
              <a:t>ششمین مقاله، حد اقل 6 به توان 2 استناد دریافت کرده است.</a:t>
            </a:r>
            <a:endParaRPr lang="fa-IR" b="1" dirty="0">
              <a:cs typeface="B Nazanin" panose="00000400000000000000" pitchFamily="2" charset="-78"/>
            </a:endParaRPr>
          </a:p>
        </p:txBody>
      </p:sp>
      <p:sp>
        <p:nvSpPr>
          <p:cNvPr id="4" name="Title 1">
            <a:extLst>
              <a:ext uri="{FF2B5EF4-FFF2-40B4-BE49-F238E27FC236}">
                <a16:creationId xmlns:a16="http://schemas.microsoft.com/office/drawing/2014/main" id="{4E16505B-6A67-773D-3F39-923C272AB5BB}"/>
              </a:ext>
            </a:extLst>
          </p:cNvPr>
          <p:cNvSpPr txBox="1">
            <a:spLocks/>
          </p:cNvSpPr>
          <p:nvPr/>
        </p:nvSpPr>
        <p:spPr>
          <a:xfrm>
            <a:off x="214604" y="365125"/>
            <a:ext cx="9685176" cy="707895"/>
          </a:xfrm>
          <a:prstGeom prst="rect">
            <a:avLst/>
          </a:prstGeom>
          <a:solidFill>
            <a:schemeClr val="accent1">
              <a:lumMod val="40000"/>
              <a:lumOff val="60000"/>
            </a:schemeClr>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r>
              <a:rPr lang="fa-IR" b="1" dirty="0">
                <a:cs typeface="B Nazanin" panose="00000400000000000000" pitchFamily="2" charset="-78"/>
              </a:rPr>
              <a:t>علم سنجی » ضریب تاثیر جی ایندکس </a:t>
            </a:r>
            <a:r>
              <a:rPr lang="en-US" b="0" i="0" dirty="0">
                <a:solidFill>
                  <a:srgbClr val="202122"/>
                </a:solidFill>
                <a:effectLst/>
                <a:latin typeface="system-ui"/>
              </a:rPr>
              <a:t> G-Index</a:t>
            </a:r>
            <a:endParaRPr lang="en-US" b="1" dirty="0">
              <a:cs typeface="B Nazanin" panose="00000400000000000000" pitchFamily="2" charset="-78"/>
            </a:endParaRPr>
          </a:p>
        </p:txBody>
      </p:sp>
      <p:graphicFrame>
        <p:nvGraphicFramePr>
          <p:cNvPr id="2" name="Table 1">
            <a:extLst>
              <a:ext uri="{FF2B5EF4-FFF2-40B4-BE49-F238E27FC236}">
                <a16:creationId xmlns:a16="http://schemas.microsoft.com/office/drawing/2014/main" id="{51A62AC2-5929-00B9-64FA-A2ADB002D627}"/>
              </a:ext>
            </a:extLst>
          </p:cNvPr>
          <p:cNvGraphicFramePr>
            <a:graphicFrameLocks noGrp="1"/>
          </p:cNvGraphicFramePr>
          <p:nvPr>
            <p:extLst>
              <p:ext uri="{D42A27DB-BD31-4B8C-83A1-F6EECF244321}">
                <p14:modId xmlns:p14="http://schemas.microsoft.com/office/powerpoint/2010/main" val="1178380395"/>
              </p:ext>
            </p:extLst>
          </p:nvPr>
        </p:nvGraphicFramePr>
        <p:xfrm>
          <a:off x="1227668" y="3617517"/>
          <a:ext cx="8599233" cy="1538680"/>
        </p:xfrm>
        <a:graphic>
          <a:graphicData uri="http://schemas.openxmlformats.org/drawingml/2006/table">
            <a:tbl>
              <a:tblPr rtl="1"/>
              <a:tblGrid>
                <a:gridCol w="2402755">
                  <a:extLst>
                    <a:ext uri="{9D8B030D-6E8A-4147-A177-3AD203B41FA5}">
                      <a16:colId xmlns:a16="http://schemas.microsoft.com/office/drawing/2014/main" val="3953587583"/>
                    </a:ext>
                  </a:extLst>
                </a:gridCol>
                <a:gridCol w="667542">
                  <a:extLst>
                    <a:ext uri="{9D8B030D-6E8A-4147-A177-3AD203B41FA5}">
                      <a16:colId xmlns:a16="http://schemas.microsoft.com/office/drawing/2014/main" val="3595563513"/>
                    </a:ext>
                  </a:extLst>
                </a:gridCol>
                <a:gridCol w="667542">
                  <a:extLst>
                    <a:ext uri="{9D8B030D-6E8A-4147-A177-3AD203B41FA5}">
                      <a16:colId xmlns:a16="http://schemas.microsoft.com/office/drawing/2014/main" val="874800325"/>
                    </a:ext>
                  </a:extLst>
                </a:gridCol>
                <a:gridCol w="552794">
                  <a:extLst>
                    <a:ext uri="{9D8B030D-6E8A-4147-A177-3AD203B41FA5}">
                      <a16:colId xmlns:a16="http://schemas.microsoft.com/office/drawing/2014/main" val="1067972281"/>
                    </a:ext>
                  </a:extLst>
                </a:gridCol>
                <a:gridCol w="552794">
                  <a:extLst>
                    <a:ext uri="{9D8B030D-6E8A-4147-A177-3AD203B41FA5}">
                      <a16:colId xmlns:a16="http://schemas.microsoft.com/office/drawing/2014/main" val="304156581"/>
                    </a:ext>
                  </a:extLst>
                </a:gridCol>
                <a:gridCol w="552794">
                  <a:extLst>
                    <a:ext uri="{9D8B030D-6E8A-4147-A177-3AD203B41FA5}">
                      <a16:colId xmlns:a16="http://schemas.microsoft.com/office/drawing/2014/main" val="319274480"/>
                    </a:ext>
                  </a:extLst>
                </a:gridCol>
                <a:gridCol w="552794">
                  <a:extLst>
                    <a:ext uri="{9D8B030D-6E8A-4147-A177-3AD203B41FA5}">
                      <a16:colId xmlns:a16="http://schemas.microsoft.com/office/drawing/2014/main" val="3701138934"/>
                    </a:ext>
                  </a:extLst>
                </a:gridCol>
                <a:gridCol w="552794">
                  <a:extLst>
                    <a:ext uri="{9D8B030D-6E8A-4147-A177-3AD203B41FA5}">
                      <a16:colId xmlns:a16="http://schemas.microsoft.com/office/drawing/2014/main" val="1299637401"/>
                    </a:ext>
                  </a:extLst>
                </a:gridCol>
                <a:gridCol w="552794">
                  <a:extLst>
                    <a:ext uri="{9D8B030D-6E8A-4147-A177-3AD203B41FA5}">
                      <a16:colId xmlns:a16="http://schemas.microsoft.com/office/drawing/2014/main" val="1214522096"/>
                    </a:ext>
                  </a:extLst>
                </a:gridCol>
                <a:gridCol w="552794">
                  <a:extLst>
                    <a:ext uri="{9D8B030D-6E8A-4147-A177-3AD203B41FA5}">
                      <a16:colId xmlns:a16="http://schemas.microsoft.com/office/drawing/2014/main" val="1631377082"/>
                    </a:ext>
                  </a:extLst>
                </a:gridCol>
                <a:gridCol w="552794">
                  <a:extLst>
                    <a:ext uri="{9D8B030D-6E8A-4147-A177-3AD203B41FA5}">
                      <a16:colId xmlns:a16="http://schemas.microsoft.com/office/drawing/2014/main" val="2799528078"/>
                    </a:ext>
                  </a:extLst>
                </a:gridCol>
                <a:gridCol w="439042">
                  <a:extLst>
                    <a:ext uri="{9D8B030D-6E8A-4147-A177-3AD203B41FA5}">
                      <a16:colId xmlns:a16="http://schemas.microsoft.com/office/drawing/2014/main" val="3934052686"/>
                    </a:ext>
                  </a:extLst>
                </a:gridCol>
              </a:tblGrid>
              <a:tr h="384670">
                <a:tc>
                  <a:txBody>
                    <a:bodyPr/>
                    <a:lstStyle/>
                    <a:p>
                      <a:pPr algn="ctr" rtl="1">
                        <a:spcAft>
                          <a:spcPts val="0"/>
                        </a:spcAft>
                      </a:pPr>
                      <a:r>
                        <a:rPr lang="fa-IR" sz="1800" b="1" dirty="0">
                          <a:solidFill>
                            <a:srgbClr val="FFFFFF"/>
                          </a:solidFill>
                          <a:effectLst/>
                          <a:latin typeface="Tahoma" panose="020B0604030504040204" pitchFamily="34" charset="0"/>
                          <a:cs typeface="B Nazanin" panose="00000400000000000000" pitchFamily="2" charset="-78"/>
                        </a:rPr>
                        <a:t>شماره مقالات</a:t>
                      </a:r>
                      <a:endParaRPr lang="fa-IR" sz="1800" b="1" dirty="0">
                        <a:effectLst/>
                        <a:latin typeface="IRANSans"/>
                        <a:cs typeface="B Nazanin" panose="000004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F81BD"/>
                    </a:solidFill>
                  </a:tcPr>
                </a:tc>
                <a:tc>
                  <a:txBody>
                    <a:bodyPr/>
                    <a:lstStyle/>
                    <a:p>
                      <a:pPr algn="ctr" rtl="1">
                        <a:spcAft>
                          <a:spcPts val="0"/>
                        </a:spcAft>
                      </a:pPr>
                      <a:r>
                        <a:rPr lang="en-US" sz="1800" b="1">
                          <a:solidFill>
                            <a:srgbClr val="FFFFFF"/>
                          </a:solidFill>
                          <a:effectLst/>
                          <a:latin typeface="IRANSans"/>
                          <a:cs typeface="B Nazanin" panose="00000400000000000000" pitchFamily="2" charset="-78"/>
                        </a:rPr>
                        <a:t>11</a:t>
                      </a:r>
                      <a:endParaRPr lang="en-US" sz="1800" b="1">
                        <a:effectLst/>
                        <a:latin typeface="IRANSans"/>
                        <a:cs typeface="B Nazanin" panose="000004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81BD"/>
                    </a:solidFill>
                  </a:tcPr>
                </a:tc>
                <a:tc>
                  <a:txBody>
                    <a:bodyPr/>
                    <a:lstStyle/>
                    <a:p>
                      <a:pPr algn="ctr" rtl="1">
                        <a:spcAft>
                          <a:spcPts val="0"/>
                        </a:spcAft>
                      </a:pPr>
                      <a:r>
                        <a:rPr lang="en-US" sz="1800" b="1" dirty="0">
                          <a:solidFill>
                            <a:srgbClr val="FFFFFF"/>
                          </a:solidFill>
                          <a:effectLst/>
                          <a:latin typeface="IRANSans"/>
                          <a:cs typeface="B Nazanin" panose="00000400000000000000" pitchFamily="2" charset="-78"/>
                        </a:rPr>
                        <a:t>10</a:t>
                      </a:r>
                      <a:endParaRPr lang="en-US" sz="1800" b="1" dirty="0">
                        <a:effectLst/>
                        <a:latin typeface="IRANSans"/>
                        <a:cs typeface="B Nazanin" panose="00000400000000000000" pitchFamily="2" charset="-78"/>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81BD"/>
                    </a:solidFill>
                  </a:tcPr>
                </a:tc>
                <a:tc>
                  <a:txBody>
                    <a:bodyPr/>
                    <a:lstStyle/>
                    <a:p>
                      <a:pPr algn="ctr" rtl="1">
                        <a:spcAft>
                          <a:spcPts val="0"/>
                        </a:spcAft>
                      </a:pPr>
                      <a:r>
                        <a:rPr lang="en-US" sz="1800" b="1">
                          <a:solidFill>
                            <a:srgbClr val="FFFFFF"/>
                          </a:solidFill>
                          <a:effectLst/>
                          <a:latin typeface="IRANSans"/>
                          <a:cs typeface="B Nazanin" panose="00000400000000000000" pitchFamily="2" charset="-78"/>
                        </a:rPr>
                        <a:t>9</a:t>
                      </a:r>
                      <a:endParaRPr lang="en-US" sz="1800" b="1">
                        <a:effectLst/>
                        <a:latin typeface="IRANSans"/>
                        <a:cs typeface="B Nazanin" panose="00000400000000000000" pitchFamily="2" charset="-78"/>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81BD"/>
                    </a:solidFill>
                  </a:tcPr>
                </a:tc>
                <a:tc>
                  <a:txBody>
                    <a:bodyPr/>
                    <a:lstStyle/>
                    <a:p>
                      <a:pPr algn="ctr" rtl="1">
                        <a:spcAft>
                          <a:spcPts val="0"/>
                        </a:spcAft>
                      </a:pPr>
                      <a:r>
                        <a:rPr lang="en-US" sz="1800" b="1" dirty="0">
                          <a:solidFill>
                            <a:srgbClr val="FFFFFF"/>
                          </a:solidFill>
                          <a:effectLst/>
                          <a:latin typeface="IRANSans"/>
                          <a:cs typeface="B Nazanin" panose="00000400000000000000" pitchFamily="2" charset="-78"/>
                        </a:rPr>
                        <a:t>8</a:t>
                      </a:r>
                      <a:endParaRPr lang="en-US" sz="1800" b="1" dirty="0">
                        <a:effectLst/>
                        <a:latin typeface="IRANSans"/>
                        <a:cs typeface="B Nazanin" panose="00000400000000000000" pitchFamily="2" charset="-78"/>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81BD"/>
                    </a:solidFill>
                  </a:tcPr>
                </a:tc>
                <a:tc>
                  <a:txBody>
                    <a:bodyPr/>
                    <a:lstStyle/>
                    <a:p>
                      <a:pPr algn="ctr" rtl="1">
                        <a:spcAft>
                          <a:spcPts val="0"/>
                        </a:spcAft>
                      </a:pPr>
                      <a:r>
                        <a:rPr lang="en-US" sz="1800" b="1">
                          <a:solidFill>
                            <a:srgbClr val="FFFFFF"/>
                          </a:solidFill>
                          <a:effectLst/>
                          <a:latin typeface="IRANSans"/>
                          <a:cs typeface="B Nazanin" panose="00000400000000000000" pitchFamily="2" charset="-78"/>
                        </a:rPr>
                        <a:t>7</a:t>
                      </a:r>
                      <a:endParaRPr lang="en-US" sz="1800" b="1">
                        <a:effectLst/>
                        <a:latin typeface="IRANSans"/>
                        <a:cs typeface="B Nazanin" panose="00000400000000000000" pitchFamily="2" charset="-78"/>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81BD"/>
                    </a:solidFill>
                  </a:tcPr>
                </a:tc>
                <a:tc>
                  <a:txBody>
                    <a:bodyPr/>
                    <a:lstStyle/>
                    <a:p>
                      <a:pPr algn="ctr" rtl="1">
                        <a:spcAft>
                          <a:spcPts val="0"/>
                        </a:spcAft>
                      </a:pPr>
                      <a:r>
                        <a:rPr lang="en-US" sz="1800" b="1" dirty="0">
                          <a:solidFill>
                            <a:srgbClr val="FF0000"/>
                          </a:solidFill>
                          <a:effectLst/>
                          <a:latin typeface="IRANSans"/>
                          <a:cs typeface="B Nazanin" panose="00000400000000000000" pitchFamily="2" charset="-78"/>
                        </a:rPr>
                        <a:t>6</a:t>
                      </a:r>
                      <a:endParaRPr lang="en-US" sz="1800" b="1" dirty="0">
                        <a:effectLst/>
                        <a:latin typeface="IRANSans"/>
                        <a:cs typeface="B Nazanin" panose="00000400000000000000" pitchFamily="2" charset="-78"/>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81BD"/>
                    </a:solidFill>
                  </a:tcPr>
                </a:tc>
                <a:tc>
                  <a:txBody>
                    <a:bodyPr/>
                    <a:lstStyle/>
                    <a:p>
                      <a:pPr algn="ctr" rtl="1">
                        <a:spcAft>
                          <a:spcPts val="0"/>
                        </a:spcAft>
                      </a:pPr>
                      <a:r>
                        <a:rPr lang="en-US" sz="1800" b="1" dirty="0">
                          <a:solidFill>
                            <a:srgbClr val="00B050"/>
                          </a:solidFill>
                          <a:effectLst/>
                          <a:latin typeface="IRANSans"/>
                          <a:cs typeface="B Nazanin" panose="00000400000000000000" pitchFamily="2" charset="-78"/>
                        </a:rPr>
                        <a:t>5</a:t>
                      </a: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81BD"/>
                    </a:solidFill>
                  </a:tcPr>
                </a:tc>
                <a:tc>
                  <a:txBody>
                    <a:bodyPr/>
                    <a:lstStyle/>
                    <a:p>
                      <a:pPr algn="ctr" rtl="1">
                        <a:spcAft>
                          <a:spcPts val="0"/>
                        </a:spcAft>
                      </a:pPr>
                      <a:r>
                        <a:rPr lang="en-US" sz="1800" b="1">
                          <a:solidFill>
                            <a:srgbClr val="FFFFFF"/>
                          </a:solidFill>
                          <a:effectLst/>
                          <a:latin typeface="IRANSans"/>
                          <a:cs typeface="B Nazanin" panose="00000400000000000000" pitchFamily="2" charset="-78"/>
                        </a:rPr>
                        <a:t>4</a:t>
                      </a:r>
                      <a:endParaRPr lang="en-US" sz="1800" b="1">
                        <a:effectLst/>
                        <a:latin typeface="IRANSans"/>
                        <a:cs typeface="B Nazanin" panose="00000400000000000000" pitchFamily="2" charset="-78"/>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81BD"/>
                    </a:solidFill>
                  </a:tcPr>
                </a:tc>
                <a:tc>
                  <a:txBody>
                    <a:bodyPr/>
                    <a:lstStyle/>
                    <a:p>
                      <a:pPr algn="ctr" rtl="1">
                        <a:spcAft>
                          <a:spcPts val="0"/>
                        </a:spcAft>
                      </a:pPr>
                      <a:r>
                        <a:rPr lang="en-US" sz="1800" b="1">
                          <a:solidFill>
                            <a:srgbClr val="FFFFFF"/>
                          </a:solidFill>
                          <a:effectLst/>
                          <a:latin typeface="IRANSans"/>
                          <a:cs typeface="B Nazanin" panose="00000400000000000000" pitchFamily="2" charset="-78"/>
                        </a:rPr>
                        <a:t>3</a:t>
                      </a:r>
                      <a:endParaRPr lang="en-US" sz="1800" b="1">
                        <a:effectLst/>
                        <a:latin typeface="IRANSans"/>
                        <a:cs typeface="B Nazanin" panose="00000400000000000000" pitchFamily="2" charset="-78"/>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81BD"/>
                    </a:solidFill>
                  </a:tcPr>
                </a:tc>
                <a:tc>
                  <a:txBody>
                    <a:bodyPr/>
                    <a:lstStyle/>
                    <a:p>
                      <a:pPr algn="ctr" rtl="1">
                        <a:spcAft>
                          <a:spcPts val="0"/>
                        </a:spcAft>
                      </a:pPr>
                      <a:r>
                        <a:rPr lang="en-US" sz="1800" b="1">
                          <a:solidFill>
                            <a:srgbClr val="FFFFFF"/>
                          </a:solidFill>
                          <a:effectLst/>
                          <a:latin typeface="IRANSans"/>
                          <a:cs typeface="B Nazanin" panose="00000400000000000000" pitchFamily="2" charset="-78"/>
                        </a:rPr>
                        <a:t>2</a:t>
                      </a:r>
                      <a:endParaRPr lang="en-US" sz="1800" b="1">
                        <a:effectLst/>
                        <a:latin typeface="IRANSans"/>
                        <a:cs typeface="B Nazanin" panose="00000400000000000000" pitchFamily="2" charset="-78"/>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81BD"/>
                    </a:solidFill>
                  </a:tcPr>
                </a:tc>
                <a:tc>
                  <a:txBody>
                    <a:bodyPr/>
                    <a:lstStyle/>
                    <a:p>
                      <a:pPr algn="ctr" rtl="1">
                        <a:spcAft>
                          <a:spcPts val="0"/>
                        </a:spcAft>
                      </a:pPr>
                      <a:r>
                        <a:rPr lang="en-US" sz="1800" b="1" dirty="0">
                          <a:solidFill>
                            <a:srgbClr val="FFFFFF"/>
                          </a:solidFill>
                          <a:effectLst/>
                          <a:latin typeface="IRANSans"/>
                          <a:cs typeface="B Nazanin" panose="00000400000000000000" pitchFamily="2" charset="-78"/>
                        </a:rPr>
                        <a:t>1</a:t>
                      </a:r>
                      <a:endParaRPr lang="en-US" sz="1800" b="1" dirty="0">
                        <a:effectLst/>
                        <a:latin typeface="IRANSans"/>
                        <a:cs typeface="B Nazanin" panose="00000400000000000000" pitchFamily="2" charset="-78"/>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81BD"/>
                    </a:solidFill>
                  </a:tcPr>
                </a:tc>
                <a:extLst>
                  <a:ext uri="{0D108BD9-81ED-4DB2-BD59-A6C34878D82A}">
                    <a16:rowId xmlns:a16="http://schemas.microsoft.com/office/drawing/2014/main" val="2215587494"/>
                  </a:ext>
                </a:extLst>
              </a:tr>
              <a:tr h="384670">
                <a:tc>
                  <a:txBody>
                    <a:bodyPr/>
                    <a:lstStyle/>
                    <a:p>
                      <a:pPr algn="ctr" rtl="1">
                        <a:spcAft>
                          <a:spcPts val="0"/>
                        </a:spcAft>
                      </a:pPr>
                      <a:r>
                        <a:rPr lang="fa-IR" sz="1800" b="1" dirty="0">
                          <a:solidFill>
                            <a:srgbClr val="FFFFFF"/>
                          </a:solidFill>
                          <a:effectLst/>
                          <a:latin typeface="Tahoma" panose="020B0604030504040204" pitchFamily="34" charset="0"/>
                          <a:cs typeface="B Nazanin" panose="00000400000000000000" pitchFamily="2" charset="-78"/>
                        </a:rPr>
                        <a:t>تعداد استنادات به هر مقاله</a:t>
                      </a:r>
                      <a:endParaRPr lang="fa-IR" sz="1800" b="1" dirty="0">
                        <a:effectLst/>
                        <a:latin typeface="IRANSans"/>
                        <a:cs typeface="B Nazanin" panose="00000400000000000000" pitchFamily="2" charset="-78"/>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81BD"/>
                    </a:solidFill>
                  </a:tcPr>
                </a:tc>
                <a:tc>
                  <a:txBody>
                    <a:bodyPr/>
                    <a:lstStyle/>
                    <a:p>
                      <a:pPr algn="ctr" rtl="1">
                        <a:spcAft>
                          <a:spcPts val="0"/>
                        </a:spcAft>
                      </a:pPr>
                      <a:r>
                        <a:rPr lang="en-US" sz="1800" b="1">
                          <a:effectLst/>
                          <a:latin typeface="IRANSans"/>
                          <a:cs typeface="B Nazanin" panose="00000400000000000000" pitchFamily="2" charset="-78"/>
                        </a:rPr>
                        <a:t>0</a:t>
                      </a: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8D8D8"/>
                    </a:solidFill>
                  </a:tcPr>
                </a:tc>
                <a:tc>
                  <a:txBody>
                    <a:bodyPr/>
                    <a:lstStyle/>
                    <a:p>
                      <a:pPr algn="ctr" rtl="1">
                        <a:spcAft>
                          <a:spcPts val="0"/>
                        </a:spcAft>
                      </a:pPr>
                      <a:r>
                        <a:rPr lang="en-US" sz="1800" b="1">
                          <a:effectLst/>
                          <a:latin typeface="IRANSans"/>
                          <a:cs typeface="B Nazanin" panose="00000400000000000000" pitchFamily="2" charset="-78"/>
                        </a:rPr>
                        <a:t>0</a:t>
                      </a: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8D8D8"/>
                    </a:solidFill>
                  </a:tcPr>
                </a:tc>
                <a:tc>
                  <a:txBody>
                    <a:bodyPr/>
                    <a:lstStyle/>
                    <a:p>
                      <a:pPr algn="ctr" rtl="1">
                        <a:spcAft>
                          <a:spcPts val="0"/>
                        </a:spcAft>
                      </a:pPr>
                      <a:r>
                        <a:rPr lang="en-US" sz="1800" b="1">
                          <a:effectLst/>
                          <a:latin typeface="IRANSans"/>
                          <a:cs typeface="B Nazanin" panose="00000400000000000000" pitchFamily="2" charset="-78"/>
                        </a:rPr>
                        <a:t>1</a:t>
                      </a: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8D8D8"/>
                    </a:solidFill>
                  </a:tcPr>
                </a:tc>
                <a:tc>
                  <a:txBody>
                    <a:bodyPr/>
                    <a:lstStyle/>
                    <a:p>
                      <a:pPr algn="ctr" rtl="1">
                        <a:spcAft>
                          <a:spcPts val="0"/>
                        </a:spcAft>
                      </a:pPr>
                      <a:r>
                        <a:rPr lang="en-US" sz="1800" b="1">
                          <a:effectLst/>
                          <a:latin typeface="IRANSans"/>
                          <a:cs typeface="B Nazanin" panose="00000400000000000000" pitchFamily="2" charset="-78"/>
                        </a:rPr>
                        <a:t>3</a:t>
                      </a: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8D8D8"/>
                    </a:solidFill>
                  </a:tcPr>
                </a:tc>
                <a:tc>
                  <a:txBody>
                    <a:bodyPr/>
                    <a:lstStyle/>
                    <a:p>
                      <a:pPr algn="ctr" rtl="1">
                        <a:spcAft>
                          <a:spcPts val="0"/>
                        </a:spcAft>
                      </a:pPr>
                      <a:r>
                        <a:rPr lang="en-US" sz="1800" b="1">
                          <a:effectLst/>
                          <a:latin typeface="IRANSans"/>
                          <a:cs typeface="B Nazanin" panose="00000400000000000000" pitchFamily="2" charset="-78"/>
                        </a:rPr>
                        <a:t>4</a:t>
                      </a: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8D8D8"/>
                    </a:solidFill>
                  </a:tcPr>
                </a:tc>
                <a:tc>
                  <a:txBody>
                    <a:bodyPr/>
                    <a:lstStyle/>
                    <a:p>
                      <a:pPr algn="ctr" rtl="1">
                        <a:spcAft>
                          <a:spcPts val="0"/>
                        </a:spcAft>
                      </a:pPr>
                      <a:r>
                        <a:rPr lang="en-US" sz="1800" b="1">
                          <a:solidFill>
                            <a:srgbClr val="FF0000"/>
                          </a:solidFill>
                          <a:effectLst/>
                          <a:latin typeface="IRANSans"/>
                          <a:cs typeface="B Nazanin" panose="00000400000000000000" pitchFamily="2" charset="-78"/>
                        </a:rPr>
                        <a:t>5</a:t>
                      </a:r>
                      <a:endParaRPr lang="en-US" sz="1800" b="1">
                        <a:effectLst/>
                        <a:latin typeface="IRANSans"/>
                        <a:cs typeface="B Nazanin" panose="00000400000000000000" pitchFamily="2" charset="-78"/>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8D8D8"/>
                    </a:solidFill>
                  </a:tcPr>
                </a:tc>
                <a:tc>
                  <a:txBody>
                    <a:bodyPr/>
                    <a:lstStyle/>
                    <a:p>
                      <a:pPr algn="ctr" rtl="1">
                        <a:spcAft>
                          <a:spcPts val="0"/>
                        </a:spcAft>
                      </a:pPr>
                      <a:r>
                        <a:rPr lang="en-US" sz="1800" b="1" dirty="0">
                          <a:solidFill>
                            <a:srgbClr val="00B050"/>
                          </a:solidFill>
                          <a:effectLst/>
                          <a:latin typeface="IRANSans"/>
                          <a:cs typeface="B Nazanin" panose="00000400000000000000" pitchFamily="2" charset="-78"/>
                        </a:rPr>
                        <a:t>5</a:t>
                      </a: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8D8D8"/>
                    </a:solidFill>
                  </a:tcPr>
                </a:tc>
                <a:tc>
                  <a:txBody>
                    <a:bodyPr/>
                    <a:lstStyle/>
                    <a:p>
                      <a:pPr algn="ctr" rtl="1">
                        <a:spcAft>
                          <a:spcPts val="0"/>
                        </a:spcAft>
                      </a:pPr>
                      <a:r>
                        <a:rPr lang="en-US" sz="1800" b="1">
                          <a:effectLst/>
                          <a:latin typeface="IRANSans"/>
                          <a:cs typeface="B Nazanin" panose="00000400000000000000" pitchFamily="2" charset="-78"/>
                        </a:rPr>
                        <a:t>6</a:t>
                      </a: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8D8D8"/>
                    </a:solidFill>
                  </a:tcPr>
                </a:tc>
                <a:tc>
                  <a:txBody>
                    <a:bodyPr/>
                    <a:lstStyle/>
                    <a:p>
                      <a:pPr algn="ctr" rtl="1">
                        <a:spcAft>
                          <a:spcPts val="0"/>
                        </a:spcAft>
                      </a:pPr>
                      <a:r>
                        <a:rPr lang="en-US" sz="1800" b="1">
                          <a:effectLst/>
                          <a:latin typeface="IRANSans"/>
                          <a:cs typeface="B Nazanin" panose="00000400000000000000" pitchFamily="2" charset="-78"/>
                        </a:rPr>
                        <a:t>6</a:t>
                      </a: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8D8D8"/>
                    </a:solidFill>
                  </a:tcPr>
                </a:tc>
                <a:tc>
                  <a:txBody>
                    <a:bodyPr/>
                    <a:lstStyle/>
                    <a:p>
                      <a:pPr algn="ctr" rtl="1">
                        <a:spcAft>
                          <a:spcPts val="0"/>
                        </a:spcAft>
                      </a:pPr>
                      <a:r>
                        <a:rPr lang="en-US" sz="1800" b="1">
                          <a:effectLst/>
                          <a:latin typeface="IRANSans"/>
                          <a:cs typeface="B Nazanin" panose="00000400000000000000" pitchFamily="2" charset="-78"/>
                        </a:rPr>
                        <a:t>7</a:t>
                      </a: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8D8D8"/>
                    </a:solidFill>
                  </a:tcPr>
                </a:tc>
                <a:tc>
                  <a:txBody>
                    <a:bodyPr/>
                    <a:lstStyle/>
                    <a:p>
                      <a:pPr algn="ctr" rtl="1">
                        <a:spcAft>
                          <a:spcPts val="0"/>
                        </a:spcAft>
                      </a:pPr>
                      <a:r>
                        <a:rPr lang="en-US" sz="1800" b="1">
                          <a:effectLst/>
                          <a:latin typeface="IRANSans"/>
                          <a:cs typeface="B Nazanin" panose="00000400000000000000" pitchFamily="2" charset="-78"/>
                        </a:rPr>
                        <a:t>8</a:t>
                      </a: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8D8D8"/>
                    </a:solidFill>
                  </a:tcPr>
                </a:tc>
                <a:extLst>
                  <a:ext uri="{0D108BD9-81ED-4DB2-BD59-A6C34878D82A}">
                    <a16:rowId xmlns:a16="http://schemas.microsoft.com/office/drawing/2014/main" val="513074880"/>
                  </a:ext>
                </a:extLst>
              </a:tr>
              <a:tr h="384670">
                <a:tc>
                  <a:txBody>
                    <a:bodyPr/>
                    <a:lstStyle/>
                    <a:p>
                      <a:pPr algn="ctr" rtl="1">
                        <a:spcAft>
                          <a:spcPts val="0"/>
                        </a:spcAft>
                      </a:pPr>
                      <a:r>
                        <a:rPr lang="fa-IR" sz="1800" b="1" dirty="0">
                          <a:solidFill>
                            <a:srgbClr val="FFFFFF"/>
                          </a:solidFill>
                          <a:effectLst/>
                          <a:latin typeface="Tahoma" panose="020B0604030504040204" pitchFamily="34" charset="0"/>
                          <a:cs typeface="B Nazanin" panose="00000400000000000000" pitchFamily="2" charset="-78"/>
                        </a:rPr>
                        <a:t>فراوانی تجمعی استنادات</a:t>
                      </a:r>
                      <a:endParaRPr lang="fa-IR" sz="1800" b="1" dirty="0">
                        <a:effectLst/>
                        <a:latin typeface="IRANSans"/>
                        <a:cs typeface="B Nazanin" panose="00000400000000000000" pitchFamily="2" charset="-78"/>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81BD"/>
                    </a:solidFill>
                  </a:tcPr>
                </a:tc>
                <a:tc>
                  <a:txBody>
                    <a:bodyPr/>
                    <a:lstStyle/>
                    <a:p>
                      <a:pPr algn="ctr" rtl="1">
                        <a:spcAft>
                          <a:spcPts val="0"/>
                        </a:spcAft>
                      </a:pPr>
                      <a:r>
                        <a:rPr lang="en-US" sz="1800" b="1">
                          <a:effectLst/>
                          <a:latin typeface="IRANSans"/>
                          <a:cs typeface="B Nazanin" panose="00000400000000000000" pitchFamily="2" charset="-78"/>
                        </a:rPr>
                        <a:t>45</a:t>
                      </a: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ctr" rtl="1">
                        <a:spcAft>
                          <a:spcPts val="0"/>
                        </a:spcAft>
                      </a:pPr>
                      <a:r>
                        <a:rPr lang="en-US" sz="1800" b="1">
                          <a:effectLst/>
                          <a:latin typeface="IRANSans"/>
                          <a:cs typeface="B Nazanin" panose="00000400000000000000" pitchFamily="2" charset="-78"/>
                        </a:rPr>
                        <a:t>45</a:t>
                      </a: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ctr" rtl="1">
                        <a:spcAft>
                          <a:spcPts val="0"/>
                        </a:spcAft>
                      </a:pPr>
                      <a:r>
                        <a:rPr lang="en-US" sz="1800" b="1">
                          <a:effectLst/>
                          <a:latin typeface="IRANSans"/>
                          <a:cs typeface="B Nazanin" panose="00000400000000000000" pitchFamily="2" charset="-78"/>
                        </a:rPr>
                        <a:t>45</a:t>
                      </a: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ctr" rtl="1">
                        <a:spcAft>
                          <a:spcPts val="0"/>
                        </a:spcAft>
                      </a:pPr>
                      <a:r>
                        <a:rPr lang="en-US" sz="1800" b="1">
                          <a:effectLst/>
                          <a:latin typeface="IRANSans"/>
                          <a:cs typeface="B Nazanin" panose="00000400000000000000" pitchFamily="2" charset="-78"/>
                        </a:rPr>
                        <a:t>44</a:t>
                      </a: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ctr" rtl="1">
                        <a:spcAft>
                          <a:spcPts val="0"/>
                        </a:spcAft>
                      </a:pPr>
                      <a:r>
                        <a:rPr lang="en-US" sz="1800" b="1">
                          <a:effectLst/>
                          <a:latin typeface="IRANSans"/>
                          <a:cs typeface="B Nazanin" panose="00000400000000000000" pitchFamily="2" charset="-78"/>
                        </a:rPr>
                        <a:t>41</a:t>
                      </a: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ctr" rtl="1">
                        <a:spcAft>
                          <a:spcPts val="0"/>
                        </a:spcAft>
                      </a:pPr>
                      <a:r>
                        <a:rPr lang="en-US" sz="1800" b="1">
                          <a:solidFill>
                            <a:srgbClr val="FF0000"/>
                          </a:solidFill>
                          <a:effectLst/>
                          <a:latin typeface="IRANSans"/>
                          <a:cs typeface="B Nazanin" panose="00000400000000000000" pitchFamily="2" charset="-78"/>
                        </a:rPr>
                        <a:t>37</a:t>
                      </a:r>
                      <a:endParaRPr lang="en-US" sz="1800" b="1">
                        <a:effectLst/>
                        <a:latin typeface="IRANSans"/>
                        <a:cs typeface="B Nazanin" panose="00000400000000000000" pitchFamily="2" charset="-78"/>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ctr" rtl="1">
                        <a:spcAft>
                          <a:spcPts val="0"/>
                        </a:spcAft>
                      </a:pPr>
                      <a:r>
                        <a:rPr lang="en-US" sz="1800" b="1">
                          <a:effectLst/>
                          <a:latin typeface="IRANSans"/>
                          <a:cs typeface="B Nazanin" panose="00000400000000000000" pitchFamily="2" charset="-78"/>
                        </a:rPr>
                        <a:t>32</a:t>
                      </a: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ctr" rtl="1">
                        <a:spcAft>
                          <a:spcPts val="0"/>
                        </a:spcAft>
                      </a:pPr>
                      <a:r>
                        <a:rPr lang="en-US" sz="1800" b="1">
                          <a:effectLst/>
                          <a:latin typeface="IRANSans"/>
                          <a:cs typeface="B Nazanin" panose="00000400000000000000" pitchFamily="2" charset="-78"/>
                        </a:rPr>
                        <a:t>27</a:t>
                      </a: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ctr" rtl="1">
                        <a:spcAft>
                          <a:spcPts val="0"/>
                        </a:spcAft>
                      </a:pPr>
                      <a:r>
                        <a:rPr lang="en-US" sz="1800" b="1">
                          <a:effectLst/>
                          <a:latin typeface="IRANSans"/>
                          <a:cs typeface="B Nazanin" panose="00000400000000000000" pitchFamily="2" charset="-78"/>
                        </a:rPr>
                        <a:t>21</a:t>
                      </a: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ctr" rtl="1">
                        <a:spcAft>
                          <a:spcPts val="0"/>
                        </a:spcAft>
                      </a:pPr>
                      <a:r>
                        <a:rPr lang="en-US" sz="1800" b="1">
                          <a:effectLst/>
                          <a:latin typeface="IRANSans"/>
                          <a:cs typeface="B Nazanin" panose="00000400000000000000" pitchFamily="2" charset="-78"/>
                        </a:rPr>
                        <a:t>15</a:t>
                      </a: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ctr" rtl="1">
                        <a:spcAft>
                          <a:spcPts val="0"/>
                        </a:spcAft>
                      </a:pPr>
                      <a:r>
                        <a:rPr lang="en-US" sz="1800" b="1">
                          <a:effectLst/>
                          <a:latin typeface="IRANSans"/>
                          <a:cs typeface="B Nazanin" panose="00000400000000000000" pitchFamily="2" charset="-78"/>
                        </a:rPr>
                        <a:t>8</a:t>
                      </a: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extLst>
                  <a:ext uri="{0D108BD9-81ED-4DB2-BD59-A6C34878D82A}">
                    <a16:rowId xmlns:a16="http://schemas.microsoft.com/office/drawing/2014/main" val="1609567245"/>
                  </a:ext>
                </a:extLst>
              </a:tr>
              <a:tr h="384670">
                <a:tc>
                  <a:txBody>
                    <a:bodyPr/>
                    <a:lstStyle/>
                    <a:p>
                      <a:pPr algn="ctr" rtl="1">
                        <a:spcAft>
                          <a:spcPts val="0"/>
                        </a:spcAft>
                      </a:pPr>
                      <a:r>
                        <a:rPr lang="fa-IR" sz="1800" b="1" dirty="0">
                          <a:solidFill>
                            <a:srgbClr val="FFFFFF"/>
                          </a:solidFill>
                          <a:effectLst/>
                          <a:latin typeface="Tahoma" panose="020B0604030504040204" pitchFamily="34" charset="0"/>
                          <a:cs typeface="B Nazanin" panose="00000400000000000000" pitchFamily="2" charset="-78"/>
                        </a:rPr>
                        <a:t>جی به توان 2</a:t>
                      </a:r>
                      <a:endParaRPr lang="fa-IR" sz="1800" b="1" dirty="0">
                        <a:effectLst/>
                        <a:latin typeface="IRANSans"/>
                        <a:cs typeface="B Nazanin" panose="00000400000000000000" pitchFamily="2" charset="-78"/>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4F81BD"/>
                    </a:solidFill>
                  </a:tcPr>
                </a:tc>
                <a:tc>
                  <a:txBody>
                    <a:bodyPr/>
                    <a:lstStyle/>
                    <a:p>
                      <a:pPr algn="ctr" rtl="1">
                        <a:spcAft>
                          <a:spcPts val="0"/>
                        </a:spcAft>
                      </a:pPr>
                      <a:r>
                        <a:rPr lang="en-US" sz="1800" b="1" dirty="0">
                          <a:effectLst/>
                          <a:latin typeface="IRANSans"/>
                          <a:cs typeface="B Nazanin" panose="00000400000000000000" pitchFamily="2" charset="-78"/>
                        </a:rPr>
                        <a:t>121</a:t>
                      </a: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8D8D8"/>
                    </a:solidFill>
                  </a:tcPr>
                </a:tc>
                <a:tc>
                  <a:txBody>
                    <a:bodyPr/>
                    <a:lstStyle/>
                    <a:p>
                      <a:pPr algn="ctr" rtl="1">
                        <a:spcAft>
                          <a:spcPts val="0"/>
                        </a:spcAft>
                      </a:pPr>
                      <a:r>
                        <a:rPr lang="en-US" sz="1800" b="1">
                          <a:effectLst/>
                          <a:latin typeface="IRANSans"/>
                          <a:cs typeface="B Nazanin" panose="00000400000000000000" pitchFamily="2" charset="-78"/>
                        </a:rPr>
                        <a:t>100</a:t>
                      </a: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8D8D8"/>
                    </a:solidFill>
                  </a:tcPr>
                </a:tc>
                <a:tc>
                  <a:txBody>
                    <a:bodyPr/>
                    <a:lstStyle/>
                    <a:p>
                      <a:pPr algn="ctr" rtl="1">
                        <a:spcAft>
                          <a:spcPts val="0"/>
                        </a:spcAft>
                      </a:pPr>
                      <a:r>
                        <a:rPr lang="en-US" sz="1800" b="1">
                          <a:effectLst/>
                          <a:latin typeface="IRANSans"/>
                          <a:cs typeface="B Nazanin" panose="00000400000000000000" pitchFamily="2" charset="-78"/>
                        </a:rPr>
                        <a:t>81</a:t>
                      </a: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8D8D8"/>
                    </a:solidFill>
                  </a:tcPr>
                </a:tc>
                <a:tc>
                  <a:txBody>
                    <a:bodyPr/>
                    <a:lstStyle/>
                    <a:p>
                      <a:pPr algn="ctr" rtl="1">
                        <a:spcAft>
                          <a:spcPts val="0"/>
                        </a:spcAft>
                      </a:pPr>
                      <a:r>
                        <a:rPr lang="en-US" sz="1800" b="1">
                          <a:effectLst/>
                          <a:latin typeface="IRANSans"/>
                          <a:cs typeface="B Nazanin" panose="00000400000000000000" pitchFamily="2" charset="-78"/>
                        </a:rPr>
                        <a:t>64</a:t>
                      </a: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8D8D8"/>
                    </a:solidFill>
                  </a:tcPr>
                </a:tc>
                <a:tc>
                  <a:txBody>
                    <a:bodyPr/>
                    <a:lstStyle/>
                    <a:p>
                      <a:pPr algn="ctr" rtl="1">
                        <a:spcAft>
                          <a:spcPts val="0"/>
                        </a:spcAft>
                      </a:pPr>
                      <a:r>
                        <a:rPr lang="en-US" sz="1800" b="1">
                          <a:effectLst/>
                          <a:latin typeface="IRANSans"/>
                          <a:cs typeface="B Nazanin" panose="00000400000000000000" pitchFamily="2" charset="-78"/>
                        </a:rPr>
                        <a:t>49</a:t>
                      </a: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8D8D8"/>
                    </a:solidFill>
                  </a:tcPr>
                </a:tc>
                <a:tc>
                  <a:txBody>
                    <a:bodyPr/>
                    <a:lstStyle/>
                    <a:p>
                      <a:pPr algn="ctr" rtl="1">
                        <a:spcAft>
                          <a:spcPts val="0"/>
                        </a:spcAft>
                      </a:pPr>
                      <a:r>
                        <a:rPr lang="en-US" sz="1800" b="1">
                          <a:solidFill>
                            <a:srgbClr val="FF0000"/>
                          </a:solidFill>
                          <a:effectLst/>
                          <a:latin typeface="IRANSans"/>
                          <a:cs typeface="B Nazanin" panose="00000400000000000000" pitchFamily="2" charset="-78"/>
                        </a:rPr>
                        <a:t>36</a:t>
                      </a:r>
                      <a:endParaRPr lang="en-US" sz="1800" b="1">
                        <a:effectLst/>
                        <a:latin typeface="IRANSans"/>
                        <a:cs typeface="B Nazanin" panose="00000400000000000000" pitchFamily="2" charset="-78"/>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8D8D8"/>
                    </a:solidFill>
                  </a:tcPr>
                </a:tc>
                <a:tc>
                  <a:txBody>
                    <a:bodyPr/>
                    <a:lstStyle/>
                    <a:p>
                      <a:pPr algn="ctr" rtl="1">
                        <a:spcAft>
                          <a:spcPts val="0"/>
                        </a:spcAft>
                      </a:pPr>
                      <a:r>
                        <a:rPr lang="en-US" sz="1800" b="1">
                          <a:effectLst/>
                          <a:latin typeface="IRANSans"/>
                          <a:cs typeface="B Nazanin" panose="00000400000000000000" pitchFamily="2" charset="-78"/>
                        </a:rPr>
                        <a:t>25</a:t>
                      </a: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8D8D8"/>
                    </a:solidFill>
                  </a:tcPr>
                </a:tc>
                <a:tc>
                  <a:txBody>
                    <a:bodyPr/>
                    <a:lstStyle/>
                    <a:p>
                      <a:pPr algn="ctr" rtl="1">
                        <a:spcAft>
                          <a:spcPts val="0"/>
                        </a:spcAft>
                      </a:pPr>
                      <a:r>
                        <a:rPr lang="en-US" sz="1800" b="1">
                          <a:effectLst/>
                          <a:latin typeface="IRANSans"/>
                          <a:cs typeface="B Nazanin" panose="00000400000000000000" pitchFamily="2" charset="-78"/>
                        </a:rPr>
                        <a:t>16</a:t>
                      </a: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8D8D8"/>
                    </a:solidFill>
                  </a:tcPr>
                </a:tc>
                <a:tc>
                  <a:txBody>
                    <a:bodyPr/>
                    <a:lstStyle/>
                    <a:p>
                      <a:pPr algn="ctr" rtl="1">
                        <a:spcAft>
                          <a:spcPts val="0"/>
                        </a:spcAft>
                      </a:pPr>
                      <a:r>
                        <a:rPr lang="en-US" sz="1800" b="1">
                          <a:effectLst/>
                          <a:latin typeface="IRANSans"/>
                          <a:cs typeface="B Nazanin" panose="00000400000000000000" pitchFamily="2" charset="-78"/>
                        </a:rPr>
                        <a:t>9</a:t>
                      </a: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8D8D8"/>
                    </a:solidFill>
                  </a:tcPr>
                </a:tc>
                <a:tc>
                  <a:txBody>
                    <a:bodyPr/>
                    <a:lstStyle/>
                    <a:p>
                      <a:pPr algn="ctr" rtl="1">
                        <a:spcAft>
                          <a:spcPts val="0"/>
                        </a:spcAft>
                      </a:pPr>
                      <a:r>
                        <a:rPr lang="en-US" sz="1800" b="1">
                          <a:effectLst/>
                          <a:latin typeface="IRANSans"/>
                          <a:cs typeface="B Nazanin" panose="00000400000000000000" pitchFamily="2" charset="-78"/>
                        </a:rPr>
                        <a:t>4</a:t>
                      </a: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8D8D8"/>
                    </a:solidFill>
                  </a:tcPr>
                </a:tc>
                <a:tc>
                  <a:txBody>
                    <a:bodyPr/>
                    <a:lstStyle/>
                    <a:p>
                      <a:pPr algn="ctr" rtl="1">
                        <a:spcAft>
                          <a:spcPts val="0"/>
                        </a:spcAft>
                      </a:pPr>
                      <a:r>
                        <a:rPr lang="en-US" sz="1800" b="1" dirty="0">
                          <a:effectLst/>
                          <a:latin typeface="IRANSans"/>
                          <a:cs typeface="B Nazanin" panose="00000400000000000000" pitchFamily="2" charset="-78"/>
                        </a:rPr>
                        <a:t>1</a:t>
                      </a: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8D8D8"/>
                    </a:solidFill>
                  </a:tcPr>
                </a:tc>
                <a:extLst>
                  <a:ext uri="{0D108BD9-81ED-4DB2-BD59-A6C34878D82A}">
                    <a16:rowId xmlns:a16="http://schemas.microsoft.com/office/drawing/2014/main" val="1045523028"/>
                  </a:ext>
                </a:extLst>
              </a:tr>
            </a:tbl>
          </a:graphicData>
        </a:graphic>
      </p:graphicFrame>
      <p:sp>
        <p:nvSpPr>
          <p:cNvPr id="6" name="Speech Bubble: Rectangle with Corners Rounded 5">
            <a:extLst>
              <a:ext uri="{FF2B5EF4-FFF2-40B4-BE49-F238E27FC236}">
                <a16:creationId xmlns:a16="http://schemas.microsoft.com/office/drawing/2014/main" id="{D0CF6D8C-E9AE-A1DF-074A-B02701608AD8}"/>
              </a:ext>
            </a:extLst>
          </p:cNvPr>
          <p:cNvSpPr/>
          <p:nvPr/>
        </p:nvSpPr>
        <p:spPr>
          <a:xfrm>
            <a:off x="2184400" y="2751667"/>
            <a:ext cx="1346200" cy="612648"/>
          </a:xfrm>
          <a:prstGeom prst="wedgeRoundRectCallout">
            <a:avLst>
              <a:gd name="adj1" fmla="val 54638"/>
              <a:gd name="adj2" fmla="val 94286"/>
              <a:gd name="adj3" fmla="val 16667"/>
            </a:avLst>
          </a:prstGeom>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r>
              <a:rPr lang="en-US" b="1" dirty="0"/>
              <a:t>H-Index</a:t>
            </a:r>
          </a:p>
        </p:txBody>
      </p:sp>
      <p:sp>
        <p:nvSpPr>
          <p:cNvPr id="7" name="Speech Bubble: Rectangle with Corners Rounded 6">
            <a:extLst>
              <a:ext uri="{FF2B5EF4-FFF2-40B4-BE49-F238E27FC236}">
                <a16:creationId xmlns:a16="http://schemas.microsoft.com/office/drawing/2014/main" id="{B4857DB4-FA62-B504-D3CB-C6D02FCB2531}"/>
              </a:ext>
            </a:extLst>
          </p:cNvPr>
          <p:cNvSpPr/>
          <p:nvPr/>
        </p:nvSpPr>
        <p:spPr>
          <a:xfrm>
            <a:off x="4384092" y="2751667"/>
            <a:ext cx="1346200" cy="612648"/>
          </a:xfrm>
          <a:prstGeom prst="wedgeRoundRectCallout">
            <a:avLst>
              <a:gd name="adj1" fmla="val -59827"/>
              <a:gd name="adj2" fmla="val 91522"/>
              <a:gd name="adj3" fmla="val 16667"/>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en-US" b="1" dirty="0"/>
              <a:t>G-Index</a:t>
            </a:r>
          </a:p>
        </p:txBody>
      </p:sp>
      <p:sp>
        <p:nvSpPr>
          <p:cNvPr id="8" name="Arrow: Right 7">
            <a:extLst>
              <a:ext uri="{FF2B5EF4-FFF2-40B4-BE49-F238E27FC236}">
                <a16:creationId xmlns:a16="http://schemas.microsoft.com/office/drawing/2014/main" id="{3B302042-B2CE-274F-9A6D-7B7A453C3CB6}"/>
              </a:ext>
            </a:extLst>
          </p:cNvPr>
          <p:cNvSpPr/>
          <p:nvPr/>
        </p:nvSpPr>
        <p:spPr>
          <a:xfrm>
            <a:off x="1007534" y="4055532"/>
            <a:ext cx="220134" cy="287867"/>
          </a:xfrm>
          <a:prstGeom prst="rightArrow">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99FBDE9F-17DD-4302-0B17-EE18922559B7}"/>
              </a:ext>
            </a:extLst>
          </p:cNvPr>
          <p:cNvSpPr txBox="1"/>
          <p:nvPr/>
        </p:nvSpPr>
        <p:spPr>
          <a:xfrm>
            <a:off x="-67879" y="3783966"/>
            <a:ext cx="1295547" cy="830997"/>
          </a:xfrm>
          <a:prstGeom prst="rect">
            <a:avLst/>
          </a:prstGeom>
          <a:noFill/>
        </p:spPr>
        <p:txBody>
          <a:bodyPr wrap="none" rtlCol="0">
            <a:spAutoFit/>
          </a:bodyPr>
          <a:lstStyle/>
          <a:p>
            <a:pPr algn="ctr"/>
            <a:r>
              <a:rPr lang="fa-IR" sz="1600" b="1" dirty="0">
                <a:cs typeface="B Nazanin" panose="00000400000000000000" pitchFamily="2" charset="-78"/>
              </a:rPr>
              <a:t>مرتب سازی</a:t>
            </a:r>
          </a:p>
          <a:p>
            <a:pPr algn="ctr"/>
            <a:r>
              <a:rPr lang="fa-IR" sz="1600" b="1" dirty="0">
                <a:cs typeface="B Nazanin" panose="00000400000000000000" pitchFamily="2" charset="-78"/>
              </a:rPr>
              <a:t>بر اساس</a:t>
            </a:r>
          </a:p>
          <a:p>
            <a:pPr algn="ctr"/>
            <a:r>
              <a:rPr lang="fa-IR" sz="1600" b="1" dirty="0">
                <a:cs typeface="B Nazanin" panose="00000400000000000000" pitchFamily="2" charset="-78"/>
              </a:rPr>
              <a:t>بیشترین استناد</a:t>
            </a:r>
            <a:endParaRPr lang="en-US" sz="1600" b="1" dirty="0">
              <a:cs typeface="B Nazanin" panose="00000400000000000000" pitchFamily="2" charset="-78"/>
            </a:endParaRPr>
          </a:p>
        </p:txBody>
      </p:sp>
      <p:sp>
        <p:nvSpPr>
          <p:cNvPr id="10" name="Speech Bubble: Rectangle with Corners Rounded 9">
            <a:extLst>
              <a:ext uri="{FF2B5EF4-FFF2-40B4-BE49-F238E27FC236}">
                <a16:creationId xmlns:a16="http://schemas.microsoft.com/office/drawing/2014/main" id="{78038B01-8F9E-3AA6-6688-E4C3BAD8BAB7}"/>
              </a:ext>
            </a:extLst>
          </p:cNvPr>
          <p:cNvSpPr/>
          <p:nvPr/>
        </p:nvSpPr>
        <p:spPr>
          <a:xfrm>
            <a:off x="3691467" y="5336507"/>
            <a:ext cx="1117600" cy="612648"/>
          </a:xfrm>
          <a:prstGeom prst="wedgeRoundRectCallout">
            <a:avLst>
              <a:gd name="adj1" fmla="val -7870"/>
              <a:gd name="adj2" fmla="val -81226"/>
              <a:gd name="adj3" fmla="val 16667"/>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6^2&lt;=37</a:t>
            </a:r>
          </a:p>
        </p:txBody>
      </p:sp>
      <p:sp>
        <p:nvSpPr>
          <p:cNvPr id="5" name="Rectangle 4">
            <a:extLst>
              <a:ext uri="{FF2B5EF4-FFF2-40B4-BE49-F238E27FC236}">
                <a16:creationId xmlns:a16="http://schemas.microsoft.com/office/drawing/2014/main" id="{F49897F6-A6C7-E96D-97B0-C06E368BD85F}"/>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Rectangle: Rounded Corners 25">
            <a:hlinkClick r:id="rId2" action="ppaction://hlinksldjump"/>
            <a:extLst>
              <a:ext uri="{FF2B5EF4-FFF2-40B4-BE49-F238E27FC236}">
                <a16:creationId xmlns:a16="http://schemas.microsoft.com/office/drawing/2014/main" id="{0BB6F1C3-2F1E-4A61-6ACE-E3063FC5FB38}"/>
              </a:ext>
            </a:extLst>
          </p:cNvPr>
          <p:cNvSpPr/>
          <p:nvPr/>
        </p:nvSpPr>
        <p:spPr>
          <a:xfrm>
            <a:off x="10375296" y="95654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DOI</a:t>
            </a:r>
          </a:p>
        </p:txBody>
      </p:sp>
      <p:sp>
        <p:nvSpPr>
          <p:cNvPr id="27" name="Rectangle: Rounded Corners 26">
            <a:hlinkClick r:id="rId3" action="ppaction://hlinksldjump"/>
            <a:extLst>
              <a:ext uri="{FF2B5EF4-FFF2-40B4-BE49-F238E27FC236}">
                <a16:creationId xmlns:a16="http://schemas.microsoft.com/office/drawing/2014/main" id="{D7BC5A84-570C-55F9-7564-EAB648268549}"/>
              </a:ext>
            </a:extLst>
          </p:cNvPr>
          <p:cNvSpPr/>
          <p:nvPr/>
        </p:nvSpPr>
        <p:spPr>
          <a:xfrm>
            <a:off x="10375296" y="55268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bg1"/>
                </a:solidFill>
                <a:cs typeface="B Nazanin" panose="00000400000000000000" pitchFamily="2" charset="-78"/>
              </a:rPr>
              <a:t>معرفی منابع</a:t>
            </a:r>
            <a:endParaRPr lang="en-US" sz="1400" b="1" dirty="0">
              <a:solidFill>
                <a:schemeClr val="bg1"/>
              </a:solidFill>
              <a:cs typeface="B Nazanin" panose="00000400000000000000" pitchFamily="2" charset="-78"/>
            </a:endParaRPr>
          </a:p>
        </p:txBody>
      </p:sp>
      <p:pic>
        <p:nvPicPr>
          <p:cNvPr id="28" name="Picture 27">
            <a:extLst>
              <a:ext uri="{FF2B5EF4-FFF2-40B4-BE49-F238E27FC236}">
                <a16:creationId xmlns:a16="http://schemas.microsoft.com/office/drawing/2014/main" id="{61234073-CF83-2B65-3746-7EE6DE93461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29" name="TextBox 28">
            <a:extLst>
              <a:ext uri="{FF2B5EF4-FFF2-40B4-BE49-F238E27FC236}">
                <a16:creationId xmlns:a16="http://schemas.microsoft.com/office/drawing/2014/main" id="{A6953885-4BBB-E208-BDE2-D7C31CB1730E}"/>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30" name="Rectangle: Rounded Corners 29">
            <a:hlinkClick r:id="rId5" action="ppaction://hlinksldjump"/>
            <a:extLst>
              <a:ext uri="{FF2B5EF4-FFF2-40B4-BE49-F238E27FC236}">
                <a16:creationId xmlns:a16="http://schemas.microsoft.com/office/drawing/2014/main" id="{748D20A3-E7CC-BEBF-B1BC-452829108EBC}"/>
              </a:ext>
            </a:extLst>
          </p:cNvPr>
          <p:cNvSpPr/>
          <p:nvPr/>
        </p:nvSpPr>
        <p:spPr>
          <a:xfrm>
            <a:off x="10375296" y="1385808"/>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tx1"/>
                </a:solidFill>
                <a:cs typeface="B Nazanin" panose="00000400000000000000" pitchFamily="2" charset="-78"/>
              </a:rPr>
              <a:t>علم سنجی</a:t>
            </a:r>
            <a:endParaRPr lang="en-US" sz="1400" b="1" dirty="0">
              <a:solidFill>
                <a:schemeClr val="tx1"/>
              </a:solidFill>
              <a:cs typeface="B Nazanin" panose="00000400000000000000" pitchFamily="2" charset="-78"/>
            </a:endParaRPr>
          </a:p>
        </p:txBody>
      </p:sp>
      <p:sp>
        <p:nvSpPr>
          <p:cNvPr id="31" name="Rectangle: Rounded Corners 30">
            <a:hlinkClick r:id="rId6" action="ppaction://hlinksldjump"/>
            <a:extLst>
              <a:ext uri="{FF2B5EF4-FFF2-40B4-BE49-F238E27FC236}">
                <a16:creationId xmlns:a16="http://schemas.microsoft.com/office/drawing/2014/main" id="{A50AD7B7-CACF-9555-52DE-90D40CF52460}"/>
              </a:ext>
            </a:extLst>
          </p:cNvPr>
          <p:cNvSpPr/>
          <p:nvPr/>
        </p:nvSpPr>
        <p:spPr>
          <a:xfrm>
            <a:off x="10375296" y="1815066"/>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رتبه بندی نشریات</a:t>
            </a:r>
            <a:endParaRPr lang="en-US" sz="1400" b="1" dirty="0">
              <a:solidFill>
                <a:schemeClr val="bg1"/>
              </a:solidFill>
              <a:cs typeface="B Nazanin" panose="00000400000000000000" pitchFamily="2" charset="-78"/>
            </a:endParaRPr>
          </a:p>
        </p:txBody>
      </p:sp>
      <p:sp>
        <p:nvSpPr>
          <p:cNvPr id="32" name="Rectangle: Rounded Corners 31">
            <a:hlinkClick r:id="rId7" action="ppaction://hlinksldjump"/>
            <a:extLst>
              <a:ext uri="{FF2B5EF4-FFF2-40B4-BE49-F238E27FC236}">
                <a16:creationId xmlns:a16="http://schemas.microsoft.com/office/drawing/2014/main" id="{BB46C590-EBE5-08DF-9FE9-40971175E778}"/>
              </a:ext>
            </a:extLst>
          </p:cNvPr>
          <p:cNvSpPr/>
          <p:nvPr/>
        </p:nvSpPr>
        <p:spPr>
          <a:xfrm>
            <a:off x="10375296" y="264309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دریافت مقاله</a:t>
            </a:r>
            <a:endParaRPr lang="en-US" sz="1400" b="1" dirty="0">
              <a:solidFill>
                <a:schemeClr val="bg1"/>
              </a:solidFill>
              <a:cs typeface="B Nazanin" panose="00000400000000000000" pitchFamily="2" charset="-78"/>
            </a:endParaRPr>
          </a:p>
        </p:txBody>
      </p:sp>
      <p:sp>
        <p:nvSpPr>
          <p:cNvPr id="33" name="Rectangle: Rounded Corners 32">
            <a:hlinkClick r:id="rId8" action="ppaction://hlinksldjump"/>
            <a:extLst>
              <a:ext uri="{FF2B5EF4-FFF2-40B4-BE49-F238E27FC236}">
                <a16:creationId xmlns:a16="http://schemas.microsoft.com/office/drawing/2014/main" id="{4C480724-A748-85EB-472A-40590DE706F9}"/>
              </a:ext>
            </a:extLst>
          </p:cNvPr>
          <p:cNvSpPr/>
          <p:nvPr/>
        </p:nvSpPr>
        <p:spPr>
          <a:xfrm>
            <a:off x="10375296" y="305541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سامانه پژوهشیار</a:t>
            </a:r>
            <a:endParaRPr lang="en-US" sz="1400" b="1" dirty="0">
              <a:solidFill>
                <a:schemeClr val="bg1"/>
              </a:solidFill>
              <a:cs typeface="B Nazanin" panose="00000400000000000000" pitchFamily="2" charset="-78"/>
            </a:endParaRPr>
          </a:p>
        </p:txBody>
      </p:sp>
      <p:sp>
        <p:nvSpPr>
          <p:cNvPr id="34" name="Rectangle: Rounded Corners 33">
            <a:hlinkClick r:id="rId9" action="ppaction://hlinksldjump"/>
            <a:extLst>
              <a:ext uri="{FF2B5EF4-FFF2-40B4-BE49-F238E27FC236}">
                <a16:creationId xmlns:a16="http://schemas.microsoft.com/office/drawing/2014/main" id="{45C99691-AA0E-A03D-C2E3-7668EBB92A91}"/>
              </a:ext>
            </a:extLst>
          </p:cNvPr>
          <p:cNvSpPr/>
          <p:nvPr/>
        </p:nvSpPr>
        <p:spPr>
          <a:xfrm>
            <a:off x="10375296" y="347620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ORCID</a:t>
            </a:r>
          </a:p>
        </p:txBody>
      </p:sp>
      <p:sp>
        <p:nvSpPr>
          <p:cNvPr id="35" name="Rectangle: Rounded Corners 34">
            <a:hlinkClick r:id="rId10" action="ppaction://hlinksldjump"/>
            <a:extLst>
              <a:ext uri="{FF2B5EF4-FFF2-40B4-BE49-F238E27FC236}">
                <a16:creationId xmlns:a16="http://schemas.microsoft.com/office/drawing/2014/main" id="{D4779086-3DC1-432A-518E-70EA2E0CF3FA}"/>
              </a:ext>
            </a:extLst>
          </p:cNvPr>
          <p:cNvSpPr/>
          <p:nvPr/>
        </p:nvSpPr>
        <p:spPr>
          <a:xfrm>
            <a:off x="10375296" y="388852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ساختار مقاله</a:t>
            </a:r>
            <a:endParaRPr lang="en-US" sz="1400" b="1" dirty="0">
              <a:solidFill>
                <a:schemeClr val="bg1"/>
              </a:solidFill>
              <a:cs typeface="B Nazanin" panose="00000400000000000000" pitchFamily="2" charset="-78"/>
            </a:endParaRPr>
          </a:p>
        </p:txBody>
      </p:sp>
      <p:sp>
        <p:nvSpPr>
          <p:cNvPr id="36" name="Rectangle: Rounded Corners 35">
            <a:hlinkClick r:id="rId11" action="ppaction://hlinksldjump"/>
            <a:extLst>
              <a:ext uri="{FF2B5EF4-FFF2-40B4-BE49-F238E27FC236}">
                <a16:creationId xmlns:a16="http://schemas.microsoft.com/office/drawing/2014/main" id="{3F67C621-6857-5841-CC4C-3A49163CDE1C}"/>
              </a:ext>
            </a:extLst>
          </p:cNvPr>
          <p:cNvSpPr/>
          <p:nvPr/>
        </p:nvSpPr>
        <p:spPr>
          <a:xfrm>
            <a:off x="10375296" y="43093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ارجاع دهی و نکات مهم</a:t>
            </a:r>
            <a:endParaRPr lang="en-US" sz="1400" b="1" dirty="0">
              <a:solidFill>
                <a:schemeClr val="bg1"/>
              </a:solidFill>
              <a:cs typeface="B Nazanin" panose="00000400000000000000" pitchFamily="2" charset="-78"/>
            </a:endParaRPr>
          </a:p>
        </p:txBody>
      </p:sp>
      <p:sp>
        <p:nvSpPr>
          <p:cNvPr id="37" name="Rectangle: Rounded Corners 36">
            <a:hlinkClick r:id="rId12" action="ppaction://hlinksldjump"/>
            <a:extLst>
              <a:ext uri="{FF2B5EF4-FFF2-40B4-BE49-F238E27FC236}">
                <a16:creationId xmlns:a16="http://schemas.microsoft.com/office/drawing/2014/main" id="{C3F39CD8-BD49-EDFF-ACE5-0CA72D7BADED}"/>
              </a:ext>
            </a:extLst>
          </p:cNvPr>
          <p:cNvSpPr/>
          <p:nvPr/>
        </p:nvSpPr>
        <p:spPr>
          <a:xfrm>
            <a:off x="10375296" y="473011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انواع مقاله</a:t>
            </a:r>
            <a:endParaRPr lang="en-US" sz="1400" b="1" dirty="0">
              <a:solidFill>
                <a:schemeClr val="bg1"/>
              </a:solidFill>
              <a:cs typeface="B Nazanin" panose="00000400000000000000" pitchFamily="2" charset="-78"/>
            </a:endParaRPr>
          </a:p>
        </p:txBody>
      </p:sp>
      <p:sp>
        <p:nvSpPr>
          <p:cNvPr id="38" name="Rectangle: Rounded Corners 37">
            <a:hlinkClick r:id="rId13" action="ppaction://hlinksldjump"/>
            <a:extLst>
              <a:ext uri="{FF2B5EF4-FFF2-40B4-BE49-F238E27FC236}">
                <a16:creationId xmlns:a16="http://schemas.microsoft.com/office/drawing/2014/main" id="{B3BA84EB-1E81-39C7-1640-773214C3E70C}"/>
              </a:ext>
            </a:extLst>
          </p:cNvPr>
          <p:cNvSpPr/>
          <p:nvPr/>
        </p:nvSpPr>
        <p:spPr>
          <a:xfrm>
            <a:off x="10375296" y="515090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پذیرش و داوری</a:t>
            </a:r>
            <a:endParaRPr lang="en-US" sz="1400" b="1" dirty="0">
              <a:solidFill>
                <a:schemeClr val="bg1"/>
              </a:solidFill>
              <a:cs typeface="B Nazanin" panose="00000400000000000000" pitchFamily="2" charset="-78"/>
            </a:endParaRPr>
          </a:p>
        </p:txBody>
      </p:sp>
      <p:sp>
        <p:nvSpPr>
          <p:cNvPr id="39" name="Rectangle: Rounded Corners 38">
            <a:hlinkClick r:id="rId14" action="ppaction://hlinksldjump"/>
            <a:extLst>
              <a:ext uri="{FF2B5EF4-FFF2-40B4-BE49-F238E27FC236}">
                <a16:creationId xmlns:a16="http://schemas.microsoft.com/office/drawing/2014/main" id="{A665F03A-0237-CE62-BAA1-5F0854607746}"/>
              </a:ext>
            </a:extLst>
          </p:cNvPr>
          <p:cNvSpPr/>
          <p:nvPr/>
        </p:nvSpPr>
        <p:spPr>
          <a:xfrm>
            <a:off x="10375296" y="55632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سئو آکادمیک</a:t>
            </a:r>
            <a:endParaRPr lang="en-US" sz="1400" b="1" dirty="0">
              <a:solidFill>
                <a:schemeClr val="bg1"/>
              </a:solidFill>
              <a:cs typeface="B Nazanin" panose="00000400000000000000" pitchFamily="2" charset="-78"/>
            </a:endParaRPr>
          </a:p>
        </p:txBody>
      </p:sp>
      <p:sp>
        <p:nvSpPr>
          <p:cNvPr id="40" name="Rectangle: Rounded Corners 39">
            <a:hlinkClick r:id="rId15" action="ppaction://hlinksldjump"/>
            <a:extLst>
              <a:ext uri="{FF2B5EF4-FFF2-40B4-BE49-F238E27FC236}">
                <a16:creationId xmlns:a16="http://schemas.microsoft.com/office/drawing/2014/main" id="{4F8E3AF1-9681-017D-C25E-A6882B1AD18B}"/>
              </a:ext>
            </a:extLst>
          </p:cNvPr>
          <p:cNvSpPr/>
          <p:nvPr/>
        </p:nvSpPr>
        <p:spPr>
          <a:xfrm>
            <a:off x="10375297" y="597554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MaxQDA</a:t>
            </a:r>
            <a:endParaRPr lang="en-US" sz="1400" b="1" dirty="0">
              <a:solidFill>
                <a:schemeClr val="bg1"/>
              </a:solidFill>
              <a:cs typeface="B Nazanin" panose="00000400000000000000" pitchFamily="2" charset="-78"/>
            </a:endParaRPr>
          </a:p>
        </p:txBody>
      </p:sp>
      <p:sp>
        <p:nvSpPr>
          <p:cNvPr id="41" name="Rectangle: Rounded Corners 40">
            <a:hlinkClick r:id="rId16" action="ppaction://hlinksldjump"/>
            <a:extLst>
              <a:ext uri="{FF2B5EF4-FFF2-40B4-BE49-F238E27FC236}">
                <a16:creationId xmlns:a16="http://schemas.microsoft.com/office/drawing/2014/main" id="{8B927613-C1FD-F68D-A6DF-07E8F4A076FB}"/>
              </a:ext>
            </a:extLst>
          </p:cNvPr>
          <p:cNvSpPr/>
          <p:nvPr/>
        </p:nvSpPr>
        <p:spPr>
          <a:xfrm>
            <a:off x="10375296" y="6396329"/>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روش‌های تحقیق منتخب</a:t>
            </a:r>
            <a:endParaRPr lang="en-US" sz="1400" b="1" dirty="0">
              <a:solidFill>
                <a:schemeClr val="bg1"/>
              </a:solidFill>
              <a:cs typeface="B Nazanin" panose="00000400000000000000" pitchFamily="2" charset="-78"/>
            </a:endParaRPr>
          </a:p>
        </p:txBody>
      </p:sp>
      <p:sp>
        <p:nvSpPr>
          <p:cNvPr id="42" name="Rectangle: Rounded Corners 41">
            <a:hlinkClick r:id="rId6" action="ppaction://hlinksldjump"/>
            <a:extLst>
              <a:ext uri="{FF2B5EF4-FFF2-40B4-BE49-F238E27FC236}">
                <a16:creationId xmlns:a16="http://schemas.microsoft.com/office/drawing/2014/main" id="{79781A9C-9587-7D3A-C63F-34DF9FA7123C}"/>
              </a:ext>
            </a:extLst>
          </p:cNvPr>
          <p:cNvSpPr/>
          <p:nvPr/>
        </p:nvSpPr>
        <p:spPr>
          <a:xfrm>
            <a:off x="10380825" y="2239233"/>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VOSViewer</a:t>
            </a:r>
            <a:endParaRPr lang="en-US" sz="14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847199555"/>
      </p:ext>
    </p:extLst>
  </p:cSld>
  <p:clrMapOvr>
    <a:masterClrMapping/>
  </p:clrMapOvr>
  <p:transition spd="med">
    <p:pull/>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31ECED-F382-4404-2AA7-AA5037719464}"/>
              </a:ext>
            </a:extLst>
          </p:cNvPr>
          <p:cNvSpPr>
            <a:spLocks noGrp="1"/>
          </p:cNvSpPr>
          <p:nvPr>
            <p:ph type="title"/>
          </p:nvPr>
        </p:nvSpPr>
        <p:spPr>
          <a:xfrm>
            <a:off x="214604" y="365125"/>
            <a:ext cx="9685176" cy="707895"/>
          </a:xfrm>
          <a:solidFill>
            <a:schemeClr val="accent1">
              <a:lumMod val="40000"/>
              <a:lumOff val="60000"/>
            </a:schemeClr>
          </a:solidFill>
        </p:spPr>
        <p:txBody>
          <a:bodyPr>
            <a:normAutofit fontScale="90000"/>
          </a:bodyPr>
          <a:lstStyle/>
          <a:p>
            <a:pPr algn="r" rtl="1"/>
            <a:r>
              <a:rPr lang="fa-IR" b="1" dirty="0">
                <a:cs typeface="B Nazanin" panose="00000400000000000000" pitchFamily="2" charset="-78"/>
              </a:rPr>
              <a:t>معرفی منابع » منابع فارسی</a:t>
            </a:r>
            <a:endParaRPr lang="en-US" b="1" dirty="0">
              <a:cs typeface="B Nazanin" panose="00000400000000000000" pitchFamily="2" charset="-78"/>
            </a:endParaRPr>
          </a:p>
        </p:txBody>
      </p:sp>
      <p:sp>
        <p:nvSpPr>
          <p:cNvPr id="17" name="Content Placeholder 2">
            <a:extLst>
              <a:ext uri="{FF2B5EF4-FFF2-40B4-BE49-F238E27FC236}">
                <a16:creationId xmlns:a16="http://schemas.microsoft.com/office/drawing/2014/main" id="{168E09BE-5C6B-1FBB-2BFF-AC850B8824F9}"/>
              </a:ext>
            </a:extLst>
          </p:cNvPr>
          <p:cNvSpPr>
            <a:spLocks noGrp="1"/>
          </p:cNvSpPr>
          <p:nvPr>
            <p:ph idx="1"/>
          </p:nvPr>
        </p:nvSpPr>
        <p:spPr>
          <a:xfrm>
            <a:off x="214604" y="1226220"/>
            <a:ext cx="9685176" cy="2016514"/>
          </a:xfrm>
        </p:spPr>
        <p:txBody>
          <a:bodyPr>
            <a:normAutofit/>
          </a:bodyPr>
          <a:lstStyle/>
          <a:p>
            <a:pPr marL="0" indent="0" algn="r" rtl="1">
              <a:buNone/>
            </a:pPr>
            <a:r>
              <a:rPr lang="fa-IR" sz="2400" b="1" dirty="0">
                <a:cs typeface="B Nazanin" panose="00000400000000000000" pitchFamily="2" charset="-78"/>
              </a:rPr>
              <a:t>سیویلیکا </a:t>
            </a:r>
            <a:r>
              <a:rPr lang="en-US" sz="2400" b="1" dirty="0">
                <a:solidFill>
                  <a:srgbClr val="C00000"/>
                </a:solidFill>
                <a:cs typeface="B Nazanin" panose="00000400000000000000" pitchFamily="2" charset="-78"/>
              </a:rPr>
              <a:t>https://civilica.com</a:t>
            </a:r>
            <a:endParaRPr lang="fa-IR" sz="2000" dirty="0">
              <a:solidFill>
                <a:srgbClr val="C00000"/>
              </a:solidFill>
              <a:cs typeface="B Nazanin" panose="00000400000000000000" pitchFamily="2" charset="-78"/>
            </a:endParaRPr>
          </a:p>
        </p:txBody>
      </p:sp>
      <p:pic>
        <p:nvPicPr>
          <p:cNvPr id="4" name="Picture 3">
            <a:extLst>
              <a:ext uri="{FF2B5EF4-FFF2-40B4-BE49-F238E27FC236}">
                <a16:creationId xmlns:a16="http://schemas.microsoft.com/office/drawing/2014/main" id="{3766FADB-8AE5-1327-333F-509C68C173C3}"/>
              </a:ext>
            </a:extLst>
          </p:cNvPr>
          <p:cNvPicPr>
            <a:picLocks noChangeAspect="1"/>
          </p:cNvPicPr>
          <p:nvPr/>
        </p:nvPicPr>
        <p:blipFill rotWithShape="1">
          <a:blip r:embed="rId2"/>
          <a:srcRect r="112" b="29506"/>
          <a:stretch/>
        </p:blipFill>
        <p:spPr>
          <a:xfrm>
            <a:off x="565484" y="1845733"/>
            <a:ext cx="9188115" cy="4834467"/>
          </a:xfrm>
          <a:prstGeom prst="rect">
            <a:avLst/>
          </a:prstGeom>
        </p:spPr>
      </p:pic>
      <p:sp>
        <p:nvSpPr>
          <p:cNvPr id="3" name="Rectangle 2">
            <a:extLst>
              <a:ext uri="{FF2B5EF4-FFF2-40B4-BE49-F238E27FC236}">
                <a16:creationId xmlns:a16="http://schemas.microsoft.com/office/drawing/2014/main" id="{08F0BE08-DEA0-CBE2-D8AD-74C8C0B1388C}"/>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Rounded Corners 6">
            <a:hlinkClick r:id="rId3" action="ppaction://hlinksldjump"/>
            <a:extLst>
              <a:ext uri="{FF2B5EF4-FFF2-40B4-BE49-F238E27FC236}">
                <a16:creationId xmlns:a16="http://schemas.microsoft.com/office/drawing/2014/main" id="{A7DF4CD7-87B9-4712-F776-37830F736668}"/>
              </a:ext>
            </a:extLst>
          </p:cNvPr>
          <p:cNvSpPr/>
          <p:nvPr/>
        </p:nvSpPr>
        <p:spPr>
          <a:xfrm>
            <a:off x="10375296" y="95654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DOI</a:t>
            </a:r>
          </a:p>
        </p:txBody>
      </p:sp>
      <p:sp>
        <p:nvSpPr>
          <p:cNvPr id="8" name="Rectangle: Rounded Corners 7">
            <a:hlinkClick r:id="rId4" action="ppaction://hlinksldjump"/>
            <a:extLst>
              <a:ext uri="{FF2B5EF4-FFF2-40B4-BE49-F238E27FC236}">
                <a16:creationId xmlns:a16="http://schemas.microsoft.com/office/drawing/2014/main" id="{59E3543B-B4BC-A537-A2F4-CE035C49049C}"/>
              </a:ext>
            </a:extLst>
          </p:cNvPr>
          <p:cNvSpPr/>
          <p:nvPr/>
        </p:nvSpPr>
        <p:spPr>
          <a:xfrm>
            <a:off x="10375296" y="552687"/>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tx1"/>
                </a:solidFill>
                <a:cs typeface="B Nazanin" panose="00000400000000000000" pitchFamily="2" charset="-78"/>
              </a:rPr>
              <a:t>معرفی منابع</a:t>
            </a:r>
            <a:endParaRPr lang="en-US" sz="1400" b="1" dirty="0">
              <a:solidFill>
                <a:schemeClr val="tx1"/>
              </a:solidFill>
              <a:cs typeface="B Nazanin" panose="00000400000000000000" pitchFamily="2" charset="-78"/>
            </a:endParaRPr>
          </a:p>
        </p:txBody>
      </p:sp>
      <p:pic>
        <p:nvPicPr>
          <p:cNvPr id="24" name="Picture 23">
            <a:extLst>
              <a:ext uri="{FF2B5EF4-FFF2-40B4-BE49-F238E27FC236}">
                <a16:creationId xmlns:a16="http://schemas.microsoft.com/office/drawing/2014/main" id="{83BB2C28-7B6E-BBEC-D52D-5B7C20CCA1D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25" name="TextBox 24">
            <a:extLst>
              <a:ext uri="{FF2B5EF4-FFF2-40B4-BE49-F238E27FC236}">
                <a16:creationId xmlns:a16="http://schemas.microsoft.com/office/drawing/2014/main" id="{1ADC7681-8187-1C5F-7C04-FC8A34E03367}"/>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5" name="Rectangle: Rounded Corners 4">
            <a:hlinkClick r:id="rId6" action="ppaction://hlinksldjump"/>
            <a:extLst>
              <a:ext uri="{FF2B5EF4-FFF2-40B4-BE49-F238E27FC236}">
                <a16:creationId xmlns:a16="http://schemas.microsoft.com/office/drawing/2014/main" id="{9FC929D0-6B4A-6FD0-17EB-10453685D385}"/>
              </a:ext>
            </a:extLst>
          </p:cNvPr>
          <p:cNvSpPr/>
          <p:nvPr/>
        </p:nvSpPr>
        <p:spPr>
          <a:xfrm>
            <a:off x="10375296" y="138580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علم سنجی</a:t>
            </a:r>
            <a:endParaRPr lang="en-US" sz="1400" b="1" dirty="0">
              <a:solidFill>
                <a:schemeClr val="bg1"/>
              </a:solidFill>
              <a:cs typeface="B Nazanin" panose="00000400000000000000" pitchFamily="2" charset="-78"/>
            </a:endParaRPr>
          </a:p>
        </p:txBody>
      </p:sp>
      <p:sp>
        <p:nvSpPr>
          <p:cNvPr id="27" name="Rectangle: Rounded Corners 26">
            <a:hlinkClick r:id="rId7" action="ppaction://hlinksldjump"/>
            <a:extLst>
              <a:ext uri="{FF2B5EF4-FFF2-40B4-BE49-F238E27FC236}">
                <a16:creationId xmlns:a16="http://schemas.microsoft.com/office/drawing/2014/main" id="{B07933C7-2CC6-D1DA-64C5-E97B125BA32E}"/>
              </a:ext>
            </a:extLst>
          </p:cNvPr>
          <p:cNvSpPr/>
          <p:nvPr/>
        </p:nvSpPr>
        <p:spPr>
          <a:xfrm>
            <a:off x="10375296" y="1815066"/>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رتبه بندی نشریات</a:t>
            </a:r>
            <a:endParaRPr lang="en-US" sz="1400" b="1" dirty="0">
              <a:solidFill>
                <a:schemeClr val="bg1"/>
              </a:solidFill>
              <a:cs typeface="B Nazanin" panose="00000400000000000000" pitchFamily="2" charset="-78"/>
            </a:endParaRPr>
          </a:p>
        </p:txBody>
      </p:sp>
      <p:sp>
        <p:nvSpPr>
          <p:cNvPr id="28" name="Rectangle: Rounded Corners 27">
            <a:hlinkClick r:id="rId8" action="ppaction://hlinksldjump"/>
            <a:extLst>
              <a:ext uri="{FF2B5EF4-FFF2-40B4-BE49-F238E27FC236}">
                <a16:creationId xmlns:a16="http://schemas.microsoft.com/office/drawing/2014/main" id="{CAB428E0-09A9-89F5-BD43-C2CF5F27065D}"/>
              </a:ext>
            </a:extLst>
          </p:cNvPr>
          <p:cNvSpPr/>
          <p:nvPr/>
        </p:nvSpPr>
        <p:spPr>
          <a:xfrm>
            <a:off x="10375296" y="264309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دریافت مقاله</a:t>
            </a:r>
            <a:endParaRPr lang="en-US" sz="1400" b="1" dirty="0">
              <a:solidFill>
                <a:schemeClr val="bg1"/>
              </a:solidFill>
              <a:cs typeface="B Nazanin" panose="00000400000000000000" pitchFamily="2" charset="-78"/>
            </a:endParaRPr>
          </a:p>
        </p:txBody>
      </p:sp>
      <p:sp>
        <p:nvSpPr>
          <p:cNvPr id="29" name="Rectangle: Rounded Corners 28">
            <a:hlinkClick r:id="rId9" action="ppaction://hlinksldjump"/>
            <a:extLst>
              <a:ext uri="{FF2B5EF4-FFF2-40B4-BE49-F238E27FC236}">
                <a16:creationId xmlns:a16="http://schemas.microsoft.com/office/drawing/2014/main" id="{A33060F7-B4DE-503D-47E4-710A74E90C02}"/>
              </a:ext>
            </a:extLst>
          </p:cNvPr>
          <p:cNvSpPr/>
          <p:nvPr/>
        </p:nvSpPr>
        <p:spPr>
          <a:xfrm>
            <a:off x="10375296" y="305541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سامانه پژوهشیار</a:t>
            </a:r>
            <a:endParaRPr lang="en-US" sz="1400" b="1" dirty="0">
              <a:solidFill>
                <a:schemeClr val="bg1"/>
              </a:solidFill>
              <a:cs typeface="B Nazanin" panose="00000400000000000000" pitchFamily="2" charset="-78"/>
            </a:endParaRPr>
          </a:p>
        </p:txBody>
      </p:sp>
      <p:sp>
        <p:nvSpPr>
          <p:cNvPr id="30" name="Rectangle: Rounded Corners 29">
            <a:hlinkClick r:id="rId10" action="ppaction://hlinksldjump"/>
            <a:extLst>
              <a:ext uri="{FF2B5EF4-FFF2-40B4-BE49-F238E27FC236}">
                <a16:creationId xmlns:a16="http://schemas.microsoft.com/office/drawing/2014/main" id="{C670ED57-27F1-0690-B40C-4FFD8301FFD5}"/>
              </a:ext>
            </a:extLst>
          </p:cNvPr>
          <p:cNvSpPr/>
          <p:nvPr/>
        </p:nvSpPr>
        <p:spPr>
          <a:xfrm>
            <a:off x="10375296" y="347620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ORCID</a:t>
            </a:r>
          </a:p>
        </p:txBody>
      </p:sp>
      <p:sp>
        <p:nvSpPr>
          <p:cNvPr id="31" name="Rectangle: Rounded Corners 30">
            <a:hlinkClick r:id="rId11" action="ppaction://hlinksldjump"/>
            <a:extLst>
              <a:ext uri="{FF2B5EF4-FFF2-40B4-BE49-F238E27FC236}">
                <a16:creationId xmlns:a16="http://schemas.microsoft.com/office/drawing/2014/main" id="{A9107485-2832-34E1-CD53-B95CB2F9F572}"/>
              </a:ext>
            </a:extLst>
          </p:cNvPr>
          <p:cNvSpPr/>
          <p:nvPr/>
        </p:nvSpPr>
        <p:spPr>
          <a:xfrm>
            <a:off x="10375296" y="388852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ساختار مقاله</a:t>
            </a:r>
            <a:endParaRPr lang="en-US" sz="1400" b="1" dirty="0">
              <a:solidFill>
                <a:schemeClr val="bg1"/>
              </a:solidFill>
              <a:cs typeface="B Nazanin" panose="00000400000000000000" pitchFamily="2" charset="-78"/>
            </a:endParaRPr>
          </a:p>
        </p:txBody>
      </p:sp>
      <p:sp>
        <p:nvSpPr>
          <p:cNvPr id="32" name="Rectangle: Rounded Corners 31">
            <a:hlinkClick r:id="rId12" action="ppaction://hlinksldjump"/>
            <a:extLst>
              <a:ext uri="{FF2B5EF4-FFF2-40B4-BE49-F238E27FC236}">
                <a16:creationId xmlns:a16="http://schemas.microsoft.com/office/drawing/2014/main" id="{EC129BC9-ABF6-8555-0792-CC4896250413}"/>
              </a:ext>
            </a:extLst>
          </p:cNvPr>
          <p:cNvSpPr/>
          <p:nvPr/>
        </p:nvSpPr>
        <p:spPr>
          <a:xfrm>
            <a:off x="10375296" y="43093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ارجاع دهی و نکات مهم</a:t>
            </a:r>
            <a:endParaRPr lang="en-US" sz="1400" b="1" dirty="0">
              <a:solidFill>
                <a:schemeClr val="bg1"/>
              </a:solidFill>
              <a:cs typeface="B Nazanin" panose="00000400000000000000" pitchFamily="2" charset="-78"/>
            </a:endParaRPr>
          </a:p>
        </p:txBody>
      </p:sp>
      <p:sp>
        <p:nvSpPr>
          <p:cNvPr id="33" name="Rectangle: Rounded Corners 32">
            <a:hlinkClick r:id="rId13" action="ppaction://hlinksldjump"/>
            <a:extLst>
              <a:ext uri="{FF2B5EF4-FFF2-40B4-BE49-F238E27FC236}">
                <a16:creationId xmlns:a16="http://schemas.microsoft.com/office/drawing/2014/main" id="{48F105E6-C2B0-35BC-CFE1-E77AA8E8CE6D}"/>
              </a:ext>
            </a:extLst>
          </p:cNvPr>
          <p:cNvSpPr/>
          <p:nvPr/>
        </p:nvSpPr>
        <p:spPr>
          <a:xfrm>
            <a:off x="10375296" y="473011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انواع مقاله</a:t>
            </a:r>
            <a:endParaRPr lang="en-US" sz="1400" b="1" dirty="0">
              <a:solidFill>
                <a:schemeClr val="bg1"/>
              </a:solidFill>
              <a:cs typeface="B Nazanin" panose="00000400000000000000" pitchFamily="2" charset="-78"/>
            </a:endParaRPr>
          </a:p>
        </p:txBody>
      </p:sp>
      <p:sp>
        <p:nvSpPr>
          <p:cNvPr id="35" name="Rectangle: Rounded Corners 34">
            <a:hlinkClick r:id="rId14" action="ppaction://hlinksldjump"/>
            <a:extLst>
              <a:ext uri="{FF2B5EF4-FFF2-40B4-BE49-F238E27FC236}">
                <a16:creationId xmlns:a16="http://schemas.microsoft.com/office/drawing/2014/main" id="{08A822CB-C45F-C025-86E8-0AA84DFC9FA6}"/>
              </a:ext>
            </a:extLst>
          </p:cNvPr>
          <p:cNvSpPr/>
          <p:nvPr/>
        </p:nvSpPr>
        <p:spPr>
          <a:xfrm>
            <a:off x="10375296" y="515090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پذیرش و داوری</a:t>
            </a:r>
            <a:endParaRPr lang="en-US" sz="1400" b="1" dirty="0">
              <a:solidFill>
                <a:schemeClr val="bg1"/>
              </a:solidFill>
              <a:cs typeface="B Nazanin" panose="00000400000000000000" pitchFamily="2" charset="-78"/>
            </a:endParaRPr>
          </a:p>
        </p:txBody>
      </p:sp>
      <p:sp>
        <p:nvSpPr>
          <p:cNvPr id="36" name="Rectangle: Rounded Corners 35">
            <a:hlinkClick r:id="rId15" action="ppaction://hlinksldjump"/>
            <a:extLst>
              <a:ext uri="{FF2B5EF4-FFF2-40B4-BE49-F238E27FC236}">
                <a16:creationId xmlns:a16="http://schemas.microsoft.com/office/drawing/2014/main" id="{F367A963-370E-8845-B086-436316EA5E33}"/>
              </a:ext>
            </a:extLst>
          </p:cNvPr>
          <p:cNvSpPr/>
          <p:nvPr/>
        </p:nvSpPr>
        <p:spPr>
          <a:xfrm>
            <a:off x="10375296" y="55632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سئو آکادمیک</a:t>
            </a:r>
            <a:endParaRPr lang="en-US" sz="1400" b="1" dirty="0">
              <a:solidFill>
                <a:schemeClr val="bg1"/>
              </a:solidFill>
              <a:cs typeface="B Nazanin" panose="00000400000000000000" pitchFamily="2" charset="-78"/>
            </a:endParaRPr>
          </a:p>
        </p:txBody>
      </p:sp>
      <p:sp>
        <p:nvSpPr>
          <p:cNvPr id="6" name="Rectangle: Rounded Corners 5">
            <a:hlinkClick r:id="rId16" action="ppaction://hlinksldjump"/>
            <a:extLst>
              <a:ext uri="{FF2B5EF4-FFF2-40B4-BE49-F238E27FC236}">
                <a16:creationId xmlns:a16="http://schemas.microsoft.com/office/drawing/2014/main" id="{71D45F1E-CC98-E435-89BB-1ECEBC5B3EDD}"/>
              </a:ext>
            </a:extLst>
          </p:cNvPr>
          <p:cNvSpPr/>
          <p:nvPr/>
        </p:nvSpPr>
        <p:spPr>
          <a:xfrm>
            <a:off x="10375297" y="597554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MaxQDA</a:t>
            </a:r>
            <a:endParaRPr lang="en-US" sz="1400" b="1" dirty="0">
              <a:solidFill>
                <a:schemeClr val="bg1"/>
              </a:solidFill>
              <a:cs typeface="B Nazanin" panose="00000400000000000000" pitchFamily="2" charset="-78"/>
            </a:endParaRPr>
          </a:p>
        </p:txBody>
      </p:sp>
      <p:sp>
        <p:nvSpPr>
          <p:cNvPr id="9" name="Rectangle: Rounded Corners 8">
            <a:hlinkClick r:id="rId17" action="ppaction://hlinksldjump"/>
            <a:extLst>
              <a:ext uri="{FF2B5EF4-FFF2-40B4-BE49-F238E27FC236}">
                <a16:creationId xmlns:a16="http://schemas.microsoft.com/office/drawing/2014/main" id="{6125FA98-8021-026C-41D6-CE9D15CC73E3}"/>
              </a:ext>
            </a:extLst>
          </p:cNvPr>
          <p:cNvSpPr/>
          <p:nvPr/>
        </p:nvSpPr>
        <p:spPr>
          <a:xfrm>
            <a:off x="10375296" y="6396329"/>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روش‌های تحقیق منتخب</a:t>
            </a:r>
            <a:endParaRPr lang="en-US" sz="1400" b="1" dirty="0">
              <a:solidFill>
                <a:schemeClr val="bg1"/>
              </a:solidFill>
              <a:cs typeface="B Nazanin" panose="00000400000000000000" pitchFamily="2" charset="-78"/>
            </a:endParaRPr>
          </a:p>
        </p:txBody>
      </p:sp>
      <p:sp>
        <p:nvSpPr>
          <p:cNvPr id="10" name="Rectangle: Rounded Corners 9">
            <a:hlinkClick r:id="rId7" action="ppaction://hlinksldjump"/>
            <a:extLst>
              <a:ext uri="{FF2B5EF4-FFF2-40B4-BE49-F238E27FC236}">
                <a16:creationId xmlns:a16="http://schemas.microsoft.com/office/drawing/2014/main" id="{43D80212-2348-E5C0-AB4E-298DF56BFD95}"/>
              </a:ext>
            </a:extLst>
          </p:cNvPr>
          <p:cNvSpPr/>
          <p:nvPr/>
        </p:nvSpPr>
        <p:spPr>
          <a:xfrm>
            <a:off x="10380825" y="2239233"/>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VOSViewer</a:t>
            </a:r>
            <a:endParaRPr lang="en-US" sz="14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288817472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8DC496C-12BE-10FC-1946-B05AAF558520}"/>
              </a:ext>
            </a:extLst>
          </p:cNvPr>
          <p:cNvSpPr>
            <a:spLocks noGrp="1"/>
          </p:cNvSpPr>
          <p:nvPr>
            <p:ph idx="1"/>
          </p:nvPr>
        </p:nvSpPr>
        <p:spPr>
          <a:xfrm>
            <a:off x="214604" y="1253331"/>
            <a:ext cx="9685176" cy="4351338"/>
          </a:xfrm>
        </p:spPr>
        <p:txBody>
          <a:bodyPr>
            <a:normAutofit/>
          </a:bodyPr>
          <a:lstStyle/>
          <a:p>
            <a:pPr marL="0" indent="0" algn="just" rtl="1">
              <a:buNone/>
            </a:pPr>
            <a:r>
              <a:rPr lang="fa-IR" b="1" dirty="0">
                <a:solidFill>
                  <a:schemeClr val="accent2"/>
                </a:solidFill>
                <a:cs typeface="B Nazanin" panose="00000400000000000000" pitchFamily="2" charset="-78"/>
              </a:rPr>
              <a:t>نسبت استنادها به تعداد مقالات چاپ‌شده در یک سال در </a:t>
            </a:r>
            <a:r>
              <a:rPr lang="fa-IR" b="1" dirty="0">
                <a:solidFill>
                  <a:schemeClr val="accent2">
                    <a:lumMod val="50000"/>
                  </a:schemeClr>
                </a:solidFill>
                <a:cs typeface="B Nazanin" panose="00000400000000000000" pitchFamily="2" charset="-78"/>
              </a:rPr>
              <a:t>یک نشریه خاص</a:t>
            </a:r>
            <a:endParaRPr lang="en-US" b="1" dirty="0">
              <a:solidFill>
                <a:schemeClr val="accent2">
                  <a:lumMod val="50000"/>
                </a:schemeClr>
              </a:solidFill>
              <a:cs typeface="B Nazanin" panose="00000400000000000000" pitchFamily="2" charset="-78"/>
            </a:endParaRPr>
          </a:p>
          <a:p>
            <a:pPr marL="0" indent="0" algn="just" rtl="1">
              <a:buNone/>
            </a:pPr>
            <a:endParaRPr lang="fa-IR" b="1" dirty="0">
              <a:solidFill>
                <a:schemeClr val="accent2">
                  <a:lumMod val="50000"/>
                </a:schemeClr>
              </a:solidFill>
              <a:cs typeface="B Nazanin" panose="00000400000000000000" pitchFamily="2" charset="-78"/>
            </a:endParaRPr>
          </a:p>
        </p:txBody>
      </p:sp>
      <p:sp>
        <p:nvSpPr>
          <p:cNvPr id="4" name="Title 1">
            <a:extLst>
              <a:ext uri="{FF2B5EF4-FFF2-40B4-BE49-F238E27FC236}">
                <a16:creationId xmlns:a16="http://schemas.microsoft.com/office/drawing/2014/main" id="{4E16505B-6A67-773D-3F39-923C272AB5BB}"/>
              </a:ext>
            </a:extLst>
          </p:cNvPr>
          <p:cNvSpPr txBox="1">
            <a:spLocks/>
          </p:cNvSpPr>
          <p:nvPr/>
        </p:nvSpPr>
        <p:spPr>
          <a:xfrm>
            <a:off x="214604" y="365125"/>
            <a:ext cx="9685176" cy="707895"/>
          </a:xfrm>
          <a:prstGeom prst="rect">
            <a:avLst/>
          </a:prstGeom>
          <a:solidFill>
            <a:schemeClr val="accent1">
              <a:lumMod val="40000"/>
              <a:lumOff val="60000"/>
            </a:schemeClr>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r>
              <a:rPr lang="fa-IR" b="1" dirty="0">
                <a:cs typeface="B Nazanin" panose="00000400000000000000" pitchFamily="2" charset="-78"/>
              </a:rPr>
              <a:t>علم سنجی » ضریب تاثیر </a:t>
            </a:r>
            <a:r>
              <a:rPr lang="en-US" b="1" dirty="0">
                <a:cs typeface="B Nazanin" panose="00000400000000000000" pitchFamily="2" charset="-78"/>
              </a:rPr>
              <a:t>Impact Factor</a:t>
            </a:r>
          </a:p>
        </p:txBody>
      </p:sp>
      <p:sp>
        <p:nvSpPr>
          <p:cNvPr id="6" name="TextBox 5">
            <a:extLst>
              <a:ext uri="{FF2B5EF4-FFF2-40B4-BE49-F238E27FC236}">
                <a16:creationId xmlns:a16="http://schemas.microsoft.com/office/drawing/2014/main" id="{B9459D83-18FC-0EB9-3299-1792D374D642}"/>
              </a:ext>
            </a:extLst>
          </p:cNvPr>
          <p:cNvSpPr txBox="1"/>
          <p:nvPr/>
        </p:nvSpPr>
        <p:spPr>
          <a:xfrm>
            <a:off x="1642534" y="2480732"/>
            <a:ext cx="1269899" cy="646331"/>
          </a:xfrm>
          <a:prstGeom prst="rect">
            <a:avLst/>
          </a:prstGeom>
          <a:noFill/>
        </p:spPr>
        <p:txBody>
          <a:bodyPr wrap="none" rtlCol="0">
            <a:spAutoFit/>
          </a:bodyPr>
          <a:lstStyle/>
          <a:p>
            <a:r>
              <a:rPr lang="en-US" sz="3600" b="1" dirty="0">
                <a:cs typeface="B Nazanin" panose="00000400000000000000" pitchFamily="2" charset="-78"/>
              </a:rPr>
              <a:t>IF    = </a:t>
            </a:r>
          </a:p>
        </p:txBody>
      </p:sp>
      <p:sp>
        <p:nvSpPr>
          <p:cNvPr id="7" name="TextBox 6">
            <a:extLst>
              <a:ext uri="{FF2B5EF4-FFF2-40B4-BE49-F238E27FC236}">
                <a16:creationId xmlns:a16="http://schemas.microsoft.com/office/drawing/2014/main" id="{E78F5D8A-2EF4-1EDA-09DA-6328C10461B5}"/>
              </a:ext>
            </a:extLst>
          </p:cNvPr>
          <p:cNvSpPr txBox="1"/>
          <p:nvPr/>
        </p:nvSpPr>
        <p:spPr>
          <a:xfrm>
            <a:off x="4535366" y="1977255"/>
            <a:ext cx="1876668" cy="646331"/>
          </a:xfrm>
          <a:prstGeom prst="rect">
            <a:avLst/>
          </a:prstGeom>
          <a:noFill/>
        </p:spPr>
        <p:txBody>
          <a:bodyPr wrap="none" rtlCol="0">
            <a:spAutoFit/>
          </a:bodyPr>
          <a:lstStyle/>
          <a:p>
            <a:r>
              <a:rPr lang="en-US" sz="3600" b="1" dirty="0">
                <a:cs typeface="B Nazanin" panose="00000400000000000000" pitchFamily="2" charset="-78"/>
              </a:rPr>
              <a:t>Citations</a:t>
            </a:r>
          </a:p>
        </p:txBody>
      </p:sp>
      <p:sp>
        <p:nvSpPr>
          <p:cNvPr id="8" name="TextBox 7">
            <a:extLst>
              <a:ext uri="{FF2B5EF4-FFF2-40B4-BE49-F238E27FC236}">
                <a16:creationId xmlns:a16="http://schemas.microsoft.com/office/drawing/2014/main" id="{0559CD18-8ABB-7356-989A-0C4437FC4760}"/>
              </a:ext>
            </a:extLst>
          </p:cNvPr>
          <p:cNvSpPr txBox="1"/>
          <p:nvPr/>
        </p:nvSpPr>
        <p:spPr>
          <a:xfrm>
            <a:off x="2650443" y="2823640"/>
            <a:ext cx="5927072" cy="646331"/>
          </a:xfrm>
          <a:prstGeom prst="rect">
            <a:avLst/>
          </a:prstGeom>
          <a:noFill/>
        </p:spPr>
        <p:txBody>
          <a:bodyPr wrap="none" rtlCol="0">
            <a:spAutoFit/>
          </a:bodyPr>
          <a:lstStyle/>
          <a:p>
            <a:r>
              <a:rPr lang="en-US" sz="3600" b="1" dirty="0">
                <a:cs typeface="B Nazanin" panose="00000400000000000000" pitchFamily="2" charset="-78"/>
              </a:rPr>
              <a:t>Publications       + Publications</a:t>
            </a:r>
          </a:p>
        </p:txBody>
      </p:sp>
      <p:cxnSp>
        <p:nvCxnSpPr>
          <p:cNvPr id="10" name="Straight Connector 9">
            <a:extLst>
              <a:ext uri="{FF2B5EF4-FFF2-40B4-BE49-F238E27FC236}">
                <a16:creationId xmlns:a16="http://schemas.microsoft.com/office/drawing/2014/main" id="{B031D19C-9EEE-5A0F-8BB4-3EC2AE2B994C}"/>
              </a:ext>
            </a:extLst>
          </p:cNvPr>
          <p:cNvCxnSpPr>
            <a:cxnSpLocks/>
          </p:cNvCxnSpPr>
          <p:nvPr/>
        </p:nvCxnSpPr>
        <p:spPr>
          <a:xfrm>
            <a:off x="2760133" y="2803897"/>
            <a:ext cx="58674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5A758D37-9FCD-6307-377C-3EABFF94B1C4}"/>
              </a:ext>
            </a:extLst>
          </p:cNvPr>
          <p:cNvSpPr txBox="1"/>
          <p:nvPr/>
        </p:nvSpPr>
        <p:spPr>
          <a:xfrm>
            <a:off x="1878595" y="2757038"/>
            <a:ext cx="816698" cy="523220"/>
          </a:xfrm>
          <a:prstGeom prst="rect">
            <a:avLst/>
          </a:prstGeom>
          <a:noFill/>
        </p:spPr>
        <p:txBody>
          <a:bodyPr wrap="none" rtlCol="0">
            <a:spAutoFit/>
          </a:bodyPr>
          <a:lstStyle/>
          <a:p>
            <a:r>
              <a:rPr lang="en-US" sz="2800" dirty="0">
                <a:cs typeface="B Nazanin" panose="00000400000000000000" pitchFamily="2" charset="-78"/>
              </a:rPr>
              <a:t>year</a:t>
            </a:r>
          </a:p>
        </p:txBody>
      </p:sp>
      <p:sp>
        <p:nvSpPr>
          <p:cNvPr id="13" name="TextBox 12">
            <a:extLst>
              <a:ext uri="{FF2B5EF4-FFF2-40B4-BE49-F238E27FC236}">
                <a16:creationId xmlns:a16="http://schemas.microsoft.com/office/drawing/2014/main" id="{7D91688E-F847-5AF3-DB7C-CF887E17A809}"/>
              </a:ext>
            </a:extLst>
          </p:cNvPr>
          <p:cNvSpPr txBox="1"/>
          <p:nvPr/>
        </p:nvSpPr>
        <p:spPr>
          <a:xfrm>
            <a:off x="6238749" y="2280677"/>
            <a:ext cx="816698" cy="523220"/>
          </a:xfrm>
          <a:prstGeom prst="rect">
            <a:avLst/>
          </a:prstGeom>
          <a:noFill/>
        </p:spPr>
        <p:txBody>
          <a:bodyPr wrap="none" rtlCol="0">
            <a:spAutoFit/>
          </a:bodyPr>
          <a:lstStyle/>
          <a:p>
            <a:r>
              <a:rPr lang="en-US" sz="2800" dirty="0">
                <a:cs typeface="B Nazanin" panose="00000400000000000000" pitchFamily="2" charset="-78"/>
              </a:rPr>
              <a:t>year</a:t>
            </a:r>
          </a:p>
        </p:txBody>
      </p:sp>
      <p:sp>
        <p:nvSpPr>
          <p:cNvPr id="14" name="TextBox 13">
            <a:extLst>
              <a:ext uri="{FF2B5EF4-FFF2-40B4-BE49-F238E27FC236}">
                <a16:creationId xmlns:a16="http://schemas.microsoft.com/office/drawing/2014/main" id="{28D405E1-31DC-E1F9-9D26-7EF0FDFFA133}"/>
              </a:ext>
            </a:extLst>
          </p:cNvPr>
          <p:cNvSpPr txBox="1"/>
          <p:nvPr/>
        </p:nvSpPr>
        <p:spPr>
          <a:xfrm>
            <a:off x="4801637" y="3208361"/>
            <a:ext cx="1610397" cy="523220"/>
          </a:xfrm>
          <a:prstGeom prst="rect">
            <a:avLst/>
          </a:prstGeom>
          <a:noFill/>
        </p:spPr>
        <p:txBody>
          <a:bodyPr wrap="square" rtlCol="0">
            <a:spAutoFit/>
          </a:bodyPr>
          <a:lstStyle/>
          <a:p>
            <a:r>
              <a:rPr lang="en-US" sz="2800" dirty="0">
                <a:cs typeface="B Nazanin" panose="00000400000000000000" pitchFamily="2" charset="-78"/>
              </a:rPr>
              <a:t>year-1</a:t>
            </a:r>
          </a:p>
        </p:txBody>
      </p:sp>
      <p:sp>
        <p:nvSpPr>
          <p:cNvPr id="15" name="TextBox 14">
            <a:extLst>
              <a:ext uri="{FF2B5EF4-FFF2-40B4-BE49-F238E27FC236}">
                <a16:creationId xmlns:a16="http://schemas.microsoft.com/office/drawing/2014/main" id="{310371D8-34B5-1F1D-C8CF-F543140ABF45}"/>
              </a:ext>
            </a:extLst>
          </p:cNvPr>
          <p:cNvSpPr txBox="1"/>
          <p:nvPr/>
        </p:nvSpPr>
        <p:spPr>
          <a:xfrm>
            <a:off x="8289383" y="3167390"/>
            <a:ext cx="1610397" cy="523220"/>
          </a:xfrm>
          <a:prstGeom prst="rect">
            <a:avLst/>
          </a:prstGeom>
          <a:noFill/>
        </p:spPr>
        <p:txBody>
          <a:bodyPr wrap="square" rtlCol="0">
            <a:spAutoFit/>
          </a:bodyPr>
          <a:lstStyle/>
          <a:p>
            <a:r>
              <a:rPr lang="en-US" sz="2800" dirty="0">
                <a:cs typeface="B Nazanin" panose="00000400000000000000" pitchFamily="2" charset="-78"/>
              </a:rPr>
              <a:t>year-2</a:t>
            </a:r>
          </a:p>
        </p:txBody>
      </p:sp>
      <p:sp>
        <p:nvSpPr>
          <p:cNvPr id="24" name="TextBox 23">
            <a:extLst>
              <a:ext uri="{FF2B5EF4-FFF2-40B4-BE49-F238E27FC236}">
                <a16:creationId xmlns:a16="http://schemas.microsoft.com/office/drawing/2014/main" id="{C04DA1CD-F969-1C57-8D7D-209452BB5E29}"/>
              </a:ext>
            </a:extLst>
          </p:cNvPr>
          <p:cNvSpPr txBox="1"/>
          <p:nvPr/>
        </p:nvSpPr>
        <p:spPr>
          <a:xfrm>
            <a:off x="2695293" y="5419526"/>
            <a:ext cx="5814412" cy="646331"/>
          </a:xfrm>
          <a:prstGeom prst="rect">
            <a:avLst/>
          </a:prstGeom>
          <a:noFill/>
        </p:spPr>
        <p:txBody>
          <a:bodyPr wrap="none" rtlCol="0">
            <a:spAutoFit/>
          </a:bodyPr>
          <a:lstStyle/>
          <a:p>
            <a:r>
              <a:rPr lang="en-US" sz="3600" b="1" dirty="0">
                <a:solidFill>
                  <a:srgbClr val="C00000"/>
                </a:solidFill>
                <a:cs typeface="B Nazanin" panose="00000400000000000000" pitchFamily="2" charset="-78"/>
              </a:rPr>
              <a:t>IF       =                          = 41.577</a:t>
            </a:r>
          </a:p>
        </p:txBody>
      </p:sp>
      <p:sp>
        <p:nvSpPr>
          <p:cNvPr id="25" name="TextBox 24">
            <a:extLst>
              <a:ext uri="{FF2B5EF4-FFF2-40B4-BE49-F238E27FC236}">
                <a16:creationId xmlns:a16="http://schemas.microsoft.com/office/drawing/2014/main" id="{D1028C1D-82A8-0AB0-A14C-132CB72C98B7}"/>
              </a:ext>
            </a:extLst>
          </p:cNvPr>
          <p:cNvSpPr txBox="1"/>
          <p:nvPr/>
        </p:nvSpPr>
        <p:spPr>
          <a:xfrm>
            <a:off x="4722127" y="5158465"/>
            <a:ext cx="1354858" cy="646331"/>
          </a:xfrm>
          <a:prstGeom prst="rect">
            <a:avLst/>
          </a:prstGeom>
          <a:noFill/>
        </p:spPr>
        <p:txBody>
          <a:bodyPr wrap="none" rtlCol="0">
            <a:spAutoFit/>
          </a:bodyPr>
          <a:lstStyle/>
          <a:p>
            <a:r>
              <a:rPr lang="en-US" sz="3600" b="1" dirty="0">
                <a:solidFill>
                  <a:srgbClr val="C00000"/>
                </a:solidFill>
                <a:cs typeface="B Nazanin" panose="00000400000000000000" pitchFamily="2" charset="-78"/>
              </a:rPr>
              <a:t>74090</a:t>
            </a:r>
          </a:p>
        </p:txBody>
      </p:sp>
      <p:sp>
        <p:nvSpPr>
          <p:cNvPr id="26" name="TextBox 25">
            <a:extLst>
              <a:ext uri="{FF2B5EF4-FFF2-40B4-BE49-F238E27FC236}">
                <a16:creationId xmlns:a16="http://schemas.microsoft.com/office/drawing/2014/main" id="{F490BC3A-12DD-A1C2-80AB-F9FB7C3258E3}"/>
              </a:ext>
            </a:extLst>
          </p:cNvPr>
          <p:cNvSpPr txBox="1"/>
          <p:nvPr/>
        </p:nvSpPr>
        <p:spPr>
          <a:xfrm>
            <a:off x="4372605" y="5741203"/>
            <a:ext cx="2026517" cy="646331"/>
          </a:xfrm>
          <a:prstGeom prst="rect">
            <a:avLst/>
          </a:prstGeom>
          <a:noFill/>
        </p:spPr>
        <p:txBody>
          <a:bodyPr wrap="none" rtlCol="0">
            <a:spAutoFit/>
          </a:bodyPr>
          <a:lstStyle/>
          <a:p>
            <a:r>
              <a:rPr lang="en-US" sz="3600" b="1" dirty="0">
                <a:solidFill>
                  <a:srgbClr val="C00000"/>
                </a:solidFill>
                <a:cs typeface="B Nazanin" panose="00000400000000000000" pitchFamily="2" charset="-78"/>
              </a:rPr>
              <a:t>880 + 902</a:t>
            </a:r>
          </a:p>
        </p:txBody>
      </p:sp>
      <p:cxnSp>
        <p:nvCxnSpPr>
          <p:cNvPr id="27" name="Straight Connector 26">
            <a:extLst>
              <a:ext uri="{FF2B5EF4-FFF2-40B4-BE49-F238E27FC236}">
                <a16:creationId xmlns:a16="http://schemas.microsoft.com/office/drawing/2014/main" id="{DA3E0237-97D8-C178-45D6-04540C68C190}"/>
              </a:ext>
            </a:extLst>
          </p:cNvPr>
          <p:cNvCxnSpPr>
            <a:cxnSpLocks/>
          </p:cNvCxnSpPr>
          <p:nvPr/>
        </p:nvCxnSpPr>
        <p:spPr>
          <a:xfrm>
            <a:off x="4187781" y="5742691"/>
            <a:ext cx="2396167"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22BAE9C4-7066-8CD3-55FD-DE7F187C8B5C}"/>
              </a:ext>
            </a:extLst>
          </p:cNvPr>
          <p:cNvSpPr txBox="1"/>
          <p:nvPr/>
        </p:nvSpPr>
        <p:spPr>
          <a:xfrm>
            <a:off x="2931354" y="5746634"/>
            <a:ext cx="915635" cy="523220"/>
          </a:xfrm>
          <a:prstGeom prst="rect">
            <a:avLst/>
          </a:prstGeom>
          <a:noFill/>
        </p:spPr>
        <p:txBody>
          <a:bodyPr wrap="none" rtlCol="0">
            <a:spAutoFit/>
          </a:bodyPr>
          <a:lstStyle/>
          <a:p>
            <a:r>
              <a:rPr lang="en-US" sz="2800" dirty="0">
                <a:solidFill>
                  <a:srgbClr val="C00000"/>
                </a:solidFill>
                <a:cs typeface="B Nazanin" panose="00000400000000000000" pitchFamily="2" charset="-78"/>
              </a:rPr>
              <a:t>2022</a:t>
            </a:r>
          </a:p>
        </p:txBody>
      </p:sp>
      <p:sp>
        <p:nvSpPr>
          <p:cNvPr id="34" name="TextBox 33">
            <a:extLst>
              <a:ext uri="{FF2B5EF4-FFF2-40B4-BE49-F238E27FC236}">
                <a16:creationId xmlns:a16="http://schemas.microsoft.com/office/drawing/2014/main" id="{9F87E653-57A7-8B0D-8A66-87C1644EE561}"/>
              </a:ext>
            </a:extLst>
          </p:cNvPr>
          <p:cNvSpPr txBox="1"/>
          <p:nvPr/>
        </p:nvSpPr>
        <p:spPr>
          <a:xfrm>
            <a:off x="214605" y="4223281"/>
            <a:ext cx="9685175" cy="830997"/>
          </a:xfrm>
          <a:prstGeom prst="rect">
            <a:avLst/>
          </a:prstGeom>
          <a:noFill/>
        </p:spPr>
        <p:txBody>
          <a:bodyPr wrap="square" rtlCol="0">
            <a:spAutoFit/>
          </a:bodyPr>
          <a:lstStyle/>
          <a:p>
            <a:pPr algn="just" rtl="1"/>
            <a:r>
              <a:rPr lang="fa-IR" sz="2400" b="1" dirty="0">
                <a:cs typeface="B Nazanin" panose="00000400000000000000" pitchFamily="2" charset="-78"/>
              </a:rPr>
              <a:t>مثال: مقالات منتشر شده در این نشریه، در سال‌های 2020 و 2021 تقریباً هر کدام 42 استناد در سال 2022 دریافت کرده‌اند.</a:t>
            </a:r>
            <a:endParaRPr lang="en-US" sz="2400" b="1" dirty="0">
              <a:cs typeface="B Nazanin" panose="00000400000000000000" pitchFamily="2" charset="-78"/>
            </a:endParaRPr>
          </a:p>
        </p:txBody>
      </p:sp>
      <p:sp>
        <p:nvSpPr>
          <p:cNvPr id="2" name="Rectangle 1">
            <a:extLst>
              <a:ext uri="{FF2B5EF4-FFF2-40B4-BE49-F238E27FC236}">
                <a16:creationId xmlns:a16="http://schemas.microsoft.com/office/drawing/2014/main" id="{A829D2E7-C304-DD0A-6408-2326080C7045}"/>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Rounded Corners 4">
            <a:hlinkClick r:id="rId2" action="ppaction://hlinksldjump"/>
            <a:extLst>
              <a:ext uri="{FF2B5EF4-FFF2-40B4-BE49-F238E27FC236}">
                <a16:creationId xmlns:a16="http://schemas.microsoft.com/office/drawing/2014/main" id="{026F3535-AD29-D10A-DC5D-992E94AD5EAA}"/>
              </a:ext>
            </a:extLst>
          </p:cNvPr>
          <p:cNvSpPr/>
          <p:nvPr/>
        </p:nvSpPr>
        <p:spPr>
          <a:xfrm>
            <a:off x="10375296" y="95654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DOI</a:t>
            </a:r>
          </a:p>
        </p:txBody>
      </p:sp>
      <p:sp>
        <p:nvSpPr>
          <p:cNvPr id="9" name="Rectangle: Rounded Corners 8">
            <a:hlinkClick r:id="rId3" action="ppaction://hlinksldjump"/>
            <a:extLst>
              <a:ext uri="{FF2B5EF4-FFF2-40B4-BE49-F238E27FC236}">
                <a16:creationId xmlns:a16="http://schemas.microsoft.com/office/drawing/2014/main" id="{07F09A00-4C31-24BC-8BC6-81FE2CCC0966}"/>
              </a:ext>
            </a:extLst>
          </p:cNvPr>
          <p:cNvSpPr/>
          <p:nvPr/>
        </p:nvSpPr>
        <p:spPr>
          <a:xfrm>
            <a:off x="10375296" y="55268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bg1"/>
                </a:solidFill>
                <a:cs typeface="B Nazanin" panose="00000400000000000000" pitchFamily="2" charset="-78"/>
              </a:rPr>
              <a:t>معرفی منابع</a:t>
            </a:r>
            <a:endParaRPr lang="en-US" sz="1400" b="1" dirty="0">
              <a:solidFill>
                <a:schemeClr val="bg1"/>
              </a:solidFill>
              <a:cs typeface="B Nazanin" panose="00000400000000000000" pitchFamily="2" charset="-78"/>
            </a:endParaRPr>
          </a:p>
        </p:txBody>
      </p:sp>
      <p:pic>
        <p:nvPicPr>
          <p:cNvPr id="12" name="Picture 11">
            <a:extLst>
              <a:ext uri="{FF2B5EF4-FFF2-40B4-BE49-F238E27FC236}">
                <a16:creationId xmlns:a16="http://schemas.microsoft.com/office/drawing/2014/main" id="{C363D6AF-7231-48B6-F9A4-11846234EB2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16" name="TextBox 15">
            <a:extLst>
              <a:ext uri="{FF2B5EF4-FFF2-40B4-BE49-F238E27FC236}">
                <a16:creationId xmlns:a16="http://schemas.microsoft.com/office/drawing/2014/main" id="{0093B741-EC19-B7FE-D37E-13F8FE979E44}"/>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17" name="Rectangle: Rounded Corners 16">
            <a:hlinkClick r:id="rId5" action="ppaction://hlinksldjump"/>
            <a:extLst>
              <a:ext uri="{FF2B5EF4-FFF2-40B4-BE49-F238E27FC236}">
                <a16:creationId xmlns:a16="http://schemas.microsoft.com/office/drawing/2014/main" id="{E7DDF68D-90CD-EDCC-6878-5197E61988B6}"/>
              </a:ext>
            </a:extLst>
          </p:cNvPr>
          <p:cNvSpPr/>
          <p:nvPr/>
        </p:nvSpPr>
        <p:spPr>
          <a:xfrm>
            <a:off x="10375296" y="1385808"/>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tx1"/>
                </a:solidFill>
                <a:cs typeface="B Nazanin" panose="00000400000000000000" pitchFamily="2" charset="-78"/>
              </a:rPr>
              <a:t>علم سنجی</a:t>
            </a:r>
            <a:endParaRPr lang="en-US" sz="1400" b="1" dirty="0">
              <a:solidFill>
                <a:schemeClr val="tx1"/>
              </a:solidFill>
              <a:cs typeface="B Nazanin" panose="00000400000000000000" pitchFamily="2" charset="-78"/>
            </a:endParaRPr>
          </a:p>
        </p:txBody>
      </p:sp>
      <p:sp>
        <p:nvSpPr>
          <p:cNvPr id="18" name="Rectangle: Rounded Corners 17">
            <a:hlinkClick r:id="rId6" action="ppaction://hlinksldjump"/>
            <a:extLst>
              <a:ext uri="{FF2B5EF4-FFF2-40B4-BE49-F238E27FC236}">
                <a16:creationId xmlns:a16="http://schemas.microsoft.com/office/drawing/2014/main" id="{3D24270F-0A8A-0293-B591-88F384CDE118}"/>
              </a:ext>
            </a:extLst>
          </p:cNvPr>
          <p:cNvSpPr/>
          <p:nvPr/>
        </p:nvSpPr>
        <p:spPr>
          <a:xfrm>
            <a:off x="10375296" y="1815066"/>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رتبه بندی نشریات</a:t>
            </a:r>
            <a:endParaRPr lang="en-US" sz="1400" b="1" dirty="0">
              <a:solidFill>
                <a:schemeClr val="bg1"/>
              </a:solidFill>
              <a:cs typeface="B Nazanin" panose="00000400000000000000" pitchFamily="2" charset="-78"/>
            </a:endParaRPr>
          </a:p>
        </p:txBody>
      </p:sp>
      <p:sp>
        <p:nvSpPr>
          <p:cNvPr id="19" name="Rectangle: Rounded Corners 18">
            <a:hlinkClick r:id="rId7" action="ppaction://hlinksldjump"/>
            <a:extLst>
              <a:ext uri="{FF2B5EF4-FFF2-40B4-BE49-F238E27FC236}">
                <a16:creationId xmlns:a16="http://schemas.microsoft.com/office/drawing/2014/main" id="{837C7747-3C6C-F64F-EB75-D167BD8651E9}"/>
              </a:ext>
            </a:extLst>
          </p:cNvPr>
          <p:cNvSpPr/>
          <p:nvPr/>
        </p:nvSpPr>
        <p:spPr>
          <a:xfrm>
            <a:off x="10375296" y="264309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دریافت مقاله</a:t>
            </a:r>
            <a:endParaRPr lang="en-US" sz="1400" b="1" dirty="0">
              <a:solidFill>
                <a:schemeClr val="bg1"/>
              </a:solidFill>
              <a:cs typeface="B Nazanin" panose="00000400000000000000" pitchFamily="2" charset="-78"/>
            </a:endParaRPr>
          </a:p>
        </p:txBody>
      </p:sp>
      <p:sp>
        <p:nvSpPr>
          <p:cNvPr id="20" name="Rectangle: Rounded Corners 19">
            <a:hlinkClick r:id="rId8" action="ppaction://hlinksldjump"/>
            <a:extLst>
              <a:ext uri="{FF2B5EF4-FFF2-40B4-BE49-F238E27FC236}">
                <a16:creationId xmlns:a16="http://schemas.microsoft.com/office/drawing/2014/main" id="{477D25CE-03B8-26BD-30DB-5592EA702A8D}"/>
              </a:ext>
            </a:extLst>
          </p:cNvPr>
          <p:cNvSpPr/>
          <p:nvPr/>
        </p:nvSpPr>
        <p:spPr>
          <a:xfrm>
            <a:off x="10375296" y="305541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سامانه پژوهشیار</a:t>
            </a:r>
            <a:endParaRPr lang="en-US" sz="1400" b="1" dirty="0">
              <a:solidFill>
                <a:schemeClr val="bg1"/>
              </a:solidFill>
              <a:cs typeface="B Nazanin" panose="00000400000000000000" pitchFamily="2" charset="-78"/>
            </a:endParaRPr>
          </a:p>
        </p:txBody>
      </p:sp>
      <p:sp>
        <p:nvSpPr>
          <p:cNvPr id="21" name="Rectangle: Rounded Corners 20">
            <a:hlinkClick r:id="rId9" action="ppaction://hlinksldjump"/>
            <a:extLst>
              <a:ext uri="{FF2B5EF4-FFF2-40B4-BE49-F238E27FC236}">
                <a16:creationId xmlns:a16="http://schemas.microsoft.com/office/drawing/2014/main" id="{C1BB3FD2-BBF3-1CCB-90AE-5A1DC1189ACD}"/>
              </a:ext>
            </a:extLst>
          </p:cNvPr>
          <p:cNvSpPr/>
          <p:nvPr/>
        </p:nvSpPr>
        <p:spPr>
          <a:xfrm>
            <a:off x="10375296" y="347620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ORCID</a:t>
            </a:r>
          </a:p>
        </p:txBody>
      </p:sp>
      <p:sp>
        <p:nvSpPr>
          <p:cNvPr id="22" name="Rectangle: Rounded Corners 21">
            <a:hlinkClick r:id="rId10" action="ppaction://hlinksldjump"/>
            <a:extLst>
              <a:ext uri="{FF2B5EF4-FFF2-40B4-BE49-F238E27FC236}">
                <a16:creationId xmlns:a16="http://schemas.microsoft.com/office/drawing/2014/main" id="{82AE54A1-A119-893B-6A56-7AE7B308FEEC}"/>
              </a:ext>
            </a:extLst>
          </p:cNvPr>
          <p:cNvSpPr/>
          <p:nvPr/>
        </p:nvSpPr>
        <p:spPr>
          <a:xfrm>
            <a:off x="10375296" y="388852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ساختار مقاله</a:t>
            </a:r>
            <a:endParaRPr lang="en-US" sz="1400" b="1" dirty="0">
              <a:solidFill>
                <a:schemeClr val="bg1"/>
              </a:solidFill>
              <a:cs typeface="B Nazanin" panose="00000400000000000000" pitchFamily="2" charset="-78"/>
            </a:endParaRPr>
          </a:p>
        </p:txBody>
      </p:sp>
      <p:sp>
        <p:nvSpPr>
          <p:cNvPr id="23" name="Rectangle: Rounded Corners 22">
            <a:hlinkClick r:id="rId11" action="ppaction://hlinksldjump"/>
            <a:extLst>
              <a:ext uri="{FF2B5EF4-FFF2-40B4-BE49-F238E27FC236}">
                <a16:creationId xmlns:a16="http://schemas.microsoft.com/office/drawing/2014/main" id="{CAB524D4-A795-B5E0-7F0E-70E4F3AE9556}"/>
              </a:ext>
            </a:extLst>
          </p:cNvPr>
          <p:cNvSpPr/>
          <p:nvPr/>
        </p:nvSpPr>
        <p:spPr>
          <a:xfrm>
            <a:off x="10375296" y="43093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ارجاع دهی و نکات مهم</a:t>
            </a:r>
            <a:endParaRPr lang="en-US" sz="1400" b="1" dirty="0">
              <a:solidFill>
                <a:schemeClr val="bg1"/>
              </a:solidFill>
              <a:cs typeface="B Nazanin" panose="00000400000000000000" pitchFamily="2" charset="-78"/>
            </a:endParaRPr>
          </a:p>
        </p:txBody>
      </p:sp>
      <p:sp>
        <p:nvSpPr>
          <p:cNvPr id="29" name="Rectangle: Rounded Corners 28">
            <a:hlinkClick r:id="rId12" action="ppaction://hlinksldjump"/>
            <a:extLst>
              <a:ext uri="{FF2B5EF4-FFF2-40B4-BE49-F238E27FC236}">
                <a16:creationId xmlns:a16="http://schemas.microsoft.com/office/drawing/2014/main" id="{3B9B9A74-A808-82C1-6F60-918A8992CB10}"/>
              </a:ext>
            </a:extLst>
          </p:cNvPr>
          <p:cNvSpPr/>
          <p:nvPr/>
        </p:nvSpPr>
        <p:spPr>
          <a:xfrm>
            <a:off x="10375296" y="473011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انواع مقاله</a:t>
            </a:r>
            <a:endParaRPr lang="en-US" sz="1400" b="1" dirty="0">
              <a:solidFill>
                <a:schemeClr val="bg1"/>
              </a:solidFill>
              <a:cs typeface="B Nazanin" panose="00000400000000000000" pitchFamily="2" charset="-78"/>
            </a:endParaRPr>
          </a:p>
        </p:txBody>
      </p:sp>
      <p:sp>
        <p:nvSpPr>
          <p:cNvPr id="30" name="Rectangle: Rounded Corners 29">
            <a:hlinkClick r:id="rId13" action="ppaction://hlinksldjump"/>
            <a:extLst>
              <a:ext uri="{FF2B5EF4-FFF2-40B4-BE49-F238E27FC236}">
                <a16:creationId xmlns:a16="http://schemas.microsoft.com/office/drawing/2014/main" id="{C31973EC-8DD9-4067-F21F-A3D3D3E5C63D}"/>
              </a:ext>
            </a:extLst>
          </p:cNvPr>
          <p:cNvSpPr/>
          <p:nvPr/>
        </p:nvSpPr>
        <p:spPr>
          <a:xfrm>
            <a:off x="10375296" y="515090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پذیرش و داوری</a:t>
            </a:r>
            <a:endParaRPr lang="en-US" sz="1400" b="1" dirty="0">
              <a:solidFill>
                <a:schemeClr val="bg1"/>
              </a:solidFill>
              <a:cs typeface="B Nazanin" panose="00000400000000000000" pitchFamily="2" charset="-78"/>
            </a:endParaRPr>
          </a:p>
        </p:txBody>
      </p:sp>
      <p:sp>
        <p:nvSpPr>
          <p:cNvPr id="31" name="Rectangle: Rounded Corners 30">
            <a:hlinkClick r:id="rId14" action="ppaction://hlinksldjump"/>
            <a:extLst>
              <a:ext uri="{FF2B5EF4-FFF2-40B4-BE49-F238E27FC236}">
                <a16:creationId xmlns:a16="http://schemas.microsoft.com/office/drawing/2014/main" id="{9FE19E34-0B4D-A4D5-916C-90F90808B912}"/>
              </a:ext>
            </a:extLst>
          </p:cNvPr>
          <p:cNvSpPr/>
          <p:nvPr/>
        </p:nvSpPr>
        <p:spPr>
          <a:xfrm>
            <a:off x="10375296" y="55632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سئو آکادمیک</a:t>
            </a:r>
            <a:endParaRPr lang="en-US" sz="1400" b="1" dirty="0">
              <a:solidFill>
                <a:schemeClr val="bg1"/>
              </a:solidFill>
              <a:cs typeface="B Nazanin" panose="00000400000000000000" pitchFamily="2" charset="-78"/>
            </a:endParaRPr>
          </a:p>
        </p:txBody>
      </p:sp>
      <p:sp>
        <p:nvSpPr>
          <p:cNvPr id="32" name="Rectangle: Rounded Corners 31">
            <a:hlinkClick r:id="rId15" action="ppaction://hlinksldjump"/>
            <a:extLst>
              <a:ext uri="{FF2B5EF4-FFF2-40B4-BE49-F238E27FC236}">
                <a16:creationId xmlns:a16="http://schemas.microsoft.com/office/drawing/2014/main" id="{13309C6F-A0D5-C50D-5F71-E8E4DB691540}"/>
              </a:ext>
            </a:extLst>
          </p:cNvPr>
          <p:cNvSpPr/>
          <p:nvPr/>
        </p:nvSpPr>
        <p:spPr>
          <a:xfrm>
            <a:off x="10375297" y="597554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MaxQDA</a:t>
            </a:r>
            <a:endParaRPr lang="en-US" sz="1400" b="1" dirty="0">
              <a:solidFill>
                <a:schemeClr val="bg1"/>
              </a:solidFill>
              <a:cs typeface="B Nazanin" panose="00000400000000000000" pitchFamily="2" charset="-78"/>
            </a:endParaRPr>
          </a:p>
        </p:txBody>
      </p:sp>
      <p:sp>
        <p:nvSpPr>
          <p:cNvPr id="33" name="Rectangle: Rounded Corners 32">
            <a:hlinkClick r:id="rId16" action="ppaction://hlinksldjump"/>
            <a:extLst>
              <a:ext uri="{FF2B5EF4-FFF2-40B4-BE49-F238E27FC236}">
                <a16:creationId xmlns:a16="http://schemas.microsoft.com/office/drawing/2014/main" id="{72CE2F0A-2F1F-CCAC-5830-BD70AE3992E3}"/>
              </a:ext>
            </a:extLst>
          </p:cNvPr>
          <p:cNvSpPr/>
          <p:nvPr/>
        </p:nvSpPr>
        <p:spPr>
          <a:xfrm>
            <a:off x="10375296" y="6396329"/>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روش‌های تحقیق منتخب</a:t>
            </a:r>
            <a:endParaRPr lang="en-US" sz="1400" b="1" dirty="0">
              <a:solidFill>
                <a:schemeClr val="bg1"/>
              </a:solidFill>
              <a:cs typeface="B Nazanin" panose="00000400000000000000" pitchFamily="2" charset="-78"/>
            </a:endParaRPr>
          </a:p>
        </p:txBody>
      </p:sp>
      <p:sp>
        <p:nvSpPr>
          <p:cNvPr id="50" name="Rectangle: Rounded Corners 49">
            <a:hlinkClick r:id="rId6" action="ppaction://hlinksldjump"/>
            <a:extLst>
              <a:ext uri="{FF2B5EF4-FFF2-40B4-BE49-F238E27FC236}">
                <a16:creationId xmlns:a16="http://schemas.microsoft.com/office/drawing/2014/main" id="{29FED54E-87F1-5CF7-0B26-6EBEFA56A4DB}"/>
              </a:ext>
            </a:extLst>
          </p:cNvPr>
          <p:cNvSpPr/>
          <p:nvPr/>
        </p:nvSpPr>
        <p:spPr>
          <a:xfrm>
            <a:off x="10380825" y="2239233"/>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VOSViewer</a:t>
            </a:r>
            <a:endParaRPr lang="en-US" sz="14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3774124949"/>
      </p:ext>
    </p:extLst>
  </p:cSld>
  <p:clrMapOvr>
    <a:masterClrMapping/>
  </p:clrMapOvr>
  <p:transition spd="med">
    <p:pull/>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8DC496C-12BE-10FC-1946-B05AAF558520}"/>
              </a:ext>
            </a:extLst>
          </p:cNvPr>
          <p:cNvSpPr>
            <a:spLocks noGrp="1"/>
          </p:cNvSpPr>
          <p:nvPr>
            <p:ph idx="1"/>
          </p:nvPr>
        </p:nvSpPr>
        <p:spPr>
          <a:xfrm>
            <a:off x="214604" y="1253331"/>
            <a:ext cx="9685176" cy="4351338"/>
          </a:xfrm>
        </p:spPr>
        <p:txBody>
          <a:bodyPr>
            <a:normAutofit/>
          </a:bodyPr>
          <a:lstStyle/>
          <a:p>
            <a:pPr marL="0" indent="0" algn="just" rtl="1">
              <a:buNone/>
            </a:pPr>
            <a:r>
              <a:rPr lang="fa-IR" b="1" dirty="0">
                <a:cs typeface="B Nazanin" panose="00000400000000000000" pitchFamily="2" charset="-78"/>
              </a:rPr>
              <a:t>شاخص</a:t>
            </a:r>
            <a:r>
              <a:rPr lang="en-US" sz="2400" b="1" dirty="0">
                <a:solidFill>
                  <a:srgbClr val="C00000"/>
                </a:solidFill>
                <a:cs typeface="B Nazanin" panose="00000400000000000000" pitchFamily="2" charset="-78"/>
              </a:rPr>
              <a:t>i10-Index</a:t>
            </a:r>
            <a:r>
              <a:rPr lang="en-US" b="1" dirty="0">
                <a:cs typeface="B Nazanin" panose="00000400000000000000" pitchFamily="2" charset="-78"/>
              </a:rPr>
              <a:t> </a:t>
            </a:r>
            <a:r>
              <a:rPr lang="fa-IR" b="1" dirty="0">
                <a:cs typeface="B Nazanin" panose="00000400000000000000" pitchFamily="2" charset="-78"/>
              </a:rPr>
              <a:t> توسط</a:t>
            </a:r>
            <a:r>
              <a:rPr lang="en-US" sz="2400" b="1" dirty="0">
                <a:cs typeface="B Nazanin" panose="00000400000000000000" pitchFamily="2" charset="-78"/>
              </a:rPr>
              <a:t>Google </a:t>
            </a:r>
            <a:r>
              <a:rPr lang="en-US" sz="2400" b="1" dirty="0" err="1">
                <a:cs typeface="B Nazanin" panose="00000400000000000000" pitchFamily="2" charset="-78"/>
              </a:rPr>
              <a:t>Scolar</a:t>
            </a:r>
            <a:r>
              <a:rPr lang="en-US" sz="2400" b="1" dirty="0">
                <a:cs typeface="B Nazanin" panose="00000400000000000000" pitchFamily="2" charset="-78"/>
              </a:rPr>
              <a:t> </a:t>
            </a:r>
            <a:r>
              <a:rPr lang="fa-IR" sz="2400" b="1" dirty="0">
                <a:cs typeface="B Nazanin" panose="00000400000000000000" pitchFamily="2" charset="-78"/>
              </a:rPr>
              <a:t> </a:t>
            </a:r>
            <a:r>
              <a:rPr lang="fa-IR" b="1" dirty="0">
                <a:cs typeface="B Nazanin" panose="00000400000000000000" pitchFamily="2" charset="-78"/>
              </a:rPr>
              <a:t>و برای استفاده در </a:t>
            </a:r>
            <a:r>
              <a:rPr lang="en-US" sz="2400" b="1" dirty="0">
                <a:cs typeface="B Nazanin" panose="00000400000000000000" pitchFamily="2" charset="-78"/>
              </a:rPr>
              <a:t>Google Scholar </a:t>
            </a:r>
            <a:r>
              <a:rPr lang="fa-IR" b="1" dirty="0">
                <a:cs typeface="B Nazanin" panose="00000400000000000000" pitchFamily="2" charset="-78"/>
              </a:rPr>
              <a:t>ایجاد شده است.</a:t>
            </a:r>
          </a:p>
          <a:p>
            <a:pPr marL="0" indent="0" algn="just" rtl="1">
              <a:buNone/>
            </a:pPr>
            <a:r>
              <a:rPr lang="fa-IR" b="1" dirty="0">
                <a:cs typeface="B Nazanin" panose="00000400000000000000" pitchFamily="2" charset="-78"/>
              </a:rPr>
              <a:t>این شاخص برابر است با تعداد اسنادی (مقاله، کتاب و سایر انواع گزارش‌ها) که </a:t>
            </a:r>
            <a:r>
              <a:rPr lang="fa-IR" b="1" dirty="0">
                <a:solidFill>
                  <a:srgbClr val="0070C0"/>
                </a:solidFill>
                <a:cs typeface="B Nazanin" panose="00000400000000000000" pitchFamily="2" charset="-78"/>
              </a:rPr>
              <a:t>بیش از ۱۰ بار </a:t>
            </a:r>
            <a:r>
              <a:rPr lang="fa-IR" b="1" dirty="0">
                <a:cs typeface="B Nazanin" panose="00000400000000000000" pitchFamily="2" charset="-78"/>
              </a:rPr>
              <a:t>به آنها استناد شده است. </a:t>
            </a:r>
          </a:p>
        </p:txBody>
      </p:sp>
      <p:sp>
        <p:nvSpPr>
          <p:cNvPr id="4" name="Title 1">
            <a:extLst>
              <a:ext uri="{FF2B5EF4-FFF2-40B4-BE49-F238E27FC236}">
                <a16:creationId xmlns:a16="http://schemas.microsoft.com/office/drawing/2014/main" id="{4E16505B-6A67-773D-3F39-923C272AB5BB}"/>
              </a:ext>
            </a:extLst>
          </p:cNvPr>
          <p:cNvSpPr txBox="1">
            <a:spLocks/>
          </p:cNvSpPr>
          <p:nvPr/>
        </p:nvSpPr>
        <p:spPr>
          <a:xfrm>
            <a:off x="214604" y="365125"/>
            <a:ext cx="9685176" cy="707895"/>
          </a:xfrm>
          <a:prstGeom prst="rect">
            <a:avLst/>
          </a:prstGeom>
          <a:solidFill>
            <a:schemeClr val="accent1">
              <a:lumMod val="40000"/>
              <a:lumOff val="60000"/>
            </a:schemeClr>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r>
              <a:rPr lang="fa-IR" b="1" dirty="0">
                <a:cs typeface="B Nazanin" panose="00000400000000000000" pitchFamily="2" charset="-78"/>
              </a:rPr>
              <a:t>علم سنجی » ضریب تاثیر </a:t>
            </a:r>
            <a:r>
              <a:rPr lang="en-US" b="1" dirty="0">
                <a:cs typeface="B Nazanin" panose="00000400000000000000" pitchFamily="2" charset="-78"/>
              </a:rPr>
              <a:t>i10-index</a:t>
            </a:r>
          </a:p>
        </p:txBody>
      </p:sp>
      <p:pic>
        <p:nvPicPr>
          <p:cNvPr id="5" name="Picture 4">
            <a:extLst>
              <a:ext uri="{FF2B5EF4-FFF2-40B4-BE49-F238E27FC236}">
                <a16:creationId xmlns:a16="http://schemas.microsoft.com/office/drawing/2014/main" id="{1ED1F3BA-E882-FB8F-4398-C74C8581D8C1}"/>
              </a:ext>
            </a:extLst>
          </p:cNvPr>
          <p:cNvPicPr>
            <a:picLocks noChangeAspect="1"/>
          </p:cNvPicPr>
          <p:nvPr/>
        </p:nvPicPr>
        <p:blipFill rotWithShape="1">
          <a:blip r:embed="rId2"/>
          <a:srcRect t="17167" r="39274"/>
          <a:stretch/>
        </p:blipFill>
        <p:spPr>
          <a:xfrm>
            <a:off x="96070" y="2971801"/>
            <a:ext cx="5881397" cy="4512669"/>
          </a:xfrm>
          <a:prstGeom prst="rect">
            <a:avLst/>
          </a:prstGeom>
        </p:spPr>
      </p:pic>
      <p:pic>
        <p:nvPicPr>
          <p:cNvPr id="16" name="Picture 15">
            <a:extLst>
              <a:ext uri="{FF2B5EF4-FFF2-40B4-BE49-F238E27FC236}">
                <a16:creationId xmlns:a16="http://schemas.microsoft.com/office/drawing/2014/main" id="{EDFF2EE5-0846-6421-59BF-9F16506E938C}"/>
              </a:ext>
            </a:extLst>
          </p:cNvPr>
          <p:cNvPicPr>
            <a:picLocks noChangeAspect="1"/>
          </p:cNvPicPr>
          <p:nvPr/>
        </p:nvPicPr>
        <p:blipFill rotWithShape="1">
          <a:blip r:embed="rId3"/>
          <a:srcRect l="70417" t="18275" r="2638" b="27037"/>
          <a:stretch/>
        </p:blipFill>
        <p:spPr>
          <a:xfrm>
            <a:off x="6214535" y="2971801"/>
            <a:ext cx="3505200" cy="4001790"/>
          </a:xfrm>
          <a:prstGeom prst="rect">
            <a:avLst/>
          </a:prstGeom>
        </p:spPr>
      </p:pic>
      <p:sp>
        <p:nvSpPr>
          <p:cNvPr id="17" name="Arrow: Right 16">
            <a:extLst>
              <a:ext uri="{FF2B5EF4-FFF2-40B4-BE49-F238E27FC236}">
                <a16:creationId xmlns:a16="http://schemas.microsoft.com/office/drawing/2014/main" id="{31274575-9776-F34A-A132-5A581D29B2F7}"/>
              </a:ext>
            </a:extLst>
          </p:cNvPr>
          <p:cNvSpPr/>
          <p:nvPr/>
        </p:nvSpPr>
        <p:spPr>
          <a:xfrm>
            <a:off x="5731933" y="4165600"/>
            <a:ext cx="728133" cy="592667"/>
          </a:xfrm>
          <a:prstGeom prst="rightArrow">
            <a:avLst/>
          </a:prstGeom>
          <a:solidFill>
            <a:srgbClr val="C00000"/>
          </a:solid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B9BF07C2-4D34-1410-EA22-FEE95D720EBD}"/>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Rounded Corners 5">
            <a:hlinkClick r:id="rId4" action="ppaction://hlinksldjump"/>
            <a:extLst>
              <a:ext uri="{FF2B5EF4-FFF2-40B4-BE49-F238E27FC236}">
                <a16:creationId xmlns:a16="http://schemas.microsoft.com/office/drawing/2014/main" id="{93615F0E-C6F1-AE92-B342-C5F6C134C780}"/>
              </a:ext>
            </a:extLst>
          </p:cNvPr>
          <p:cNvSpPr/>
          <p:nvPr/>
        </p:nvSpPr>
        <p:spPr>
          <a:xfrm>
            <a:off x="10375296" y="95654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DOI</a:t>
            </a:r>
          </a:p>
        </p:txBody>
      </p:sp>
      <p:sp>
        <p:nvSpPr>
          <p:cNvPr id="7" name="Rectangle: Rounded Corners 6">
            <a:hlinkClick r:id="rId5" action="ppaction://hlinksldjump"/>
            <a:extLst>
              <a:ext uri="{FF2B5EF4-FFF2-40B4-BE49-F238E27FC236}">
                <a16:creationId xmlns:a16="http://schemas.microsoft.com/office/drawing/2014/main" id="{F0007888-8369-C7E6-DA06-C2FA1D1731F0}"/>
              </a:ext>
            </a:extLst>
          </p:cNvPr>
          <p:cNvSpPr/>
          <p:nvPr/>
        </p:nvSpPr>
        <p:spPr>
          <a:xfrm>
            <a:off x="10375296" y="55268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bg1"/>
                </a:solidFill>
                <a:cs typeface="B Nazanin" panose="00000400000000000000" pitchFamily="2" charset="-78"/>
              </a:rPr>
              <a:t>معرفی منابع</a:t>
            </a:r>
            <a:endParaRPr lang="en-US" sz="1400" b="1" dirty="0">
              <a:solidFill>
                <a:schemeClr val="bg1"/>
              </a:solidFill>
              <a:cs typeface="B Nazanin" panose="00000400000000000000" pitchFamily="2" charset="-78"/>
            </a:endParaRPr>
          </a:p>
        </p:txBody>
      </p:sp>
      <p:pic>
        <p:nvPicPr>
          <p:cNvPr id="8" name="Picture 7">
            <a:extLst>
              <a:ext uri="{FF2B5EF4-FFF2-40B4-BE49-F238E27FC236}">
                <a16:creationId xmlns:a16="http://schemas.microsoft.com/office/drawing/2014/main" id="{869EF026-F89E-58A2-345F-E613D523E17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9" name="TextBox 8">
            <a:extLst>
              <a:ext uri="{FF2B5EF4-FFF2-40B4-BE49-F238E27FC236}">
                <a16:creationId xmlns:a16="http://schemas.microsoft.com/office/drawing/2014/main" id="{9AD531E6-EFC2-FEDE-C9F1-EB5E128959BB}"/>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10" name="Rectangle: Rounded Corners 9">
            <a:hlinkClick r:id="rId7" action="ppaction://hlinksldjump"/>
            <a:extLst>
              <a:ext uri="{FF2B5EF4-FFF2-40B4-BE49-F238E27FC236}">
                <a16:creationId xmlns:a16="http://schemas.microsoft.com/office/drawing/2014/main" id="{0059227A-DF2A-0B58-5006-37130ECE447A}"/>
              </a:ext>
            </a:extLst>
          </p:cNvPr>
          <p:cNvSpPr/>
          <p:nvPr/>
        </p:nvSpPr>
        <p:spPr>
          <a:xfrm>
            <a:off x="10375296" y="1385808"/>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tx1"/>
                </a:solidFill>
                <a:cs typeface="B Nazanin" panose="00000400000000000000" pitchFamily="2" charset="-78"/>
              </a:rPr>
              <a:t>علم سنجی</a:t>
            </a:r>
            <a:endParaRPr lang="en-US" sz="1400" b="1" dirty="0">
              <a:solidFill>
                <a:schemeClr val="tx1"/>
              </a:solidFill>
              <a:cs typeface="B Nazanin" panose="00000400000000000000" pitchFamily="2" charset="-78"/>
            </a:endParaRPr>
          </a:p>
        </p:txBody>
      </p:sp>
      <p:sp>
        <p:nvSpPr>
          <p:cNvPr id="11" name="Rectangle: Rounded Corners 10">
            <a:hlinkClick r:id="rId8" action="ppaction://hlinksldjump"/>
            <a:extLst>
              <a:ext uri="{FF2B5EF4-FFF2-40B4-BE49-F238E27FC236}">
                <a16:creationId xmlns:a16="http://schemas.microsoft.com/office/drawing/2014/main" id="{44039F36-3B90-264E-D596-32E7E3B07C09}"/>
              </a:ext>
            </a:extLst>
          </p:cNvPr>
          <p:cNvSpPr/>
          <p:nvPr/>
        </p:nvSpPr>
        <p:spPr>
          <a:xfrm>
            <a:off x="10375296" y="1815066"/>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رتبه بندی نشریات</a:t>
            </a:r>
            <a:endParaRPr lang="en-US" sz="1400" b="1" dirty="0">
              <a:solidFill>
                <a:schemeClr val="bg1"/>
              </a:solidFill>
              <a:cs typeface="B Nazanin" panose="00000400000000000000" pitchFamily="2" charset="-78"/>
            </a:endParaRPr>
          </a:p>
        </p:txBody>
      </p:sp>
      <p:sp>
        <p:nvSpPr>
          <p:cNvPr id="12" name="Rectangle: Rounded Corners 11">
            <a:hlinkClick r:id="rId9" action="ppaction://hlinksldjump"/>
            <a:extLst>
              <a:ext uri="{FF2B5EF4-FFF2-40B4-BE49-F238E27FC236}">
                <a16:creationId xmlns:a16="http://schemas.microsoft.com/office/drawing/2014/main" id="{464F6B1F-6CBA-C635-D7BC-D932F6E275BD}"/>
              </a:ext>
            </a:extLst>
          </p:cNvPr>
          <p:cNvSpPr/>
          <p:nvPr/>
        </p:nvSpPr>
        <p:spPr>
          <a:xfrm>
            <a:off x="10375296" y="264309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دریافت مقاله</a:t>
            </a:r>
            <a:endParaRPr lang="en-US" sz="1400" b="1" dirty="0">
              <a:solidFill>
                <a:schemeClr val="bg1"/>
              </a:solidFill>
              <a:cs typeface="B Nazanin" panose="00000400000000000000" pitchFamily="2" charset="-78"/>
            </a:endParaRPr>
          </a:p>
        </p:txBody>
      </p:sp>
      <p:sp>
        <p:nvSpPr>
          <p:cNvPr id="13" name="Rectangle: Rounded Corners 12">
            <a:hlinkClick r:id="rId10" action="ppaction://hlinksldjump"/>
            <a:extLst>
              <a:ext uri="{FF2B5EF4-FFF2-40B4-BE49-F238E27FC236}">
                <a16:creationId xmlns:a16="http://schemas.microsoft.com/office/drawing/2014/main" id="{2B7B0107-346D-4E94-2E57-DEDE8C6D868E}"/>
              </a:ext>
            </a:extLst>
          </p:cNvPr>
          <p:cNvSpPr/>
          <p:nvPr/>
        </p:nvSpPr>
        <p:spPr>
          <a:xfrm>
            <a:off x="10375296" y="305541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سامانه پژوهشیار</a:t>
            </a:r>
            <a:endParaRPr lang="en-US" sz="1400" b="1" dirty="0">
              <a:solidFill>
                <a:schemeClr val="bg1"/>
              </a:solidFill>
              <a:cs typeface="B Nazanin" panose="00000400000000000000" pitchFamily="2" charset="-78"/>
            </a:endParaRPr>
          </a:p>
        </p:txBody>
      </p:sp>
      <p:sp>
        <p:nvSpPr>
          <p:cNvPr id="14" name="Rectangle: Rounded Corners 13">
            <a:hlinkClick r:id="rId11" action="ppaction://hlinksldjump"/>
            <a:extLst>
              <a:ext uri="{FF2B5EF4-FFF2-40B4-BE49-F238E27FC236}">
                <a16:creationId xmlns:a16="http://schemas.microsoft.com/office/drawing/2014/main" id="{8A80A81C-B274-962F-279A-F9BF3C3D9173}"/>
              </a:ext>
            </a:extLst>
          </p:cNvPr>
          <p:cNvSpPr/>
          <p:nvPr/>
        </p:nvSpPr>
        <p:spPr>
          <a:xfrm>
            <a:off x="10375296" y="347620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ORCID</a:t>
            </a:r>
          </a:p>
        </p:txBody>
      </p:sp>
      <p:sp>
        <p:nvSpPr>
          <p:cNvPr id="15" name="Rectangle: Rounded Corners 14">
            <a:hlinkClick r:id="rId12" action="ppaction://hlinksldjump"/>
            <a:extLst>
              <a:ext uri="{FF2B5EF4-FFF2-40B4-BE49-F238E27FC236}">
                <a16:creationId xmlns:a16="http://schemas.microsoft.com/office/drawing/2014/main" id="{1BF96D60-38DA-802D-95A3-6AEC95FAB324}"/>
              </a:ext>
            </a:extLst>
          </p:cNvPr>
          <p:cNvSpPr/>
          <p:nvPr/>
        </p:nvSpPr>
        <p:spPr>
          <a:xfrm>
            <a:off x="10375296" y="388852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ساختار مقاله</a:t>
            </a:r>
            <a:endParaRPr lang="en-US" sz="1400" b="1" dirty="0">
              <a:solidFill>
                <a:schemeClr val="bg1"/>
              </a:solidFill>
              <a:cs typeface="B Nazanin" panose="00000400000000000000" pitchFamily="2" charset="-78"/>
            </a:endParaRPr>
          </a:p>
        </p:txBody>
      </p:sp>
      <p:sp>
        <p:nvSpPr>
          <p:cNvPr id="24" name="Rectangle: Rounded Corners 23">
            <a:hlinkClick r:id="rId13" action="ppaction://hlinksldjump"/>
            <a:extLst>
              <a:ext uri="{FF2B5EF4-FFF2-40B4-BE49-F238E27FC236}">
                <a16:creationId xmlns:a16="http://schemas.microsoft.com/office/drawing/2014/main" id="{E74AB253-EB11-42E8-6A4F-08F607CE568A}"/>
              </a:ext>
            </a:extLst>
          </p:cNvPr>
          <p:cNvSpPr/>
          <p:nvPr/>
        </p:nvSpPr>
        <p:spPr>
          <a:xfrm>
            <a:off x="10375296" y="43093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ارجاع دهی و نکات مهم</a:t>
            </a:r>
            <a:endParaRPr lang="en-US" sz="1400" b="1" dirty="0">
              <a:solidFill>
                <a:schemeClr val="bg1"/>
              </a:solidFill>
              <a:cs typeface="B Nazanin" panose="00000400000000000000" pitchFamily="2" charset="-78"/>
            </a:endParaRPr>
          </a:p>
        </p:txBody>
      </p:sp>
      <p:sp>
        <p:nvSpPr>
          <p:cNvPr id="25" name="Rectangle: Rounded Corners 24">
            <a:hlinkClick r:id="rId14" action="ppaction://hlinksldjump"/>
            <a:extLst>
              <a:ext uri="{FF2B5EF4-FFF2-40B4-BE49-F238E27FC236}">
                <a16:creationId xmlns:a16="http://schemas.microsoft.com/office/drawing/2014/main" id="{E2E188E0-FBCA-07A1-6ABE-AB192F72590C}"/>
              </a:ext>
            </a:extLst>
          </p:cNvPr>
          <p:cNvSpPr/>
          <p:nvPr/>
        </p:nvSpPr>
        <p:spPr>
          <a:xfrm>
            <a:off x="10375296" y="473011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انواع مقاله</a:t>
            </a:r>
            <a:endParaRPr lang="en-US" sz="1400" b="1" dirty="0">
              <a:solidFill>
                <a:schemeClr val="bg1"/>
              </a:solidFill>
              <a:cs typeface="B Nazanin" panose="00000400000000000000" pitchFamily="2" charset="-78"/>
            </a:endParaRPr>
          </a:p>
        </p:txBody>
      </p:sp>
      <p:sp>
        <p:nvSpPr>
          <p:cNvPr id="26" name="Rectangle: Rounded Corners 25">
            <a:hlinkClick r:id="rId15" action="ppaction://hlinksldjump"/>
            <a:extLst>
              <a:ext uri="{FF2B5EF4-FFF2-40B4-BE49-F238E27FC236}">
                <a16:creationId xmlns:a16="http://schemas.microsoft.com/office/drawing/2014/main" id="{5BFEFD1D-6FFA-66FE-1CBC-D09065ED5635}"/>
              </a:ext>
            </a:extLst>
          </p:cNvPr>
          <p:cNvSpPr/>
          <p:nvPr/>
        </p:nvSpPr>
        <p:spPr>
          <a:xfrm>
            <a:off x="10375296" y="515090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پذیرش و داوری</a:t>
            </a:r>
            <a:endParaRPr lang="en-US" sz="1400" b="1" dirty="0">
              <a:solidFill>
                <a:schemeClr val="bg1"/>
              </a:solidFill>
              <a:cs typeface="B Nazanin" panose="00000400000000000000" pitchFamily="2" charset="-78"/>
            </a:endParaRPr>
          </a:p>
        </p:txBody>
      </p:sp>
      <p:sp>
        <p:nvSpPr>
          <p:cNvPr id="27" name="Rectangle: Rounded Corners 26">
            <a:hlinkClick r:id="rId16" action="ppaction://hlinksldjump"/>
            <a:extLst>
              <a:ext uri="{FF2B5EF4-FFF2-40B4-BE49-F238E27FC236}">
                <a16:creationId xmlns:a16="http://schemas.microsoft.com/office/drawing/2014/main" id="{C34C6C51-7468-0997-E4B4-AE05D9F2FDD6}"/>
              </a:ext>
            </a:extLst>
          </p:cNvPr>
          <p:cNvSpPr/>
          <p:nvPr/>
        </p:nvSpPr>
        <p:spPr>
          <a:xfrm>
            <a:off x="10375296" y="55632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سئو آکادمیک</a:t>
            </a:r>
            <a:endParaRPr lang="en-US" sz="1400" b="1" dirty="0">
              <a:solidFill>
                <a:schemeClr val="bg1"/>
              </a:solidFill>
              <a:cs typeface="B Nazanin" panose="00000400000000000000" pitchFamily="2" charset="-78"/>
            </a:endParaRPr>
          </a:p>
        </p:txBody>
      </p:sp>
      <p:sp>
        <p:nvSpPr>
          <p:cNvPr id="28" name="Rectangle: Rounded Corners 27">
            <a:hlinkClick r:id="rId17" action="ppaction://hlinksldjump"/>
            <a:extLst>
              <a:ext uri="{FF2B5EF4-FFF2-40B4-BE49-F238E27FC236}">
                <a16:creationId xmlns:a16="http://schemas.microsoft.com/office/drawing/2014/main" id="{95D20EF3-5200-4484-CD66-82A3367A9BB0}"/>
              </a:ext>
            </a:extLst>
          </p:cNvPr>
          <p:cNvSpPr/>
          <p:nvPr/>
        </p:nvSpPr>
        <p:spPr>
          <a:xfrm>
            <a:off x="10375297" y="597554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MaxQDA</a:t>
            </a:r>
            <a:endParaRPr lang="en-US" sz="1400" b="1" dirty="0">
              <a:solidFill>
                <a:schemeClr val="bg1"/>
              </a:solidFill>
              <a:cs typeface="B Nazanin" panose="00000400000000000000" pitchFamily="2" charset="-78"/>
            </a:endParaRPr>
          </a:p>
        </p:txBody>
      </p:sp>
      <p:sp>
        <p:nvSpPr>
          <p:cNvPr id="34" name="Rectangle: Rounded Corners 33">
            <a:hlinkClick r:id="rId18" action="ppaction://hlinksldjump"/>
            <a:extLst>
              <a:ext uri="{FF2B5EF4-FFF2-40B4-BE49-F238E27FC236}">
                <a16:creationId xmlns:a16="http://schemas.microsoft.com/office/drawing/2014/main" id="{D243384B-2E3E-A9B2-6D3D-E97FEB410397}"/>
              </a:ext>
            </a:extLst>
          </p:cNvPr>
          <p:cNvSpPr/>
          <p:nvPr/>
        </p:nvSpPr>
        <p:spPr>
          <a:xfrm>
            <a:off x="10375296" y="6396329"/>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روش‌های تحقیق منتخب</a:t>
            </a:r>
            <a:endParaRPr lang="en-US" sz="1400" b="1" dirty="0">
              <a:solidFill>
                <a:schemeClr val="bg1"/>
              </a:solidFill>
              <a:cs typeface="B Nazanin" panose="00000400000000000000" pitchFamily="2" charset="-78"/>
            </a:endParaRPr>
          </a:p>
        </p:txBody>
      </p:sp>
      <p:sp>
        <p:nvSpPr>
          <p:cNvPr id="39" name="Rectangle: Rounded Corners 38">
            <a:hlinkClick r:id="rId8" action="ppaction://hlinksldjump"/>
            <a:extLst>
              <a:ext uri="{FF2B5EF4-FFF2-40B4-BE49-F238E27FC236}">
                <a16:creationId xmlns:a16="http://schemas.microsoft.com/office/drawing/2014/main" id="{DFE40BE9-C2C8-A579-0593-EBD0E93F2838}"/>
              </a:ext>
            </a:extLst>
          </p:cNvPr>
          <p:cNvSpPr/>
          <p:nvPr/>
        </p:nvSpPr>
        <p:spPr>
          <a:xfrm>
            <a:off x="10380825" y="2239233"/>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VOSViewer</a:t>
            </a:r>
            <a:endParaRPr lang="en-US" sz="14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2390626830"/>
      </p:ext>
    </p:extLst>
  </p:cSld>
  <p:clrMapOvr>
    <a:masterClrMapping/>
  </p:clrMapOvr>
  <p:transition spd="med">
    <p:pull/>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E3AB1E4-7D4F-BDB0-7F1C-C2A502586D0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7457" y="3846276"/>
            <a:ext cx="5758543" cy="2900599"/>
          </a:xfrm>
          <a:prstGeom prst="rect">
            <a:avLst/>
          </a:prstGeom>
        </p:spPr>
      </p:pic>
      <p:sp>
        <p:nvSpPr>
          <p:cNvPr id="3" name="Content Placeholder 2">
            <a:extLst>
              <a:ext uri="{FF2B5EF4-FFF2-40B4-BE49-F238E27FC236}">
                <a16:creationId xmlns:a16="http://schemas.microsoft.com/office/drawing/2014/main" id="{88DC496C-12BE-10FC-1946-B05AAF558520}"/>
              </a:ext>
            </a:extLst>
          </p:cNvPr>
          <p:cNvSpPr>
            <a:spLocks noGrp="1"/>
          </p:cNvSpPr>
          <p:nvPr>
            <p:ph idx="1"/>
          </p:nvPr>
        </p:nvSpPr>
        <p:spPr>
          <a:xfrm>
            <a:off x="214605" y="1253331"/>
            <a:ext cx="9685176" cy="4351338"/>
          </a:xfrm>
        </p:spPr>
        <p:txBody>
          <a:bodyPr>
            <a:normAutofit/>
          </a:bodyPr>
          <a:lstStyle/>
          <a:p>
            <a:pPr marL="0" indent="0" algn="just" rtl="1">
              <a:buNone/>
            </a:pPr>
            <a:r>
              <a:rPr lang="fa-IR" b="1" dirty="0">
                <a:solidFill>
                  <a:schemeClr val="accent2"/>
                </a:solidFill>
                <a:cs typeface="B Nazanin" panose="00000400000000000000" pitchFamily="2" charset="-78"/>
              </a:rPr>
              <a:t>سنجش از طریق سنجه‌های جایگزین و غیر متداول </a:t>
            </a:r>
          </a:p>
          <a:p>
            <a:pPr marL="0" indent="0" algn="just" rtl="1">
              <a:buNone/>
            </a:pPr>
            <a:r>
              <a:rPr lang="fa-IR" dirty="0">
                <a:cs typeface="B Nazanin" panose="00000400000000000000" pitchFamily="2" charset="-78"/>
              </a:rPr>
              <a:t>دگر سنجه‌ها علاوه بر استنادها، جنبه‌های دیگر اثرگذاری مانند </a:t>
            </a:r>
            <a:r>
              <a:rPr lang="fa-IR" b="1" dirty="0">
                <a:cs typeface="B Nazanin" panose="00000400000000000000" pitchFamily="2" charset="-78"/>
              </a:rPr>
              <a:t>بارگیری‌ها</a:t>
            </a:r>
            <a:r>
              <a:rPr lang="fa-IR" dirty="0">
                <a:cs typeface="B Nazanin" panose="00000400000000000000" pitchFamily="2" charset="-78"/>
              </a:rPr>
              <a:t> (دانلود)، </a:t>
            </a:r>
            <a:r>
              <a:rPr lang="fa-IR" b="1" dirty="0">
                <a:cs typeface="B Nazanin" panose="00000400000000000000" pitchFamily="2" charset="-78"/>
              </a:rPr>
              <a:t>مشاهده مقاله</a:t>
            </a:r>
            <a:r>
              <a:rPr lang="fa-IR" dirty="0">
                <a:cs typeface="B Nazanin" panose="00000400000000000000" pitchFamily="2" charset="-78"/>
              </a:rPr>
              <a:t>، </a:t>
            </a:r>
            <a:r>
              <a:rPr lang="fa-IR" b="1" dirty="0">
                <a:cs typeface="B Nazanin" panose="00000400000000000000" pitchFamily="2" charset="-78"/>
              </a:rPr>
              <a:t>بحث در رسانه‌های اجتماعی </a:t>
            </a:r>
            <a:r>
              <a:rPr lang="fa-IR" dirty="0">
                <a:cs typeface="B Nazanin" panose="00000400000000000000" pitchFamily="2" charset="-78"/>
              </a:rPr>
              <a:t>و رسانه‌های خبری و… را نیز در سنجش دخیل می‌کنند.</a:t>
            </a:r>
          </a:p>
          <a:p>
            <a:pPr marL="0" indent="0" algn="just" rtl="1">
              <a:buNone/>
            </a:pPr>
            <a:r>
              <a:rPr lang="fa-IR" dirty="0">
                <a:cs typeface="B Nazanin" panose="00000400000000000000" pitchFamily="2" charset="-78"/>
              </a:rPr>
              <a:t>از این سنجه‌ها می‌توان برای سنجش مقالات، افراد، کتاب‌ها، مجموعه داده‌ها، سخنرانی‌ها، فیلم‌ها، صفحات وب و غیره استفاده کرد.</a:t>
            </a:r>
          </a:p>
        </p:txBody>
      </p:sp>
      <p:sp>
        <p:nvSpPr>
          <p:cNvPr id="4" name="Title 1">
            <a:extLst>
              <a:ext uri="{FF2B5EF4-FFF2-40B4-BE49-F238E27FC236}">
                <a16:creationId xmlns:a16="http://schemas.microsoft.com/office/drawing/2014/main" id="{355CC29B-C373-3A42-CDB4-D4D7E9DDE83B}"/>
              </a:ext>
            </a:extLst>
          </p:cNvPr>
          <p:cNvSpPr txBox="1">
            <a:spLocks/>
          </p:cNvSpPr>
          <p:nvPr/>
        </p:nvSpPr>
        <p:spPr>
          <a:xfrm>
            <a:off x="214604" y="365125"/>
            <a:ext cx="9685176" cy="707895"/>
          </a:xfrm>
          <a:prstGeom prst="rect">
            <a:avLst/>
          </a:prstGeom>
          <a:solidFill>
            <a:schemeClr val="accent1">
              <a:lumMod val="40000"/>
              <a:lumOff val="60000"/>
            </a:schemeClr>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r>
              <a:rPr lang="fa-IR" b="1" dirty="0">
                <a:cs typeface="B Nazanin" panose="00000400000000000000" pitchFamily="2" charset="-78"/>
              </a:rPr>
              <a:t>علم سنجی » دگرسنجی </a:t>
            </a:r>
            <a:r>
              <a:rPr lang="en-US" b="1" dirty="0" err="1">
                <a:cs typeface="B Nazanin" panose="00000400000000000000" pitchFamily="2" charset="-78"/>
              </a:rPr>
              <a:t>Altmetrics</a:t>
            </a:r>
            <a:endParaRPr lang="en-US" b="1" dirty="0">
              <a:cs typeface="B Nazanin" panose="00000400000000000000" pitchFamily="2" charset="-78"/>
            </a:endParaRPr>
          </a:p>
        </p:txBody>
      </p:sp>
      <p:sp>
        <p:nvSpPr>
          <p:cNvPr id="20" name="Rectangle 19">
            <a:extLst>
              <a:ext uri="{FF2B5EF4-FFF2-40B4-BE49-F238E27FC236}">
                <a16:creationId xmlns:a16="http://schemas.microsoft.com/office/drawing/2014/main" id="{55F8815A-E2C4-ED91-8DD8-5EE12B5003B6}"/>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Rounded Corners 20">
            <a:hlinkClick r:id="rId3" action="ppaction://hlinksldjump"/>
            <a:extLst>
              <a:ext uri="{FF2B5EF4-FFF2-40B4-BE49-F238E27FC236}">
                <a16:creationId xmlns:a16="http://schemas.microsoft.com/office/drawing/2014/main" id="{0E2E3ED6-42A3-E4DE-97B3-AAF8C4575F6E}"/>
              </a:ext>
            </a:extLst>
          </p:cNvPr>
          <p:cNvSpPr/>
          <p:nvPr/>
        </p:nvSpPr>
        <p:spPr>
          <a:xfrm>
            <a:off x="10375296" y="95654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DOI</a:t>
            </a:r>
          </a:p>
        </p:txBody>
      </p:sp>
      <p:sp>
        <p:nvSpPr>
          <p:cNvPr id="22" name="Rectangle: Rounded Corners 21">
            <a:hlinkClick r:id="rId4" action="ppaction://hlinksldjump"/>
            <a:extLst>
              <a:ext uri="{FF2B5EF4-FFF2-40B4-BE49-F238E27FC236}">
                <a16:creationId xmlns:a16="http://schemas.microsoft.com/office/drawing/2014/main" id="{9A9F2CF9-3AC8-B789-B44B-7D271314DF60}"/>
              </a:ext>
            </a:extLst>
          </p:cNvPr>
          <p:cNvSpPr/>
          <p:nvPr/>
        </p:nvSpPr>
        <p:spPr>
          <a:xfrm>
            <a:off x="10375296" y="55268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bg1"/>
                </a:solidFill>
                <a:cs typeface="B Nazanin" panose="00000400000000000000" pitchFamily="2" charset="-78"/>
              </a:rPr>
              <a:t>معرفی منابع</a:t>
            </a:r>
            <a:endParaRPr lang="en-US" sz="1400" b="1" dirty="0">
              <a:solidFill>
                <a:schemeClr val="bg1"/>
              </a:solidFill>
              <a:cs typeface="B Nazanin" panose="00000400000000000000" pitchFamily="2" charset="-78"/>
            </a:endParaRPr>
          </a:p>
        </p:txBody>
      </p:sp>
      <p:pic>
        <p:nvPicPr>
          <p:cNvPr id="23" name="Picture 22">
            <a:extLst>
              <a:ext uri="{FF2B5EF4-FFF2-40B4-BE49-F238E27FC236}">
                <a16:creationId xmlns:a16="http://schemas.microsoft.com/office/drawing/2014/main" id="{E11756E5-02D4-BF20-2D45-2FD08938B13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24" name="TextBox 23">
            <a:extLst>
              <a:ext uri="{FF2B5EF4-FFF2-40B4-BE49-F238E27FC236}">
                <a16:creationId xmlns:a16="http://schemas.microsoft.com/office/drawing/2014/main" id="{80167531-70AB-6F3D-91D1-8BB6BE27491E}"/>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25" name="Rectangle: Rounded Corners 24">
            <a:hlinkClick r:id="rId6" action="ppaction://hlinksldjump"/>
            <a:extLst>
              <a:ext uri="{FF2B5EF4-FFF2-40B4-BE49-F238E27FC236}">
                <a16:creationId xmlns:a16="http://schemas.microsoft.com/office/drawing/2014/main" id="{04A22EE8-7310-B101-50AE-7286F1ABDDA3}"/>
              </a:ext>
            </a:extLst>
          </p:cNvPr>
          <p:cNvSpPr/>
          <p:nvPr/>
        </p:nvSpPr>
        <p:spPr>
          <a:xfrm>
            <a:off x="10375296" y="1385808"/>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tx1"/>
                </a:solidFill>
                <a:cs typeface="B Nazanin" panose="00000400000000000000" pitchFamily="2" charset="-78"/>
              </a:rPr>
              <a:t>علم سنجی</a:t>
            </a:r>
            <a:endParaRPr lang="en-US" sz="1400" b="1" dirty="0">
              <a:solidFill>
                <a:schemeClr val="tx1"/>
              </a:solidFill>
              <a:cs typeface="B Nazanin" panose="00000400000000000000" pitchFamily="2" charset="-78"/>
            </a:endParaRPr>
          </a:p>
        </p:txBody>
      </p:sp>
      <p:sp>
        <p:nvSpPr>
          <p:cNvPr id="26" name="Rectangle: Rounded Corners 25">
            <a:hlinkClick r:id="rId7" action="ppaction://hlinksldjump"/>
            <a:extLst>
              <a:ext uri="{FF2B5EF4-FFF2-40B4-BE49-F238E27FC236}">
                <a16:creationId xmlns:a16="http://schemas.microsoft.com/office/drawing/2014/main" id="{F8A8D12F-5C3A-5A95-6720-F5E78A35FFCE}"/>
              </a:ext>
            </a:extLst>
          </p:cNvPr>
          <p:cNvSpPr/>
          <p:nvPr/>
        </p:nvSpPr>
        <p:spPr>
          <a:xfrm>
            <a:off x="10375296" y="1815066"/>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رتبه بندی نشریات</a:t>
            </a:r>
            <a:endParaRPr lang="en-US" sz="1400" b="1" dirty="0">
              <a:solidFill>
                <a:schemeClr val="bg1"/>
              </a:solidFill>
              <a:cs typeface="B Nazanin" panose="00000400000000000000" pitchFamily="2" charset="-78"/>
            </a:endParaRPr>
          </a:p>
        </p:txBody>
      </p:sp>
      <p:sp>
        <p:nvSpPr>
          <p:cNvPr id="27" name="Rectangle: Rounded Corners 26">
            <a:hlinkClick r:id="rId8" action="ppaction://hlinksldjump"/>
            <a:extLst>
              <a:ext uri="{FF2B5EF4-FFF2-40B4-BE49-F238E27FC236}">
                <a16:creationId xmlns:a16="http://schemas.microsoft.com/office/drawing/2014/main" id="{CD374BCB-D454-3D6F-7C49-190305AC77BC}"/>
              </a:ext>
            </a:extLst>
          </p:cNvPr>
          <p:cNvSpPr/>
          <p:nvPr/>
        </p:nvSpPr>
        <p:spPr>
          <a:xfrm>
            <a:off x="10375296" y="264309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دریافت مقاله</a:t>
            </a:r>
            <a:endParaRPr lang="en-US" sz="1400" b="1" dirty="0">
              <a:solidFill>
                <a:schemeClr val="bg1"/>
              </a:solidFill>
              <a:cs typeface="B Nazanin" panose="00000400000000000000" pitchFamily="2" charset="-78"/>
            </a:endParaRPr>
          </a:p>
        </p:txBody>
      </p:sp>
      <p:sp>
        <p:nvSpPr>
          <p:cNvPr id="28" name="Rectangle: Rounded Corners 27">
            <a:hlinkClick r:id="rId9" action="ppaction://hlinksldjump"/>
            <a:extLst>
              <a:ext uri="{FF2B5EF4-FFF2-40B4-BE49-F238E27FC236}">
                <a16:creationId xmlns:a16="http://schemas.microsoft.com/office/drawing/2014/main" id="{FE2606B8-2169-D66B-E7BF-DFC3E98BC499}"/>
              </a:ext>
            </a:extLst>
          </p:cNvPr>
          <p:cNvSpPr/>
          <p:nvPr/>
        </p:nvSpPr>
        <p:spPr>
          <a:xfrm>
            <a:off x="10375296" y="305541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سامانه پژوهشیار</a:t>
            </a:r>
            <a:endParaRPr lang="en-US" sz="1400" b="1" dirty="0">
              <a:solidFill>
                <a:schemeClr val="bg1"/>
              </a:solidFill>
              <a:cs typeface="B Nazanin" panose="00000400000000000000" pitchFamily="2" charset="-78"/>
            </a:endParaRPr>
          </a:p>
        </p:txBody>
      </p:sp>
      <p:sp>
        <p:nvSpPr>
          <p:cNvPr id="29" name="Rectangle: Rounded Corners 28">
            <a:hlinkClick r:id="rId10" action="ppaction://hlinksldjump"/>
            <a:extLst>
              <a:ext uri="{FF2B5EF4-FFF2-40B4-BE49-F238E27FC236}">
                <a16:creationId xmlns:a16="http://schemas.microsoft.com/office/drawing/2014/main" id="{AF028725-3F75-8C0B-D82C-9A3EDDD41B74}"/>
              </a:ext>
            </a:extLst>
          </p:cNvPr>
          <p:cNvSpPr/>
          <p:nvPr/>
        </p:nvSpPr>
        <p:spPr>
          <a:xfrm>
            <a:off x="10375296" y="347620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ORCID</a:t>
            </a:r>
          </a:p>
        </p:txBody>
      </p:sp>
      <p:sp>
        <p:nvSpPr>
          <p:cNvPr id="30" name="Rectangle: Rounded Corners 29">
            <a:hlinkClick r:id="rId11" action="ppaction://hlinksldjump"/>
            <a:extLst>
              <a:ext uri="{FF2B5EF4-FFF2-40B4-BE49-F238E27FC236}">
                <a16:creationId xmlns:a16="http://schemas.microsoft.com/office/drawing/2014/main" id="{5D95AABB-2301-6124-F801-04913CB054D6}"/>
              </a:ext>
            </a:extLst>
          </p:cNvPr>
          <p:cNvSpPr/>
          <p:nvPr/>
        </p:nvSpPr>
        <p:spPr>
          <a:xfrm>
            <a:off x="10375296" y="388852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ساختار مقاله</a:t>
            </a:r>
            <a:endParaRPr lang="en-US" sz="1400" b="1" dirty="0">
              <a:solidFill>
                <a:schemeClr val="bg1"/>
              </a:solidFill>
              <a:cs typeface="B Nazanin" panose="00000400000000000000" pitchFamily="2" charset="-78"/>
            </a:endParaRPr>
          </a:p>
        </p:txBody>
      </p:sp>
      <p:sp>
        <p:nvSpPr>
          <p:cNvPr id="31" name="Rectangle: Rounded Corners 30">
            <a:hlinkClick r:id="rId12" action="ppaction://hlinksldjump"/>
            <a:extLst>
              <a:ext uri="{FF2B5EF4-FFF2-40B4-BE49-F238E27FC236}">
                <a16:creationId xmlns:a16="http://schemas.microsoft.com/office/drawing/2014/main" id="{257549B9-EA08-9798-43E1-76150F9B3017}"/>
              </a:ext>
            </a:extLst>
          </p:cNvPr>
          <p:cNvSpPr/>
          <p:nvPr/>
        </p:nvSpPr>
        <p:spPr>
          <a:xfrm>
            <a:off x="10375296" y="43093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ارجاع دهی و نکات مهم</a:t>
            </a:r>
            <a:endParaRPr lang="en-US" sz="1400" b="1" dirty="0">
              <a:solidFill>
                <a:schemeClr val="bg1"/>
              </a:solidFill>
              <a:cs typeface="B Nazanin" panose="00000400000000000000" pitchFamily="2" charset="-78"/>
            </a:endParaRPr>
          </a:p>
        </p:txBody>
      </p:sp>
      <p:sp>
        <p:nvSpPr>
          <p:cNvPr id="32" name="Rectangle: Rounded Corners 31">
            <a:hlinkClick r:id="rId13" action="ppaction://hlinksldjump"/>
            <a:extLst>
              <a:ext uri="{FF2B5EF4-FFF2-40B4-BE49-F238E27FC236}">
                <a16:creationId xmlns:a16="http://schemas.microsoft.com/office/drawing/2014/main" id="{97D1B7E5-7E7B-57F3-046C-A0170D5B3482}"/>
              </a:ext>
            </a:extLst>
          </p:cNvPr>
          <p:cNvSpPr/>
          <p:nvPr/>
        </p:nvSpPr>
        <p:spPr>
          <a:xfrm>
            <a:off x="10375296" y="473011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انواع مقاله</a:t>
            </a:r>
            <a:endParaRPr lang="en-US" sz="1400" b="1" dirty="0">
              <a:solidFill>
                <a:schemeClr val="bg1"/>
              </a:solidFill>
              <a:cs typeface="B Nazanin" panose="00000400000000000000" pitchFamily="2" charset="-78"/>
            </a:endParaRPr>
          </a:p>
        </p:txBody>
      </p:sp>
      <p:sp>
        <p:nvSpPr>
          <p:cNvPr id="33" name="Rectangle: Rounded Corners 32">
            <a:hlinkClick r:id="rId14" action="ppaction://hlinksldjump"/>
            <a:extLst>
              <a:ext uri="{FF2B5EF4-FFF2-40B4-BE49-F238E27FC236}">
                <a16:creationId xmlns:a16="http://schemas.microsoft.com/office/drawing/2014/main" id="{20C8C63A-6C44-019A-F3D2-27AC05D3BBBC}"/>
              </a:ext>
            </a:extLst>
          </p:cNvPr>
          <p:cNvSpPr/>
          <p:nvPr/>
        </p:nvSpPr>
        <p:spPr>
          <a:xfrm>
            <a:off x="10375296" y="515090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پذیرش و داوری</a:t>
            </a:r>
            <a:endParaRPr lang="en-US" sz="1400" b="1" dirty="0">
              <a:solidFill>
                <a:schemeClr val="bg1"/>
              </a:solidFill>
              <a:cs typeface="B Nazanin" panose="00000400000000000000" pitchFamily="2" charset="-78"/>
            </a:endParaRPr>
          </a:p>
        </p:txBody>
      </p:sp>
      <p:sp>
        <p:nvSpPr>
          <p:cNvPr id="34" name="Rectangle: Rounded Corners 33">
            <a:hlinkClick r:id="rId15" action="ppaction://hlinksldjump"/>
            <a:extLst>
              <a:ext uri="{FF2B5EF4-FFF2-40B4-BE49-F238E27FC236}">
                <a16:creationId xmlns:a16="http://schemas.microsoft.com/office/drawing/2014/main" id="{2973C46B-C30A-642B-3619-566B208553ED}"/>
              </a:ext>
            </a:extLst>
          </p:cNvPr>
          <p:cNvSpPr/>
          <p:nvPr/>
        </p:nvSpPr>
        <p:spPr>
          <a:xfrm>
            <a:off x="10375296" y="55632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سئو آکادمیک</a:t>
            </a:r>
            <a:endParaRPr lang="en-US" sz="1400" b="1" dirty="0">
              <a:solidFill>
                <a:schemeClr val="bg1"/>
              </a:solidFill>
              <a:cs typeface="B Nazanin" panose="00000400000000000000" pitchFamily="2" charset="-78"/>
            </a:endParaRPr>
          </a:p>
        </p:txBody>
      </p:sp>
      <p:sp>
        <p:nvSpPr>
          <p:cNvPr id="35" name="Rectangle: Rounded Corners 34">
            <a:hlinkClick r:id="rId16" action="ppaction://hlinksldjump"/>
            <a:extLst>
              <a:ext uri="{FF2B5EF4-FFF2-40B4-BE49-F238E27FC236}">
                <a16:creationId xmlns:a16="http://schemas.microsoft.com/office/drawing/2014/main" id="{1BED2AC7-AB57-2C83-16B6-92557BF923D5}"/>
              </a:ext>
            </a:extLst>
          </p:cNvPr>
          <p:cNvSpPr/>
          <p:nvPr/>
        </p:nvSpPr>
        <p:spPr>
          <a:xfrm>
            <a:off x="10375297" y="597554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MaxQDA</a:t>
            </a:r>
            <a:endParaRPr lang="en-US" sz="1400" b="1" dirty="0">
              <a:solidFill>
                <a:schemeClr val="bg1"/>
              </a:solidFill>
              <a:cs typeface="B Nazanin" panose="00000400000000000000" pitchFamily="2" charset="-78"/>
            </a:endParaRPr>
          </a:p>
        </p:txBody>
      </p:sp>
      <p:sp>
        <p:nvSpPr>
          <p:cNvPr id="36" name="Rectangle: Rounded Corners 35">
            <a:hlinkClick r:id="rId17" action="ppaction://hlinksldjump"/>
            <a:extLst>
              <a:ext uri="{FF2B5EF4-FFF2-40B4-BE49-F238E27FC236}">
                <a16:creationId xmlns:a16="http://schemas.microsoft.com/office/drawing/2014/main" id="{2FA2C891-26C9-6B5A-E2F9-E37532FCE502}"/>
              </a:ext>
            </a:extLst>
          </p:cNvPr>
          <p:cNvSpPr/>
          <p:nvPr/>
        </p:nvSpPr>
        <p:spPr>
          <a:xfrm>
            <a:off x="10375296" y="6396329"/>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روش‌های تحقیق منتخب</a:t>
            </a:r>
            <a:endParaRPr lang="en-US" sz="1400" b="1" dirty="0">
              <a:solidFill>
                <a:schemeClr val="bg1"/>
              </a:solidFill>
              <a:cs typeface="B Nazanin" panose="00000400000000000000" pitchFamily="2" charset="-78"/>
            </a:endParaRPr>
          </a:p>
        </p:txBody>
      </p:sp>
      <p:sp>
        <p:nvSpPr>
          <p:cNvPr id="37" name="Rectangle: Rounded Corners 36">
            <a:hlinkClick r:id="rId7" action="ppaction://hlinksldjump"/>
            <a:extLst>
              <a:ext uri="{FF2B5EF4-FFF2-40B4-BE49-F238E27FC236}">
                <a16:creationId xmlns:a16="http://schemas.microsoft.com/office/drawing/2014/main" id="{1EB61F03-D32D-CD03-F120-82C9EC7956DC}"/>
              </a:ext>
            </a:extLst>
          </p:cNvPr>
          <p:cNvSpPr/>
          <p:nvPr/>
        </p:nvSpPr>
        <p:spPr>
          <a:xfrm>
            <a:off x="10380825" y="2239233"/>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VOSViewer</a:t>
            </a:r>
            <a:endParaRPr lang="en-US" sz="14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3939326188"/>
      </p:ext>
    </p:extLst>
  </p:cSld>
  <p:clrMapOvr>
    <a:masterClrMapping/>
  </p:clrMapOvr>
  <p:transition spd="med">
    <p:pull/>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8DC496C-12BE-10FC-1946-B05AAF558520}"/>
              </a:ext>
            </a:extLst>
          </p:cNvPr>
          <p:cNvSpPr>
            <a:spLocks noGrp="1"/>
          </p:cNvSpPr>
          <p:nvPr>
            <p:ph idx="1"/>
          </p:nvPr>
        </p:nvSpPr>
        <p:spPr>
          <a:xfrm>
            <a:off x="214604" y="1151467"/>
            <a:ext cx="9685176" cy="4453202"/>
          </a:xfrm>
        </p:spPr>
        <p:txBody>
          <a:bodyPr>
            <a:normAutofit/>
          </a:bodyPr>
          <a:lstStyle/>
          <a:p>
            <a:pPr marL="0" indent="0" algn="just" rtl="1">
              <a:buNone/>
            </a:pPr>
            <a:r>
              <a:rPr lang="fa-IR" b="1" dirty="0">
                <a:solidFill>
                  <a:srgbClr val="0070C0"/>
                </a:solidFill>
                <a:cs typeface="B Nazanin" panose="00000400000000000000" pitchFamily="2" charset="-78"/>
              </a:rPr>
              <a:t>سامانه اطلاعات دانشی دانشگاه آزاد اسلامی </a:t>
            </a:r>
            <a:r>
              <a:rPr lang="en-US" b="1" dirty="0">
                <a:solidFill>
                  <a:schemeClr val="accent2"/>
                </a:solidFill>
                <a:cs typeface="B Nazanin" panose="00000400000000000000" pitchFamily="2" charset="-78"/>
              </a:rPr>
              <a:t>https://scimet.iau.ir</a:t>
            </a:r>
            <a:endParaRPr lang="fa-IR" dirty="0">
              <a:cs typeface="B Nazanin" panose="00000400000000000000" pitchFamily="2" charset="-78"/>
            </a:endParaRPr>
          </a:p>
        </p:txBody>
      </p:sp>
      <p:sp>
        <p:nvSpPr>
          <p:cNvPr id="4" name="Title 1">
            <a:extLst>
              <a:ext uri="{FF2B5EF4-FFF2-40B4-BE49-F238E27FC236}">
                <a16:creationId xmlns:a16="http://schemas.microsoft.com/office/drawing/2014/main" id="{4E16505B-6A67-773D-3F39-923C272AB5BB}"/>
              </a:ext>
            </a:extLst>
          </p:cNvPr>
          <p:cNvSpPr txBox="1">
            <a:spLocks/>
          </p:cNvSpPr>
          <p:nvPr/>
        </p:nvSpPr>
        <p:spPr>
          <a:xfrm>
            <a:off x="214604" y="365125"/>
            <a:ext cx="9685176" cy="707895"/>
          </a:xfrm>
          <a:prstGeom prst="rect">
            <a:avLst/>
          </a:prstGeom>
          <a:solidFill>
            <a:schemeClr val="accent1">
              <a:lumMod val="40000"/>
              <a:lumOff val="60000"/>
            </a:schemeClr>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r>
              <a:rPr lang="fa-IR" b="1" dirty="0">
                <a:cs typeface="B Nazanin" panose="00000400000000000000" pitchFamily="2" charset="-78"/>
              </a:rPr>
              <a:t>علم سنجی » </a:t>
            </a:r>
            <a:r>
              <a:rPr lang="en-US" b="1" dirty="0">
                <a:cs typeface="B Nazanin" panose="00000400000000000000" pitchFamily="2" charset="-78"/>
              </a:rPr>
              <a:t>SCIMET</a:t>
            </a:r>
          </a:p>
        </p:txBody>
      </p:sp>
      <p:pic>
        <p:nvPicPr>
          <p:cNvPr id="6" name="Picture 5">
            <a:extLst>
              <a:ext uri="{FF2B5EF4-FFF2-40B4-BE49-F238E27FC236}">
                <a16:creationId xmlns:a16="http://schemas.microsoft.com/office/drawing/2014/main" id="{EFC65C0F-9CAF-7021-8C4D-3190999A4214}"/>
              </a:ext>
            </a:extLst>
          </p:cNvPr>
          <p:cNvPicPr>
            <a:picLocks noChangeAspect="1"/>
          </p:cNvPicPr>
          <p:nvPr/>
        </p:nvPicPr>
        <p:blipFill>
          <a:blip r:embed="rId2"/>
          <a:stretch>
            <a:fillRect/>
          </a:stretch>
        </p:blipFill>
        <p:spPr>
          <a:xfrm>
            <a:off x="666420" y="1698693"/>
            <a:ext cx="8781543" cy="6226107"/>
          </a:xfrm>
          <a:prstGeom prst="rect">
            <a:avLst/>
          </a:prstGeom>
        </p:spPr>
      </p:pic>
      <p:sp>
        <p:nvSpPr>
          <p:cNvPr id="20" name="Rectangle 19">
            <a:extLst>
              <a:ext uri="{FF2B5EF4-FFF2-40B4-BE49-F238E27FC236}">
                <a16:creationId xmlns:a16="http://schemas.microsoft.com/office/drawing/2014/main" id="{A8E3504F-C255-9454-39FB-9582BB3638C6}"/>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Rounded Corners 20">
            <a:hlinkClick r:id="rId3" action="ppaction://hlinksldjump"/>
            <a:extLst>
              <a:ext uri="{FF2B5EF4-FFF2-40B4-BE49-F238E27FC236}">
                <a16:creationId xmlns:a16="http://schemas.microsoft.com/office/drawing/2014/main" id="{A148CBA5-178E-3514-A8B3-342F8A37E892}"/>
              </a:ext>
            </a:extLst>
          </p:cNvPr>
          <p:cNvSpPr/>
          <p:nvPr/>
        </p:nvSpPr>
        <p:spPr>
          <a:xfrm>
            <a:off x="10375296" y="95654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DOI</a:t>
            </a:r>
          </a:p>
        </p:txBody>
      </p:sp>
      <p:sp>
        <p:nvSpPr>
          <p:cNvPr id="22" name="Rectangle: Rounded Corners 21">
            <a:hlinkClick r:id="rId4" action="ppaction://hlinksldjump"/>
            <a:extLst>
              <a:ext uri="{FF2B5EF4-FFF2-40B4-BE49-F238E27FC236}">
                <a16:creationId xmlns:a16="http://schemas.microsoft.com/office/drawing/2014/main" id="{3E6AE3E2-9793-B742-A3B3-646B50237F0B}"/>
              </a:ext>
            </a:extLst>
          </p:cNvPr>
          <p:cNvSpPr/>
          <p:nvPr/>
        </p:nvSpPr>
        <p:spPr>
          <a:xfrm>
            <a:off x="10375296" y="55268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bg1"/>
                </a:solidFill>
                <a:cs typeface="B Nazanin" panose="00000400000000000000" pitchFamily="2" charset="-78"/>
              </a:rPr>
              <a:t>معرفی منابع</a:t>
            </a:r>
            <a:endParaRPr lang="en-US" sz="1400" b="1" dirty="0">
              <a:solidFill>
                <a:schemeClr val="bg1"/>
              </a:solidFill>
              <a:cs typeface="B Nazanin" panose="00000400000000000000" pitchFamily="2" charset="-78"/>
            </a:endParaRPr>
          </a:p>
        </p:txBody>
      </p:sp>
      <p:pic>
        <p:nvPicPr>
          <p:cNvPr id="23" name="Picture 22">
            <a:extLst>
              <a:ext uri="{FF2B5EF4-FFF2-40B4-BE49-F238E27FC236}">
                <a16:creationId xmlns:a16="http://schemas.microsoft.com/office/drawing/2014/main" id="{3CBE808F-8A02-58E1-DD5E-E798BA45F12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24" name="TextBox 23">
            <a:extLst>
              <a:ext uri="{FF2B5EF4-FFF2-40B4-BE49-F238E27FC236}">
                <a16:creationId xmlns:a16="http://schemas.microsoft.com/office/drawing/2014/main" id="{E50D4E94-337F-C026-BA1D-CDF6358C076C}"/>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25" name="Rectangle: Rounded Corners 24">
            <a:hlinkClick r:id="rId6" action="ppaction://hlinksldjump"/>
            <a:extLst>
              <a:ext uri="{FF2B5EF4-FFF2-40B4-BE49-F238E27FC236}">
                <a16:creationId xmlns:a16="http://schemas.microsoft.com/office/drawing/2014/main" id="{6E80D5BB-CB26-F034-7DB8-84D79949F126}"/>
              </a:ext>
            </a:extLst>
          </p:cNvPr>
          <p:cNvSpPr/>
          <p:nvPr/>
        </p:nvSpPr>
        <p:spPr>
          <a:xfrm>
            <a:off x="10375296" y="1385808"/>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tx1"/>
                </a:solidFill>
                <a:cs typeface="B Nazanin" panose="00000400000000000000" pitchFamily="2" charset="-78"/>
              </a:rPr>
              <a:t>علم سنجی</a:t>
            </a:r>
            <a:endParaRPr lang="en-US" sz="1400" b="1" dirty="0">
              <a:solidFill>
                <a:schemeClr val="tx1"/>
              </a:solidFill>
              <a:cs typeface="B Nazanin" panose="00000400000000000000" pitchFamily="2" charset="-78"/>
            </a:endParaRPr>
          </a:p>
        </p:txBody>
      </p:sp>
      <p:sp>
        <p:nvSpPr>
          <p:cNvPr id="26" name="Rectangle: Rounded Corners 25">
            <a:hlinkClick r:id="rId7" action="ppaction://hlinksldjump"/>
            <a:extLst>
              <a:ext uri="{FF2B5EF4-FFF2-40B4-BE49-F238E27FC236}">
                <a16:creationId xmlns:a16="http://schemas.microsoft.com/office/drawing/2014/main" id="{58D6762D-753E-321C-97F4-F12B390D6F93}"/>
              </a:ext>
            </a:extLst>
          </p:cNvPr>
          <p:cNvSpPr/>
          <p:nvPr/>
        </p:nvSpPr>
        <p:spPr>
          <a:xfrm>
            <a:off x="10375296" y="1815066"/>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رتبه بندی نشریات</a:t>
            </a:r>
            <a:endParaRPr lang="en-US" sz="1400" b="1" dirty="0">
              <a:solidFill>
                <a:schemeClr val="bg1"/>
              </a:solidFill>
              <a:cs typeface="B Nazanin" panose="00000400000000000000" pitchFamily="2" charset="-78"/>
            </a:endParaRPr>
          </a:p>
        </p:txBody>
      </p:sp>
      <p:sp>
        <p:nvSpPr>
          <p:cNvPr id="27" name="Rectangle: Rounded Corners 26">
            <a:hlinkClick r:id="rId8" action="ppaction://hlinksldjump"/>
            <a:extLst>
              <a:ext uri="{FF2B5EF4-FFF2-40B4-BE49-F238E27FC236}">
                <a16:creationId xmlns:a16="http://schemas.microsoft.com/office/drawing/2014/main" id="{49A15859-5D94-6BDC-28B4-2A7E3A77F593}"/>
              </a:ext>
            </a:extLst>
          </p:cNvPr>
          <p:cNvSpPr/>
          <p:nvPr/>
        </p:nvSpPr>
        <p:spPr>
          <a:xfrm>
            <a:off x="10375296" y="264309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دریافت مقاله</a:t>
            </a:r>
            <a:endParaRPr lang="en-US" sz="1400" b="1" dirty="0">
              <a:solidFill>
                <a:schemeClr val="bg1"/>
              </a:solidFill>
              <a:cs typeface="B Nazanin" panose="00000400000000000000" pitchFamily="2" charset="-78"/>
            </a:endParaRPr>
          </a:p>
        </p:txBody>
      </p:sp>
      <p:sp>
        <p:nvSpPr>
          <p:cNvPr id="28" name="Rectangle: Rounded Corners 27">
            <a:hlinkClick r:id="rId9" action="ppaction://hlinksldjump"/>
            <a:extLst>
              <a:ext uri="{FF2B5EF4-FFF2-40B4-BE49-F238E27FC236}">
                <a16:creationId xmlns:a16="http://schemas.microsoft.com/office/drawing/2014/main" id="{2A2120C5-3EAC-503A-8ADD-E79DF46D3765}"/>
              </a:ext>
            </a:extLst>
          </p:cNvPr>
          <p:cNvSpPr/>
          <p:nvPr/>
        </p:nvSpPr>
        <p:spPr>
          <a:xfrm>
            <a:off x="10375296" y="305541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سامانه پژوهشیار</a:t>
            </a:r>
            <a:endParaRPr lang="en-US" sz="1400" b="1" dirty="0">
              <a:solidFill>
                <a:schemeClr val="bg1"/>
              </a:solidFill>
              <a:cs typeface="B Nazanin" panose="00000400000000000000" pitchFamily="2" charset="-78"/>
            </a:endParaRPr>
          </a:p>
        </p:txBody>
      </p:sp>
      <p:sp>
        <p:nvSpPr>
          <p:cNvPr id="29" name="Rectangle: Rounded Corners 28">
            <a:hlinkClick r:id="rId10" action="ppaction://hlinksldjump"/>
            <a:extLst>
              <a:ext uri="{FF2B5EF4-FFF2-40B4-BE49-F238E27FC236}">
                <a16:creationId xmlns:a16="http://schemas.microsoft.com/office/drawing/2014/main" id="{25F8208F-23B1-41BD-5F4C-AA694256592B}"/>
              </a:ext>
            </a:extLst>
          </p:cNvPr>
          <p:cNvSpPr/>
          <p:nvPr/>
        </p:nvSpPr>
        <p:spPr>
          <a:xfrm>
            <a:off x="10375296" y="347620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ORCID</a:t>
            </a:r>
          </a:p>
        </p:txBody>
      </p:sp>
      <p:sp>
        <p:nvSpPr>
          <p:cNvPr id="30" name="Rectangle: Rounded Corners 29">
            <a:hlinkClick r:id="rId11" action="ppaction://hlinksldjump"/>
            <a:extLst>
              <a:ext uri="{FF2B5EF4-FFF2-40B4-BE49-F238E27FC236}">
                <a16:creationId xmlns:a16="http://schemas.microsoft.com/office/drawing/2014/main" id="{E64D3094-58DF-6D95-0E85-75B4FF691690}"/>
              </a:ext>
            </a:extLst>
          </p:cNvPr>
          <p:cNvSpPr/>
          <p:nvPr/>
        </p:nvSpPr>
        <p:spPr>
          <a:xfrm>
            <a:off x="10375296" y="388852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ساختار مقاله</a:t>
            </a:r>
            <a:endParaRPr lang="en-US" sz="1400" b="1" dirty="0">
              <a:solidFill>
                <a:schemeClr val="bg1"/>
              </a:solidFill>
              <a:cs typeface="B Nazanin" panose="00000400000000000000" pitchFamily="2" charset="-78"/>
            </a:endParaRPr>
          </a:p>
        </p:txBody>
      </p:sp>
      <p:sp>
        <p:nvSpPr>
          <p:cNvPr id="31" name="Rectangle: Rounded Corners 30">
            <a:hlinkClick r:id="rId12" action="ppaction://hlinksldjump"/>
            <a:extLst>
              <a:ext uri="{FF2B5EF4-FFF2-40B4-BE49-F238E27FC236}">
                <a16:creationId xmlns:a16="http://schemas.microsoft.com/office/drawing/2014/main" id="{528964DE-81BE-2EBD-E510-40C97F95DFFE}"/>
              </a:ext>
            </a:extLst>
          </p:cNvPr>
          <p:cNvSpPr/>
          <p:nvPr/>
        </p:nvSpPr>
        <p:spPr>
          <a:xfrm>
            <a:off x="10375296" y="43093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ارجاع دهی و نکات مهم</a:t>
            </a:r>
            <a:endParaRPr lang="en-US" sz="1400" b="1" dirty="0">
              <a:solidFill>
                <a:schemeClr val="bg1"/>
              </a:solidFill>
              <a:cs typeface="B Nazanin" panose="00000400000000000000" pitchFamily="2" charset="-78"/>
            </a:endParaRPr>
          </a:p>
        </p:txBody>
      </p:sp>
      <p:sp>
        <p:nvSpPr>
          <p:cNvPr id="32" name="Rectangle: Rounded Corners 31">
            <a:hlinkClick r:id="rId13" action="ppaction://hlinksldjump"/>
            <a:extLst>
              <a:ext uri="{FF2B5EF4-FFF2-40B4-BE49-F238E27FC236}">
                <a16:creationId xmlns:a16="http://schemas.microsoft.com/office/drawing/2014/main" id="{A3E5440F-DAAF-5B61-9412-8B16EF98BD39}"/>
              </a:ext>
            </a:extLst>
          </p:cNvPr>
          <p:cNvSpPr/>
          <p:nvPr/>
        </p:nvSpPr>
        <p:spPr>
          <a:xfrm>
            <a:off x="10375296" y="473011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انواع مقاله</a:t>
            </a:r>
            <a:endParaRPr lang="en-US" sz="1400" b="1" dirty="0">
              <a:solidFill>
                <a:schemeClr val="bg1"/>
              </a:solidFill>
              <a:cs typeface="B Nazanin" panose="00000400000000000000" pitchFamily="2" charset="-78"/>
            </a:endParaRPr>
          </a:p>
        </p:txBody>
      </p:sp>
      <p:sp>
        <p:nvSpPr>
          <p:cNvPr id="33" name="Rectangle: Rounded Corners 32">
            <a:hlinkClick r:id="rId14" action="ppaction://hlinksldjump"/>
            <a:extLst>
              <a:ext uri="{FF2B5EF4-FFF2-40B4-BE49-F238E27FC236}">
                <a16:creationId xmlns:a16="http://schemas.microsoft.com/office/drawing/2014/main" id="{0F10B6AF-CFA8-EC03-DC6C-93BF86A68CA6}"/>
              </a:ext>
            </a:extLst>
          </p:cNvPr>
          <p:cNvSpPr/>
          <p:nvPr/>
        </p:nvSpPr>
        <p:spPr>
          <a:xfrm>
            <a:off x="10375296" y="515090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پذیرش و داوری</a:t>
            </a:r>
            <a:endParaRPr lang="en-US" sz="1400" b="1" dirty="0">
              <a:solidFill>
                <a:schemeClr val="bg1"/>
              </a:solidFill>
              <a:cs typeface="B Nazanin" panose="00000400000000000000" pitchFamily="2" charset="-78"/>
            </a:endParaRPr>
          </a:p>
        </p:txBody>
      </p:sp>
      <p:sp>
        <p:nvSpPr>
          <p:cNvPr id="34" name="Rectangle: Rounded Corners 33">
            <a:hlinkClick r:id="rId15" action="ppaction://hlinksldjump"/>
            <a:extLst>
              <a:ext uri="{FF2B5EF4-FFF2-40B4-BE49-F238E27FC236}">
                <a16:creationId xmlns:a16="http://schemas.microsoft.com/office/drawing/2014/main" id="{662D9842-B78B-252A-6021-91549ED01BE0}"/>
              </a:ext>
            </a:extLst>
          </p:cNvPr>
          <p:cNvSpPr/>
          <p:nvPr/>
        </p:nvSpPr>
        <p:spPr>
          <a:xfrm>
            <a:off x="10375296" y="55632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سئو آکادمیک</a:t>
            </a:r>
            <a:endParaRPr lang="en-US" sz="1400" b="1" dirty="0">
              <a:solidFill>
                <a:schemeClr val="bg1"/>
              </a:solidFill>
              <a:cs typeface="B Nazanin" panose="00000400000000000000" pitchFamily="2" charset="-78"/>
            </a:endParaRPr>
          </a:p>
        </p:txBody>
      </p:sp>
      <p:sp>
        <p:nvSpPr>
          <p:cNvPr id="35" name="Rectangle: Rounded Corners 34">
            <a:hlinkClick r:id="rId16" action="ppaction://hlinksldjump"/>
            <a:extLst>
              <a:ext uri="{FF2B5EF4-FFF2-40B4-BE49-F238E27FC236}">
                <a16:creationId xmlns:a16="http://schemas.microsoft.com/office/drawing/2014/main" id="{FB31ABAE-5B44-6519-361B-A7A3118CA7B1}"/>
              </a:ext>
            </a:extLst>
          </p:cNvPr>
          <p:cNvSpPr/>
          <p:nvPr/>
        </p:nvSpPr>
        <p:spPr>
          <a:xfrm>
            <a:off x="10375297" y="597554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MaxQDA</a:t>
            </a:r>
            <a:endParaRPr lang="en-US" sz="1400" b="1" dirty="0">
              <a:solidFill>
                <a:schemeClr val="bg1"/>
              </a:solidFill>
              <a:cs typeface="B Nazanin" panose="00000400000000000000" pitchFamily="2" charset="-78"/>
            </a:endParaRPr>
          </a:p>
        </p:txBody>
      </p:sp>
      <p:sp>
        <p:nvSpPr>
          <p:cNvPr id="36" name="Rectangle: Rounded Corners 35">
            <a:hlinkClick r:id="rId17" action="ppaction://hlinksldjump"/>
            <a:extLst>
              <a:ext uri="{FF2B5EF4-FFF2-40B4-BE49-F238E27FC236}">
                <a16:creationId xmlns:a16="http://schemas.microsoft.com/office/drawing/2014/main" id="{4253325C-1D41-087B-91AC-236E8CBFC004}"/>
              </a:ext>
            </a:extLst>
          </p:cNvPr>
          <p:cNvSpPr/>
          <p:nvPr/>
        </p:nvSpPr>
        <p:spPr>
          <a:xfrm>
            <a:off x="10375296" y="6396329"/>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روش‌های تحقیق منتخب</a:t>
            </a:r>
            <a:endParaRPr lang="en-US" sz="1400" b="1" dirty="0">
              <a:solidFill>
                <a:schemeClr val="bg1"/>
              </a:solidFill>
              <a:cs typeface="B Nazanin" panose="00000400000000000000" pitchFamily="2" charset="-78"/>
            </a:endParaRPr>
          </a:p>
        </p:txBody>
      </p:sp>
      <p:sp>
        <p:nvSpPr>
          <p:cNvPr id="37" name="Rectangle: Rounded Corners 36">
            <a:hlinkClick r:id="rId7" action="ppaction://hlinksldjump"/>
            <a:extLst>
              <a:ext uri="{FF2B5EF4-FFF2-40B4-BE49-F238E27FC236}">
                <a16:creationId xmlns:a16="http://schemas.microsoft.com/office/drawing/2014/main" id="{605F8521-28D4-6EA7-38FD-210C6B30BB81}"/>
              </a:ext>
            </a:extLst>
          </p:cNvPr>
          <p:cNvSpPr/>
          <p:nvPr/>
        </p:nvSpPr>
        <p:spPr>
          <a:xfrm>
            <a:off x="10380825" y="2239233"/>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VOSViewer</a:t>
            </a:r>
            <a:endParaRPr lang="en-US" sz="14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3755360423"/>
      </p:ext>
    </p:extLst>
  </p:cSld>
  <p:clrMapOvr>
    <a:masterClrMapping/>
  </p:clrMapOvr>
  <p:transition spd="med">
    <p:pull/>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8DC496C-12BE-10FC-1946-B05AAF558520}"/>
              </a:ext>
            </a:extLst>
          </p:cNvPr>
          <p:cNvSpPr>
            <a:spLocks noGrp="1"/>
          </p:cNvSpPr>
          <p:nvPr>
            <p:ph idx="1"/>
          </p:nvPr>
        </p:nvSpPr>
        <p:spPr>
          <a:xfrm>
            <a:off x="214604" y="1151467"/>
            <a:ext cx="9685176" cy="4453202"/>
          </a:xfrm>
        </p:spPr>
        <p:txBody>
          <a:bodyPr>
            <a:normAutofit/>
          </a:bodyPr>
          <a:lstStyle/>
          <a:p>
            <a:pPr marL="0" indent="0" algn="just" rtl="1">
              <a:buNone/>
            </a:pPr>
            <a:r>
              <a:rPr lang="fa-IR" b="1" dirty="0">
                <a:solidFill>
                  <a:srgbClr val="0070C0"/>
                </a:solidFill>
                <a:cs typeface="B Nazanin" panose="00000400000000000000" pitchFamily="2" charset="-78"/>
              </a:rPr>
              <a:t>نمونه: اطلاعات علم سنجی دکتر طلوعی </a:t>
            </a:r>
          </a:p>
          <a:p>
            <a:pPr marL="0" indent="0" algn="just" rtl="1">
              <a:buNone/>
            </a:pPr>
            <a:r>
              <a:rPr lang="en-US" b="1" dirty="0">
                <a:solidFill>
                  <a:srgbClr val="C00000"/>
                </a:solidFill>
                <a:cs typeface="B Nazanin" panose="00000400000000000000" pitchFamily="2" charset="-78"/>
                <a:hlinkClick r:id="rId2">
                  <a:extLst>
                    <a:ext uri="{A12FA001-AC4F-418D-AE19-62706E023703}">
                      <ahyp:hlinkClr xmlns:ahyp="http://schemas.microsoft.com/office/drawing/2018/hyperlinkcolor" val="tx"/>
                    </a:ext>
                  </a:extLst>
                </a:hlinkClick>
              </a:rPr>
              <a:t>https://scimet.iau.ir/Abbas_ToloieEshlaghy</a:t>
            </a:r>
            <a:endParaRPr lang="fa-IR" b="1" dirty="0">
              <a:solidFill>
                <a:srgbClr val="C00000"/>
              </a:solidFill>
              <a:cs typeface="B Nazanin" panose="00000400000000000000" pitchFamily="2" charset="-78"/>
            </a:endParaRPr>
          </a:p>
          <a:p>
            <a:pPr marL="0" indent="0" algn="just" rtl="1">
              <a:buNone/>
            </a:pPr>
            <a:endParaRPr lang="fa-IR" dirty="0">
              <a:cs typeface="B Nazanin" panose="00000400000000000000" pitchFamily="2" charset="-78"/>
            </a:endParaRPr>
          </a:p>
        </p:txBody>
      </p:sp>
      <p:sp>
        <p:nvSpPr>
          <p:cNvPr id="4" name="Title 1">
            <a:extLst>
              <a:ext uri="{FF2B5EF4-FFF2-40B4-BE49-F238E27FC236}">
                <a16:creationId xmlns:a16="http://schemas.microsoft.com/office/drawing/2014/main" id="{4E16505B-6A67-773D-3F39-923C272AB5BB}"/>
              </a:ext>
            </a:extLst>
          </p:cNvPr>
          <p:cNvSpPr txBox="1">
            <a:spLocks/>
          </p:cNvSpPr>
          <p:nvPr/>
        </p:nvSpPr>
        <p:spPr>
          <a:xfrm>
            <a:off x="214604" y="365125"/>
            <a:ext cx="9685176" cy="707895"/>
          </a:xfrm>
          <a:prstGeom prst="rect">
            <a:avLst/>
          </a:prstGeom>
          <a:solidFill>
            <a:schemeClr val="accent1">
              <a:lumMod val="40000"/>
              <a:lumOff val="60000"/>
            </a:schemeClr>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r>
              <a:rPr lang="fa-IR" b="1" dirty="0">
                <a:cs typeface="B Nazanin" panose="00000400000000000000" pitchFamily="2" charset="-78"/>
              </a:rPr>
              <a:t>علم سنجی » </a:t>
            </a:r>
            <a:r>
              <a:rPr lang="en-US" b="1" dirty="0">
                <a:cs typeface="B Nazanin" panose="00000400000000000000" pitchFamily="2" charset="-78"/>
              </a:rPr>
              <a:t>SCIMET</a:t>
            </a:r>
          </a:p>
        </p:txBody>
      </p:sp>
      <p:pic>
        <p:nvPicPr>
          <p:cNvPr id="5" name="Picture 4">
            <a:extLst>
              <a:ext uri="{FF2B5EF4-FFF2-40B4-BE49-F238E27FC236}">
                <a16:creationId xmlns:a16="http://schemas.microsoft.com/office/drawing/2014/main" id="{923CA8F2-5D73-A04D-786A-5942C8230CE7}"/>
              </a:ext>
            </a:extLst>
          </p:cNvPr>
          <p:cNvPicPr>
            <a:picLocks noChangeAspect="1"/>
          </p:cNvPicPr>
          <p:nvPr/>
        </p:nvPicPr>
        <p:blipFill>
          <a:blip r:embed="rId3"/>
          <a:stretch>
            <a:fillRect/>
          </a:stretch>
        </p:blipFill>
        <p:spPr>
          <a:xfrm>
            <a:off x="1022538" y="2188550"/>
            <a:ext cx="8138395" cy="5770115"/>
          </a:xfrm>
          <a:prstGeom prst="rect">
            <a:avLst/>
          </a:prstGeom>
        </p:spPr>
      </p:pic>
      <p:sp>
        <p:nvSpPr>
          <p:cNvPr id="2" name="Rectangle 1">
            <a:extLst>
              <a:ext uri="{FF2B5EF4-FFF2-40B4-BE49-F238E27FC236}">
                <a16:creationId xmlns:a16="http://schemas.microsoft.com/office/drawing/2014/main" id="{852BDC6D-9699-DA6F-79F5-5023D52FC194}"/>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Rounded Corners 5">
            <a:hlinkClick r:id="rId4" action="ppaction://hlinksldjump"/>
            <a:extLst>
              <a:ext uri="{FF2B5EF4-FFF2-40B4-BE49-F238E27FC236}">
                <a16:creationId xmlns:a16="http://schemas.microsoft.com/office/drawing/2014/main" id="{09099C8D-D5C5-95C7-525A-ECF285825934}"/>
              </a:ext>
            </a:extLst>
          </p:cNvPr>
          <p:cNvSpPr/>
          <p:nvPr/>
        </p:nvSpPr>
        <p:spPr>
          <a:xfrm>
            <a:off x="10375296" y="95654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DOI</a:t>
            </a:r>
          </a:p>
        </p:txBody>
      </p:sp>
      <p:sp>
        <p:nvSpPr>
          <p:cNvPr id="22" name="Rectangle: Rounded Corners 21">
            <a:hlinkClick r:id="rId5" action="ppaction://hlinksldjump"/>
            <a:extLst>
              <a:ext uri="{FF2B5EF4-FFF2-40B4-BE49-F238E27FC236}">
                <a16:creationId xmlns:a16="http://schemas.microsoft.com/office/drawing/2014/main" id="{42E9F67E-30B9-4B78-C05C-E5DB5494E77A}"/>
              </a:ext>
            </a:extLst>
          </p:cNvPr>
          <p:cNvSpPr/>
          <p:nvPr/>
        </p:nvSpPr>
        <p:spPr>
          <a:xfrm>
            <a:off x="10375296" y="55268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bg1"/>
                </a:solidFill>
                <a:cs typeface="B Nazanin" panose="00000400000000000000" pitchFamily="2" charset="-78"/>
              </a:rPr>
              <a:t>معرفی منابع</a:t>
            </a:r>
            <a:endParaRPr lang="en-US" sz="1400" b="1" dirty="0">
              <a:solidFill>
                <a:schemeClr val="bg1"/>
              </a:solidFill>
              <a:cs typeface="B Nazanin" panose="00000400000000000000" pitchFamily="2" charset="-78"/>
            </a:endParaRPr>
          </a:p>
        </p:txBody>
      </p:sp>
      <p:pic>
        <p:nvPicPr>
          <p:cNvPr id="23" name="Picture 22">
            <a:extLst>
              <a:ext uri="{FF2B5EF4-FFF2-40B4-BE49-F238E27FC236}">
                <a16:creationId xmlns:a16="http://schemas.microsoft.com/office/drawing/2014/main" id="{881CD179-1747-294D-44E9-DD0120885BA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24" name="TextBox 23">
            <a:extLst>
              <a:ext uri="{FF2B5EF4-FFF2-40B4-BE49-F238E27FC236}">
                <a16:creationId xmlns:a16="http://schemas.microsoft.com/office/drawing/2014/main" id="{89AEA7A8-8A30-DF0E-0B70-9E050D92B761}"/>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25" name="Rectangle: Rounded Corners 24">
            <a:hlinkClick r:id="rId7" action="ppaction://hlinksldjump"/>
            <a:extLst>
              <a:ext uri="{FF2B5EF4-FFF2-40B4-BE49-F238E27FC236}">
                <a16:creationId xmlns:a16="http://schemas.microsoft.com/office/drawing/2014/main" id="{50D8C5DE-149E-5FFD-0AFF-FF9927479BF8}"/>
              </a:ext>
            </a:extLst>
          </p:cNvPr>
          <p:cNvSpPr/>
          <p:nvPr/>
        </p:nvSpPr>
        <p:spPr>
          <a:xfrm>
            <a:off x="10375296" y="1385808"/>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tx1"/>
                </a:solidFill>
                <a:cs typeface="B Nazanin" panose="00000400000000000000" pitchFamily="2" charset="-78"/>
              </a:rPr>
              <a:t>علم سنجی</a:t>
            </a:r>
            <a:endParaRPr lang="en-US" sz="1400" b="1" dirty="0">
              <a:solidFill>
                <a:schemeClr val="tx1"/>
              </a:solidFill>
              <a:cs typeface="B Nazanin" panose="00000400000000000000" pitchFamily="2" charset="-78"/>
            </a:endParaRPr>
          </a:p>
        </p:txBody>
      </p:sp>
      <p:sp>
        <p:nvSpPr>
          <p:cNvPr id="26" name="Rectangle: Rounded Corners 25">
            <a:hlinkClick r:id="rId8" action="ppaction://hlinksldjump"/>
            <a:extLst>
              <a:ext uri="{FF2B5EF4-FFF2-40B4-BE49-F238E27FC236}">
                <a16:creationId xmlns:a16="http://schemas.microsoft.com/office/drawing/2014/main" id="{C569F43C-AB5A-C826-A592-7BBD84ECF8BC}"/>
              </a:ext>
            </a:extLst>
          </p:cNvPr>
          <p:cNvSpPr/>
          <p:nvPr/>
        </p:nvSpPr>
        <p:spPr>
          <a:xfrm>
            <a:off x="10375296" y="1815066"/>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رتبه بندی نشریات</a:t>
            </a:r>
            <a:endParaRPr lang="en-US" sz="1400" b="1" dirty="0">
              <a:solidFill>
                <a:schemeClr val="bg1"/>
              </a:solidFill>
              <a:cs typeface="B Nazanin" panose="00000400000000000000" pitchFamily="2" charset="-78"/>
            </a:endParaRPr>
          </a:p>
        </p:txBody>
      </p:sp>
      <p:sp>
        <p:nvSpPr>
          <p:cNvPr id="27" name="Rectangle: Rounded Corners 26">
            <a:hlinkClick r:id="rId9" action="ppaction://hlinksldjump"/>
            <a:extLst>
              <a:ext uri="{FF2B5EF4-FFF2-40B4-BE49-F238E27FC236}">
                <a16:creationId xmlns:a16="http://schemas.microsoft.com/office/drawing/2014/main" id="{EE5C1BDF-493E-9E9D-CAEF-519EEFE88541}"/>
              </a:ext>
            </a:extLst>
          </p:cNvPr>
          <p:cNvSpPr/>
          <p:nvPr/>
        </p:nvSpPr>
        <p:spPr>
          <a:xfrm>
            <a:off x="10375296" y="264309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دریافت مقاله</a:t>
            </a:r>
            <a:endParaRPr lang="en-US" sz="1400" b="1" dirty="0">
              <a:solidFill>
                <a:schemeClr val="bg1"/>
              </a:solidFill>
              <a:cs typeface="B Nazanin" panose="00000400000000000000" pitchFamily="2" charset="-78"/>
            </a:endParaRPr>
          </a:p>
        </p:txBody>
      </p:sp>
      <p:sp>
        <p:nvSpPr>
          <p:cNvPr id="28" name="Rectangle: Rounded Corners 27">
            <a:hlinkClick r:id="rId10" action="ppaction://hlinksldjump"/>
            <a:extLst>
              <a:ext uri="{FF2B5EF4-FFF2-40B4-BE49-F238E27FC236}">
                <a16:creationId xmlns:a16="http://schemas.microsoft.com/office/drawing/2014/main" id="{9DC82FA5-4A65-6D78-A647-F6DC4E9D99CF}"/>
              </a:ext>
            </a:extLst>
          </p:cNvPr>
          <p:cNvSpPr/>
          <p:nvPr/>
        </p:nvSpPr>
        <p:spPr>
          <a:xfrm>
            <a:off x="10375296" y="305541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سامانه پژوهشیار</a:t>
            </a:r>
            <a:endParaRPr lang="en-US" sz="1400" b="1" dirty="0">
              <a:solidFill>
                <a:schemeClr val="bg1"/>
              </a:solidFill>
              <a:cs typeface="B Nazanin" panose="00000400000000000000" pitchFamily="2" charset="-78"/>
            </a:endParaRPr>
          </a:p>
        </p:txBody>
      </p:sp>
      <p:sp>
        <p:nvSpPr>
          <p:cNvPr id="29" name="Rectangle: Rounded Corners 28">
            <a:hlinkClick r:id="rId11" action="ppaction://hlinksldjump"/>
            <a:extLst>
              <a:ext uri="{FF2B5EF4-FFF2-40B4-BE49-F238E27FC236}">
                <a16:creationId xmlns:a16="http://schemas.microsoft.com/office/drawing/2014/main" id="{A140CC62-96DA-15B2-2FAA-CEDFB2EEDACE}"/>
              </a:ext>
            </a:extLst>
          </p:cNvPr>
          <p:cNvSpPr/>
          <p:nvPr/>
        </p:nvSpPr>
        <p:spPr>
          <a:xfrm>
            <a:off x="10375296" y="347620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ORCID</a:t>
            </a:r>
          </a:p>
        </p:txBody>
      </p:sp>
      <p:sp>
        <p:nvSpPr>
          <p:cNvPr id="30" name="Rectangle: Rounded Corners 29">
            <a:hlinkClick r:id="rId12" action="ppaction://hlinksldjump"/>
            <a:extLst>
              <a:ext uri="{FF2B5EF4-FFF2-40B4-BE49-F238E27FC236}">
                <a16:creationId xmlns:a16="http://schemas.microsoft.com/office/drawing/2014/main" id="{A2A0D868-325E-7DBE-E7A7-72EC769464C8}"/>
              </a:ext>
            </a:extLst>
          </p:cNvPr>
          <p:cNvSpPr/>
          <p:nvPr/>
        </p:nvSpPr>
        <p:spPr>
          <a:xfrm>
            <a:off x="10375296" y="388852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ساختار مقاله</a:t>
            </a:r>
            <a:endParaRPr lang="en-US" sz="1400" b="1" dirty="0">
              <a:solidFill>
                <a:schemeClr val="bg1"/>
              </a:solidFill>
              <a:cs typeface="B Nazanin" panose="00000400000000000000" pitchFamily="2" charset="-78"/>
            </a:endParaRPr>
          </a:p>
        </p:txBody>
      </p:sp>
      <p:sp>
        <p:nvSpPr>
          <p:cNvPr id="31" name="Rectangle: Rounded Corners 30">
            <a:hlinkClick r:id="rId13" action="ppaction://hlinksldjump"/>
            <a:extLst>
              <a:ext uri="{FF2B5EF4-FFF2-40B4-BE49-F238E27FC236}">
                <a16:creationId xmlns:a16="http://schemas.microsoft.com/office/drawing/2014/main" id="{B143585F-931B-4DC3-AC2A-DAC464DBA773}"/>
              </a:ext>
            </a:extLst>
          </p:cNvPr>
          <p:cNvSpPr/>
          <p:nvPr/>
        </p:nvSpPr>
        <p:spPr>
          <a:xfrm>
            <a:off x="10375296" y="43093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ارجاع دهی و نکات مهم</a:t>
            </a:r>
            <a:endParaRPr lang="en-US" sz="1400" b="1" dirty="0">
              <a:solidFill>
                <a:schemeClr val="bg1"/>
              </a:solidFill>
              <a:cs typeface="B Nazanin" panose="00000400000000000000" pitchFamily="2" charset="-78"/>
            </a:endParaRPr>
          </a:p>
        </p:txBody>
      </p:sp>
      <p:sp>
        <p:nvSpPr>
          <p:cNvPr id="32" name="Rectangle: Rounded Corners 31">
            <a:hlinkClick r:id="rId14" action="ppaction://hlinksldjump"/>
            <a:extLst>
              <a:ext uri="{FF2B5EF4-FFF2-40B4-BE49-F238E27FC236}">
                <a16:creationId xmlns:a16="http://schemas.microsoft.com/office/drawing/2014/main" id="{58D1AC68-2E72-7E4A-76C6-CD9F2525880E}"/>
              </a:ext>
            </a:extLst>
          </p:cNvPr>
          <p:cNvSpPr/>
          <p:nvPr/>
        </p:nvSpPr>
        <p:spPr>
          <a:xfrm>
            <a:off x="10375296" y="473011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انواع مقاله</a:t>
            </a:r>
            <a:endParaRPr lang="en-US" sz="1400" b="1" dirty="0">
              <a:solidFill>
                <a:schemeClr val="bg1"/>
              </a:solidFill>
              <a:cs typeface="B Nazanin" panose="00000400000000000000" pitchFamily="2" charset="-78"/>
            </a:endParaRPr>
          </a:p>
        </p:txBody>
      </p:sp>
      <p:sp>
        <p:nvSpPr>
          <p:cNvPr id="33" name="Rectangle: Rounded Corners 32">
            <a:hlinkClick r:id="rId15" action="ppaction://hlinksldjump"/>
            <a:extLst>
              <a:ext uri="{FF2B5EF4-FFF2-40B4-BE49-F238E27FC236}">
                <a16:creationId xmlns:a16="http://schemas.microsoft.com/office/drawing/2014/main" id="{BC3440E1-F59E-58B0-7AAC-F568AF91835E}"/>
              </a:ext>
            </a:extLst>
          </p:cNvPr>
          <p:cNvSpPr/>
          <p:nvPr/>
        </p:nvSpPr>
        <p:spPr>
          <a:xfrm>
            <a:off x="10375296" y="515090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پذیرش و داوری</a:t>
            </a:r>
            <a:endParaRPr lang="en-US" sz="1400" b="1" dirty="0">
              <a:solidFill>
                <a:schemeClr val="bg1"/>
              </a:solidFill>
              <a:cs typeface="B Nazanin" panose="00000400000000000000" pitchFamily="2" charset="-78"/>
            </a:endParaRPr>
          </a:p>
        </p:txBody>
      </p:sp>
      <p:sp>
        <p:nvSpPr>
          <p:cNvPr id="34" name="Rectangle: Rounded Corners 33">
            <a:hlinkClick r:id="rId16" action="ppaction://hlinksldjump"/>
            <a:extLst>
              <a:ext uri="{FF2B5EF4-FFF2-40B4-BE49-F238E27FC236}">
                <a16:creationId xmlns:a16="http://schemas.microsoft.com/office/drawing/2014/main" id="{AB1E0802-0609-6593-80B4-7899AEE8CA1D}"/>
              </a:ext>
            </a:extLst>
          </p:cNvPr>
          <p:cNvSpPr/>
          <p:nvPr/>
        </p:nvSpPr>
        <p:spPr>
          <a:xfrm>
            <a:off x="10375296" y="55632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سئو آکادمیک</a:t>
            </a:r>
            <a:endParaRPr lang="en-US" sz="1400" b="1" dirty="0">
              <a:solidFill>
                <a:schemeClr val="bg1"/>
              </a:solidFill>
              <a:cs typeface="B Nazanin" panose="00000400000000000000" pitchFamily="2" charset="-78"/>
            </a:endParaRPr>
          </a:p>
        </p:txBody>
      </p:sp>
      <p:sp>
        <p:nvSpPr>
          <p:cNvPr id="35" name="Rectangle: Rounded Corners 34">
            <a:hlinkClick r:id="rId17" action="ppaction://hlinksldjump"/>
            <a:extLst>
              <a:ext uri="{FF2B5EF4-FFF2-40B4-BE49-F238E27FC236}">
                <a16:creationId xmlns:a16="http://schemas.microsoft.com/office/drawing/2014/main" id="{ED7D74E1-8EC6-085E-B305-455A75714906}"/>
              </a:ext>
            </a:extLst>
          </p:cNvPr>
          <p:cNvSpPr/>
          <p:nvPr/>
        </p:nvSpPr>
        <p:spPr>
          <a:xfrm>
            <a:off x="10375297" y="597554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MaxQDA</a:t>
            </a:r>
            <a:endParaRPr lang="en-US" sz="1400" b="1" dirty="0">
              <a:solidFill>
                <a:schemeClr val="bg1"/>
              </a:solidFill>
              <a:cs typeface="B Nazanin" panose="00000400000000000000" pitchFamily="2" charset="-78"/>
            </a:endParaRPr>
          </a:p>
        </p:txBody>
      </p:sp>
      <p:sp>
        <p:nvSpPr>
          <p:cNvPr id="36" name="Rectangle: Rounded Corners 35">
            <a:hlinkClick r:id="rId18" action="ppaction://hlinksldjump"/>
            <a:extLst>
              <a:ext uri="{FF2B5EF4-FFF2-40B4-BE49-F238E27FC236}">
                <a16:creationId xmlns:a16="http://schemas.microsoft.com/office/drawing/2014/main" id="{B6C14E0A-EF36-5B44-14ED-F82AC9ABFDAC}"/>
              </a:ext>
            </a:extLst>
          </p:cNvPr>
          <p:cNvSpPr/>
          <p:nvPr/>
        </p:nvSpPr>
        <p:spPr>
          <a:xfrm>
            <a:off x="10375296" y="6396329"/>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روش‌های تحقیق منتخب</a:t>
            </a:r>
            <a:endParaRPr lang="en-US" sz="1400" b="1" dirty="0">
              <a:solidFill>
                <a:schemeClr val="bg1"/>
              </a:solidFill>
              <a:cs typeface="B Nazanin" panose="00000400000000000000" pitchFamily="2" charset="-78"/>
            </a:endParaRPr>
          </a:p>
        </p:txBody>
      </p:sp>
      <p:sp>
        <p:nvSpPr>
          <p:cNvPr id="37" name="Rectangle: Rounded Corners 36">
            <a:hlinkClick r:id="rId8" action="ppaction://hlinksldjump"/>
            <a:extLst>
              <a:ext uri="{FF2B5EF4-FFF2-40B4-BE49-F238E27FC236}">
                <a16:creationId xmlns:a16="http://schemas.microsoft.com/office/drawing/2014/main" id="{300229BC-3396-4A1A-AE06-011CD1B65A7A}"/>
              </a:ext>
            </a:extLst>
          </p:cNvPr>
          <p:cNvSpPr/>
          <p:nvPr/>
        </p:nvSpPr>
        <p:spPr>
          <a:xfrm>
            <a:off x="10380825" y="2239233"/>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VOSViewer</a:t>
            </a:r>
            <a:endParaRPr lang="en-US" sz="14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3365898254"/>
      </p:ext>
    </p:extLst>
  </p:cSld>
  <p:clrMapOvr>
    <a:masterClrMapping/>
  </p:clrMapOvr>
  <p:transition spd="med">
    <p:pull/>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31ECED-F382-4404-2AA7-AA5037719464}"/>
              </a:ext>
            </a:extLst>
          </p:cNvPr>
          <p:cNvSpPr>
            <a:spLocks noGrp="1"/>
          </p:cNvSpPr>
          <p:nvPr>
            <p:ph type="title"/>
          </p:nvPr>
        </p:nvSpPr>
        <p:spPr>
          <a:xfrm>
            <a:off x="214604" y="365125"/>
            <a:ext cx="9685176" cy="707895"/>
          </a:xfrm>
          <a:solidFill>
            <a:schemeClr val="accent1">
              <a:lumMod val="40000"/>
              <a:lumOff val="60000"/>
            </a:schemeClr>
          </a:solidFill>
        </p:spPr>
        <p:txBody>
          <a:bodyPr>
            <a:normAutofit fontScale="90000"/>
          </a:bodyPr>
          <a:lstStyle/>
          <a:p>
            <a:pPr algn="r" rtl="1"/>
            <a:r>
              <a:rPr lang="fa-IR" b="1" dirty="0">
                <a:cs typeface="B Nazanin" panose="00000400000000000000" pitchFamily="2" charset="-78"/>
              </a:rPr>
              <a:t>رتبه بندی نشریات</a:t>
            </a:r>
            <a:endParaRPr lang="en-US" b="1" dirty="0">
              <a:cs typeface="B Nazanin" panose="00000400000000000000" pitchFamily="2" charset="-78"/>
            </a:endParaRPr>
          </a:p>
        </p:txBody>
      </p:sp>
      <p:sp>
        <p:nvSpPr>
          <p:cNvPr id="17" name="Content Placeholder 2">
            <a:extLst>
              <a:ext uri="{FF2B5EF4-FFF2-40B4-BE49-F238E27FC236}">
                <a16:creationId xmlns:a16="http://schemas.microsoft.com/office/drawing/2014/main" id="{168E09BE-5C6B-1FBB-2BFF-AC850B8824F9}"/>
              </a:ext>
            </a:extLst>
          </p:cNvPr>
          <p:cNvSpPr>
            <a:spLocks noGrp="1"/>
          </p:cNvSpPr>
          <p:nvPr>
            <p:ph idx="1"/>
          </p:nvPr>
        </p:nvSpPr>
        <p:spPr>
          <a:xfrm>
            <a:off x="214604" y="1226219"/>
            <a:ext cx="9685176" cy="4048513"/>
          </a:xfrm>
        </p:spPr>
        <p:txBody>
          <a:bodyPr>
            <a:normAutofit/>
          </a:bodyPr>
          <a:lstStyle/>
          <a:p>
            <a:pPr marL="0" indent="0" algn="r" rtl="1">
              <a:buNone/>
            </a:pPr>
            <a:r>
              <a:rPr lang="fa-IR" sz="2400" b="1" dirty="0">
                <a:solidFill>
                  <a:srgbClr val="C00000"/>
                </a:solidFill>
                <a:cs typeface="B Nazanin" panose="00000400000000000000" pitchFamily="2" charset="-78"/>
              </a:rPr>
              <a:t>نظام رتبه بندی نشریات (</a:t>
            </a:r>
            <a:r>
              <a:rPr lang="en-US" sz="2400" b="1" dirty="0">
                <a:solidFill>
                  <a:srgbClr val="C00000"/>
                </a:solidFill>
                <a:cs typeface="B Nazanin" panose="00000400000000000000" pitchFamily="2" charset="-78"/>
              </a:rPr>
              <a:t>Quartile of Journal</a:t>
            </a:r>
            <a:r>
              <a:rPr lang="fa-IR" sz="2400" b="1" dirty="0">
                <a:solidFill>
                  <a:srgbClr val="C00000"/>
                </a:solidFill>
                <a:cs typeface="B Nazanin" panose="00000400000000000000" pitchFamily="2" charset="-78"/>
              </a:rPr>
              <a:t>):</a:t>
            </a:r>
          </a:p>
          <a:p>
            <a:pPr marL="0" indent="0" algn="r" rtl="1">
              <a:buNone/>
            </a:pPr>
            <a:r>
              <a:rPr lang="en-US" sz="2400" b="1" dirty="0">
                <a:solidFill>
                  <a:schemeClr val="accent6">
                    <a:lumMod val="75000"/>
                  </a:schemeClr>
                </a:solidFill>
                <a:cs typeface="B Nazanin" panose="00000400000000000000" pitchFamily="2" charset="-78"/>
              </a:rPr>
              <a:t>Q1</a:t>
            </a:r>
            <a:r>
              <a:rPr lang="fa-IR" sz="2400" b="1" dirty="0">
                <a:cs typeface="B Nazanin" panose="00000400000000000000" pitchFamily="2" charset="-78"/>
              </a:rPr>
              <a:t> یعنی مجله جزء 25 درصد صدر يک طبقه يا</a:t>
            </a:r>
            <a:r>
              <a:rPr lang="en-US" sz="2400" b="1" dirty="0">
                <a:cs typeface="B Nazanin" panose="00000400000000000000" pitchFamily="2" charset="-78"/>
              </a:rPr>
              <a:t>category </a:t>
            </a:r>
            <a:r>
              <a:rPr lang="fa-IR" sz="2400" b="1" dirty="0">
                <a:cs typeface="B Nazanin" panose="00000400000000000000" pitchFamily="2" charset="-78"/>
              </a:rPr>
              <a:t> قرار دارد.</a:t>
            </a:r>
          </a:p>
          <a:p>
            <a:pPr marL="0" indent="0" algn="r" rtl="1">
              <a:buNone/>
            </a:pPr>
            <a:r>
              <a:rPr lang="en-US" sz="2400" b="1" dirty="0">
                <a:solidFill>
                  <a:schemeClr val="accent4"/>
                </a:solidFill>
                <a:cs typeface="B Nazanin" panose="00000400000000000000" pitchFamily="2" charset="-78"/>
              </a:rPr>
              <a:t>Q2</a:t>
            </a:r>
            <a:r>
              <a:rPr lang="fa-IR" sz="2400" b="1" dirty="0">
                <a:cs typeface="B Nazanin" panose="00000400000000000000" pitchFamily="2" charset="-78"/>
              </a:rPr>
              <a:t> یعنی مجله درواقع بين 25 تا 50 درصد يک</a:t>
            </a:r>
            <a:r>
              <a:rPr lang="en-US" sz="2400" b="1" dirty="0">
                <a:cs typeface="B Nazanin" panose="00000400000000000000" pitchFamily="2" charset="-78"/>
              </a:rPr>
              <a:t>category </a:t>
            </a:r>
            <a:r>
              <a:rPr lang="fa-IR" sz="2400" b="1" dirty="0">
                <a:cs typeface="B Nazanin" panose="00000400000000000000" pitchFamily="2" charset="-78"/>
              </a:rPr>
              <a:t> قرار دارد.</a:t>
            </a:r>
          </a:p>
          <a:p>
            <a:pPr marL="0" indent="0" algn="r" rtl="1">
              <a:buNone/>
            </a:pPr>
            <a:r>
              <a:rPr lang="en-US" sz="2400" b="1" dirty="0">
                <a:solidFill>
                  <a:schemeClr val="accent4">
                    <a:lumMod val="75000"/>
                  </a:schemeClr>
                </a:solidFill>
                <a:cs typeface="B Nazanin" panose="00000400000000000000" pitchFamily="2" charset="-78"/>
              </a:rPr>
              <a:t>Q3</a:t>
            </a:r>
            <a:r>
              <a:rPr lang="fa-IR" sz="2400" b="1" dirty="0">
                <a:cs typeface="B Nazanin" panose="00000400000000000000" pitchFamily="2" charset="-78"/>
              </a:rPr>
              <a:t> یعنی مجله بين 50 تا 75 درصد يک </a:t>
            </a:r>
            <a:r>
              <a:rPr lang="en-US" sz="2400" b="1" dirty="0">
                <a:cs typeface="B Nazanin" panose="00000400000000000000" pitchFamily="2" charset="-78"/>
              </a:rPr>
              <a:t>category</a:t>
            </a:r>
            <a:r>
              <a:rPr lang="fa-IR" sz="2400" b="1" dirty="0">
                <a:cs typeface="B Nazanin" panose="00000400000000000000" pitchFamily="2" charset="-78"/>
              </a:rPr>
              <a:t> </a:t>
            </a:r>
            <a:r>
              <a:rPr lang="en-US" sz="2400" b="1" dirty="0">
                <a:cs typeface="B Nazanin" panose="00000400000000000000" pitchFamily="2" charset="-78"/>
              </a:rPr>
              <a:t> </a:t>
            </a:r>
            <a:r>
              <a:rPr lang="fa-IR" sz="2400" b="1" dirty="0">
                <a:cs typeface="B Nazanin" panose="00000400000000000000" pitchFamily="2" charset="-78"/>
              </a:rPr>
              <a:t>قرار دارد.</a:t>
            </a:r>
          </a:p>
          <a:p>
            <a:pPr marL="0" indent="0" algn="r" rtl="1">
              <a:buNone/>
            </a:pPr>
            <a:r>
              <a:rPr lang="en-US" sz="2400" b="1" dirty="0">
                <a:solidFill>
                  <a:srgbClr val="C00000"/>
                </a:solidFill>
                <a:cs typeface="B Nazanin" panose="00000400000000000000" pitchFamily="2" charset="-78"/>
              </a:rPr>
              <a:t>Q4</a:t>
            </a:r>
            <a:r>
              <a:rPr lang="fa-IR" sz="2400" b="1" dirty="0">
                <a:cs typeface="B Nazanin" panose="00000400000000000000" pitchFamily="2" charset="-78"/>
              </a:rPr>
              <a:t> یعنی مجله جزء 25 درصد انتهایی يک</a:t>
            </a:r>
            <a:r>
              <a:rPr lang="en-US" sz="2400" b="1" dirty="0">
                <a:cs typeface="B Nazanin" panose="00000400000000000000" pitchFamily="2" charset="-78"/>
              </a:rPr>
              <a:t>category</a:t>
            </a:r>
            <a:r>
              <a:rPr lang="fa-IR" sz="2400" b="1" dirty="0">
                <a:cs typeface="B Nazanin" panose="00000400000000000000" pitchFamily="2" charset="-78"/>
              </a:rPr>
              <a:t> </a:t>
            </a:r>
            <a:r>
              <a:rPr lang="en-US" sz="2400" b="1" dirty="0">
                <a:cs typeface="B Nazanin" panose="00000400000000000000" pitchFamily="2" charset="-78"/>
              </a:rPr>
              <a:t> </a:t>
            </a:r>
            <a:r>
              <a:rPr lang="fa-IR" sz="2400" b="1" dirty="0">
                <a:cs typeface="B Nazanin" panose="00000400000000000000" pitchFamily="2" charset="-78"/>
              </a:rPr>
              <a:t>قرار دارد.</a:t>
            </a:r>
          </a:p>
          <a:p>
            <a:pPr marL="0" indent="0" algn="r" rtl="1">
              <a:buNone/>
            </a:pPr>
            <a:endParaRPr lang="fa-IR" sz="2400" b="1" dirty="0">
              <a:cs typeface="B Nazanin" panose="00000400000000000000" pitchFamily="2" charset="-78"/>
            </a:endParaRPr>
          </a:p>
          <a:p>
            <a:pPr marL="0" indent="0" algn="r" rtl="1">
              <a:buNone/>
            </a:pPr>
            <a:endParaRPr lang="fa-IR" sz="2400" b="1" dirty="0">
              <a:solidFill>
                <a:srgbClr val="C00000"/>
              </a:solidFill>
              <a:cs typeface="B Nazanin" panose="00000400000000000000" pitchFamily="2" charset="-78"/>
            </a:endParaRPr>
          </a:p>
          <a:p>
            <a:pPr marL="0" indent="0" algn="r" rtl="1">
              <a:buNone/>
            </a:pPr>
            <a:endParaRPr lang="fa-IR" sz="2400" b="1" dirty="0">
              <a:cs typeface="B Nazanin" panose="00000400000000000000" pitchFamily="2" charset="-78"/>
            </a:endParaRPr>
          </a:p>
        </p:txBody>
      </p:sp>
      <p:sp>
        <p:nvSpPr>
          <p:cNvPr id="5" name="TextBox 4">
            <a:extLst>
              <a:ext uri="{FF2B5EF4-FFF2-40B4-BE49-F238E27FC236}">
                <a16:creationId xmlns:a16="http://schemas.microsoft.com/office/drawing/2014/main" id="{CAE023F7-47F7-F3DE-B4AF-88FD316D8A7B}"/>
              </a:ext>
            </a:extLst>
          </p:cNvPr>
          <p:cNvSpPr txBox="1"/>
          <p:nvPr/>
        </p:nvSpPr>
        <p:spPr>
          <a:xfrm>
            <a:off x="2292220" y="4153736"/>
            <a:ext cx="6096000" cy="1274195"/>
          </a:xfrm>
          <a:prstGeom prst="rect">
            <a:avLst/>
          </a:prstGeom>
          <a:noFill/>
        </p:spPr>
        <p:txBody>
          <a:bodyPr wrap="square">
            <a:spAutoFit/>
          </a:bodyPr>
          <a:lstStyle/>
          <a:p>
            <a:pPr marL="0" indent="0" algn="just" rtl="1">
              <a:lnSpc>
                <a:spcPct val="120000"/>
              </a:lnSpc>
              <a:buNone/>
            </a:pPr>
            <a:r>
              <a:rPr lang="fa-IR" sz="3200" b="1" dirty="0">
                <a:cs typeface="B Nazanin" panose="00000400000000000000" pitchFamily="2" charset="-78"/>
              </a:rPr>
              <a:t>اسکوپوس»</a:t>
            </a:r>
            <a:r>
              <a:rPr lang="en-US" sz="3200" b="1" dirty="0">
                <a:cs typeface="B Nazanin" panose="00000400000000000000" pitchFamily="2" charset="-78"/>
              </a:rPr>
              <a:t> </a:t>
            </a:r>
            <a:r>
              <a:rPr lang="fa-IR" sz="3200" b="1" dirty="0">
                <a:cs typeface="B Nazanin" panose="00000400000000000000" pitchFamily="2" charset="-78"/>
              </a:rPr>
              <a:t>ضریب </a:t>
            </a:r>
            <a:r>
              <a:rPr lang="en-US" sz="3200" b="1" dirty="0">
                <a:cs typeface="B Nazanin" panose="00000400000000000000" pitchFamily="2" charset="-78"/>
              </a:rPr>
              <a:t>SJR</a:t>
            </a:r>
            <a:r>
              <a:rPr lang="fa-IR" sz="3200" b="1" dirty="0">
                <a:cs typeface="B Nazanin" panose="00000400000000000000" pitchFamily="2" charset="-78"/>
              </a:rPr>
              <a:t>   (</a:t>
            </a:r>
            <a:r>
              <a:rPr lang="en-US" sz="3200" b="1" dirty="0">
                <a:cs typeface="B Nazanin" panose="00000400000000000000" pitchFamily="2" charset="-78"/>
              </a:rPr>
              <a:t>Q1</a:t>
            </a:r>
            <a:r>
              <a:rPr lang="fa-IR" sz="3200" b="1" dirty="0">
                <a:cs typeface="B Nazanin" panose="00000400000000000000" pitchFamily="2" charset="-78"/>
              </a:rPr>
              <a:t> تا </a:t>
            </a:r>
            <a:r>
              <a:rPr lang="en-US" sz="3200" b="1" dirty="0">
                <a:cs typeface="B Nazanin" panose="00000400000000000000" pitchFamily="2" charset="-78"/>
              </a:rPr>
              <a:t>Q4</a:t>
            </a:r>
            <a:r>
              <a:rPr lang="fa-IR" sz="3200" b="1" dirty="0">
                <a:cs typeface="B Nazanin" panose="00000400000000000000" pitchFamily="2" charset="-78"/>
              </a:rPr>
              <a:t>)</a:t>
            </a:r>
            <a:endParaRPr lang="en-US" sz="3200" b="1" dirty="0">
              <a:cs typeface="B Nazanin" panose="00000400000000000000" pitchFamily="2" charset="-78"/>
            </a:endParaRPr>
          </a:p>
          <a:p>
            <a:pPr marL="0" indent="0" algn="just" rtl="1">
              <a:lnSpc>
                <a:spcPct val="120000"/>
              </a:lnSpc>
              <a:buNone/>
            </a:pPr>
            <a:r>
              <a:rPr lang="en-US" sz="3200" b="1" dirty="0">
                <a:cs typeface="B Nazanin" panose="00000400000000000000" pitchFamily="2" charset="-78"/>
              </a:rPr>
              <a:t>WOS</a:t>
            </a:r>
            <a:r>
              <a:rPr lang="fa-IR" sz="3200" b="1" dirty="0">
                <a:cs typeface="B Nazanin" panose="00000400000000000000" pitchFamily="2" charset="-78"/>
              </a:rPr>
              <a:t>      »  ضریب </a:t>
            </a:r>
            <a:r>
              <a:rPr lang="en-US" sz="3200" b="1" dirty="0">
                <a:cs typeface="B Nazanin" panose="00000400000000000000" pitchFamily="2" charset="-78"/>
              </a:rPr>
              <a:t>JCR</a:t>
            </a:r>
            <a:r>
              <a:rPr lang="fa-IR" sz="3200" b="1" dirty="0">
                <a:cs typeface="B Nazanin" panose="00000400000000000000" pitchFamily="2" charset="-78"/>
              </a:rPr>
              <a:t>  (</a:t>
            </a:r>
            <a:r>
              <a:rPr lang="en-US" sz="3200" b="1" dirty="0">
                <a:cs typeface="B Nazanin" panose="00000400000000000000" pitchFamily="2" charset="-78"/>
              </a:rPr>
              <a:t>Q1</a:t>
            </a:r>
            <a:r>
              <a:rPr lang="fa-IR" sz="3200" b="1" dirty="0">
                <a:cs typeface="B Nazanin" panose="00000400000000000000" pitchFamily="2" charset="-78"/>
              </a:rPr>
              <a:t> تا </a:t>
            </a:r>
            <a:r>
              <a:rPr lang="en-US" sz="3200" b="1" dirty="0">
                <a:cs typeface="B Nazanin" panose="00000400000000000000" pitchFamily="2" charset="-78"/>
              </a:rPr>
              <a:t>Q4</a:t>
            </a:r>
            <a:r>
              <a:rPr lang="fa-IR" sz="3200" b="1" dirty="0">
                <a:cs typeface="B Nazanin" panose="00000400000000000000" pitchFamily="2" charset="-78"/>
              </a:rPr>
              <a:t>)</a:t>
            </a:r>
          </a:p>
        </p:txBody>
      </p:sp>
      <p:sp>
        <p:nvSpPr>
          <p:cNvPr id="3" name="Rectangle 2">
            <a:extLst>
              <a:ext uri="{FF2B5EF4-FFF2-40B4-BE49-F238E27FC236}">
                <a16:creationId xmlns:a16="http://schemas.microsoft.com/office/drawing/2014/main" id="{8B0BC02A-7A83-A6E7-9D50-984F370D6F45}"/>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Rounded Corners 3">
            <a:hlinkClick r:id="rId2" action="ppaction://hlinksldjump"/>
            <a:extLst>
              <a:ext uri="{FF2B5EF4-FFF2-40B4-BE49-F238E27FC236}">
                <a16:creationId xmlns:a16="http://schemas.microsoft.com/office/drawing/2014/main" id="{2DE69265-7CD8-8B88-5639-E2707C61686E}"/>
              </a:ext>
            </a:extLst>
          </p:cNvPr>
          <p:cNvSpPr/>
          <p:nvPr/>
        </p:nvSpPr>
        <p:spPr>
          <a:xfrm>
            <a:off x="10375296" y="95654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DOI</a:t>
            </a:r>
          </a:p>
        </p:txBody>
      </p:sp>
      <p:sp>
        <p:nvSpPr>
          <p:cNvPr id="6" name="Rectangle: Rounded Corners 5">
            <a:hlinkClick r:id="rId3" action="ppaction://hlinksldjump"/>
            <a:extLst>
              <a:ext uri="{FF2B5EF4-FFF2-40B4-BE49-F238E27FC236}">
                <a16:creationId xmlns:a16="http://schemas.microsoft.com/office/drawing/2014/main" id="{EB85DA4D-6BEF-8855-9467-394584EF6874}"/>
              </a:ext>
            </a:extLst>
          </p:cNvPr>
          <p:cNvSpPr/>
          <p:nvPr/>
        </p:nvSpPr>
        <p:spPr>
          <a:xfrm>
            <a:off x="10375296" y="55268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bg1"/>
                </a:solidFill>
                <a:cs typeface="B Nazanin" panose="00000400000000000000" pitchFamily="2" charset="-78"/>
              </a:rPr>
              <a:t>معرفی منابع</a:t>
            </a:r>
            <a:endParaRPr lang="en-US" sz="1400" b="1" dirty="0">
              <a:solidFill>
                <a:schemeClr val="bg1"/>
              </a:solidFill>
              <a:cs typeface="B Nazanin" panose="00000400000000000000" pitchFamily="2" charset="-78"/>
            </a:endParaRPr>
          </a:p>
        </p:txBody>
      </p:sp>
      <p:pic>
        <p:nvPicPr>
          <p:cNvPr id="8" name="Picture 7">
            <a:extLst>
              <a:ext uri="{FF2B5EF4-FFF2-40B4-BE49-F238E27FC236}">
                <a16:creationId xmlns:a16="http://schemas.microsoft.com/office/drawing/2014/main" id="{F1C2F8FC-E392-250E-FC6C-D3E8D445E99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9" name="TextBox 8">
            <a:extLst>
              <a:ext uri="{FF2B5EF4-FFF2-40B4-BE49-F238E27FC236}">
                <a16:creationId xmlns:a16="http://schemas.microsoft.com/office/drawing/2014/main" id="{DC638815-3F7B-D3F5-305D-B68BE29FDC0F}"/>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25" name="Rectangle: Rounded Corners 24">
            <a:hlinkClick r:id="rId5" action="ppaction://hlinksldjump"/>
            <a:extLst>
              <a:ext uri="{FF2B5EF4-FFF2-40B4-BE49-F238E27FC236}">
                <a16:creationId xmlns:a16="http://schemas.microsoft.com/office/drawing/2014/main" id="{FBBD51E1-4A64-44F6-C70A-7BD6BEAE6A48}"/>
              </a:ext>
            </a:extLst>
          </p:cNvPr>
          <p:cNvSpPr/>
          <p:nvPr/>
        </p:nvSpPr>
        <p:spPr>
          <a:xfrm>
            <a:off x="10375296" y="138580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علم سنجی</a:t>
            </a:r>
            <a:endParaRPr lang="en-US" sz="1400" b="1" dirty="0">
              <a:solidFill>
                <a:schemeClr val="bg1"/>
              </a:solidFill>
              <a:cs typeface="B Nazanin" panose="00000400000000000000" pitchFamily="2" charset="-78"/>
            </a:endParaRPr>
          </a:p>
        </p:txBody>
      </p:sp>
      <p:sp>
        <p:nvSpPr>
          <p:cNvPr id="26" name="Rectangle: Rounded Corners 25">
            <a:hlinkClick r:id="rId6" action="ppaction://hlinksldjump"/>
            <a:extLst>
              <a:ext uri="{FF2B5EF4-FFF2-40B4-BE49-F238E27FC236}">
                <a16:creationId xmlns:a16="http://schemas.microsoft.com/office/drawing/2014/main" id="{F8EDC88C-E502-B72B-EAAF-242481556CD1}"/>
              </a:ext>
            </a:extLst>
          </p:cNvPr>
          <p:cNvSpPr/>
          <p:nvPr/>
        </p:nvSpPr>
        <p:spPr>
          <a:xfrm>
            <a:off x="10375296" y="1815066"/>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tx1"/>
                </a:solidFill>
                <a:cs typeface="B Nazanin" panose="00000400000000000000" pitchFamily="2" charset="-78"/>
              </a:rPr>
              <a:t>رتبه بندی نشریات</a:t>
            </a:r>
            <a:endParaRPr lang="en-US" sz="1400" b="1" dirty="0">
              <a:solidFill>
                <a:schemeClr val="tx1"/>
              </a:solidFill>
              <a:cs typeface="B Nazanin" panose="00000400000000000000" pitchFamily="2" charset="-78"/>
            </a:endParaRPr>
          </a:p>
        </p:txBody>
      </p:sp>
      <p:sp>
        <p:nvSpPr>
          <p:cNvPr id="27" name="Rectangle: Rounded Corners 26">
            <a:hlinkClick r:id="rId7" action="ppaction://hlinksldjump"/>
            <a:extLst>
              <a:ext uri="{FF2B5EF4-FFF2-40B4-BE49-F238E27FC236}">
                <a16:creationId xmlns:a16="http://schemas.microsoft.com/office/drawing/2014/main" id="{61622560-D659-BF7D-5715-B12382976C2F}"/>
              </a:ext>
            </a:extLst>
          </p:cNvPr>
          <p:cNvSpPr/>
          <p:nvPr/>
        </p:nvSpPr>
        <p:spPr>
          <a:xfrm>
            <a:off x="10375296" y="264309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دریافت مقاله</a:t>
            </a:r>
            <a:endParaRPr lang="en-US" sz="1400" b="1" dirty="0">
              <a:solidFill>
                <a:schemeClr val="bg1"/>
              </a:solidFill>
              <a:cs typeface="B Nazanin" panose="00000400000000000000" pitchFamily="2" charset="-78"/>
            </a:endParaRPr>
          </a:p>
        </p:txBody>
      </p:sp>
      <p:sp>
        <p:nvSpPr>
          <p:cNvPr id="28" name="Rectangle: Rounded Corners 27">
            <a:hlinkClick r:id="rId8" action="ppaction://hlinksldjump"/>
            <a:extLst>
              <a:ext uri="{FF2B5EF4-FFF2-40B4-BE49-F238E27FC236}">
                <a16:creationId xmlns:a16="http://schemas.microsoft.com/office/drawing/2014/main" id="{2E8F3153-4B44-D63F-FCF5-DE2307EBDE0A}"/>
              </a:ext>
            </a:extLst>
          </p:cNvPr>
          <p:cNvSpPr/>
          <p:nvPr/>
        </p:nvSpPr>
        <p:spPr>
          <a:xfrm>
            <a:off x="10375296" y="305541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سامانه پژوهشیار</a:t>
            </a:r>
            <a:endParaRPr lang="en-US" sz="1400" b="1" dirty="0">
              <a:solidFill>
                <a:schemeClr val="bg1"/>
              </a:solidFill>
              <a:cs typeface="B Nazanin" panose="00000400000000000000" pitchFamily="2" charset="-78"/>
            </a:endParaRPr>
          </a:p>
        </p:txBody>
      </p:sp>
      <p:sp>
        <p:nvSpPr>
          <p:cNvPr id="29" name="Rectangle: Rounded Corners 28">
            <a:hlinkClick r:id="rId9" action="ppaction://hlinksldjump"/>
            <a:extLst>
              <a:ext uri="{FF2B5EF4-FFF2-40B4-BE49-F238E27FC236}">
                <a16:creationId xmlns:a16="http://schemas.microsoft.com/office/drawing/2014/main" id="{A9D880F1-1CE6-D088-3C84-0ACE82FE2471}"/>
              </a:ext>
            </a:extLst>
          </p:cNvPr>
          <p:cNvSpPr/>
          <p:nvPr/>
        </p:nvSpPr>
        <p:spPr>
          <a:xfrm>
            <a:off x="10375296" y="347620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ORCID</a:t>
            </a:r>
          </a:p>
        </p:txBody>
      </p:sp>
      <p:sp>
        <p:nvSpPr>
          <p:cNvPr id="30" name="Rectangle: Rounded Corners 29">
            <a:hlinkClick r:id="rId10" action="ppaction://hlinksldjump"/>
            <a:extLst>
              <a:ext uri="{FF2B5EF4-FFF2-40B4-BE49-F238E27FC236}">
                <a16:creationId xmlns:a16="http://schemas.microsoft.com/office/drawing/2014/main" id="{CEAEA9CE-6DFB-79C9-EF4C-0EF47F637F2E}"/>
              </a:ext>
            </a:extLst>
          </p:cNvPr>
          <p:cNvSpPr/>
          <p:nvPr/>
        </p:nvSpPr>
        <p:spPr>
          <a:xfrm>
            <a:off x="10375296" y="388852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ساختار مقاله</a:t>
            </a:r>
            <a:endParaRPr lang="en-US" sz="1400" b="1" dirty="0">
              <a:solidFill>
                <a:schemeClr val="bg1"/>
              </a:solidFill>
              <a:cs typeface="B Nazanin" panose="00000400000000000000" pitchFamily="2" charset="-78"/>
            </a:endParaRPr>
          </a:p>
        </p:txBody>
      </p:sp>
      <p:sp>
        <p:nvSpPr>
          <p:cNvPr id="31" name="Rectangle: Rounded Corners 30">
            <a:hlinkClick r:id="rId11" action="ppaction://hlinksldjump"/>
            <a:extLst>
              <a:ext uri="{FF2B5EF4-FFF2-40B4-BE49-F238E27FC236}">
                <a16:creationId xmlns:a16="http://schemas.microsoft.com/office/drawing/2014/main" id="{AD1BBD49-08F4-98CA-B4B2-6444A1114C08}"/>
              </a:ext>
            </a:extLst>
          </p:cNvPr>
          <p:cNvSpPr/>
          <p:nvPr/>
        </p:nvSpPr>
        <p:spPr>
          <a:xfrm>
            <a:off x="10375296" y="43093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ارجاع دهی و نکات مهم</a:t>
            </a:r>
            <a:endParaRPr lang="en-US" sz="1400" b="1" dirty="0">
              <a:solidFill>
                <a:schemeClr val="bg1"/>
              </a:solidFill>
              <a:cs typeface="B Nazanin" panose="00000400000000000000" pitchFamily="2" charset="-78"/>
            </a:endParaRPr>
          </a:p>
        </p:txBody>
      </p:sp>
      <p:sp>
        <p:nvSpPr>
          <p:cNvPr id="32" name="Rectangle: Rounded Corners 31">
            <a:hlinkClick r:id="rId12" action="ppaction://hlinksldjump"/>
            <a:extLst>
              <a:ext uri="{FF2B5EF4-FFF2-40B4-BE49-F238E27FC236}">
                <a16:creationId xmlns:a16="http://schemas.microsoft.com/office/drawing/2014/main" id="{648C902E-E1AA-65D2-03C9-29CD7D5A8B3C}"/>
              </a:ext>
            </a:extLst>
          </p:cNvPr>
          <p:cNvSpPr/>
          <p:nvPr/>
        </p:nvSpPr>
        <p:spPr>
          <a:xfrm>
            <a:off x="10375296" y="473011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انواع مقاله</a:t>
            </a:r>
            <a:endParaRPr lang="en-US" sz="1400" b="1" dirty="0">
              <a:solidFill>
                <a:schemeClr val="bg1"/>
              </a:solidFill>
              <a:cs typeface="B Nazanin" panose="00000400000000000000" pitchFamily="2" charset="-78"/>
            </a:endParaRPr>
          </a:p>
        </p:txBody>
      </p:sp>
      <p:sp>
        <p:nvSpPr>
          <p:cNvPr id="33" name="Rectangle: Rounded Corners 32">
            <a:hlinkClick r:id="rId13" action="ppaction://hlinksldjump"/>
            <a:extLst>
              <a:ext uri="{FF2B5EF4-FFF2-40B4-BE49-F238E27FC236}">
                <a16:creationId xmlns:a16="http://schemas.microsoft.com/office/drawing/2014/main" id="{074F6A5B-7842-FB84-F756-C1071B72098A}"/>
              </a:ext>
            </a:extLst>
          </p:cNvPr>
          <p:cNvSpPr/>
          <p:nvPr/>
        </p:nvSpPr>
        <p:spPr>
          <a:xfrm>
            <a:off x="10375296" y="515090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پذیرش و داوری</a:t>
            </a:r>
            <a:endParaRPr lang="en-US" sz="1400" b="1" dirty="0">
              <a:solidFill>
                <a:schemeClr val="bg1"/>
              </a:solidFill>
              <a:cs typeface="B Nazanin" panose="00000400000000000000" pitchFamily="2" charset="-78"/>
            </a:endParaRPr>
          </a:p>
        </p:txBody>
      </p:sp>
      <p:sp>
        <p:nvSpPr>
          <p:cNvPr id="34" name="Rectangle: Rounded Corners 33">
            <a:hlinkClick r:id="rId14" action="ppaction://hlinksldjump"/>
            <a:extLst>
              <a:ext uri="{FF2B5EF4-FFF2-40B4-BE49-F238E27FC236}">
                <a16:creationId xmlns:a16="http://schemas.microsoft.com/office/drawing/2014/main" id="{C1D4D9C8-E776-A7F3-ABD0-750ECD49312D}"/>
              </a:ext>
            </a:extLst>
          </p:cNvPr>
          <p:cNvSpPr/>
          <p:nvPr/>
        </p:nvSpPr>
        <p:spPr>
          <a:xfrm>
            <a:off x="10375296" y="55632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سئو آکادمیک</a:t>
            </a:r>
            <a:endParaRPr lang="en-US" sz="1400" b="1" dirty="0">
              <a:solidFill>
                <a:schemeClr val="bg1"/>
              </a:solidFill>
              <a:cs typeface="B Nazanin" panose="00000400000000000000" pitchFamily="2" charset="-78"/>
            </a:endParaRPr>
          </a:p>
        </p:txBody>
      </p:sp>
      <p:sp>
        <p:nvSpPr>
          <p:cNvPr id="35" name="Rectangle: Rounded Corners 34">
            <a:hlinkClick r:id="rId15" action="ppaction://hlinksldjump"/>
            <a:extLst>
              <a:ext uri="{FF2B5EF4-FFF2-40B4-BE49-F238E27FC236}">
                <a16:creationId xmlns:a16="http://schemas.microsoft.com/office/drawing/2014/main" id="{DE2C3E4A-DF82-B185-5E62-655EBA6A0471}"/>
              </a:ext>
            </a:extLst>
          </p:cNvPr>
          <p:cNvSpPr/>
          <p:nvPr/>
        </p:nvSpPr>
        <p:spPr>
          <a:xfrm>
            <a:off x="10375297" y="597554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MaxQDA</a:t>
            </a:r>
            <a:endParaRPr lang="en-US" sz="1400" b="1" dirty="0">
              <a:solidFill>
                <a:schemeClr val="bg1"/>
              </a:solidFill>
              <a:cs typeface="B Nazanin" panose="00000400000000000000" pitchFamily="2" charset="-78"/>
            </a:endParaRPr>
          </a:p>
        </p:txBody>
      </p:sp>
      <p:sp>
        <p:nvSpPr>
          <p:cNvPr id="36" name="Rectangle: Rounded Corners 35">
            <a:hlinkClick r:id="rId16" action="ppaction://hlinksldjump"/>
            <a:extLst>
              <a:ext uri="{FF2B5EF4-FFF2-40B4-BE49-F238E27FC236}">
                <a16:creationId xmlns:a16="http://schemas.microsoft.com/office/drawing/2014/main" id="{3FDBA8DB-4538-C389-03D9-66157F72EA33}"/>
              </a:ext>
            </a:extLst>
          </p:cNvPr>
          <p:cNvSpPr/>
          <p:nvPr/>
        </p:nvSpPr>
        <p:spPr>
          <a:xfrm>
            <a:off x="10375296" y="6396329"/>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روش‌های تحقیق منتخب</a:t>
            </a:r>
            <a:endParaRPr lang="en-US" sz="1400" b="1" dirty="0">
              <a:solidFill>
                <a:schemeClr val="bg1"/>
              </a:solidFill>
              <a:cs typeface="B Nazanin" panose="00000400000000000000" pitchFamily="2" charset="-78"/>
            </a:endParaRPr>
          </a:p>
        </p:txBody>
      </p:sp>
      <p:sp>
        <p:nvSpPr>
          <p:cNvPr id="37" name="Rectangle: Rounded Corners 36">
            <a:hlinkClick r:id="rId6" action="ppaction://hlinksldjump"/>
            <a:extLst>
              <a:ext uri="{FF2B5EF4-FFF2-40B4-BE49-F238E27FC236}">
                <a16:creationId xmlns:a16="http://schemas.microsoft.com/office/drawing/2014/main" id="{DCB24F49-73A1-FA86-6DE4-3B070082EAA2}"/>
              </a:ext>
            </a:extLst>
          </p:cNvPr>
          <p:cNvSpPr/>
          <p:nvPr/>
        </p:nvSpPr>
        <p:spPr>
          <a:xfrm>
            <a:off x="10380825" y="2239233"/>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VOSViewer</a:t>
            </a:r>
            <a:endParaRPr lang="en-US" sz="14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417115481"/>
      </p:ext>
    </p:extLst>
  </p:cSld>
  <p:clrMapOvr>
    <a:masterClrMapping/>
  </p:clrMapOvr>
  <p:transition spd="med">
    <p:pull/>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31ECED-F382-4404-2AA7-AA5037719464}"/>
              </a:ext>
            </a:extLst>
          </p:cNvPr>
          <p:cNvSpPr>
            <a:spLocks noGrp="1"/>
          </p:cNvSpPr>
          <p:nvPr>
            <p:ph type="title"/>
          </p:nvPr>
        </p:nvSpPr>
        <p:spPr>
          <a:xfrm>
            <a:off x="214604" y="365125"/>
            <a:ext cx="9685176" cy="707895"/>
          </a:xfrm>
          <a:solidFill>
            <a:schemeClr val="accent1">
              <a:lumMod val="40000"/>
              <a:lumOff val="60000"/>
            </a:schemeClr>
          </a:solidFill>
        </p:spPr>
        <p:txBody>
          <a:bodyPr>
            <a:normAutofit fontScale="90000"/>
          </a:bodyPr>
          <a:lstStyle/>
          <a:p>
            <a:pPr algn="r" rtl="1"/>
            <a:r>
              <a:rPr lang="fa-IR" b="1" dirty="0">
                <a:cs typeface="B Nazanin" panose="00000400000000000000" pitchFamily="2" charset="-78"/>
              </a:rPr>
              <a:t>رتبه بندی نشریات</a:t>
            </a:r>
            <a:r>
              <a:rPr lang="en-US" b="1" dirty="0">
                <a:cs typeface="B Nazanin" panose="00000400000000000000" pitchFamily="2" charset="-78"/>
              </a:rPr>
              <a:t> </a:t>
            </a:r>
            <a:r>
              <a:rPr lang="fa-IR" b="1" dirty="0">
                <a:cs typeface="B Nazanin" panose="00000400000000000000" pitchFamily="2" charset="-78"/>
              </a:rPr>
              <a:t>» دانشگاه آزاد اسلامی</a:t>
            </a:r>
            <a:endParaRPr lang="en-US" b="1" dirty="0">
              <a:cs typeface="B Nazanin" panose="00000400000000000000" pitchFamily="2" charset="-78"/>
            </a:endParaRPr>
          </a:p>
        </p:txBody>
      </p:sp>
      <p:sp>
        <p:nvSpPr>
          <p:cNvPr id="17" name="Content Placeholder 2">
            <a:extLst>
              <a:ext uri="{FF2B5EF4-FFF2-40B4-BE49-F238E27FC236}">
                <a16:creationId xmlns:a16="http://schemas.microsoft.com/office/drawing/2014/main" id="{168E09BE-5C6B-1FBB-2BFF-AC850B8824F9}"/>
              </a:ext>
            </a:extLst>
          </p:cNvPr>
          <p:cNvSpPr>
            <a:spLocks noGrp="1"/>
          </p:cNvSpPr>
          <p:nvPr>
            <p:ph idx="1"/>
          </p:nvPr>
        </p:nvSpPr>
        <p:spPr>
          <a:xfrm>
            <a:off x="214604" y="1226220"/>
            <a:ext cx="9685176" cy="2016514"/>
          </a:xfrm>
        </p:spPr>
        <p:txBody>
          <a:bodyPr>
            <a:normAutofit/>
          </a:bodyPr>
          <a:lstStyle/>
          <a:p>
            <a:pPr marL="0" indent="0" algn="r" rtl="1">
              <a:buNone/>
            </a:pPr>
            <a:r>
              <a:rPr lang="fa-IR" sz="2400" b="1" dirty="0">
                <a:cs typeface="B Nazanin" panose="00000400000000000000" pitchFamily="2" charset="-78"/>
              </a:rPr>
              <a:t>سامانه ارزیابی نشریات </a:t>
            </a:r>
            <a:r>
              <a:rPr lang="en-US" sz="2400" b="1" dirty="0">
                <a:solidFill>
                  <a:srgbClr val="C00000"/>
                </a:solidFill>
                <a:cs typeface="B Nazanin" panose="00000400000000000000" pitchFamily="2" charset="-78"/>
              </a:rPr>
              <a:t>https://eval.journals.iau.ir</a:t>
            </a:r>
          </a:p>
        </p:txBody>
      </p:sp>
      <p:pic>
        <p:nvPicPr>
          <p:cNvPr id="4" name="Picture 3">
            <a:extLst>
              <a:ext uri="{FF2B5EF4-FFF2-40B4-BE49-F238E27FC236}">
                <a16:creationId xmlns:a16="http://schemas.microsoft.com/office/drawing/2014/main" id="{6132BA6D-FB74-ED06-E9D0-A0B4E9394762}"/>
              </a:ext>
            </a:extLst>
          </p:cNvPr>
          <p:cNvPicPr>
            <a:picLocks noChangeAspect="1"/>
          </p:cNvPicPr>
          <p:nvPr/>
        </p:nvPicPr>
        <p:blipFill>
          <a:blip r:embed="rId2"/>
          <a:stretch>
            <a:fillRect/>
          </a:stretch>
        </p:blipFill>
        <p:spPr>
          <a:xfrm>
            <a:off x="487351" y="1708956"/>
            <a:ext cx="9139681" cy="5664312"/>
          </a:xfrm>
          <a:prstGeom prst="rect">
            <a:avLst/>
          </a:prstGeom>
        </p:spPr>
      </p:pic>
      <p:sp>
        <p:nvSpPr>
          <p:cNvPr id="20" name="Rectangle 19">
            <a:extLst>
              <a:ext uri="{FF2B5EF4-FFF2-40B4-BE49-F238E27FC236}">
                <a16:creationId xmlns:a16="http://schemas.microsoft.com/office/drawing/2014/main" id="{A159F701-EA94-8646-9742-30D7F29CCB6E}"/>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Rounded Corners 20">
            <a:hlinkClick r:id="rId3" action="ppaction://hlinksldjump"/>
            <a:extLst>
              <a:ext uri="{FF2B5EF4-FFF2-40B4-BE49-F238E27FC236}">
                <a16:creationId xmlns:a16="http://schemas.microsoft.com/office/drawing/2014/main" id="{E3493A9D-53A0-A25C-A40C-6EBC12BAB35C}"/>
              </a:ext>
            </a:extLst>
          </p:cNvPr>
          <p:cNvSpPr/>
          <p:nvPr/>
        </p:nvSpPr>
        <p:spPr>
          <a:xfrm>
            <a:off x="10375296" y="95654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DOI</a:t>
            </a:r>
          </a:p>
        </p:txBody>
      </p:sp>
      <p:sp>
        <p:nvSpPr>
          <p:cNvPr id="22" name="Rectangle: Rounded Corners 21">
            <a:hlinkClick r:id="rId4" action="ppaction://hlinksldjump"/>
            <a:extLst>
              <a:ext uri="{FF2B5EF4-FFF2-40B4-BE49-F238E27FC236}">
                <a16:creationId xmlns:a16="http://schemas.microsoft.com/office/drawing/2014/main" id="{2DB8760D-D73A-880B-ED1C-AA80783E39B7}"/>
              </a:ext>
            </a:extLst>
          </p:cNvPr>
          <p:cNvSpPr/>
          <p:nvPr/>
        </p:nvSpPr>
        <p:spPr>
          <a:xfrm>
            <a:off x="10375296" y="55268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bg1"/>
                </a:solidFill>
                <a:cs typeface="B Nazanin" panose="00000400000000000000" pitchFamily="2" charset="-78"/>
              </a:rPr>
              <a:t>معرفی منابع</a:t>
            </a:r>
            <a:endParaRPr lang="en-US" sz="1400" b="1" dirty="0">
              <a:solidFill>
                <a:schemeClr val="bg1"/>
              </a:solidFill>
              <a:cs typeface="B Nazanin" panose="00000400000000000000" pitchFamily="2" charset="-78"/>
            </a:endParaRPr>
          </a:p>
        </p:txBody>
      </p:sp>
      <p:pic>
        <p:nvPicPr>
          <p:cNvPr id="23" name="Picture 22">
            <a:extLst>
              <a:ext uri="{FF2B5EF4-FFF2-40B4-BE49-F238E27FC236}">
                <a16:creationId xmlns:a16="http://schemas.microsoft.com/office/drawing/2014/main" id="{ED5B232E-334C-1614-A357-F2D2539979E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24" name="TextBox 23">
            <a:extLst>
              <a:ext uri="{FF2B5EF4-FFF2-40B4-BE49-F238E27FC236}">
                <a16:creationId xmlns:a16="http://schemas.microsoft.com/office/drawing/2014/main" id="{E2052DF8-1986-E757-2CC0-37206D3B61FD}"/>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25" name="Rectangle: Rounded Corners 24">
            <a:hlinkClick r:id="rId6" action="ppaction://hlinksldjump"/>
            <a:extLst>
              <a:ext uri="{FF2B5EF4-FFF2-40B4-BE49-F238E27FC236}">
                <a16:creationId xmlns:a16="http://schemas.microsoft.com/office/drawing/2014/main" id="{7AFB9E6B-3597-7ABA-F67E-F4F119C0671D}"/>
              </a:ext>
            </a:extLst>
          </p:cNvPr>
          <p:cNvSpPr/>
          <p:nvPr/>
        </p:nvSpPr>
        <p:spPr>
          <a:xfrm>
            <a:off x="10375296" y="138580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علم سنجی</a:t>
            </a:r>
            <a:endParaRPr lang="en-US" sz="1400" b="1" dirty="0">
              <a:solidFill>
                <a:schemeClr val="bg1"/>
              </a:solidFill>
              <a:cs typeface="B Nazanin" panose="00000400000000000000" pitchFamily="2" charset="-78"/>
            </a:endParaRPr>
          </a:p>
        </p:txBody>
      </p:sp>
      <p:sp>
        <p:nvSpPr>
          <p:cNvPr id="26" name="Rectangle: Rounded Corners 25">
            <a:hlinkClick r:id="rId7" action="ppaction://hlinksldjump"/>
            <a:extLst>
              <a:ext uri="{FF2B5EF4-FFF2-40B4-BE49-F238E27FC236}">
                <a16:creationId xmlns:a16="http://schemas.microsoft.com/office/drawing/2014/main" id="{B6C7A2CC-33B6-145E-A714-CDB8179B2CFB}"/>
              </a:ext>
            </a:extLst>
          </p:cNvPr>
          <p:cNvSpPr/>
          <p:nvPr/>
        </p:nvSpPr>
        <p:spPr>
          <a:xfrm>
            <a:off x="10375296" y="1815066"/>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tx1"/>
                </a:solidFill>
                <a:cs typeface="B Nazanin" panose="00000400000000000000" pitchFamily="2" charset="-78"/>
              </a:rPr>
              <a:t>رتبه بندی نشریات</a:t>
            </a:r>
            <a:endParaRPr lang="en-US" sz="1400" b="1" dirty="0">
              <a:solidFill>
                <a:schemeClr val="tx1"/>
              </a:solidFill>
              <a:cs typeface="B Nazanin" panose="00000400000000000000" pitchFamily="2" charset="-78"/>
            </a:endParaRPr>
          </a:p>
        </p:txBody>
      </p:sp>
      <p:sp>
        <p:nvSpPr>
          <p:cNvPr id="27" name="Rectangle: Rounded Corners 26">
            <a:hlinkClick r:id="rId8" action="ppaction://hlinksldjump"/>
            <a:extLst>
              <a:ext uri="{FF2B5EF4-FFF2-40B4-BE49-F238E27FC236}">
                <a16:creationId xmlns:a16="http://schemas.microsoft.com/office/drawing/2014/main" id="{53156AEF-BD87-0F20-391F-849A1DFE949D}"/>
              </a:ext>
            </a:extLst>
          </p:cNvPr>
          <p:cNvSpPr/>
          <p:nvPr/>
        </p:nvSpPr>
        <p:spPr>
          <a:xfrm>
            <a:off x="10375296" y="264309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دریافت مقاله</a:t>
            </a:r>
            <a:endParaRPr lang="en-US" sz="1400" b="1" dirty="0">
              <a:solidFill>
                <a:schemeClr val="bg1"/>
              </a:solidFill>
              <a:cs typeface="B Nazanin" panose="00000400000000000000" pitchFamily="2" charset="-78"/>
            </a:endParaRPr>
          </a:p>
        </p:txBody>
      </p:sp>
      <p:sp>
        <p:nvSpPr>
          <p:cNvPr id="28" name="Rectangle: Rounded Corners 27">
            <a:hlinkClick r:id="rId9" action="ppaction://hlinksldjump"/>
            <a:extLst>
              <a:ext uri="{FF2B5EF4-FFF2-40B4-BE49-F238E27FC236}">
                <a16:creationId xmlns:a16="http://schemas.microsoft.com/office/drawing/2014/main" id="{64E403E1-F513-E76A-F9A2-F1F158012E63}"/>
              </a:ext>
            </a:extLst>
          </p:cNvPr>
          <p:cNvSpPr/>
          <p:nvPr/>
        </p:nvSpPr>
        <p:spPr>
          <a:xfrm>
            <a:off x="10375296" y="305541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سامانه پژوهشیار</a:t>
            </a:r>
            <a:endParaRPr lang="en-US" sz="1400" b="1" dirty="0">
              <a:solidFill>
                <a:schemeClr val="bg1"/>
              </a:solidFill>
              <a:cs typeface="B Nazanin" panose="00000400000000000000" pitchFamily="2" charset="-78"/>
            </a:endParaRPr>
          </a:p>
        </p:txBody>
      </p:sp>
      <p:sp>
        <p:nvSpPr>
          <p:cNvPr id="29" name="Rectangle: Rounded Corners 28">
            <a:hlinkClick r:id="rId10" action="ppaction://hlinksldjump"/>
            <a:extLst>
              <a:ext uri="{FF2B5EF4-FFF2-40B4-BE49-F238E27FC236}">
                <a16:creationId xmlns:a16="http://schemas.microsoft.com/office/drawing/2014/main" id="{C63CAD5C-BD68-EBCE-806E-CD2F7FB93B93}"/>
              </a:ext>
            </a:extLst>
          </p:cNvPr>
          <p:cNvSpPr/>
          <p:nvPr/>
        </p:nvSpPr>
        <p:spPr>
          <a:xfrm>
            <a:off x="10375296" y="347620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ORCID</a:t>
            </a:r>
          </a:p>
        </p:txBody>
      </p:sp>
      <p:sp>
        <p:nvSpPr>
          <p:cNvPr id="30" name="Rectangle: Rounded Corners 29">
            <a:hlinkClick r:id="rId11" action="ppaction://hlinksldjump"/>
            <a:extLst>
              <a:ext uri="{FF2B5EF4-FFF2-40B4-BE49-F238E27FC236}">
                <a16:creationId xmlns:a16="http://schemas.microsoft.com/office/drawing/2014/main" id="{04C72E42-7EC8-039E-FA93-B65A39B8B3A0}"/>
              </a:ext>
            </a:extLst>
          </p:cNvPr>
          <p:cNvSpPr/>
          <p:nvPr/>
        </p:nvSpPr>
        <p:spPr>
          <a:xfrm>
            <a:off x="10375296" y="388852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ساختار مقاله</a:t>
            </a:r>
            <a:endParaRPr lang="en-US" sz="1400" b="1" dirty="0">
              <a:solidFill>
                <a:schemeClr val="bg1"/>
              </a:solidFill>
              <a:cs typeface="B Nazanin" panose="00000400000000000000" pitchFamily="2" charset="-78"/>
            </a:endParaRPr>
          </a:p>
        </p:txBody>
      </p:sp>
      <p:sp>
        <p:nvSpPr>
          <p:cNvPr id="31" name="Rectangle: Rounded Corners 30">
            <a:hlinkClick r:id="rId12" action="ppaction://hlinksldjump"/>
            <a:extLst>
              <a:ext uri="{FF2B5EF4-FFF2-40B4-BE49-F238E27FC236}">
                <a16:creationId xmlns:a16="http://schemas.microsoft.com/office/drawing/2014/main" id="{6A7EF7CD-00BD-9636-8BD1-BB9B26ADE0AE}"/>
              </a:ext>
            </a:extLst>
          </p:cNvPr>
          <p:cNvSpPr/>
          <p:nvPr/>
        </p:nvSpPr>
        <p:spPr>
          <a:xfrm>
            <a:off x="10375296" y="43093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ارجاع دهی و نکات مهم</a:t>
            </a:r>
            <a:endParaRPr lang="en-US" sz="1400" b="1" dirty="0">
              <a:solidFill>
                <a:schemeClr val="bg1"/>
              </a:solidFill>
              <a:cs typeface="B Nazanin" panose="00000400000000000000" pitchFamily="2" charset="-78"/>
            </a:endParaRPr>
          </a:p>
        </p:txBody>
      </p:sp>
      <p:sp>
        <p:nvSpPr>
          <p:cNvPr id="32" name="Rectangle: Rounded Corners 31">
            <a:hlinkClick r:id="rId13" action="ppaction://hlinksldjump"/>
            <a:extLst>
              <a:ext uri="{FF2B5EF4-FFF2-40B4-BE49-F238E27FC236}">
                <a16:creationId xmlns:a16="http://schemas.microsoft.com/office/drawing/2014/main" id="{3F9DEA63-127E-3298-C756-49D50A7B670A}"/>
              </a:ext>
            </a:extLst>
          </p:cNvPr>
          <p:cNvSpPr/>
          <p:nvPr/>
        </p:nvSpPr>
        <p:spPr>
          <a:xfrm>
            <a:off x="10375296" y="473011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انواع مقاله</a:t>
            </a:r>
            <a:endParaRPr lang="en-US" sz="1400" b="1" dirty="0">
              <a:solidFill>
                <a:schemeClr val="bg1"/>
              </a:solidFill>
              <a:cs typeface="B Nazanin" panose="00000400000000000000" pitchFamily="2" charset="-78"/>
            </a:endParaRPr>
          </a:p>
        </p:txBody>
      </p:sp>
      <p:sp>
        <p:nvSpPr>
          <p:cNvPr id="33" name="Rectangle: Rounded Corners 32">
            <a:hlinkClick r:id="rId14" action="ppaction://hlinksldjump"/>
            <a:extLst>
              <a:ext uri="{FF2B5EF4-FFF2-40B4-BE49-F238E27FC236}">
                <a16:creationId xmlns:a16="http://schemas.microsoft.com/office/drawing/2014/main" id="{F995849D-14DD-6688-62B4-0CD3FAE04E1B}"/>
              </a:ext>
            </a:extLst>
          </p:cNvPr>
          <p:cNvSpPr/>
          <p:nvPr/>
        </p:nvSpPr>
        <p:spPr>
          <a:xfrm>
            <a:off x="10375296" y="515090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پذیرش و داوری</a:t>
            </a:r>
            <a:endParaRPr lang="en-US" sz="1400" b="1" dirty="0">
              <a:solidFill>
                <a:schemeClr val="bg1"/>
              </a:solidFill>
              <a:cs typeface="B Nazanin" panose="00000400000000000000" pitchFamily="2" charset="-78"/>
            </a:endParaRPr>
          </a:p>
        </p:txBody>
      </p:sp>
      <p:sp>
        <p:nvSpPr>
          <p:cNvPr id="34" name="Rectangle: Rounded Corners 33">
            <a:hlinkClick r:id="rId15" action="ppaction://hlinksldjump"/>
            <a:extLst>
              <a:ext uri="{FF2B5EF4-FFF2-40B4-BE49-F238E27FC236}">
                <a16:creationId xmlns:a16="http://schemas.microsoft.com/office/drawing/2014/main" id="{9DEF027E-85CE-C728-4C6F-EA528DB8E89A}"/>
              </a:ext>
            </a:extLst>
          </p:cNvPr>
          <p:cNvSpPr/>
          <p:nvPr/>
        </p:nvSpPr>
        <p:spPr>
          <a:xfrm>
            <a:off x="10375296" y="55632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سئو آکادمیک</a:t>
            </a:r>
            <a:endParaRPr lang="en-US" sz="1400" b="1" dirty="0">
              <a:solidFill>
                <a:schemeClr val="bg1"/>
              </a:solidFill>
              <a:cs typeface="B Nazanin" panose="00000400000000000000" pitchFamily="2" charset="-78"/>
            </a:endParaRPr>
          </a:p>
        </p:txBody>
      </p:sp>
      <p:sp>
        <p:nvSpPr>
          <p:cNvPr id="35" name="Rectangle: Rounded Corners 34">
            <a:hlinkClick r:id="rId16" action="ppaction://hlinksldjump"/>
            <a:extLst>
              <a:ext uri="{FF2B5EF4-FFF2-40B4-BE49-F238E27FC236}">
                <a16:creationId xmlns:a16="http://schemas.microsoft.com/office/drawing/2014/main" id="{BE72AA66-8665-7A95-48D2-15E213C1E735}"/>
              </a:ext>
            </a:extLst>
          </p:cNvPr>
          <p:cNvSpPr/>
          <p:nvPr/>
        </p:nvSpPr>
        <p:spPr>
          <a:xfrm>
            <a:off x="10375297" y="597554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MaxQDA</a:t>
            </a:r>
            <a:endParaRPr lang="en-US" sz="1400" b="1" dirty="0">
              <a:solidFill>
                <a:schemeClr val="bg1"/>
              </a:solidFill>
              <a:cs typeface="B Nazanin" panose="00000400000000000000" pitchFamily="2" charset="-78"/>
            </a:endParaRPr>
          </a:p>
        </p:txBody>
      </p:sp>
      <p:sp>
        <p:nvSpPr>
          <p:cNvPr id="36" name="Rectangle: Rounded Corners 35">
            <a:hlinkClick r:id="rId17" action="ppaction://hlinksldjump"/>
            <a:extLst>
              <a:ext uri="{FF2B5EF4-FFF2-40B4-BE49-F238E27FC236}">
                <a16:creationId xmlns:a16="http://schemas.microsoft.com/office/drawing/2014/main" id="{FC80658C-E817-E0B5-0EC9-6310E1BB4F24}"/>
              </a:ext>
            </a:extLst>
          </p:cNvPr>
          <p:cNvSpPr/>
          <p:nvPr/>
        </p:nvSpPr>
        <p:spPr>
          <a:xfrm>
            <a:off x="10375296" y="6396329"/>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روش‌های تحقیق منتخب</a:t>
            </a:r>
            <a:endParaRPr lang="en-US" sz="1400" b="1" dirty="0">
              <a:solidFill>
                <a:schemeClr val="bg1"/>
              </a:solidFill>
              <a:cs typeface="B Nazanin" panose="00000400000000000000" pitchFamily="2" charset="-78"/>
            </a:endParaRPr>
          </a:p>
        </p:txBody>
      </p:sp>
      <p:sp>
        <p:nvSpPr>
          <p:cNvPr id="37" name="Rectangle: Rounded Corners 36">
            <a:hlinkClick r:id="rId7" action="ppaction://hlinksldjump"/>
            <a:extLst>
              <a:ext uri="{FF2B5EF4-FFF2-40B4-BE49-F238E27FC236}">
                <a16:creationId xmlns:a16="http://schemas.microsoft.com/office/drawing/2014/main" id="{BAA3876C-298E-AB92-8358-F0E956F5A483}"/>
              </a:ext>
            </a:extLst>
          </p:cNvPr>
          <p:cNvSpPr/>
          <p:nvPr/>
        </p:nvSpPr>
        <p:spPr>
          <a:xfrm>
            <a:off x="10380825" y="2239233"/>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VOSViewer</a:t>
            </a:r>
            <a:endParaRPr lang="en-US" sz="14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3991716945"/>
      </p:ext>
    </p:extLst>
  </p:cSld>
  <p:clrMapOvr>
    <a:masterClrMapping/>
  </p:clrMapOvr>
  <p:transition spd="med">
    <p:pull/>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31ECED-F382-4404-2AA7-AA5037719464}"/>
              </a:ext>
            </a:extLst>
          </p:cNvPr>
          <p:cNvSpPr>
            <a:spLocks noGrp="1"/>
          </p:cNvSpPr>
          <p:nvPr>
            <p:ph type="title"/>
          </p:nvPr>
        </p:nvSpPr>
        <p:spPr>
          <a:xfrm>
            <a:off x="214604" y="365125"/>
            <a:ext cx="9685176" cy="707895"/>
          </a:xfrm>
          <a:solidFill>
            <a:schemeClr val="accent1">
              <a:lumMod val="40000"/>
              <a:lumOff val="60000"/>
            </a:schemeClr>
          </a:solidFill>
        </p:spPr>
        <p:txBody>
          <a:bodyPr>
            <a:normAutofit fontScale="90000"/>
          </a:bodyPr>
          <a:lstStyle/>
          <a:p>
            <a:pPr algn="r" rtl="1"/>
            <a:r>
              <a:rPr lang="fa-IR" b="1" dirty="0">
                <a:cs typeface="B Nazanin" panose="00000400000000000000" pitchFamily="2" charset="-78"/>
              </a:rPr>
              <a:t>رتبه بندی نشریات » وزارت عتف</a:t>
            </a:r>
            <a:endParaRPr lang="en-US" b="1" dirty="0">
              <a:cs typeface="B Nazanin" panose="00000400000000000000" pitchFamily="2" charset="-78"/>
            </a:endParaRPr>
          </a:p>
        </p:txBody>
      </p:sp>
      <p:sp>
        <p:nvSpPr>
          <p:cNvPr id="17" name="Content Placeholder 2">
            <a:extLst>
              <a:ext uri="{FF2B5EF4-FFF2-40B4-BE49-F238E27FC236}">
                <a16:creationId xmlns:a16="http://schemas.microsoft.com/office/drawing/2014/main" id="{168E09BE-5C6B-1FBB-2BFF-AC850B8824F9}"/>
              </a:ext>
            </a:extLst>
          </p:cNvPr>
          <p:cNvSpPr>
            <a:spLocks noGrp="1"/>
          </p:cNvSpPr>
          <p:nvPr>
            <p:ph idx="1"/>
          </p:nvPr>
        </p:nvSpPr>
        <p:spPr>
          <a:xfrm>
            <a:off x="214604" y="1226220"/>
            <a:ext cx="9685176" cy="2016514"/>
          </a:xfrm>
        </p:spPr>
        <p:txBody>
          <a:bodyPr>
            <a:normAutofit/>
          </a:bodyPr>
          <a:lstStyle/>
          <a:p>
            <a:pPr marL="0" indent="0" algn="r" rtl="1">
              <a:buNone/>
            </a:pPr>
            <a:r>
              <a:rPr lang="fa-IR" sz="2400" b="1" dirty="0">
                <a:cs typeface="B Nazanin" panose="00000400000000000000" pitchFamily="2" charset="-78"/>
              </a:rPr>
              <a:t>1- پورتال نشریات علمی پژوهشی کشور </a:t>
            </a:r>
            <a:r>
              <a:rPr lang="en-US" sz="2400" b="1" dirty="0">
                <a:cs typeface="B Nazanin" panose="00000400000000000000" pitchFamily="2" charset="-78"/>
              </a:rPr>
              <a:t> </a:t>
            </a:r>
            <a:r>
              <a:rPr lang="en-US" sz="2400" b="1" dirty="0">
                <a:solidFill>
                  <a:srgbClr val="C00000"/>
                </a:solidFill>
                <a:cs typeface="B Nazanin" panose="00000400000000000000" pitchFamily="2" charset="-78"/>
              </a:rPr>
              <a:t>https://journals.msrt.ir</a:t>
            </a:r>
          </a:p>
        </p:txBody>
      </p:sp>
      <p:pic>
        <p:nvPicPr>
          <p:cNvPr id="48" name="Picture 47">
            <a:extLst>
              <a:ext uri="{FF2B5EF4-FFF2-40B4-BE49-F238E27FC236}">
                <a16:creationId xmlns:a16="http://schemas.microsoft.com/office/drawing/2014/main" id="{3097E51C-0AD4-0BB1-3319-9C0107368C8A}"/>
              </a:ext>
            </a:extLst>
          </p:cNvPr>
          <p:cNvPicPr>
            <a:picLocks noChangeAspect="1"/>
          </p:cNvPicPr>
          <p:nvPr/>
        </p:nvPicPr>
        <p:blipFill rotWithShape="1">
          <a:blip r:embed="rId2"/>
          <a:srcRect b="15244"/>
          <a:stretch/>
        </p:blipFill>
        <p:spPr>
          <a:xfrm>
            <a:off x="509893" y="1708956"/>
            <a:ext cx="9094597" cy="5149044"/>
          </a:xfrm>
          <a:prstGeom prst="rect">
            <a:avLst/>
          </a:prstGeom>
        </p:spPr>
      </p:pic>
      <p:sp>
        <p:nvSpPr>
          <p:cNvPr id="3" name="Rectangle 2">
            <a:extLst>
              <a:ext uri="{FF2B5EF4-FFF2-40B4-BE49-F238E27FC236}">
                <a16:creationId xmlns:a16="http://schemas.microsoft.com/office/drawing/2014/main" id="{96B1A1A9-303D-5EF4-5812-F9521ECF6D4A}"/>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Rounded Corners 19">
            <a:hlinkClick r:id="rId3" action="ppaction://hlinksldjump"/>
            <a:extLst>
              <a:ext uri="{FF2B5EF4-FFF2-40B4-BE49-F238E27FC236}">
                <a16:creationId xmlns:a16="http://schemas.microsoft.com/office/drawing/2014/main" id="{E9B2EB62-9B7D-5DDE-9580-D945E2020DA1}"/>
              </a:ext>
            </a:extLst>
          </p:cNvPr>
          <p:cNvSpPr/>
          <p:nvPr/>
        </p:nvSpPr>
        <p:spPr>
          <a:xfrm>
            <a:off x="10375296" y="95654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DOI</a:t>
            </a:r>
          </a:p>
        </p:txBody>
      </p:sp>
      <p:sp>
        <p:nvSpPr>
          <p:cNvPr id="21" name="Rectangle: Rounded Corners 20">
            <a:hlinkClick r:id="rId4" action="ppaction://hlinksldjump"/>
            <a:extLst>
              <a:ext uri="{FF2B5EF4-FFF2-40B4-BE49-F238E27FC236}">
                <a16:creationId xmlns:a16="http://schemas.microsoft.com/office/drawing/2014/main" id="{469016CE-1FD3-0216-68F4-09701A8552B8}"/>
              </a:ext>
            </a:extLst>
          </p:cNvPr>
          <p:cNvSpPr/>
          <p:nvPr/>
        </p:nvSpPr>
        <p:spPr>
          <a:xfrm>
            <a:off x="10375296" y="55268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bg1"/>
                </a:solidFill>
                <a:cs typeface="B Nazanin" panose="00000400000000000000" pitchFamily="2" charset="-78"/>
              </a:rPr>
              <a:t>معرفی منابع</a:t>
            </a:r>
            <a:endParaRPr lang="en-US" sz="1400" b="1" dirty="0">
              <a:solidFill>
                <a:schemeClr val="bg1"/>
              </a:solidFill>
              <a:cs typeface="B Nazanin" panose="00000400000000000000" pitchFamily="2" charset="-78"/>
            </a:endParaRPr>
          </a:p>
        </p:txBody>
      </p:sp>
      <p:pic>
        <p:nvPicPr>
          <p:cNvPr id="22" name="Picture 21">
            <a:extLst>
              <a:ext uri="{FF2B5EF4-FFF2-40B4-BE49-F238E27FC236}">
                <a16:creationId xmlns:a16="http://schemas.microsoft.com/office/drawing/2014/main" id="{6867724A-AFCF-C1AC-D2D5-DF2BD382443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23" name="TextBox 22">
            <a:extLst>
              <a:ext uri="{FF2B5EF4-FFF2-40B4-BE49-F238E27FC236}">
                <a16:creationId xmlns:a16="http://schemas.microsoft.com/office/drawing/2014/main" id="{78318BEA-21D5-3F33-F5DA-7D00348F1C4D}"/>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24" name="Rectangle: Rounded Corners 23">
            <a:hlinkClick r:id="rId6" action="ppaction://hlinksldjump"/>
            <a:extLst>
              <a:ext uri="{FF2B5EF4-FFF2-40B4-BE49-F238E27FC236}">
                <a16:creationId xmlns:a16="http://schemas.microsoft.com/office/drawing/2014/main" id="{EBE959A4-DD14-AB49-E8C4-11BACD356CE0}"/>
              </a:ext>
            </a:extLst>
          </p:cNvPr>
          <p:cNvSpPr/>
          <p:nvPr/>
        </p:nvSpPr>
        <p:spPr>
          <a:xfrm>
            <a:off x="10375296" y="138580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علم سنجی</a:t>
            </a:r>
            <a:endParaRPr lang="en-US" sz="1400" b="1" dirty="0">
              <a:solidFill>
                <a:schemeClr val="bg1"/>
              </a:solidFill>
              <a:cs typeface="B Nazanin" panose="00000400000000000000" pitchFamily="2" charset="-78"/>
            </a:endParaRPr>
          </a:p>
        </p:txBody>
      </p:sp>
      <p:sp>
        <p:nvSpPr>
          <p:cNvPr id="25" name="Rectangle: Rounded Corners 24">
            <a:hlinkClick r:id="rId7" action="ppaction://hlinksldjump"/>
            <a:extLst>
              <a:ext uri="{FF2B5EF4-FFF2-40B4-BE49-F238E27FC236}">
                <a16:creationId xmlns:a16="http://schemas.microsoft.com/office/drawing/2014/main" id="{D2B5E3CB-9FD1-F660-D412-1CA17E93B55A}"/>
              </a:ext>
            </a:extLst>
          </p:cNvPr>
          <p:cNvSpPr/>
          <p:nvPr/>
        </p:nvSpPr>
        <p:spPr>
          <a:xfrm>
            <a:off x="10375296" y="1815066"/>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tx1"/>
                </a:solidFill>
                <a:cs typeface="B Nazanin" panose="00000400000000000000" pitchFamily="2" charset="-78"/>
              </a:rPr>
              <a:t>رتبه بندی نشریات</a:t>
            </a:r>
            <a:endParaRPr lang="en-US" sz="1400" b="1" dirty="0">
              <a:solidFill>
                <a:schemeClr val="tx1"/>
              </a:solidFill>
              <a:cs typeface="B Nazanin" panose="00000400000000000000" pitchFamily="2" charset="-78"/>
            </a:endParaRPr>
          </a:p>
        </p:txBody>
      </p:sp>
      <p:sp>
        <p:nvSpPr>
          <p:cNvPr id="26" name="Rectangle: Rounded Corners 25">
            <a:hlinkClick r:id="rId8" action="ppaction://hlinksldjump"/>
            <a:extLst>
              <a:ext uri="{FF2B5EF4-FFF2-40B4-BE49-F238E27FC236}">
                <a16:creationId xmlns:a16="http://schemas.microsoft.com/office/drawing/2014/main" id="{8B623C38-2C01-CC1E-1660-086023C3C282}"/>
              </a:ext>
            </a:extLst>
          </p:cNvPr>
          <p:cNvSpPr/>
          <p:nvPr/>
        </p:nvSpPr>
        <p:spPr>
          <a:xfrm>
            <a:off x="10375296" y="264309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دریافت مقاله</a:t>
            </a:r>
            <a:endParaRPr lang="en-US" sz="1400" b="1" dirty="0">
              <a:solidFill>
                <a:schemeClr val="bg1"/>
              </a:solidFill>
              <a:cs typeface="B Nazanin" panose="00000400000000000000" pitchFamily="2" charset="-78"/>
            </a:endParaRPr>
          </a:p>
        </p:txBody>
      </p:sp>
      <p:sp>
        <p:nvSpPr>
          <p:cNvPr id="27" name="Rectangle: Rounded Corners 26">
            <a:hlinkClick r:id="rId9" action="ppaction://hlinksldjump"/>
            <a:extLst>
              <a:ext uri="{FF2B5EF4-FFF2-40B4-BE49-F238E27FC236}">
                <a16:creationId xmlns:a16="http://schemas.microsoft.com/office/drawing/2014/main" id="{F295F5BD-6CCF-0EE9-737E-53C0471BE1FA}"/>
              </a:ext>
            </a:extLst>
          </p:cNvPr>
          <p:cNvSpPr/>
          <p:nvPr/>
        </p:nvSpPr>
        <p:spPr>
          <a:xfrm>
            <a:off x="10375296" y="305541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سامانه پژوهشیار</a:t>
            </a:r>
            <a:endParaRPr lang="en-US" sz="1400" b="1" dirty="0">
              <a:solidFill>
                <a:schemeClr val="bg1"/>
              </a:solidFill>
              <a:cs typeface="B Nazanin" panose="00000400000000000000" pitchFamily="2" charset="-78"/>
            </a:endParaRPr>
          </a:p>
        </p:txBody>
      </p:sp>
      <p:sp>
        <p:nvSpPr>
          <p:cNvPr id="28" name="Rectangle: Rounded Corners 27">
            <a:hlinkClick r:id="rId10" action="ppaction://hlinksldjump"/>
            <a:extLst>
              <a:ext uri="{FF2B5EF4-FFF2-40B4-BE49-F238E27FC236}">
                <a16:creationId xmlns:a16="http://schemas.microsoft.com/office/drawing/2014/main" id="{11187B3E-C3ED-B425-FDFD-221123F7846B}"/>
              </a:ext>
            </a:extLst>
          </p:cNvPr>
          <p:cNvSpPr/>
          <p:nvPr/>
        </p:nvSpPr>
        <p:spPr>
          <a:xfrm>
            <a:off x="10375296" y="347620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ORCID</a:t>
            </a:r>
          </a:p>
        </p:txBody>
      </p:sp>
      <p:sp>
        <p:nvSpPr>
          <p:cNvPr id="29" name="Rectangle: Rounded Corners 28">
            <a:hlinkClick r:id="rId11" action="ppaction://hlinksldjump"/>
            <a:extLst>
              <a:ext uri="{FF2B5EF4-FFF2-40B4-BE49-F238E27FC236}">
                <a16:creationId xmlns:a16="http://schemas.microsoft.com/office/drawing/2014/main" id="{136E7E24-A4F6-7D90-1042-24C4A80CB942}"/>
              </a:ext>
            </a:extLst>
          </p:cNvPr>
          <p:cNvSpPr/>
          <p:nvPr/>
        </p:nvSpPr>
        <p:spPr>
          <a:xfrm>
            <a:off x="10375296" y="388852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ساختار مقاله</a:t>
            </a:r>
            <a:endParaRPr lang="en-US" sz="1400" b="1" dirty="0">
              <a:solidFill>
                <a:schemeClr val="bg1"/>
              </a:solidFill>
              <a:cs typeface="B Nazanin" panose="00000400000000000000" pitchFamily="2" charset="-78"/>
            </a:endParaRPr>
          </a:p>
        </p:txBody>
      </p:sp>
      <p:sp>
        <p:nvSpPr>
          <p:cNvPr id="30" name="Rectangle: Rounded Corners 29">
            <a:hlinkClick r:id="rId12" action="ppaction://hlinksldjump"/>
            <a:extLst>
              <a:ext uri="{FF2B5EF4-FFF2-40B4-BE49-F238E27FC236}">
                <a16:creationId xmlns:a16="http://schemas.microsoft.com/office/drawing/2014/main" id="{07183446-1624-D993-6BC2-AEFD6E0C55DC}"/>
              </a:ext>
            </a:extLst>
          </p:cNvPr>
          <p:cNvSpPr/>
          <p:nvPr/>
        </p:nvSpPr>
        <p:spPr>
          <a:xfrm>
            <a:off x="10375296" y="43093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ارجاع دهی و نکات مهم</a:t>
            </a:r>
            <a:endParaRPr lang="en-US" sz="1400" b="1" dirty="0">
              <a:solidFill>
                <a:schemeClr val="bg1"/>
              </a:solidFill>
              <a:cs typeface="B Nazanin" panose="00000400000000000000" pitchFamily="2" charset="-78"/>
            </a:endParaRPr>
          </a:p>
        </p:txBody>
      </p:sp>
      <p:sp>
        <p:nvSpPr>
          <p:cNvPr id="31" name="Rectangle: Rounded Corners 30">
            <a:hlinkClick r:id="rId13" action="ppaction://hlinksldjump"/>
            <a:extLst>
              <a:ext uri="{FF2B5EF4-FFF2-40B4-BE49-F238E27FC236}">
                <a16:creationId xmlns:a16="http://schemas.microsoft.com/office/drawing/2014/main" id="{C3B69AE8-F034-EF6D-0E00-6516C85E42FB}"/>
              </a:ext>
            </a:extLst>
          </p:cNvPr>
          <p:cNvSpPr/>
          <p:nvPr/>
        </p:nvSpPr>
        <p:spPr>
          <a:xfrm>
            <a:off x="10375296" y="473011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انواع مقاله</a:t>
            </a:r>
            <a:endParaRPr lang="en-US" sz="1400" b="1" dirty="0">
              <a:solidFill>
                <a:schemeClr val="bg1"/>
              </a:solidFill>
              <a:cs typeface="B Nazanin" panose="00000400000000000000" pitchFamily="2" charset="-78"/>
            </a:endParaRPr>
          </a:p>
        </p:txBody>
      </p:sp>
      <p:sp>
        <p:nvSpPr>
          <p:cNvPr id="32" name="Rectangle: Rounded Corners 31">
            <a:hlinkClick r:id="rId14" action="ppaction://hlinksldjump"/>
            <a:extLst>
              <a:ext uri="{FF2B5EF4-FFF2-40B4-BE49-F238E27FC236}">
                <a16:creationId xmlns:a16="http://schemas.microsoft.com/office/drawing/2014/main" id="{E54E2A66-9E36-9AC3-B379-9D772195DFBE}"/>
              </a:ext>
            </a:extLst>
          </p:cNvPr>
          <p:cNvSpPr/>
          <p:nvPr/>
        </p:nvSpPr>
        <p:spPr>
          <a:xfrm>
            <a:off x="10375296" y="515090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پذیرش و داوری</a:t>
            </a:r>
            <a:endParaRPr lang="en-US" sz="1400" b="1" dirty="0">
              <a:solidFill>
                <a:schemeClr val="bg1"/>
              </a:solidFill>
              <a:cs typeface="B Nazanin" panose="00000400000000000000" pitchFamily="2" charset="-78"/>
            </a:endParaRPr>
          </a:p>
        </p:txBody>
      </p:sp>
      <p:sp>
        <p:nvSpPr>
          <p:cNvPr id="33" name="Rectangle: Rounded Corners 32">
            <a:hlinkClick r:id="rId15" action="ppaction://hlinksldjump"/>
            <a:extLst>
              <a:ext uri="{FF2B5EF4-FFF2-40B4-BE49-F238E27FC236}">
                <a16:creationId xmlns:a16="http://schemas.microsoft.com/office/drawing/2014/main" id="{FA9A80A7-00F3-5AD2-959A-1A9A977B8F60}"/>
              </a:ext>
            </a:extLst>
          </p:cNvPr>
          <p:cNvSpPr/>
          <p:nvPr/>
        </p:nvSpPr>
        <p:spPr>
          <a:xfrm>
            <a:off x="10375296" y="55632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سئو آکادمیک</a:t>
            </a:r>
            <a:endParaRPr lang="en-US" sz="1400" b="1" dirty="0">
              <a:solidFill>
                <a:schemeClr val="bg1"/>
              </a:solidFill>
              <a:cs typeface="B Nazanin" panose="00000400000000000000" pitchFamily="2" charset="-78"/>
            </a:endParaRPr>
          </a:p>
        </p:txBody>
      </p:sp>
      <p:sp>
        <p:nvSpPr>
          <p:cNvPr id="34" name="Rectangle: Rounded Corners 33">
            <a:hlinkClick r:id="rId16" action="ppaction://hlinksldjump"/>
            <a:extLst>
              <a:ext uri="{FF2B5EF4-FFF2-40B4-BE49-F238E27FC236}">
                <a16:creationId xmlns:a16="http://schemas.microsoft.com/office/drawing/2014/main" id="{F2EC934D-5D85-6673-9588-9680FFD00DD2}"/>
              </a:ext>
            </a:extLst>
          </p:cNvPr>
          <p:cNvSpPr/>
          <p:nvPr/>
        </p:nvSpPr>
        <p:spPr>
          <a:xfrm>
            <a:off x="10375297" y="597554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MaxQDA</a:t>
            </a:r>
            <a:endParaRPr lang="en-US" sz="1400" b="1" dirty="0">
              <a:solidFill>
                <a:schemeClr val="bg1"/>
              </a:solidFill>
              <a:cs typeface="B Nazanin" panose="00000400000000000000" pitchFamily="2" charset="-78"/>
            </a:endParaRPr>
          </a:p>
        </p:txBody>
      </p:sp>
      <p:sp>
        <p:nvSpPr>
          <p:cNvPr id="35" name="Rectangle: Rounded Corners 34">
            <a:hlinkClick r:id="rId17" action="ppaction://hlinksldjump"/>
            <a:extLst>
              <a:ext uri="{FF2B5EF4-FFF2-40B4-BE49-F238E27FC236}">
                <a16:creationId xmlns:a16="http://schemas.microsoft.com/office/drawing/2014/main" id="{A5E9C35C-31D1-5F57-DBA2-D0A5BCFEB276}"/>
              </a:ext>
            </a:extLst>
          </p:cNvPr>
          <p:cNvSpPr/>
          <p:nvPr/>
        </p:nvSpPr>
        <p:spPr>
          <a:xfrm>
            <a:off x="10375296" y="6396329"/>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روش‌های تحقیق منتخب</a:t>
            </a:r>
            <a:endParaRPr lang="en-US" sz="1400" b="1" dirty="0">
              <a:solidFill>
                <a:schemeClr val="bg1"/>
              </a:solidFill>
              <a:cs typeface="B Nazanin" panose="00000400000000000000" pitchFamily="2" charset="-78"/>
            </a:endParaRPr>
          </a:p>
        </p:txBody>
      </p:sp>
      <p:sp>
        <p:nvSpPr>
          <p:cNvPr id="36" name="Rectangle: Rounded Corners 35">
            <a:hlinkClick r:id="rId7" action="ppaction://hlinksldjump"/>
            <a:extLst>
              <a:ext uri="{FF2B5EF4-FFF2-40B4-BE49-F238E27FC236}">
                <a16:creationId xmlns:a16="http://schemas.microsoft.com/office/drawing/2014/main" id="{A3A0FC50-35EE-AF8D-C6CD-E19F5251DE41}"/>
              </a:ext>
            </a:extLst>
          </p:cNvPr>
          <p:cNvSpPr/>
          <p:nvPr/>
        </p:nvSpPr>
        <p:spPr>
          <a:xfrm>
            <a:off x="10380825" y="2239233"/>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VOSViewer</a:t>
            </a:r>
            <a:endParaRPr lang="en-US" sz="14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3982549714"/>
      </p:ext>
    </p:extLst>
  </p:cSld>
  <p:clrMapOvr>
    <a:masterClrMapping/>
  </p:clrMapOvr>
  <p:transition spd="med">
    <p:pull/>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31ECED-F382-4404-2AA7-AA5037719464}"/>
              </a:ext>
            </a:extLst>
          </p:cNvPr>
          <p:cNvSpPr>
            <a:spLocks noGrp="1"/>
          </p:cNvSpPr>
          <p:nvPr>
            <p:ph type="title"/>
          </p:nvPr>
        </p:nvSpPr>
        <p:spPr>
          <a:xfrm>
            <a:off x="214604" y="365125"/>
            <a:ext cx="9685176" cy="707895"/>
          </a:xfrm>
          <a:solidFill>
            <a:schemeClr val="accent1">
              <a:lumMod val="40000"/>
              <a:lumOff val="60000"/>
            </a:schemeClr>
          </a:solidFill>
        </p:spPr>
        <p:txBody>
          <a:bodyPr>
            <a:normAutofit fontScale="90000"/>
          </a:bodyPr>
          <a:lstStyle/>
          <a:p>
            <a:pPr algn="r" rtl="1"/>
            <a:r>
              <a:rPr lang="fa-IR" b="1" dirty="0">
                <a:cs typeface="B Nazanin" panose="00000400000000000000" pitchFamily="2" charset="-78"/>
              </a:rPr>
              <a:t>رتبه بندی نشریات » </a:t>
            </a:r>
            <a:r>
              <a:rPr lang="en-US" b="1" dirty="0">
                <a:cs typeface="B Nazanin" panose="00000400000000000000" pitchFamily="2" charset="-78"/>
              </a:rPr>
              <a:t>impactfactor.ir</a:t>
            </a:r>
          </a:p>
        </p:txBody>
      </p:sp>
      <p:sp>
        <p:nvSpPr>
          <p:cNvPr id="17" name="Content Placeholder 2">
            <a:extLst>
              <a:ext uri="{FF2B5EF4-FFF2-40B4-BE49-F238E27FC236}">
                <a16:creationId xmlns:a16="http://schemas.microsoft.com/office/drawing/2014/main" id="{168E09BE-5C6B-1FBB-2BFF-AC850B8824F9}"/>
              </a:ext>
            </a:extLst>
          </p:cNvPr>
          <p:cNvSpPr>
            <a:spLocks noGrp="1"/>
          </p:cNvSpPr>
          <p:nvPr>
            <p:ph idx="1"/>
          </p:nvPr>
        </p:nvSpPr>
        <p:spPr>
          <a:xfrm>
            <a:off x="214604" y="1226220"/>
            <a:ext cx="9685176" cy="2016514"/>
          </a:xfrm>
        </p:spPr>
        <p:txBody>
          <a:bodyPr>
            <a:normAutofit/>
          </a:bodyPr>
          <a:lstStyle/>
          <a:p>
            <a:pPr marL="0" indent="0" algn="r" rtl="1">
              <a:buNone/>
            </a:pPr>
            <a:r>
              <a:rPr lang="fa-IR" sz="2400" b="1" dirty="0">
                <a:cs typeface="B Nazanin" panose="00000400000000000000" pitchFamily="2" charset="-78"/>
              </a:rPr>
              <a:t>بررسی اعتبار و تایید نشریات </a:t>
            </a:r>
            <a:r>
              <a:rPr lang="en-US" sz="2400" b="1" dirty="0">
                <a:solidFill>
                  <a:srgbClr val="C00000"/>
                </a:solidFill>
                <a:cs typeface="B Nazanin" panose="00000400000000000000" pitchFamily="2" charset="-78"/>
              </a:rPr>
              <a:t>http://impactfactor.ir</a:t>
            </a:r>
            <a:r>
              <a:rPr lang="fa-IR" sz="2400" b="1" dirty="0">
                <a:solidFill>
                  <a:srgbClr val="C00000"/>
                </a:solidFill>
                <a:cs typeface="B Nazanin" panose="00000400000000000000" pitchFamily="2" charset="-78"/>
              </a:rPr>
              <a:t> </a:t>
            </a:r>
            <a:r>
              <a:rPr lang="fa-IR" sz="2400" b="1" dirty="0">
                <a:cs typeface="B Nazanin" panose="00000400000000000000" pitchFamily="2" charset="-78"/>
              </a:rPr>
              <a:t>از طریق کد شاپا</a:t>
            </a:r>
            <a:endParaRPr lang="en-US" sz="2400" b="1" dirty="0">
              <a:cs typeface="B Nazanin" panose="00000400000000000000" pitchFamily="2" charset="-78"/>
            </a:endParaRPr>
          </a:p>
        </p:txBody>
      </p:sp>
      <p:pic>
        <p:nvPicPr>
          <p:cNvPr id="7" name="Picture 6">
            <a:extLst>
              <a:ext uri="{FF2B5EF4-FFF2-40B4-BE49-F238E27FC236}">
                <a16:creationId xmlns:a16="http://schemas.microsoft.com/office/drawing/2014/main" id="{9737EC38-28CF-F9EE-38C8-A0D828D2029A}"/>
              </a:ext>
            </a:extLst>
          </p:cNvPr>
          <p:cNvPicPr>
            <a:picLocks noChangeAspect="1"/>
          </p:cNvPicPr>
          <p:nvPr/>
        </p:nvPicPr>
        <p:blipFill rotWithShape="1">
          <a:blip r:embed="rId2"/>
          <a:srcRect b="26913"/>
          <a:stretch/>
        </p:blipFill>
        <p:spPr>
          <a:xfrm>
            <a:off x="417237" y="1845734"/>
            <a:ext cx="9279910" cy="5012266"/>
          </a:xfrm>
          <a:prstGeom prst="rect">
            <a:avLst/>
          </a:prstGeom>
        </p:spPr>
      </p:pic>
      <p:sp>
        <p:nvSpPr>
          <p:cNvPr id="3" name="Rectangle 2">
            <a:extLst>
              <a:ext uri="{FF2B5EF4-FFF2-40B4-BE49-F238E27FC236}">
                <a16:creationId xmlns:a16="http://schemas.microsoft.com/office/drawing/2014/main" id="{564749FC-9392-F6DF-FECC-09507CBD8294}"/>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Rounded Corners 20">
            <a:hlinkClick r:id="rId3" action="ppaction://hlinksldjump"/>
            <a:extLst>
              <a:ext uri="{FF2B5EF4-FFF2-40B4-BE49-F238E27FC236}">
                <a16:creationId xmlns:a16="http://schemas.microsoft.com/office/drawing/2014/main" id="{C71E8E84-F5ED-7BF7-C346-7005C5ADF858}"/>
              </a:ext>
            </a:extLst>
          </p:cNvPr>
          <p:cNvSpPr/>
          <p:nvPr/>
        </p:nvSpPr>
        <p:spPr>
          <a:xfrm>
            <a:off x="10375296" y="95654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DOI</a:t>
            </a:r>
          </a:p>
        </p:txBody>
      </p:sp>
      <p:sp>
        <p:nvSpPr>
          <p:cNvPr id="22" name="Rectangle: Rounded Corners 21">
            <a:hlinkClick r:id="rId4" action="ppaction://hlinksldjump"/>
            <a:extLst>
              <a:ext uri="{FF2B5EF4-FFF2-40B4-BE49-F238E27FC236}">
                <a16:creationId xmlns:a16="http://schemas.microsoft.com/office/drawing/2014/main" id="{A17E8949-BE73-D26F-EAAB-59AD5F27607E}"/>
              </a:ext>
            </a:extLst>
          </p:cNvPr>
          <p:cNvSpPr/>
          <p:nvPr/>
        </p:nvSpPr>
        <p:spPr>
          <a:xfrm>
            <a:off x="10375296" y="55268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bg1"/>
                </a:solidFill>
                <a:cs typeface="B Nazanin" panose="00000400000000000000" pitchFamily="2" charset="-78"/>
              </a:rPr>
              <a:t>معرفی منابع</a:t>
            </a:r>
            <a:endParaRPr lang="en-US" sz="1400" b="1" dirty="0">
              <a:solidFill>
                <a:schemeClr val="bg1"/>
              </a:solidFill>
              <a:cs typeface="B Nazanin" panose="00000400000000000000" pitchFamily="2" charset="-78"/>
            </a:endParaRPr>
          </a:p>
        </p:txBody>
      </p:sp>
      <p:pic>
        <p:nvPicPr>
          <p:cNvPr id="23" name="Picture 22">
            <a:extLst>
              <a:ext uri="{FF2B5EF4-FFF2-40B4-BE49-F238E27FC236}">
                <a16:creationId xmlns:a16="http://schemas.microsoft.com/office/drawing/2014/main" id="{DB1FBDB9-97C6-D377-0D5F-22EFDE5E7AA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24" name="TextBox 23">
            <a:extLst>
              <a:ext uri="{FF2B5EF4-FFF2-40B4-BE49-F238E27FC236}">
                <a16:creationId xmlns:a16="http://schemas.microsoft.com/office/drawing/2014/main" id="{6AF1C6CB-7BA4-51A9-FE08-D0D1DDD0ABF9}"/>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25" name="Rectangle: Rounded Corners 24">
            <a:hlinkClick r:id="rId6" action="ppaction://hlinksldjump"/>
            <a:extLst>
              <a:ext uri="{FF2B5EF4-FFF2-40B4-BE49-F238E27FC236}">
                <a16:creationId xmlns:a16="http://schemas.microsoft.com/office/drawing/2014/main" id="{7E235D68-315B-0D1E-4E6E-53E0D18FC1A5}"/>
              </a:ext>
            </a:extLst>
          </p:cNvPr>
          <p:cNvSpPr/>
          <p:nvPr/>
        </p:nvSpPr>
        <p:spPr>
          <a:xfrm>
            <a:off x="10375296" y="138580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علم سنجی</a:t>
            </a:r>
            <a:endParaRPr lang="en-US" sz="1400" b="1" dirty="0">
              <a:solidFill>
                <a:schemeClr val="bg1"/>
              </a:solidFill>
              <a:cs typeface="B Nazanin" panose="00000400000000000000" pitchFamily="2" charset="-78"/>
            </a:endParaRPr>
          </a:p>
        </p:txBody>
      </p:sp>
      <p:sp>
        <p:nvSpPr>
          <p:cNvPr id="26" name="Rectangle: Rounded Corners 25">
            <a:hlinkClick r:id="rId7" action="ppaction://hlinksldjump"/>
            <a:extLst>
              <a:ext uri="{FF2B5EF4-FFF2-40B4-BE49-F238E27FC236}">
                <a16:creationId xmlns:a16="http://schemas.microsoft.com/office/drawing/2014/main" id="{03AF7F4D-9060-2680-9D15-813BCC5E3FD5}"/>
              </a:ext>
            </a:extLst>
          </p:cNvPr>
          <p:cNvSpPr/>
          <p:nvPr/>
        </p:nvSpPr>
        <p:spPr>
          <a:xfrm>
            <a:off x="10375296" y="1815066"/>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tx1"/>
                </a:solidFill>
                <a:cs typeface="B Nazanin" panose="00000400000000000000" pitchFamily="2" charset="-78"/>
              </a:rPr>
              <a:t>رتبه بندی نشریات</a:t>
            </a:r>
            <a:endParaRPr lang="en-US" sz="1400" b="1" dirty="0">
              <a:solidFill>
                <a:schemeClr val="tx1"/>
              </a:solidFill>
              <a:cs typeface="B Nazanin" panose="00000400000000000000" pitchFamily="2" charset="-78"/>
            </a:endParaRPr>
          </a:p>
        </p:txBody>
      </p:sp>
      <p:sp>
        <p:nvSpPr>
          <p:cNvPr id="27" name="Rectangle: Rounded Corners 26">
            <a:hlinkClick r:id="rId8" action="ppaction://hlinksldjump"/>
            <a:extLst>
              <a:ext uri="{FF2B5EF4-FFF2-40B4-BE49-F238E27FC236}">
                <a16:creationId xmlns:a16="http://schemas.microsoft.com/office/drawing/2014/main" id="{B93175D9-AABF-08E6-87F3-092A010FDE32}"/>
              </a:ext>
            </a:extLst>
          </p:cNvPr>
          <p:cNvSpPr/>
          <p:nvPr/>
        </p:nvSpPr>
        <p:spPr>
          <a:xfrm>
            <a:off x="10375296" y="264309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دریافت مقاله</a:t>
            </a:r>
            <a:endParaRPr lang="en-US" sz="1400" b="1" dirty="0">
              <a:solidFill>
                <a:schemeClr val="bg1"/>
              </a:solidFill>
              <a:cs typeface="B Nazanin" panose="00000400000000000000" pitchFamily="2" charset="-78"/>
            </a:endParaRPr>
          </a:p>
        </p:txBody>
      </p:sp>
      <p:sp>
        <p:nvSpPr>
          <p:cNvPr id="28" name="Rectangle: Rounded Corners 27">
            <a:hlinkClick r:id="rId9" action="ppaction://hlinksldjump"/>
            <a:extLst>
              <a:ext uri="{FF2B5EF4-FFF2-40B4-BE49-F238E27FC236}">
                <a16:creationId xmlns:a16="http://schemas.microsoft.com/office/drawing/2014/main" id="{DF53970B-D910-940D-16BA-D75B1404EAA1}"/>
              </a:ext>
            </a:extLst>
          </p:cNvPr>
          <p:cNvSpPr/>
          <p:nvPr/>
        </p:nvSpPr>
        <p:spPr>
          <a:xfrm>
            <a:off x="10375296" y="305541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سامانه پژوهشیار</a:t>
            </a:r>
            <a:endParaRPr lang="en-US" sz="1400" b="1" dirty="0">
              <a:solidFill>
                <a:schemeClr val="bg1"/>
              </a:solidFill>
              <a:cs typeface="B Nazanin" panose="00000400000000000000" pitchFamily="2" charset="-78"/>
            </a:endParaRPr>
          </a:p>
        </p:txBody>
      </p:sp>
      <p:sp>
        <p:nvSpPr>
          <p:cNvPr id="29" name="Rectangle: Rounded Corners 28">
            <a:hlinkClick r:id="rId10" action="ppaction://hlinksldjump"/>
            <a:extLst>
              <a:ext uri="{FF2B5EF4-FFF2-40B4-BE49-F238E27FC236}">
                <a16:creationId xmlns:a16="http://schemas.microsoft.com/office/drawing/2014/main" id="{457798D5-3913-FD6D-FC34-06E988F9FC97}"/>
              </a:ext>
            </a:extLst>
          </p:cNvPr>
          <p:cNvSpPr/>
          <p:nvPr/>
        </p:nvSpPr>
        <p:spPr>
          <a:xfrm>
            <a:off x="10375296" y="347620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ORCID</a:t>
            </a:r>
          </a:p>
        </p:txBody>
      </p:sp>
      <p:sp>
        <p:nvSpPr>
          <p:cNvPr id="30" name="Rectangle: Rounded Corners 29">
            <a:hlinkClick r:id="rId11" action="ppaction://hlinksldjump"/>
            <a:extLst>
              <a:ext uri="{FF2B5EF4-FFF2-40B4-BE49-F238E27FC236}">
                <a16:creationId xmlns:a16="http://schemas.microsoft.com/office/drawing/2014/main" id="{F9F96D51-92A8-6314-CEA5-B0CF6F906B21}"/>
              </a:ext>
            </a:extLst>
          </p:cNvPr>
          <p:cNvSpPr/>
          <p:nvPr/>
        </p:nvSpPr>
        <p:spPr>
          <a:xfrm>
            <a:off x="10375296" y="388852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ساختار مقاله</a:t>
            </a:r>
            <a:endParaRPr lang="en-US" sz="1400" b="1" dirty="0">
              <a:solidFill>
                <a:schemeClr val="bg1"/>
              </a:solidFill>
              <a:cs typeface="B Nazanin" panose="00000400000000000000" pitchFamily="2" charset="-78"/>
            </a:endParaRPr>
          </a:p>
        </p:txBody>
      </p:sp>
      <p:sp>
        <p:nvSpPr>
          <p:cNvPr id="31" name="Rectangle: Rounded Corners 30">
            <a:hlinkClick r:id="rId12" action="ppaction://hlinksldjump"/>
            <a:extLst>
              <a:ext uri="{FF2B5EF4-FFF2-40B4-BE49-F238E27FC236}">
                <a16:creationId xmlns:a16="http://schemas.microsoft.com/office/drawing/2014/main" id="{54328887-C407-1316-1C9E-A225A5CB7C4D}"/>
              </a:ext>
            </a:extLst>
          </p:cNvPr>
          <p:cNvSpPr/>
          <p:nvPr/>
        </p:nvSpPr>
        <p:spPr>
          <a:xfrm>
            <a:off x="10375296" y="43093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ارجاع دهی و نکات مهم</a:t>
            </a:r>
            <a:endParaRPr lang="en-US" sz="1400" b="1" dirty="0">
              <a:solidFill>
                <a:schemeClr val="bg1"/>
              </a:solidFill>
              <a:cs typeface="B Nazanin" panose="00000400000000000000" pitchFamily="2" charset="-78"/>
            </a:endParaRPr>
          </a:p>
        </p:txBody>
      </p:sp>
      <p:sp>
        <p:nvSpPr>
          <p:cNvPr id="32" name="Rectangle: Rounded Corners 31">
            <a:hlinkClick r:id="rId13" action="ppaction://hlinksldjump"/>
            <a:extLst>
              <a:ext uri="{FF2B5EF4-FFF2-40B4-BE49-F238E27FC236}">
                <a16:creationId xmlns:a16="http://schemas.microsoft.com/office/drawing/2014/main" id="{E8ECA71D-29DC-1FA3-BF10-CAF7ECBB9FF8}"/>
              </a:ext>
            </a:extLst>
          </p:cNvPr>
          <p:cNvSpPr/>
          <p:nvPr/>
        </p:nvSpPr>
        <p:spPr>
          <a:xfrm>
            <a:off x="10375296" y="473011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انواع مقاله</a:t>
            </a:r>
            <a:endParaRPr lang="en-US" sz="1400" b="1" dirty="0">
              <a:solidFill>
                <a:schemeClr val="bg1"/>
              </a:solidFill>
              <a:cs typeface="B Nazanin" panose="00000400000000000000" pitchFamily="2" charset="-78"/>
            </a:endParaRPr>
          </a:p>
        </p:txBody>
      </p:sp>
      <p:sp>
        <p:nvSpPr>
          <p:cNvPr id="33" name="Rectangle: Rounded Corners 32">
            <a:hlinkClick r:id="rId14" action="ppaction://hlinksldjump"/>
            <a:extLst>
              <a:ext uri="{FF2B5EF4-FFF2-40B4-BE49-F238E27FC236}">
                <a16:creationId xmlns:a16="http://schemas.microsoft.com/office/drawing/2014/main" id="{46E6A875-1575-CE73-89E6-F05DDADAB91C}"/>
              </a:ext>
            </a:extLst>
          </p:cNvPr>
          <p:cNvSpPr/>
          <p:nvPr/>
        </p:nvSpPr>
        <p:spPr>
          <a:xfrm>
            <a:off x="10375296" y="515090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پذیرش و داوری</a:t>
            </a:r>
            <a:endParaRPr lang="en-US" sz="1400" b="1" dirty="0">
              <a:solidFill>
                <a:schemeClr val="bg1"/>
              </a:solidFill>
              <a:cs typeface="B Nazanin" panose="00000400000000000000" pitchFamily="2" charset="-78"/>
            </a:endParaRPr>
          </a:p>
        </p:txBody>
      </p:sp>
      <p:sp>
        <p:nvSpPr>
          <p:cNvPr id="34" name="Rectangle: Rounded Corners 33">
            <a:hlinkClick r:id="rId15" action="ppaction://hlinksldjump"/>
            <a:extLst>
              <a:ext uri="{FF2B5EF4-FFF2-40B4-BE49-F238E27FC236}">
                <a16:creationId xmlns:a16="http://schemas.microsoft.com/office/drawing/2014/main" id="{71D3FEEB-DDC7-1D34-A7CD-979C9ED9AF05}"/>
              </a:ext>
            </a:extLst>
          </p:cNvPr>
          <p:cNvSpPr/>
          <p:nvPr/>
        </p:nvSpPr>
        <p:spPr>
          <a:xfrm>
            <a:off x="10375296" y="55632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سئو آکادمیک</a:t>
            </a:r>
            <a:endParaRPr lang="en-US" sz="1400" b="1" dirty="0">
              <a:solidFill>
                <a:schemeClr val="bg1"/>
              </a:solidFill>
              <a:cs typeface="B Nazanin" panose="00000400000000000000" pitchFamily="2" charset="-78"/>
            </a:endParaRPr>
          </a:p>
        </p:txBody>
      </p:sp>
      <p:sp>
        <p:nvSpPr>
          <p:cNvPr id="35" name="Rectangle: Rounded Corners 34">
            <a:hlinkClick r:id="rId16" action="ppaction://hlinksldjump"/>
            <a:extLst>
              <a:ext uri="{FF2B5EF4-FFF2-40B4-BE49-F238E27FC236}">
                <a16:creationId xmlns:a16="http://schemas.microsoft.com/office/drawing/2014/main" id="{AF2E4E50-F793-8C6A-E788-C8FA7C004506}"/>
              </a:ext>
            </a:extLst>
          </p:cNvPr>
          <p:cNvSpPr/>
          <p:nvPr/>
        </p:nvSpPr>
        <p:spPr>
          <a:xfrm>
            <a:off x="10375297" y="597554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MaxQDA</a:t>
            </a:r>
            <a:endParaRPr lang="en-US" sz="1400" b="1" dirty="0">
              <a:solidFill>
                <a:schemeClr val="bg1"/>
              </a:solidFill>
              <a:cs typeface="B Nazanin" panose="00000400000000000000" pitchFamily="2" charset="-78"/>
            </a:endParaRPr>
          </a:p>
        </p:txBody>
      </p:sp>
      <p:sp>
        <p:nvSpPr>
          <p:cNvPr id="36" name="Rectangle: Rounded Corners 35">
            <a:hlinkClick r:id="rId17" action="ppaction://hlinksldjump"/>
            <a:extLst>
              <a:ext uri="{FF2B5EF4-FFF2-40B4-BE49-F238E27FC236}">
                <a16:creationId xmlns:a16="http://schemas.microsoft.com/office/drawing/2014/main" id="{DAD53F06-5774-B8AE-CF17-B68C4B42C65F}"/>
              </a:ext>
            </a:extLst>
          </p:cNvPr>
          <p:cNvSpPr/>
          <p:nvPr/>
        </p:nvSpPr>
        <p:spPr>
          <a:xfrm>
            <a:off x="10375296" y="6396329"/>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روش‌های تحقیق منتخب</a:t>
            </a:r>
            <a:endParaRPr lang="en-US" sz="1400" b="1" dirty="0">
              <a:solidFill>
                <a:schemeClr val="bg1"/>
              </a:solidFill>
              <a:cs typeface="B Nazanin" panose="00000400000000000000" pitchFamily="2" charset="-78"/>
            </a:endParaRPr>
          </a:p>
        </p:txBody>
      </p:sp>
      <p:sp>
        <p:nvSpPr>
          <p:cNvPr id="37" name="Rectangle: Rounded Corners 36">
            <a:hlinkClick r:id="rId7" action="ppaction://hlinksldjump"/>
            <a:extLst>
              <a:ext uri="{FF2B5EF4-FFF2-40B4-BE49-F238E27FC236}">
                <a16:creationId xmlns:a16="http://schemas.microsoft.com/office/drawing/2014/main" id="{855AB6B5-7AE0-6581-7658-48375FD9B443}"/>
              </a:ext>
            </a:extLst>
          </p:cNvPr>
          <p:cNvSpPr/>
          <p:nvPr/>
        </p:nvSpPr>
        <p:spPr>
          <a:xfrm>
            <a:off x="10380825" y="2239233"/>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VOSViewer</a:t>
            </a:r>
            <a:endParaRPr lang="en-US" sz="14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1593183622"/>
      </p:ext>
    </p:extLst>
  </p:cSld>
  <p:clrMapOvr>
    <a:masterClrMapping/>
  </p:clrMapOvr>
  <p:transition spd="med">
    <p:pull/>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31ECED-F382-4404-2AA7-AA5037719464}"/>
              </a:ext>
            </a:extLst>
          </p:cNvPr>
          <p:cNvSpPr>
            <a:spLocks noGrp="1"/>
          </p:cNvSpPr>
          <p:nvPr>
            <p:ph type="title"/>
          </p:nvPr>
        </p:nvSpPr>
        <p:spPr>
          <a:xfrm>
            <a:off x="214604" y="365125"/>
            <a:ext cx="9685176" cy="707895"/>
          </a:xfrm>
          <a:solidFill>
            <a:schemeClr val="accent1">
              <a:lumMod val="40000"/>
              <a:lumOff val="60000"/>
            </a:schemeClr>
          </a:solidFill>
        </p:spPr>
        <p:txBody>
          <a:bodyPr>
            <a:normAutofit fontScale="90000"/>
          </a:bodyPr>
          <a:lstStyle/>
          <a:p>
            <a:pPr algn="r" rtl="1"/>
            <a:r>
              <a:rPr lang="fa-IR" b="1" dirty="0">
                <a:cs typeface="B Nazanin" panose="00000400000000000000" pitchFamily="2" charset="-78"/>
              </a:rPr>
              <a:t>رتبه بندی نشریات » </a:t>
            </a:r>
            <a:r>
              <a:rPr lang="en-US" b="1" dirty="0">
                <a:cs typeface="B Nazanin" panose="00000400000000000000" pitchFamily="2" charset="-78"/>
              </a:rPr>
              <a:t>ISC</a:t>
            </a:r>
          </a:p>
        </p:txBody>
      </p:sp>
      <p:sp>
        <p:nvSpPr>
          <p:cNvPr id="17" name="Content Placeholder 2">
            <a:extLst>
              <a:ext uri="{FF2B5EF4-FFF2-40B4-BE49-F238E27FC236}">
                <a16:creationId xmlns:a16="http://schemas.microsoft.com/office/drawing/2014/main" id="{168E09BE-5C6B-1FBB-2BFF-AC850B8824F9}"/>
              </a:ext>
            </a:extLst>
          </p:cNvPr>
          <p:cNvSpPr>
            <a:spLocks noGrp="1"/>
          </p:cNvSpPr>
          <p:nvPr>
            <p:ph idx="1"/>
          </p:nvPr>
        </p:nvSpPr>
        <p:spPr>
          <a:xfrm>
            <a:off x="214604" y="1226220"/>
            <a:ext cx="9685176" cy="2016514"/>
          </a:xfrm>
        </p:spPr>
        <p:txBody>
          <a:bodyPr>
            <a:normAutofit/>
          </a:bodyPr>
          <a:lstStyle/>
          <a:p>
            <a:pPr marL="0" indent="0" algn="r" rtl="1">
              <a:buNone/>
            </a:pPr>
            <a:r>
              <a:rPr lang="en-US" sz="2400" b="1" dirty="0">
                <a:cs typeface="B Nazanin" panose="00000400000000000000" pitchFamily="2" charset="-78"/>
              </a:rPr>
              <a:t>2</a:t>
            </a:r>
            <a:r>
              <a:rPr lang="fa-IR" sz="2400" b="1" dirty="0">
                <a:cs typeface="B Nazanin" panose="00000400000000000000" pitchFamily="2" charset="-78"/>
              </a:rPr>
              <a:t>- موسسه استنادی و پایش علم و فناوری جهان اسلام(</a:t>
            </a:r>
            <a:r>
              <a:rPr lang="en-US" sz="2400" b="1" dirty="0">
                <a:cs typeface="B Nazanin" panose="00000400000000000000" pitchFamily="2" charset="-78"/>
              </a:rPr>
              <a:t>ISC</a:t>
            </a:r>
            <a:r>
              <a:rPr lang="fa-IR" sz="2400" b="1" dirty="0">
                <a:cs typeface="B Nazanin" panose="00000400000000000000" pitchFamily="2" charset="-78"/>
              </a:rPr>
              <a:t>)</a:t>
            </a:r>
            <a:r>
              <a:rPr lang="en-US" sz="2400" b="1" dirty="0">
                <a:cs typeface="B Nazanin" panose="00000400000000000000" pitchFamily="2" charset="-78"/>
              </a:rPr>
              <a:t> </a:t>
            </a:r>
            <a:r>
              <a:rPr lang="en-US" sz="2400" b="1" dirty="0">
                <a:solidFill>
                  <a:srgbClr val="C00000"/>
                </a:solidFill>
                <a:cs typeface="B Nazanin" panose="00000400000000000000" pitchFamily="2" charset="-78"/>
              </a:rPr>
              <a:t>https://isc.ac</a:t>
            </a:r>
          </a:p>
          <a:p>
            <a:pPr marL="0" indent="0" algn="ctr" rtl="1">
              <a:buNone/>
            </a:pPr>
            <a:r>
              <a:rPr lang="en-US" sz="2400" b="1" dirty="0">
                <a:solidFill>
                  <a:srgbClr val="0070C0"/>
                </a:solidFill>
                <a:cs typeface="B Nazanin" panose="00000400000000000000" pitchFamily="2" charset="-78"/>
              </a:rPr>
              <a:t>https://jcr.isc.ac</a:t>
            </a:r>
            <a:endParaRPr lang="fa-IR" sz="2400" b="1" dirty="0">
              <a:solidFill>
                <a:srgbClr val="0070C0"/>
              </a:solidFill>
              <a:cs typeface="B Nazanin" panose="00000400000000000000" pitchFamily="2" charset="-78"/>
            </a:endParaRPr>
          </a:p>
        </p:txBody>
      </p:sp>
      <p:pic>
        <p:nvPicPr>
          <p:cNvPr id="4" name="Picture 3">
            <a:extLst>
              <a:ext uri="{FF2B5EF4-FFF2-40B4-BE49-F238E27FC236}">
                <a16:creationId xmlns:a16="http://schemas.microsoft.com/office/drawing/2014/main" id="{9DD35595-E372-5B34-8AA4-6A553A8946EC}"/>
              </a:ext>
            </a:extLst>
          </p:cNvPr>
          <p:cNvPicPr>
            <a:picLocks noChangeAspect="1"/>
          </p:cNvPicPr>
          <p:nvPr/>
        </p:nvPicPr>
        <p:blipFill rotWithShape="1">
          <a:blip r:embed="rId2"/>
          <a:srcRect l="-1" r="169" b="16126"/>
          <a:stretch/>
        </p:blipFill>
        <p:spPr>
          <a:xfrm>
            <a:off x="514503" y="2167466"/>
            <a:ext cx="9101269" cy="4690534"/>
          </a:xfrm>
          <a:prstGeom prst="rect">
            <a:avLst/>
          </a:prstGeom>
        </p:spPr>
      </p:pic>
      <p:sp>
        <p:nvSpPr>
          <p:cNvPr id="3" name="Rectangle 2">
            <a:extLst>
              <a:ext uri="{FF2B5EF4-FFF2-40B4-BE49-F238E27FC236}">
                <a16:creationId xmlns:a16="http://schemas.microsoft.com/office/drawing/2014/main" id="{812DA424-4DEE-27B9-CA5E-7909DD0535B7}"/>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Rounded Corners 20">
            <a:hlinkClick r:id="rId3" action="ppaction://hlinksldjump"/>
            <a:extLst>
              <a:ext uri="{FF2B5EF4-FFF2-40B4-BE49-F238E27FC236}">
                <a16:creationId xmlns:a16="http://schemas.microsoft.com/office/drawing/2014/main" id="{2BC0A169-96A2-9893-E63C-D27B5AE45C53}"/>
              </a:ext>
            </a:extLst>
          </p:cNvPr>
          <p:cNvSpPr/>
          <p:nvPr/>
        </p:nvSpPr>
        <p:spPr>
          <a:xfrm>
            <a:off x="10375296" y="95654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DOI</a:t>
            </a:r>
          </a:p>
        </p:txBody>
      </p:sp>
      <p:sp>
        <p:nvSpPr>
          <p:cNvPr id="22" name="Rectangle: Rounded Corners 21">
            <a:hlinkClick r:id="rId4" action="ppaction://hlinksldjump"/>
            <a:extLst>
              <a:ext uri="{FF2B5EF4-FFF2-40B4-BE49-F238E27FC236}">
                <a16:creationId xmlns:a16="http://schemas.microsoft.com/office/drawing/2014/main" id="{E1DB04D6-3B72-097E-9708-2CB0CD16F0EF}"/>
              </a:ext>
            </a:extLst>
          </p:cNvPr>
          <p:cNvSpPr/>
          <p:nvPr/>
        </p:nvSpPr>
        <p:spPr>
          <a:xfrm>
            <a:off x="10375296" y="55268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bg1"/>
                </a:solidFill>
                <a:cs typeface="B Nazanin" panose="00000400000000000000" pitchFamily="2" charset="-78"/>
              </a:rPr>
              <a:t>معرفی منابع</a:t>
            </a:r>
            <a:endParaRPr lang="en-US" sz="1400" b="1" dirty="0">
              <a:solidFill>
                <a:schemeClr val="bg1"/>
              </a:solidFill>
              <a:cs typeface="B Nazanin" panose="00000400000000000000" pitchFamily="2" charset="-78"/>
            </a:endParaRPr>
          </a:p>
        </p:txBody>
      </p:sp>
      <p:pic>
        <p:nvPicPr>
          <p:cNvPr id="23" name="Picture 22">
            <a:extLst>
              <a:ext uri="{FF2B5EF4-FFF2-40B4-BE49-F238E27FC236}">
                <a16:creationId xmlns:a16="http://schemas.microsoft.com/office/drawing/2014/main" id="{A22F0E5A-BA08-7205-4969-9E30A749F5D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24" name="TextBox 23">
            <a:extLst>
              <a:ext uri="{FF2B5EF4-FFF2-40B4-BE49-F238E27FC236}">
                <a16:creationId xmlns:a16="http://schemas.microsoft.com/office/drawing/2014/main" id="{F4E7B350-214F-A0C1-DDAE-80E7179FF1D6}"/>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25" name="Rectangle: Rounded Corners 24">
            <a:hlinkClick r:id="rId6" action="ppaction://hlinksldjump"/>
            <a:extLst>
              <a:ext uri="{FF2B5EF4-FFF2-40B4-BE49-F238E27FC236}">
                <a16:creationId xmlns:a16="http://schemas.microsoft.com/office/drawing/2014/main" id="{49E277B1-D460-3EAB-1EF3-A170496401BD}"/>
              </a:ext>
            </a:extLst>
          </p:cNvPr>
          <p:cNvSpPr/>
          <p:nvPr/>
        </p:nvSpPr>
        <p:spPr>
          <a:xfrm>
            <a:off x="10375296" y="138580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علم سنجی</a:t>
            </a:r>
            <a:endParaRPr lang="en-US" sz="1400" b="1" dirty="0">
              <a:solidFill>
                <a:schemeClr val="bg1"/>
              </a:solidFill>
              <a:cs typeface="B Nazanin" panose="00000400000000000000" pitchFamily="2" charset="-78"/>
            </a:endParaRPr>
          </a:p>
        </p:txBody>
      </p:sp>
      <p:sp>
        <p:nvSpPr>
          <p:cNvPr id="26" name="Rectangle: Rounded Corners 25">
            <a:hlinkClick r:id="rId7" action="ppaction://hlinksldjump"/>
            <a:extLst>
              <a:ext uri="{FF2B5EF4-FFF2-40B4-BE49-F238E27FC236}">
                <a16:creationId xmlns:a16="http://schemas.microsoft.com/office/drawing/2014/main" id="{05C5B49A-D7B8-CAAE-22BE-4334ADBB96C2}"/>
              </a:ext>
            </a:extLst>
          </p:cNvPr>
          <p:cNvSpPr/>
          <p:nvPr/>
        </p:nvSpPr>
        <p:spPr>
          <a:xfrm>
            <a:off x="10375296" y="1815066"/>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tx1"/>
                </a:solidFill>
                <a:cs typeface="B Nazanin" panose="00000400000000000000" pitchFamily="2" charset="-78"/>
              </a:rPr>
              <a:t>رتبه بندی نشریات</a:t>
            </a:r>
            <a:endParaRPr lang="en-US" sz="1400" b="1" dirty="0">
              <a:solidFill>
                <a:schemeClr val="tx1"/>
              </a:solidFill>
              <a:cs typeface="B Nazanin" panose="00000400000000000000" pitchFamily="2" charset="-78"/>
            </a:endParaRPr>
          </a:p>
        </p:txBody>
      </p:sp>
      <p:sp>
        <p:nvSpPr>
          <p:cNvPr id="27" name="Rectangle: Rounded Corners 26">
            <a:hlinkClick r:id="rId8" action="ppaction://hlinksldjump"/>
            <a:extLst>
              <a:ext uri="{FF2B5EF4-FFF2-40B4-BE49-F238E27FC236}">
                <a16:creationId xmlns:a16="http://schemas.microsoft.com/office/drawing/2014/main" id="{204A3B81-52EA-AA8F-8FB5-29F31784AA1E}"/>
              </a:ext>
            </a:extLst>
          </p:cNvPr>
          <p:cNvSpPr/>
          <p:nvPr/>
        </p:nvSpPr>
        <p:spPr>
          <a:xfrm>
            <a:off x="10375296" y="264309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دریافت مقاله</a:t>
            </a:r>
            <a:endParaRPr lang="en-US" sz="1400" b="1" dirty="0">
              <a:solidFill>
                <a:schemeClr val="bg1"/>
              </a:solidFill>
              <a:cs typeface="B Nazanin" panose="00000400000000000000" pitchFamily="2" charset="-78"/>
            </a:endParaRPr>
          </a:p>
        </p:txBody>
      </p:sp>
      <p:sp>
        <p:nvSpPr>
          <p:cNvPr id="28" name="Rectangle: Rounded Corners 27">
            <a:hlinkClick r:id="rId9" action="ppaction://hlinksldjump"/>
            <a:extLst>
              <a:ext uri="{FF2B5EF4-FFF2-40B4-BE49-F238E27FC236}">
                <a16:creationId xmlns:a16="http://schemas.microsoft.com/office/drawing/2014/main" id="{A2F11076-608A-0615-E589-80AD09EC665D}"/>
              </a:ext>
            </a:extLst>
          </p:cNvPr>
          <p:cNvSpPr/>
          <p:nvPr/>
        </p:nvSpPr>
        <p:spPr>
          <a:xfrm>
            <a:off x="10375296" y="305541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سامانه پژوهشیار</a:t>
            </a:r>
            <a:endParaRPr lang="en-US" sz="1400" b="1" dirty="0">
              <a:solidFill>
                <a:schemeClr val="bg1"/>
              </a:solidFill>
              <a:cs typeface="B Nazanin" panose="00000400000000000000" pitchFamily="2" charset="-78"/>
            </a:endParaRPr>
          </a:p>
        </p:txBody>
      </p:sp>
      <p:sp>
        <p:nvSpPr>
          <p:cNvPr id="29" name="Rectangle: Rounded Corners 28">
            <a:hlinkClick r:id="rId10" action="ppaction://hlinksldjump"/>
            <a:extLst>
              <a:ext uri="{FF2B5EF4-FFF2-40B4-BE49-F238E27FC236}">
                <a16:creationId xmlns:a16="http://schemas.microsoft.com/office/drawing/2014/main" id="{ED8F29D5-776B-9716-1BA2-7C43C35E9C07}"/>
              </a:ext>
            </a:extLst>
          </p:cNvPr>
          <p:cNvSpPr/>
          <p:nvPr/>
        </p:nvSpPr>
        <p:spPr>
          <a:xfrm>
            <a:off x="10375296" y="347620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ORCID</a:t>
            </a:r>
          </a:p>
        </p:txBody>
      </p:sp>
      <p:sp>
        <p:nvSpPr>
          <p:cNvPr id="30" name="Rectangle: Rounded Corners 29">
            <a:hlinkClick r:id="rId11" action="ppaction://hlinksldjump"/>
            <a:extLst>
              <a:ext uri="{FF2B5EF4-FFF2-40B4-BE49-F238E27FC236}">
                <a16:creationId xmlns:a16="http://schemas.microsoft.com/office/drawing/2014/main" id="{4B3310DE-6207-F29E-8EF8-5B811AA2B3A7}"/>
              </a:ext>
            </a:extLst>
          </p:cNvPr>
          <p:cNvSpPr/>
          <p:nvPr/>
        </p:nvSpPr>
        <p:spPr>
          <a:xfrm>
            <a:off x="10375296" y="388852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ساختار مقاله</a:t>
            </a:r>
            <a:endParaRPr lang="en-US" sz="1400" b="1" dirty="0">
              <a:solidFill>
                <a:schemeClr val="bg1"/>
              </a:solidFill>
              <a:cs typeface="B Nazanin" panose="00000400000000000000" pitchFamily="2" charset="-78"/>
            </a:endParaRPr>
          </a:p>
        </p:txBody>
      </p:sp>
      <p:sp>
        <p:nvSpPr>
          <p:cNvPr id="31" name="Rectangle: Rounded Corners 30">
            <a:hlinkClick r:id="rId12" action="ppaction://hlinksldjump"/>
            <a:extLst>
              <a:ext uri="{FF2B5EF4-FFF2-40B4-BE49-F238E27FC236}">
                <a16:creationId xmlns:a16="http://schemas.microsoft.com/office/drawing/2014/main" id="{8C6CE141-90D8-7C84-DB74-22A1C8074A83}"/>
              </a:ext>
            </a:extLst>
          </p:cNvPr>
          <p:cNvSpPr/>
          <p:nvPr/>
        </p:nvSpPr>
        <p:spPr>
          <a:xfrm>
            <a:off x="10375296" y="43093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ارجاع دهی و نکات مهم</a:t>
            </a:r>
            <a:endParaRPr lang="en-US" sz="1400" b="1" dirty="0">
              <a:solidFill>
                <a:schemeClr val="bg1"/>
              </a:solidFill>
              <a:cs typeface="B Nazanin" panose="00000400000000000000" pitchFamily="2" charset="-78"/>
            </a:endParaRPr>
          </a:p>
        </p:txBody>
      </p:sp>
      <p:sp>
        <p:nvSpPr>
          <p:cNvPr id="32" name="Rectangle: Rounded Corners 31">
            <a:hlinkClick r:id="rId13" action="ppaction://hlinksldjump"/>
            <a:extLst>
              <a:ext uri="{FF2B5EF4-FFF2-40B4-BE49-F238E27FC236}">
                <a16:creationId xmlns:a16="http://schemas.microsoft.com/office/drawing/2014/main" id="{73CB7FAC-4DA6-CC61-07AD-04B9A9B0E977}"/>
              </a:ext>
            </a:extLst>
          </p:cNvPr>
          <p:cNvSpPr/>
          <p:nvPr/>
        </p:nvSpPr>
        <p:spPr>
          <a:xfrm>
            <a:off x="10375296" y="473011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انواع مقاله</a:t>
            </a:r>
            <a:endParaRPr lang="en-US" sz="1400" b="1" dirty="0">
              <a:solidFill>
                <a:schemeClr val="bg1"/>
              </a:solidFill>
              <a:cs typeface="B Nazanin" panose="00000400000000000000" pitchFamily="2" charset="-78"/>
            </a:endParaRPr>
          </a:p>
        </p:txBody>
      </p:sp>
      <p:sp>
        <p:nvSpPr>
          <p:cNvPr id="33" name="Rectangle: Rounded Corners 32">
            <a:hlinkClick r:id="rId14" action="ppaction://hlinksldjump"/>
            <a:extLst>
              <a:ext uri="{FF2B5EF4-FFF2-40B4-BE49-F238E27FC236}">
                <a16:creationId xmlns:a16="http://schemas.microsoft.com/office/drawing/2014/main" id="{984DADD0-F70C-47C6-F09F-C8830F2260E8}"/>
              </a:ext>
            </a:extLst>
          </p:cNvPr>
          <p:cNvSpPr/>
          <p:nvPr/>
        </p:nvSpPr>
        <p:spPr>
          <a:xfrm>
            <a:off x="10375296" y="515090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پذیرش و داوری</a:t>
            </a:r>
            <a:endParaRPr lang="en-US" sz="1400" b="1" dirty="0">
              <a:solidFill>
                <a:schemeClr val="bg1"/>
              </a:solidFill>
              <a:cs typeface="B Nazanin" panose="00000400000000000000" pitchFamily="2" charset="-78"/>
            </a:endParaRPr>
          </a:p>
        </p:txBody>
      </p:sp>
      <p:sp>
        <p:nvSpPr>
          <p:cNvPr id="34" name="Rectangle: Rounded Corners 33">
            <a:hlinkClick r:id="rId15" action="ppaction://hlinksldjump"/>
            <a:extLst>
              <a:ext uri="{FF2B5EF4-FFF2-40B4-BE49-F238E27FC236}">
                <a16:creationId xmlns:a16="http://schemas.microsoft.com/office/drawing/2014/main" id="{59ACC9D9-6C02-3883-F841-026C58A63DB3}"/>
              </a:ext>
            </a:extLst>
          </p:cNvPr>
          <p:cNvSpPr/>
          <p:nvPr/>
        </p:nvSpPr>
        <p:spPr>
          <a:xfrm>
            <a:off x="10375296" y="55632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سئو آکادمیک</a:t>
            </a:r>
            <a:endParaRPr lang="en-US" sz="1400" b="1" dirty="0">
              <a:solidFill>
                <a:schemeClr val="bg1"/>
              </a:solidFill>
              <a:cs typeface="B Nazanin" panose="00000400000000000000" pitchFamily="2" charset="-78"/>
            </a:endParaRPr>
          </a:p>
        </p:txBody>
      </p:sp>
      <p:sp>
        <p:nvSpPr>
          <p:cNvPr id="35" name="Rectangle: Rounded Corners 34">
            <a:hlinkClick r:id="rId16" action="ppaction://hlinksldjump"/>
            <a:extLst>
              <a:ext uri="{FF2B5EF4-FFF2-40B4-BE49-F238E27FC236}">
                <a16:creationId xmlns:a16="http://schemas.microsoft.com/office/drawing/2014/main" id="{DE7EC478-27D9-A123-2FB5-26A2B8197888}"/>
              </a:ext>
            </a:extLst>
          </p:cNvPr>
          <p:cNvSpPr/>
          <p:nvPr/>
        </p:nvSpPr>
        <p:spPr>
          <a:xfrm>
            <a:off x="10375297" y="597554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MaxQDA</a:t>
            </a:r>
            <a:endParaRPr lang="en-US" sz="1400" b="1" dirty="0">
              <a:solidFill>
                <a:schemeClr val="bg1"/>
              </a:solidFill>
              <a:cs typeface="B Nazanin" panose="00000400000000000000" pitchFamily="2" charset="-78"/>
            </a:endParaRPr>
          </a:p>
        </p:txBody>
      </p:sp>
      <p:sp>
        <p:nvSpPr>
          <p:cNvPr id="36" name="Rectangle: Rounded Corners 35">
            <a:hlinkClick r:id="rId17" action="ppaction://hlinksldjump"/>
            <a:extLst>
              <a:ext uri="{FF2B5EF4-FFF2-40B4-BE49-F238E27FC236}">
                <a16:creationId xmlns:a16="http://schemas.microsoft.com/office/drawing/2014/main" id="{05D7DFF6-5DC5-09B9-BFAF-03107AC13433}"/>
              </a:ext>
            </a:extLst>
          </p:cNvPr>
          <p:cNvSpPr/>
          <p:nvPr/>
        </p:nvSpPr>
        <p:spPr>
          <a:xfrm>
            <a:off x="10375296" y="6396329"/>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روش‌های تحقیق منتخب</a:t>
            </a:r>
            <a:endParaRPr lang="en-US" sz="1400" b="1" dirty="0">
              <a:solidFill>
                <a:schemeClr val="bg1"/>
              </a:solidFill>
              <a:cs typeface="B Nazanin" panose="00000400000000000000" pitchFamily="2" charset="-78"/>
            </a:endParaRPr>
          </a:p>
        </p:txBody>
      </p:sp>
      <p:sp>
        <p:nvSpPr>
          <p:cNvPr id="37" name="Rectangle: Rounded Corners 36">
            <a:hlinkClick r:id="rId7" action="ppaction://hlinksldjump"/>
            <a:extLst>
              <a:ext uri="{FF2B5EF4-FFF2-40B4-BE49-F238E27FC236}">
                <a16:creationId xmlns:a16="http://schemas.microsoft.com/office/drawing/2014/main" id="{DC2C4EEB-0709-CA95-2862-18B053F252AF}"/>
              </a:ext>
            </a:extLst>
          </p:cNvPr>
          <p:cNvSpPr/>
          <p:nvPr/>
        </p:nvSpPr>
        <p:spPr>
          <a:xfrm>
            <a:off x="10380825" y="2239233"/>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VOSViewer</a:t>
            </a:r>
            <a:endParaRPr lang="en-US" sz="14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1335531650"/>
      </p:ext>
    </p:extLst>
  </p:cSld>
  <p:clrMapOvr>
    <a:masterClrMapping/>
  </p:clrMapOvr>
  <p:transition spd="med">
    <p:pull/>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31ECED-F382-4404-2AA7-AA5037719464}"/>
              </a:ext>
            </a:extLst>
          </p:cNvPr>
          <p:cNvSpPr>
            <a:spLocks noGrp="1"/>
          </p:cNvSpPr>
          <p:nvPr>
            <p:ph type="title"/>
          </p:nvPr>
        </p:nvSpPr>
        <p:spPr>
          <a:xfrm>
            <a:off x="214604" y="365125"/>
            <a:ext cx="9685176" cy="707895"/>
          </a:xfrm>
          <a:solidFill>
            <a:schemeClr val="accent1">
              <a:lumMod val="40000"/>
              <a:lumOff val="60000"/>
            </a:schemeClr>
          </a:solidFill>
        </p:spPr>
        <p:txBody>
          <a:bodyPr>
            <a:normAutofit fontScale="90000"/>
          </a:bodyPr>
          <a:lstStyle/>
          <a:p>
            <a:pPr algn="r" rtl="1"/>
            <a:r>
              <a:rPr lang="fa-IR" b="1" dirty="0">
                <a:cs typeface="B Nazanin" panose="00000400000000000000" pitchFamily="2" charset="-78"/>
              </a:rPr>
              <a:t>معرفی منابع » منابع فارسی</a:t>
            </a:r>
            <a:endParaRPr lang="en-US" b="1" dirty="0">
              <a:cs typeface="B Nazanin" panose="00000400000000000000" pitchFamily="2" charset="-78"/>
            </a:endParaRPr>
          </a:p>
        </p:txBody>
      </p:sp>
      <p:sp>
        <p:nvSpPr>
          <p:cNvPr id="17" name="Content Placeholder 2">
            <a:extLst>
              <a:ext uri="{FF2B5EF4-FFF2-40B4-BE49-F238E27FC236}">
                <a16:creationId xmlns:a16="http://schemas.microsoft.com/office/drawing/2014/main" id="{168E09BE-5C6B-1FBB-2BFF-AC850B8824F9}"/>
              </a:ext>
            </a:extLst>
          </p:cNvPr>
          <p:cNvSpPr>
            <a:spLocks noGrp="1"/>
          </p:cNvSpPr>
          <p:nvPr>
            <p:ph idx="1"/>
          </p:nvPr>
        </p:nvSpPr>
        <p:spPr>
          <a:xfrm>
            <a:off x="214604" y="1226220"/>
            <a:ext cx="9685176" cy="2016514"/>
          </a:xfrm>
        </p:spPr>
        <p:txBody>
          <a:bodyPr>
            <a:normAutofit/>
          </a:bodyPr>
          <a:lstStyle/>
          <a:p>
            <a:pPr marL="0" indent="0" algn="r" rtl="1">
              <a:buNone/>
            </a:pPr>
            <a:r>
              <a:rPr lang="fa-IR" sz="2400" b="1" dirty="0">
                <a:cs typeface="B Nazanin" panose="00000400000000000000" pitchFamily="2" charset="-78"/>
              </a:rPr>
              <a:t>سیویلیکا </a:t>
            </a:r>
            <a:r>
              <a:rPr lang="en-US" sz="2400" b="1" dirty="0">
                <a:solidFill>
                  <a:srgbClr val="C00000"/>
                </a:solidFill>
                <a:cs typeface="B Nazanin" panose="00000400000000000000" pitchFamily="2" charset="-78"/>
              </a:rPr>
              <a:t>https://civilica.com</a:t>
            </a:r>
            <a:r>
              <a:rPr lang="fa-IR" sz="2400" b="1" dirty="0">
                <a:solidFill>
                  <a:srgbClr val="C00000"/>
                </a:solidFill>
                <a:cs typeface="B Nazanin" panose="00000400000000000000" pitchFamily="2" charset="-78"/>
              </a:rPr>
              <a:t> </a:t>
            </a:r>
            <a:r>
              <a:rPr lang="fa-IR" sz="2400" b="1" dirty="0">
                <a:solidFill>
                  <a:srgbClr val="0070C0"/>
                </a:solidFill>
                <a:cs typeface="B Nazanin" panose="00000400000000000000" pitchFamily="2" charset="-78"/>
              </a:rPr>
              <a:t>جستجو در انواع دسته بندی (دریافت دارای هزینه)</a:t>
            </a:r>
            <a:endParaRPr lang="fa-IR" sz="2000" dirty="0">
              <a:solidFill>
                <a:srgbClr val="0070C0"/>
              </a:solidFill>
              <a:cs typeface="B Nazanin" panose="00000400000000000000" pitchFamily="2" charset="-78"/>
            </a:endParaRPr>
          </a:p>
        </p:txBody>
      </p:sp>
      <p:pic>
        <p:nvPicPr>
          <p:cNvPr id="20" name="Picture 19">
            <a:extLst>
              <a:ext uri="{FF2B5EF4-FFF2-40B4-BE49-F238E27FC236}">
                <a16:creationId xmlns:a16="http://schemas.microsoft.com/office/drawing/2014/main" id="{EDA070C2-2CC5-6CF2-3288-8C31CB37614F}"/>
              </a:ext>
            </a:extLst>
          </p:cNvPr>
          <p:cNvPicPr>
            <a:picLocks noChangeAspect="1"/>
          </p:cNvPicPr>
          <p:nvPr/>
        </p:nvPicPr>
        <p:blipFill rotWithShape="1">
          <a:blip r:embed="rId2"/>
          <a:srcRect t="18009" r="251"/>
          <a:stretch/>
        </p:blipFill>
        <p:spPr>
          <a:xfrm>
            <a:off x="214604" y="1711023"/>
            <a:ext cx="7583196" cy="5622925"/>
          </a:xfrm>
          <a:prstGeom prst="rect">
            <a:avLst/>
          </a:prstGeom>
        </p:spPr>
      </p:pic>
      <p:sp>
        <p:nvSpPr>
          <p:cNvPr id="3" name="Rectangle 2">
            <a:extLst>
              <a:ext uri="{FF2B5EF4-FFF2-40B4-BE49-F238E27FC236}">
                <a16:creationId xmlns:a16="http://schemas.microsoft.com/office/drawing/2014/main" id="{50E6D508-A132-9C7C-1507-C5079E7B1006}"/>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Rounded Corners 3">
            <a:hlinkClick r:id="rId3" action="ppaction://hlinksldjump"/>
            <a:extLst>
              <a:ext uri="{FF2B5EF4-FFF2-40B4-BE49-F238E27FC236}">
                <a16:creationId xmlns:a16="http://schemas.microsoft.com/office/drawing/2014/main" id="{DA12420A-A2BD-BE2E-65AA-35CB6BF901D3}"/>
              </a:ext>
            </a:extLst>
          </p:cNvPr>
          <p:cNvSpPr/>
          <p:nvPr/>
        </p:nvSpPr>
        <p:spPr>
          <a:xfrm>
            <a:off x="10375296" y="95654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DOI</a:t>
            </a:r>
          </a:p>
        </p:txBody>
      </p:sp>
      <p:sp>
        <p:nvSpPr>
          <p:cNvPr id="5" name="Rectangle: Rounded Corners 4">
            <a:hlinkClick r:id="rId4" action="ppaction://hlinksldjump"/>
            <a:extLst>
              <a:ext uri="{FF2B5EF4-FFF2-40B4-BE49-F238E27FC236}">
                <a16:creationId xmlns:a16="http://schemas.microsoft.com/office/drawing/2014/main" id="{265835CC-8CD1-3FAC-8B2C-3BA385A271C4}"/>
              </a:ext>
            </a:extLst>
          </p:cNvPr>
          <p:cNvSpPr/>
          <p:nvPr/>
        </p:nvSpPr>
        <p:spPr>
          <a:xfrm>
            <a:off x="10375296" y="552687"/>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tx1"/>
                </a:solidFill>
                <a:cs typeface="B Nazanin" panose="00000400000000000000" pitchFamily="2" charset="-78"/>
              </a:rPr>
              <a:t>معرفی منابع</a:t>
            </a:r>
            <a:endParaRPr lang="en-US" sz="1400" b="1" dirty="0">
              <a:solidFill>
                <a:schemeClr val="tx1"/>
              </a:solidFill>
              <a:cs typeface="B Nazanin" panose="00000400000000000000" pitchFamily="2" charset="-78"/>
            </a:endParaRPr>
          </a:p>
        </p:txBody>
      </p:sp>
      <p:pic>
        <p:nvPicPr>
          <p:cNvPr id="6" name="Picture 5">
            <a:extLst>
              <a:ext uri="{FF2B5EF4-FFF2-40B4-BE49-F238E27FC236}">
                <a16:creationId xmlns:a16="http://schemas.microsoft.com/office/drawing/2014/main" id="{4A5575C1-BD13-5780-BADB-4F3FC26F37E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7" name="TextBox 6">
            <a:extLst>
              <a:ext uri="{FF2B5EF4-FFF2-40B4-BE49-F238E27FC236}">
                <a16:creationId xmlns:a16="http://schemas.microsoft.com/office/drawing/2014/main" id="{C1F0336A-C846-5F21-23BB-B950EB0ACE23}"/>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8" name="Rectangle: Rounded Corners 7">
            <a:hlinkClick r:id="rId6" action="ppaction://hlinksldjump"/>
            <a:extLst>
              <a:ext uri="{FF2B5EF4-FFF2-40B4-BE49-F238E27FC236}">
                <a16:creationId xmlns:a16="http://schemas.microsoft.com/office/drawing/2014/main" id="{2AE07694-E5B2-9651-527F-DD02F1E635FF}"/>
              </a:ext>
            </a:extLst>
          </p:cNvPr>
          <p:cNvSpPr/>
          <p:nvPr/>
        </p:nvSpPr>
        <p:spPr>
          <a:xfrm>
            <a:off x="10375296" y="138580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علم سنجی</a:t>
            </a:r>
            <a:endParaRPr lang="en-US" sz="1400" b="1" dirty="0">
              <a:solidFill>
                <a:schemeClr val="bg1"/>
              </a:solidFill>
              <a:cs typeface="B Nazanin" panose="00000400000000000000" pitchFamily="2" charset="-78"/>
            </a:endParaRPr>
          </a:p>
        </p:txBody>
      </p:sp>
      <p:sp>
        <p:nvSpPr>
          <p:cNvPr id="9" name="Rectangle: Rounded Corners 8">
            <a:hlinkClick r:id="rId7" action="ppaction://hlinksldjump"/>
            <a:extLst>
              <a:ext uri="{FF2B5EF4-FFF2-40B4-BE49-F238E27FC236}">
                <a16:creationId xmlns:a16="http://schemas.microsoft.com/office/drawing/2014/main" id="{CFF30043-65AC-A641-8763-E30A4066CD7F}"/>
              </a:ext>
            </a:extLst>
          </p:cNvPr>
          <p:cNvSpPr/>
          <p:nvPr/>
        </p:nvSpPr>
        <p:spPr>
          <a:xfrm>
            <a:off x="10375296" y="1815066"/>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رتبه بندی نشریات</a:t>
            </a:r>
            <a:endParaRPr lang="en-US" sz="1400" b="1" dirty="0">
              <a:solidFill>
                <a:schemeClr val="bg1"/>
              </a:solidFill>
              <a:cs typeface="B Nazanin" panose="00000400000000000000" pitchFamily="2" charset="-78"/>
            </a:endParaRPr>
          </a:p>
        </p:txBody>
      </p:sp>
      <p:sp>
        <p:nvSpPr>
          <p:cNvPr id="10" name="Rectangle: Rounded Corners 9">
            <a:hlinkClick r:id="rId8" action="ppaction://hlinksldjump"/>
            <a:extLst>
              <a:ext uri="{FF2B5EF4-FFF2-40B4-BE49-F238E27FC236}">
                <a16:creationId xmlns:a16="http://schemas.microsoft.com/office/drawing/2014/main" id="{374E8540-63A5-E53F-7A72-EE35A3439E67}"/>
              </a:ext>
            </a:extLst>
          </p:cNvPr>
          <p:cNvSpPr/>
          <p:nvPr/>
        </p:nvSpPr>
        <p:spPr>
          <a:xfrm>
            <a:off x="10375296" y="264309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دریافت مقاله</a:t>
            </a:r>
            <a:endParaRPr lang="en-US" sz="1400" b="1" dirty="0">
              <a:solidFill>
                <a:schemeClr val="bg1"/>
              </a:solidFill>
              <a:cs typeface="B Nazanin" panose="00000400000000000000" pitchFamily="2" charset="-78"/>
            </a:endParaRPr>
          </a:p>
        </p:txBody>
      </p:sp>
      <p:sp>
        <p:nvSpPr>
          <p:cNvPr id="11" name="Rectangle: Rounded Corners 10">
            <a:hlinkClick r:id="rId9" action="ppaction://hlinksldjump"/>
            <a:extLst>
              <a:ext uri="{FF2B5EF4-FFF2-40B4-BE49-F238E27FC236}">
                <a16:creationId xmlns:a16="http://schemas.microsoft.com/office/drawing/2014/main" id="{E7042290-A100-82D7-9548-56D1AC77CE99}"/>
              </a:ext>
            </a:extLst>
          </p:cNvPr>
          <p:cNvSpPr/>
          <p:nvPr/>
        </p:nvSpPr>
        <p:spPr>
          <a:xfrm>
            <a:off x="10375296" y="305541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سامانه پژوهشیار</a:t>
            </a:r>
            <a:endParaRPr lang="en-US" sz="1400" b="1" dirty="0">
              <a:solidFill>
                <a:schemeClr val="bg1"/>
              </a:solidFill>
              <a:cs typeface="B Nazanin" panose="00000400000000000000" pitchFamily="2" charset="-78"/>
            </a:endParaRPr>
          </a:p>
        </p:txBody>
      </p:sp>
      <p:sp>
        <p:nvSpPr>
          <p:cNvPr id="12" name="Rectangle: Rounded Corners 11">
            <a:hlinkClick r:id="rId10" action="ppaction://hlinksldjump"/>
            <a:extLst>
              <a:ext uri="{FF2B5EF4-FFF2-40B4-BE49-F238E27FC236}">
                <a16:creationId xmlns:a16="http://schemas.microsoft.com/office/drawing/2014/main" id="{45EB10E1-1A1E-3ACB-6FF4-62766F9F6499}"/>
              </a:ext>
            </a:extLst>
          </p:cNvPr>
          <p:cNvSpPr/>
          <p:nvPr/>
        </p:nvSpPr>
        <p:spPr>
          <a:xfrm>
            <a:off x="10375296" y="347620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ORCID</a:t>
            </a:r>
          </a:p>
        </p:txBody>
      </p:sp>
      <p:sp>
        <p:nvSpPr>
          <p:cNvPr id="13" name="Rectangle: Rounded Corners 12">
            <a:hlinkClick r:id="rId11" action="ppaction://hlinksldjump"/>
            <a:extLst>
              <a:ext uri="{FF2B5EF4-FFF2-40B4-BE49-F238E27FC236}">
                <a16:creationId xmlns:a16="http://schemas.microsoft.com/office/drawing/2014/main" id="{569A45D8-5CFF-F9CF-C6E2-C670B4C0F31E}"/>
              </a:ext>
            </a:extLst>
          </p:cNvPr>
          <p:cNvSpPr/>
          <p:nvPr/>
        </p:nvSpPr>
        <p:spPr>
          <a:xfrm>
            <a:off x="10375296" y="388852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ساختار مقاله</a:t>
            </a:r>
            <a:endParaRPr lang="en-US" sz="1400" b="1" dirty="0">
              <a:solidFill>
                <a:schemeClr val="bg1"/>
              </a:solidFill>
              <a:cs typeface="B Nazanin" panose="00000400000000000000" pitchFamily="2" charset="-78"/>
            </a:endParaRPr>
          </a:p>
        </p:txBody>
      </p:sp>
      <p:sp>
        <p:nvSpPr>
          <p:cNvPr id="14" name="Rectangle: Rounded Corners 13">
            <a:hlinkClick r:id="rId12" action="ppaction://hlinksldjump"/>
            <a:extLst>
              <a:ext uri="{FF2B5EF4-FFF2-40B4-BE49-F238E27FC236}">
                <a16:creationId xmlns:a16="http://schemas.microsoft.com/office/drawing/2014/main" id="{869A7646-1842-6210-E2F5-0C14D605231C}"/>
              </a:ext>
            </a:extLst>
          </p:cNvPr>
          <p:cNvSpPr/>
          <p:nvPr/>
        </p:nvSpPr>
        <p:spPr>
          <a:xfrm>
            <a:off x="10375296" y="43093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ارجاع دهی و نکات مهم</a:t>
            </a:r>
            <a:endParaRPr lang="en-US" sz="1400" b="1" dirty="0">
              <a:solidFill>
                <a:schemeClr val="bg1"/>
              </a:solidFill>
              <a:cs typeface="B Nazanin" panose="00000400000000000000" pitchFamily="2" charset="-78"/>
            </a:endParaRPr>
          </a:p>
        </p:txBody>
      </p:sp>
      <p:sp>
        <p:nvSpPr>
          <p:cNvPr id="15" name="Rectangle: Rounded Corners 14">
            <a:hlinkClick r:id="rId13" action="ppaction://hlinksldjump"/>
            <a:extLst>
              <a:ext uri="{FF2B5EF4-FFF2-40B4-BE49-F238E27FC236}">
                <a16:creationId xmlns:a16="http://schemas.microsoft.com/office/drawing/2014/main" id="{144EF5FE-61FF-EEA8-5534-D35135933224}"/>
              </a:ext>
            </a:extLst>
          </p:cNvPr>
          <p:cNvSpPr/>
          <p:nvPr/>
        </p:nvSpPr>
        <p:spPr>
          <a:xfrm>
            <a:off x="10375296" y="473011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انواع مقاله</a:t>
            </a:r>
            <a:endParaRPr lang="en-US" sz="1400" b="1" dirty="0">
              <a:solidFill>
                <a:schemeClr val="bg1"/>
              </a:solidFill>
              <a:cs typeface="B Nazanin" panose="00000400000000000000" pitchFamily="2" charset="-78"/>
            </a:endParaRPr>
          </a:p>
        </p:txBody>
      </p:sp>
      <p:sp>
        <p:nvSpPr>
          <p:cNvPr id="16" name="Rectangle: Rounded Corners 15">
            <a:hlinkClick r:id="rId14" action="ppaction://hlinksldjump"/>
            <a:extLst>
              <a:ext uri="{FF2B5EF4-FFF2-40B4-BE49-F238E27FC236}">
                <a16:creationId xmlns:a16="http://schemas.microsoft.com/office/drawing/2014/main" id="{34209385-5AD6-9A89-80A8-E311DECB088A}"/>
              </a:ext>
            </a:extLst>
          </p:cNvPr>
          <p:cNvSpPr/>
          <p:nvPr/>
        </p:nvSpPr>
        <p:spPr>
          <a:xfrm>
            <a:off x="10375296" y="515090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پذیرش و داوری</a:t>
            </a:r>
            <a:endParaRPr lang="en-US" sz="1400" b="1" dirty="0">
              <a:solidFill>
                <a:schemeClr val="bg1"/>
              </a:solidFill>
              <a:cs typeface="B Nazanin" panose="00000400000000000000" pitchFamily="2" charset="-78"/>
            </a:endParaRPr>
          </a:p>
        </p:txBody>
      </p:sp>
      <p:sp>
        <p:nvSpPr>
          <p:cNvPr id="18" name="Rectangle: Rounded Corners 17">
            <a:hlinkClick r:id="rId15" action="ppaction://hlinksldjump"/>
            <a:extLst>
              <a:ext uri="{FF2B5EF4-FFF2-40B4-BE49-F238E27FC236}">
                <a16:creationId xmlns:a16="http://schemas.microsoft.com/office/drawing/2014/main" id="{016984CF-3261-F691-B573-0E349CC6F7AE}"/>
              </a:ext>
            </a:extLst>
          </p:cNvPr>
          <p:cNvSpPr/>
          <p:nvPr/>
        </p:nvSpPr>
        <p:spPr>
          <a:xfrm>
            <a:off x="10375296" y="55632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سئو آکادمیک</a:t>
            </a:r>
            <a:endParaRPr lang="en-US" sz="1400" b="1" dirty="0">
              <a:solidFill>
                <a:schemeClr val="bg1"/>
              </a:solidFill>
              <a:cs typeface="B Nazanin" panose="00000400000000000000" pitchFamily="2" charset="-78"/>
            </a:endParaRPr>
          </a:p>
        </p:txBody>
      </p:sp>
      <p:sp>
        <p:nvSpPr>
          <p:cNvPr id="19" name="Rectangle: Rounded Corners 18">
            <a:hlinkClick r:id="rId16" action="ppaction://hlinksldjump"/>
            <a:extLst>
              <a:ext uri="{FF2B5EF4-FFF2-40B4-BE49-F238E27FC236}">
                <a16:creationId xmlns:a16="http://schemas.microsoft.com/office/drawing/2014/main" id="{14BECFAF-9C52-2C61-0AB0-B5D6BA475452}"/>
              </a:ext>
            </a:extLst>
          </p:cNvPr>
          <p:cNvSpPr/>
          <p:nvPr/>
        </p:nvSpPr>
        <p:spPr>
          <a:xfrm>
            <a:off x="10375297" y="597554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MaxQDA</a:t>
            </a:r>
            <a:endParaRPr lang="en-US" sz="1400" b="1" dirty="0">
              <a:solidFill>
                <a:schemeClr val="bg1"/>
              </a:solidFill>
              <a:cs typeface="B Nazanin" panose="00000400000000000000" pitchFamily="2" charset="-78"/>
            </a:endParaRPr>
          </a:p>
        </p:txBody>
      </p:sp>
      <p:sp>
        <p:nvSpPr>
          <p:cNvPr id="21" name="Rectangle: Rounded Corners 20">
            <a:hlinkClick r:id="rId17" action="ppaction://hlinksldjump"/>
            <a:extLst>
              <a:ext uri="{FF2B5EF4-FFF2-40B4-BE49-F238E27FC236}">
                <a16:creationId xmlns:a16="http://schemas.microsoft.com/office/drawing/2014/main" id="{EA9623A3-ACF5-2FAD-AEB8-8FA83C67F95F}"/>
              </a:ext>
            </a:extLst>
          </p:cNvPr>
          <p:cNvSpPr/>
          <p:nvPr/>
        </p:nvSpPr>
        <p:spPr>
          <a:xfrm>
            <a:off x="10375296" y="6396329"/>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روش‌های تحقیق منتخب</a:t>
            </a:r>
            <a:endParaRPr lang="en-US" sz="1400" b="1" dirty="0">
              <a:solidFill>
                <a:schemeClr val="bg1"/>
              </a:solidFill>
              <a:cs typeface="B Nazanin" panose="00000400000000000000" pitchFamily="2" charset="-78"/>
            </a:endParaRPr>
          </a:p>
        </p:txBody>
      </p:sp>
      <p:sp>
        <p:nvSpPr>
          <p:cNvPr id="26" name="Rectangle: Rounded Corners 25">
            <a:hlinkClick r:id="rId7" action="ppaction://hlinksldjump"/>
            <a:extLst>
              <a:ext uri="{FF2B5EF4-FFF2-40B4-BE49-F238E27FC236}">
                <a16:creationId xmlns:a16="http://schemas.microsoft.com/office/drawing/2014/main" id="{CE6F6B96-A031-0831-BF40-A3E997437FF0}"/>
              </a:ext>
            </a:extLst>
          </p:cNvPr>
          <p:cNvSpPr/>
          <p:nvPr/>
        </p:nvSpPr>
        <p:spPr>
          <a:xfrm>
            <a:off x="10380825" y="2239233"/>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VOSViewer</a:t>
            </a:r>
            <a:endParaRPr lang="en-US" sz="14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3247744139"/>
      </p:ext>
    </p:extLst>
  </p:cSld>
  <p:clrMapOvr>
    <a:masterClrMapping/>
  </p:clrMapOvr>
  <p:transition spd="med">
    <p:pull/>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31ECED-F382-4404-2AA7-AA5037719464}"/>
              </a:ext>
            </a:extLst>
          </p:cNvPr>
          <p:cNvSpPr>
            <a:spLocks noGrp="1"/>
          </p:cNvSpPr>
          <p:nvPr>
            <p:ph type="title"/>
          </p:nvPr>
        </p:nvSpPr>
        <p:spPr>
          <a:xfrm>
            <a:off x="214604" y="365125"/>
            <a:ext cx="9685176" cy="707895"/>
          </a:xfrm>
          <a:solidFill>
            <a:schemeClr val="accent1">
              <a:lumMod val="40000"/>
              <a:lumOff val="60000"/>
            </a:schemeClr>
          </a:solidFill>
        </p:spPr>
        <p:txBody>
          <a:bodyPr>
            <a:normAutofit fontScale="90000"/>
          </a:bodyPr>
          <a:lstStyle/>
          <a:p>
            <a:pPr algn="r" rtl="1"/>
            <a:r>
              <a:rPr lang="fa-IR" b="1" dirty="0">
                <a:cs typeface="B Nazanin" panose="00000400000000000000" pitchFamily="2" charset="-78"/>
              </a:rPr>
              <a:t>رتبه بندی نشریات</a:t>
            </a:r>
            <a:r>
              <a:rPr lang="en-US" b="1" dirty="0">
                <a:cs typeface="B Nazanin" panose="00000400000000000000" pitchFamily="2" charset="-78"/>
              </a:rPr>
              <a:t> </a:t>
            </a:r>
            <a:r>
              <a:rPr lang="fa-IR" b="1" dirty="0">
                <a:cs typeface="B Nazanin" panose="00000400000000000000" pitchFamily="2" charset="-78"/>
              </a:rPr>
              <a:t> » </a:t>
            </a:r>
            <a:r>
              <a:rPr lang="en-US" b="1" dirty="0">
                <a:cs typeface="B Nazanin" panose="00000400000000000000" pitchFamily="2" charset="-78"/>
              </a:rPr>
              <a:t>SJR</a:t>
            </a:r>
          </a:p>
        </p:txBody>
      </p:sp>
      <p:sp>
        <p:nvSpPr>
          <p:cNvPr id="17" name="Content Placeholder 2">
            <a:extLst>
              <a:ext uri="{FF2B5EF4-FFF2-40B4-BE49-F238E27FC236}">
                <a16:creationId xmlns:a16="http://schemas.microsoft.com/office/drawing/2014/main" id="{168E09BE-5C6B-1FBB-2BFF-AC850B8824F9}"/>
              </a:ext>
            </a:extLst>
          </p:cNvPr>
          <p:cNvSpPr>
            <a:spLocks noGrp="1"/>
          </p:cNvSpPr>
          <p:nvPr>
            <p:ph idx="1"/>
          </p:nvPr>
        </p:nvSpPr>
        <p:spPr>
          <a:xfrm>
            <a:off x="214604" y="1226220"/>
            <a:ext cx="9685176" cy="2016514"/>
          </a:xfrm>
        </p:spPr>
        <p:txBody>
          <a:bodyPr>
            <a:normAutofit/>
          </a:bodyPr>
          <a:lstStyle/>
          <a:p>
            <a:pPr marL="0" indent="0" algn="l">
              <a:buNone/>
            </a:pPr>
            <a:r>
              <a:rPr lang="en-US" sz="2400" b="1" dirty="0">
                <a:cs typeface="B Nazanin" panose="00000400000000000000" pitchFamily="2" charset="-78"/>
              </a:rPr>
              <a:t>2- </a:t>
            </a:r>
            <a:r>
              <a:rPr lang="en-US" sz="2400" b="1" dirty="0" err="1">
                <a:cs typeface="B Nazanin" panose="00000400000000000000" pitchFamily="2" charset="-78"/>
              </a:rPr>
              <a:t>Scimago</a:t>
            </a:r>
            <a:r>
              <a:rPr lang="en-US" sz="2400" b="1" dirty="0">
                <a:cs typeface="B Nazanin" panose="00000400000000000000" pitchFamily="2" charset="-78"/>
              </a:rPr>
              <a:t> Journal &amp; Country Rank (SJR) </a:t>
            </a:r>
            <a:r>
              <a:rPr lang="en-US" sz="2400" b="1" dirty="0">
                <a:solidFill>
                  <a:srgbClr val="C00000"/>
                </a:solidFill>
                <a:cs typeface="B Nazanin" panose="00000400000000000000" pitchFamily="2" charset="-78"/>
              </a:rPr>
              <a:t>https://www.scimagojr.com</a:t>
            </a:r>
          </a:p>
          <a:p>
            <a:pPr marL="0" indent="0" algn="r" rtl="1">
              <a:buNone/>
            </a:pPr>
            <a:r>
              <a:rPr lang="fa-IR" sz="2400" b="1" dirty="0">
                <a:solidFill>
                  <a:srgbClr val="0070C0"/>
                </a:solidFill>
                <a:cs typeface="B Nazanin" panose="00000400000000000000" pitchFamily="2" charset="-78"/>
              </a:rPr>
              <a:t>برای نشریات نمایه شده در اسکپوس</a:t>
            </a:r>
          </a:p>
        </p:txBody>
      </p:sp>
      <p:pic>
        <p:nvPicPr>
          <p:cNvPr id="7" name="Picture 6">
            <a:extLst>
              <a:ext uri="{FF2B5EF4-FFF2-40B4-BE49-F238E27FC236}">
                <a16:creationId xmlns:a16="http://schemas.microsoft.com/office/drawing/2014/main" id="{2E5369EB-FE0E-A6BA-ED8C-DB8E47E8ED84}"/>
              </a:ext>
            </a:extLst>
          </p:cNvPr>
          <p:cNvPicPr>
            <a:picLocks noChangeAspect="1"/>
          </p:cNvPicPr>
          <p:nvPr/>
        </p:nvPicPr>
        <p:blipFill rotWithShape="1">
          <a:blip r:embed="rId2"/>
          <a:srcRect b="13199"/>
          <a:stretch/>
        </p:blipFill>
        <p:spPr>
          <a:xfrm>
            <a:off x="599170" y="2209077"/>
            <a:ext cx="8731097" cy="4648923"/>
          </a:xfrm>
          <a:prstGeom prst="rect">
            <a:avLst/>
          </a:prstGeom>
        </p:spPr>
      </p:pic>
      <p:sp>
        <p:nvSpPr>
          <p:cNvPr id="3" name="Rectangle 2">
            <a:extLst>
              <a:ext uri="{FF2B5EF4-FFF2-40B4-BE49-F238E27FC236}">
                <a16:creationId xmlns:a16="http://schemas.microsoft.com/office/drawing/2014/main" id="{9FFD2995-5654-CEFD-2C12-D67FF881732F}"/>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Rounded Corners 20">
            <a:hlinkClick r:id="rId3" action="ppaction://hlinksldjump"/>
            <a:extLst>
              <a:ext uri="{FF2B5EF4-FFF2-40B4-BE49-F238E27FC236}">
                <a16:creationId xmlns:a16="http://schemas.microsoft.com/office/drawing/2014/main" id="{54561D05-B41B-B83C-A8C9-A45F2AA722EC}"/>
              </a:ext>
            </a:extLst>
          </p:cNvPr>
          <p:cNvSpPr/>
          <p:nvPr/>
        </p:nvSpPr>
        <p:spPr>
          <a:xfrm>
            <a:off x="10375296" y="95654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DOI</a:t>
            </a:r>
          </a:p>
        </p:txBody>
      </p:sp>
      <p:sp>
        <p:nvSpPr>
          <p:cNvPr id="22" name="Rectangle: Rounded Corners 21">
            <a:hlinkClick r:id="rId4" action="ppaction://hlinksldjump"/>
            <a:extLst>
              <a:ext uri="{FF2B5EF4-FFF2-40B4-BE49-F238E27FC236}">
                <a16:creationId xmlns:a16="http://schemas.microsoft.com/office/drawing/2014/main" id="{B0535C6C-CC16-B2C5-5749-2F24E75B8068}"/>
              </a:ext>
            </a:extLst>
          </p:cNvPr>
          <p:cNvSpPr/>
          <p:nvPr/>
        </p:nvSpPr>
        <p:spPr>
          <a:xfrm>
            <a:off x="10375296" y="55268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bg1"/>
                </a:solidFill>
                <a:cs typeface="B Nazanin" panose="00000400000000000000" pitchFamily="2" charset="-78"/>
              </a:rPr>
              <a:t>معرفی منابع</a:t>
            </a:r>
            <a:endParaRPr lang="en-US" sz="1400" b="1" dirty="0">
              <a:solidFill>
                <a:schemeClr val="bg1"/>
              </a:solidFill>
              <a:cs typeface="B Nazanin" panose="00000400000000000000" pitchFamily="2" charset="-78"/>
            </a:endParaRPr>
          </a:p>
        </p:txBody>
      </p:sp>
      <p:pic>
        <p:nvPicPr>
          <p:cNvPr id="23" name="Picture 22">
            <a:extLst>
              <a:ext uri="{FF2B5EF4-FFF2-40B4-BE49-F238E27FC236}">
                <a16:creationId xmlns:a16="http://schemas.microsoft.com/office/drawing/2014/main" id="{E538A94A-F7F2-9620-6EB7-AC39D5B6B52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24" name="TextBox 23">
            <a:extLst>
              <a:ext uri="{FF2B5EF4-FFF2-40B4-BE49-F238E27FC236}">
                <a16:creationId xmlns:a16="http://schemas.microsoft.com/office/drawing/2014/main" id="{4A036DE4-9AB9-883E-8F63-207B0B84D9D2}"/>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25" name="Rectangle: Rounded Corners 24">
            <a:hlinkClick r:id="rId6" action="ppaction://hlinksldjump"/>
            <a:extLst>
              <a:ext uri="{FF2B5EF4-FFF2-40B4-BE49-F238E27FC236}">
                <a16:creationId xmlns:a16="http://schemas.microsoft.com/office/drawing/2014/main" id="{6EB04D33-3246-4B64-BF32-613CFCC58CD3}"/>
              </a:ext>
            </a:extLst>
          </p:cNvPr>
          <p:cNvSpPr/>
          <p:nvPr/>
        </p:nvSpPr>
        <p:spPr>
          <a:xfrm>
            <a:off x="10375296" y="138580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علم سنجی</a:t>
            </a:r>
            <a:endParaRPr lang="en-US" sz="1400" b="1" dirty="0">
              <a:solidFill>
                <a:schemeClr val="bg1"/>
              </a:solidFill>
              <a:cs typeface="B Nazanin" panose="00000400000000000000" pitchFamily="2" charset="-78"/>
            </a:endParaRPr>
          </a:p>
        </p:txBody>
      </p:sp>
      <p:sp>
        <p:nvSpPr>
          <p:cNvPr id="26" name="Rectangle: Rounded Corners 25">
            <a:hlinkClick r:id="rId7" action="ppaction://hlinksldjump"/>
            <a:extLst>
              <a:ext uri="{FF2B5EF4-FFF2-40B4-BE49-F238E27FC236}">
                <a16:creationId xmlns:a16="http://schemas.microsoft.com/office/drawing/2014/main" id="{7D0A669B-63CF-BCCA-2D30-DD21C09A37C8}"/>
              </a:ext>
            </a:extLst>
          </p:cNvPr>
          <p:cNvSpPr/>
          <p:nvPr/>
        </p:nvSpPr>
        <p:spPr>
          <a:xfrm>
            <a:off x="10375296" y="1815066"/>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tx1"/>
                </a:solidFill>
                <a:cs typeface="B Nazanin" panose="00000400000000000000" pitchFamily="2" charset="-78"/>
              </a:rPr>
              <a:t>رتبه بندی نشریات</a:t>
            </a:r>
            <a:endParaRPr lang="en-US" sz="1400" b="1" dirty="0">
              <a:solidFill>
                <a:schemeClr val="tx1"/>
              </a:solidFill>
              <a:cs typeface="B Nazanin" panose="00000400000000000000" pitchFamily="2" charset="-78"/>
            </a:endParaRPr>
          </a:p>
        </p:txBody>
      </p:sp>
      <p:sp>
        <p:nvSpPr>
          <p:cNvPr id="27" name="Rectangle: Rounded Corners 26">
            <a:hlinkClick r:id="rId8" action="ppaction://hlinksldjump"/>
            <a:extLst>
              <a:ext uri="{FF2B5EF4-FFF2-40B4-BE49-F238E27FC236}">
                <a16:creationId xmlns:a16="http://schemas.microsoft.com/office/drawing/2014/main" id="{2A359A7B-AF86-A6BD-921C-7EAFCF79472E}"/>
              </a:ext>
            </a:extLst>
          </p:cNvPr>
          <p:cNvSpPr/>
          <p:nvPr/>
        </p:nvSpPr>
        <p:spPr>
          <a:xfrm>
            <a:off x="10375296" y="264309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دریافت مقاله</a:t>
            </a:r>
            <a:endParaRPr lang="en-US" sz="1400" b="1" dirty="0">
              <a:solidFill>
                <a:schemeClr val="bg1"/>
              </a:solidFill>
              <a:cs typeface="B Nazanin" panose="00000400000000000000" pitchFamily="2" charset="-78"/>
            </a:endParaRPr>
          </a:p>
        </p:txBody>
      </p:sp>
      <p:sp>
        <p:nvSpPr>
          <p:cNvPr id="28" name="Rectangle: Rounded Corners 27">
            <a:hlinkClick r:id="rId9" action="ppaction://hlinksldjump"/>
            <a:extLst>
              <a:ext uri="{FF2B5EF4-FFF2-40B4-BE49-F238E27FC236}">
                <a16:creationId xmlns:a16="http://schemas.microsoft.com/office/drawing/2014/main" id="{2E759C88-D7F5-3A93-A89F-378975565F63}"/>
              </a:ext>
            </a:extLst>
          </p:cNvPr>
          <p:cNvSpPr/>
          <p:nvPr/>
        </p:nvSpPr>
        <p:spPr>
          <a:xfrm>
            <a:off x="10375296" y="305541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سامانه پژوهشیار</a:t>
            </a:r>
            <a:endParaRPr lang="en-US" sz="1400" b="1" dirty="0">
              <a:solidFill>
                <a:schemeClr val="bg1"/>
              </a:solidFill>
              <a:cs typeface="B Nazanin" panose="00000400000000000000" pitchFamily="2" charset="-78"/>
            </a:endParaRPr>
          </a:p>
        </p:txBody>
      </p:sp>
      <p:sp>
        <p:nvSpPr>
          <p:cNvPr id="29" name="Rectangle: Rounded Corners 28">
            <a:hlinkClick r:id="rId10" action="ppaction://hlinksldjump"/>
            <a:extLst>
              <a:ext uri="{FF2B5EF4-FFF2-40B4-BE49-F238E27FC236}">
                <a16:creationId xmlns:a16="http://schemas.microsoft.com/office/drawing/2014/main" id="{BA7040D9-8820-4446-4C25-48B246950389}"/>
              </a:ext>
            </a:extLst>
          </p:cNvPr>
          <p:cNvSpPr/>
          <p:nvPr/>
        </p:nvSpPr>
        <p:spPr>
          <a:xfrm>
            <a:off x="10375296" y="347620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ORCID</a:t>
            </a:r>
          </a:p>
        </p:txBody>
      </p:sp>
      <p:sp>
        <p:nvSpPr>
          <p:cNvPr id="30" name="Rectangle: Rounded Corners 29">
            <a:hlinkClick r:id="rId11" action="ppaction://hlinksldjump"/>
            <a:extLst>
              <a:ext uri="{FF2B5EF4-FFF2-40B4-BE49-F238E27FC236}">
                <a16:creationId xmlns:a16="http://schemas.microsoft.com/office/drawing/2014/main" id="{83ADDF64-889A-2C50-FF7D-87B9F9609B0C}"/>
              </a:ext>
            </a:extLst>
          </p:cNvPr>
          <p:cNvSpPr/>
          <p:nvPr/>
        </p:nvSpPr>
        <p:spPr>
          <a:xfrm>
            <a:off x="10375296" y="388852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ساختار مقاله</a:t>
            </a:r>
            <a:endParaRPr lang="en-US" sz="1400" b="1" dirty="0">
              <a:solidFill>
                <a:schemeClr val="bg1"/>
              </a:solidFill>
              <a:cs typeface="B Nazanin" panose="00000400000000000000" pitchFamily="2" charset="-78"/>
            </a:endParaRPr>
          </a:p>
        </p:txBody>
      </p:sp>
      <p:sp>
        <p:nvSpPr>
          <p:cNvPr id="31" name="Rectangle: Rounded Corners 30">
            <a:hlinkClick r:id="rId12" action="ppaction://hlinksldjump"/>
            <a:extLst>
              <a:ext uri="{FF2B5EF4-FFF2-40B4-BE49-F238E27FC236}">
                <a16:creationId xmlns:a16="http://schemas.microsoft.com/office/drawing/2014/main" id="{7BD8C5B4-0FCB-0BE5-4D48-46EDCFFBD386}"/>
              </a:ext>
            </a:extLst>
          </p:cNvPr>
          <p:cNvSpPr/>
          <p:nvPr/>
        </p:nvSpPr>
        <p:spPr>
          <a:xfrm>
            <a:off x="10375296" y="43093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ارجاع دهی و نکات مهم</a:t>
            </a:r>
            <a:endParaRPr lang="en-US" sz="1400" b="1" dirty="0">
              <a:solidFill>
                <a:schemeClr val="bg1"/>
              </a:solidFill>
              <a:cs typeface="B Nazanin" panose="00000400000000000000" pitchFamily="2" charset="-78"/>
            </a:endParaRPr>
          </a:p>
        </p:txBody>
      </p:sp>
      <p:sp>
        <p:nvSpPr>
          <p:cNvPr id="32" name="Rectangle: Rounded Corners 31">
            <a:hlinkClick r:id="rId13" action="ppaction://hlinksldjump"/>
            <a:extLst>
              <a:ext uri="{FF2B5EF4-FFF2-40B4-BE49-F238E27FC236}">
                <a16:creationId xmlns:a16="http://schemas.microsoft.com/office/drawing/2014/main" id="{CF639CB3-F172-E338-7C7E-1FB5FE913EB5}"/>
              </a:ext>
            </a:extLst>
          </p:cNvPr>
          <p:cNvSpPr/>
          <p:nvPr/>
        </p:nvSpPr>
        <p:spPr>
          <a:xfrm>
            <a:off x="10375296" y="473011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انواع مقاله</a:t>
            </a:r>
            <a:endParaRPr lang="en-US" sz="1400" b="1" dirty="0">
              <a:solidFill>
                <a:schemeClr val="bg1"/>
              </a:solidFill>
              <a:cs typeface="B Nazanin" panose="00000400000000000000" pitchFamily="2" charset="-78"/>
            </a:endParaRPr>
          </a:p>
        </p:txBody>
      </p:sp>
      <p:sp>
        <p:nvSpPr>
          <p:cNvPr id="33" name="Rectangle: Rounded Corners 32">
            <a:hlinkClick r:id="rId14" action="ppaction://hlinksldjump"/>
            <a:extLst>
              <a:ext uri="{FF2B5EF4-FFF2-40B4-BE49-F238E27FC236}">
                <a16:creationId xmlns:a16="http://schemas.microsoft.com/office/drawing/2014/main" id="{3692CC98-1148-FDDC-E367-DC0E7ED81233}"/>
              </a:ext>
            </a:extLst>
          </p:cNvPr>
          <p:cNvSpPr/>
          <p:nvPr/>
        </p:nvSpPr>
        <p:spPr>
          <a:xfrm>
            <a:off x="10375296" y="515090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پذیرش و داوری</a:t>
            </a:r>
            <a:endParaRPr lang="en-US" sz="1400" b="1" dirty="0">
              <a:solidFill>
                <a:schemeClr val="bg1"/>
              </a:solidFill>
              <a:cs typeface="B Nazanin" panose="00000400000000000000" pitchFamily="2" charset="-78"/>
            </a:endParaRPr>
          </a:p>
        </p:txBody>
      </p:sp>
      <p:sp>
        <p:nvSpPr>
          <p:cNvPr id="34" name="Rectangle: Rounded Corners 33">
            <a:hlinkClick r:id="rId15" action="ppaction://hlinksldjump"/>
            <a:extLst>
              <a:ext uri="{FF2B5EF4-FFF2-40B4-BE49-F238E27FC236}">
                <a16:creationId xmlns:a16="http://schemas.microsoft.com/office/drawing/2014/main" id="{59D5A2CA-9100-ED2C-DA8D-0290CD90E25A}"/>
              </a:ext>
            </a:extLst>
          </p:cNvPr>
          <p:cNvSpPr/>
          <p:nvPr/>
        </p:nvSpPr>
        <p:spPr>
          <a:xfrm>
            <a:off x="10375296" y="55632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سئو آکادمیک</a:t>
            </a:r>
            <a:endParaRPr lang="en-US" sz="1400" b="1" dirty="0">
              <a:solidFill>
                <a:schemeClr val="bg1"/>
              </a:solidFill>
              <a:cs typeface="B Nazanin" panose="00000400000000000000" pitchFamily="2" charset="-78"/>
            </a:endParaRPr>
          </a:p>
        </p:txBody>
      </p:sp>
      <p:sp>
        <p:nvSpPr>
          <p:cNvPr id="35" name="Rectangle: Rounded Corners 34">
            <a:hlinkClick r:id="rId16" action="ppaction://hlinksldjump"/>
            <a:extLst>
              <a:ext uri="{FF2B5EF4-FFF2-40B4-BE49-F238E27FC236}">
                <a16:creationId xmlns:a16="http://schemas.microsoft.com/office/drawing/2014/main" id="{DB667574-85BF-B973-D05A-1C8A59A2C8A5}"/>
              </a:ext>
            </a:extLst>
          </p:cNvPr>
          <p:cNvSpPr/>
          <p:nvPr/>
        </p:nvSpPr>
        <p:spPr>
          <a:xfrm>
            <a:off x="10375297" y="597554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MaxQDA</a:t>
            </a:r>
            <a:endParaRPr lang="en-US" sz="1400" b="1" dirty="0">
              <a:solidFill>
                <a:schemeClr val="bg1"/>
              </a:solidFill>
              <a:cs typeface="B Nazanin" panose="00000400000000000000" pitchFamily="2" charset="-78"/>
            </a:endParaRPr>
          </a:p>
        </p:txBody>
      </p:sp>
      <p:sp>
        <p:nvSpPr>
          <p:cNvPr id="36" name="Rectangle: Rounded Corners 35">
            <a:hlinkClick r:id="rId17" action="ppaction://hlinksldjump"/>
            <a:extLst>
              <a:ext uri="{FF2B5EF4-FFF2-40B4-BE49-F238E27FC236}">
                <a16:creationId xmlns:a16="http://schemas.microsoft.com/office/drawing/2014/main" id="{F09285CC-757E-6459-BA3E-440819528F54}"/>
              </a:ext>
            </a:extLst>
          </p:cNvPr>
          <p:cNvSpPr/>
          <p:nvPr/>
        </p:nvSpPr>
        <p:spPr>
          <a:xfrm>
            <a:off x="10375296" y="6396329"/>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روش‌های تحقیق منتخب</a:t>
            </a:r>
            <a:endParaRPr lang="en-US" sz="1400" b="1" dirty="0">
              <a:solidFill>
                <a:schemeClr val="bg1"/>
              </a:solidFill>
              <a:cs typeface="B Nazanin" panose="00000400000000000000" pitchFamily="2" charset="-78"/>
            </a:endParaRPr>
          </a:p>
        </p:txBody>
      </p:sp>
      <p:sp>
        <p:nvSpPr>
          <p:cNvPr id="37" name="Rectangle: Rounded Corners 36">
            <a:hlinkClick r:id="rId7" action="ppaction://hlinksldjump"/>
            <a:extLst>
              <a:ext uri="{FF2B5EF4-FFF2-40B4-BE49-F238E27FC236}">
                <a16:creationId xmlns:a16="http://schemas.microsoft.com/office/drawing/2014/main" id="{57B386F7-7465-7625-1D89-F82F9C8F5509}"/>
              </a:ext>
            </a:extLst>
          </p:cNvPr>
          <p:cNvSpPr/>
          <p:nvPr/>
        </p:nvSpPr>
        <p:spPr>
          <a:xfrm>
            <a:off x="10380825" y="2239233"/>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VOSViewer</a:t>
            </a:r>
            <a:endParaRPr lang="en-US" sz="14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1759474752"/>
      </p:ext>
    </p:extLst>
  </p:cSld>
  <p:clrMapOvr>
    <a:masterClrMapping/>
  </p:clrMapOvr>
  <p:transition spd="med">
    <p:pull/>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31ECED-F382-4404-2AA7-AA5037719464}"/>
              </a:ext>
            </a:extLst>
          </p:cNvPr>
          <p:cNvSpPr>
            <a:spLocks noGrp="1"/>
          </p:cNvSpPr>
          <p:nvPr>
            <p:ph type="title"/>
          </p:nvPr>
        </p:nvSpPr>
        <p:spPr>
          <a:xfrm>
            <a:off x="214604" y="365125"/>
            <a:ext cx="9685176" cy="707895"/>
          </a:xfrm>
          <a:solidFill>
            <a:schemeClr val="accent1">
              <a:lumMod val="40000"/>
              <a:lumOff val="60000"/>
            </a:schemeClr>
          </a:solidFill>
        </p:spPr>
        <p:txBody>
          <a:bodyPr>
            <a:normAutofit fontScale="90000"/>
          </a:bodyPr>
          <a:lstStyle/>
          <a:p>
            <a:pPr algn="r" rtl="1"/>
            <a:r>
              <a:rPr lang="fa-IR" b="1" dirty="0">
                <a:cs typeface="B Nazanin" panose="00000400000000000000" pitchFamily="2" charset="-78"/>
              </a:rPr>
              <a:t>رتبه بندی نشریات » </a:t>
            </a:r>
            <a:r>
              <a:rPr lang="en-US" b="1" dirty="0">
                <a:cs typeface="B Nazanin" panose="00000400000000000000" pitchFamily="2" charset="-78"/>
              </a:rPr>
              <a:t>SJR</a:t>
            </a:r>
          </a:p>
        </p:txBody>
      </p:sp>
      <p:sp>
        <p:nvSpPr>
          <p:cNvPr id="17" name="Content Placeholder 2">
            <a:extLst>
              <a:ext uri="{FF2B5EF4-FFF2-40B4-BE49-F238E27FC236}">
                <a16:creationId xmlns:a16="http://schemas.microsoft.com/office/drawing/2014/main" id="{168E09BE-5C6B-1FBB-2BFF-AC850B8824F9}"/>
              </a:ext>
            </a:extLst>
          </p:cNvPr>
          <p:cNvSpPr>
            <a:spLocks noGrp="1"/>
          </p:cNvSpPr>
          <p:nvPr>
            <p:ph idx="1"/>
          </p:nvPr>
        </p:nvSpPr>
        <p:spPr>
          <a:xfrm>
            <a:off x="214604" y="1226220"/>
            <a:ext cx="9685176" cy="2016514"/>
          </a:xfrm>
        </p:spPr>
        <p:txBody>
          <a:bodyPr>
            <a:normAutofit/>
          </a:bodyPr>
          <a:lstStyle/>
          <a:p>
            <a:pPr marL="0" indent="0" algn="l">
              <a:buNone/>
            </a:pPr>
            <a:r>
              <a:rPr lang="en-US" sz="2400" b="1" dirty="0">
                <a:cs typeface="B Nazanin" panose="00000400000000000000" pitchFamily="2" charset="-78"/>
              </a:rPr>
              <a:t>2- </a:t>
            </a:r>
            <a:r>
              <a:rPr lang="en-US" sz="2400" b="1" dirty="0" err="1">
                <a:cs typeface="B Nazanin" panose="00000400000000000000" pitchFamily="2" charset="-78"/>
              </a:rPr>
              <a:t>Scimago</a:t>
            </a:r>
            <a:r>
              <a:rPr lang="en-US" sz="2400" b="1" dirty="0">
                <a:cs typeface="B Nazanin" panose="00000400000000000000" pitchFamily="2" charset="-78"/>
              </a:rPr>
              <a:t> Journal &amp; Country Rank (</a:t>
            </a:r>
            <a:r>
              <a:rPr lang="en-US" sz="2400" b="1" dirty="0" err="1">
                <a:cs typeface="B Nazanin" panose="00000400000000000000" pitchFamily="2" charset="-78"/>
              </a:rPr>
              <a:t>sjr</a:t>
            </a:r>
            <a:r>
              <a:rPr lang="en-US" sz="2400" b="1" dirty="0">
                <a:cs typeface="B Nazanin" panose="00000400000000000000" pitchFamily="2" charset="-78"/>
              </a:rPr>
              <a:t>) </a:t>
            </a:r>
            <a:r>
              <a:rPr lang="en-US" sz="2400" b="1" dirty="0">
                <a:solidFill>
                  <a:srgbClr val="C00000"/>
                </a:solidFill>
                <a:cs typeface="B Nazanin" panose="00000400000000000000" pitchFamily="2" charset="-78"/>
              </a:rPr>
              <a:t>https://www.scimagojr.com</a:t>
            </a:r>
            <a:endParaRPr lang="fa-IR" sz="2400" b="1" dirty="0">
              <a:solidFill>
                <a:srgbClr val="C00000"/>
              </a:solidFill>
              <a:cs typeface="B Nazanin" panose="00000400000000000000" pitchFamily="2" charset="-78"/>
            </a:endParaRPr>
          </a:p>
        </p:txBody>
      </p:sp>
      <p:pic>
        <p:nvPicPr>
          <p:cNvPr id="13" name="Picture 12">
            <a:extLst>
              <a:ext uri="{FF2B5EF4-FFF2-40B4-BE49-F238E27FC236}">
                <a16:creationId xmlns:a16="http://schemas.microsoft.com/office/drawing/2014/main" id="{B94EFCC6-C08B-CD14-3597-774E63A4D150}"/>
              </a:ext>
            </a:extLst>
          </p:cNvPr>
          <p:cNvPicPr>
            <a:picLocks noChangeAspect="1"/>
          </p:cNvPicPr>
          <p:nvPr/>
        </p:nvPicPr>
        <p:blipFill rotWithShape="1">
          <a:blip r:embed="rId2">
            <a:extLst>
              <a:ext uri="{28A0092B-C50C-407E-A947-70E740481C1C}">
                <a14:useLocalDpi xmlns:a14="http://schemas.microsoft.com/office/drawing/2010/main" val="0"/>
              </a:ext>
            </a:extLst>
          </a:blip>
          <a:srcRect b="6769"/>
          <a:stretch/>
        </p:blipFill>
        <p:spPr>
          <a:xfrm>
            <a:off x="649198" y="1843483"/>
            <a:ext cx="8782669" cy="5014518"/>
          </a:xfrm>
          <a:prstGeom prst="rect">
            <a:avLst/>
          </a:prstGeom>
        </p:spPr>
      </p:pic>
      <p:sp>
        <p:nvSpPr>
          <p:cNvPr id="3" name="Rectangle 2">
            <a:extLst>
              <a:ext uri="{FF2B5EF4-FFF2-40B4-BE49-F238E27FC236}">
                <a16:creationId xmlns:a16="http://schemas.microsoft.com/office/drawing/2014/main" id="{D1857B98-7873-C503-1244-C8F50CCFB05E}"/>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Rounded Corners 20">
            <a:hlinkClick r:id="rId3" action="ppaction://hlinksldjump"/>
            <a:extLst>
              <a:ext uri="{FF2B5EF4-FFF2-40B4-BE49-F238E27FC236}">
                <a16:creationId xmlns:a16="http://schemas.microsoft.com/office/drawing/2014/main" id="{D1D64CB1-2CCB-5EBA-DF09-D8380393DEA8}"/>
              </a:ext>
            </a:extLst>
          </p:cNvPr>
          <p:cNvSpPr/>
          <p:nvPr/>
        </p:nvSpPr>
        <p:spPr>
          <a:xfrm>
            <a:off x="10375296" y="95654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DOI</a:t>
            </a:r>
          </a:p>
        </p:txBody>
      </p:sp>
      <p:sp>
        <p:nvSpPr>
          <p:cNvPr id="22" name="Rectangle: Rounded Corners 21">
            <a:hlinkClick r:id="rId4" action="ppaction://hlinksldjump"/>
            <a:extLst>
              <a:ext uri="{FF2B5EF4-FFF2-40B4-BE49-F238E27FC236}">
                <a16:creationId xmlns:a16="http://schemas.microsoft.com/office/drawing/2014/main" id="{1BAEC8F8-66DC-CFA5-5EEE-C19BD8AA6A3F}"/>
              </a:ext>
            </a:extLst>
          </p:cNvPr>
          <p:cNvSpPr/>
          <p:nvPr/>
        </p:nvSpPr>
        <p:spPr>
          <a:xfrm>
            <a:off x="10375296" y="55268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bg1"/>
                </a:solidFill>
                <a:cs typeface="B Nazanin" panose="00000400000000000000" pitchFamily="2" charset="-78"/>
              </a:rPr>
              <a:t>معرفی منابع</a:t>
            </a:r>
            <a:endParaRPr lang="en-US" sz="1400" b="1" dirty="0">
              <a:solidFill>
                <a:schemeClr val="bg1"/>
              </a:solidFill>
              <a:cs typeface="B Nazanin" panose="00000400000000000000" pitchFamily="2" charset="-78"/>
            </a:endParaRPr>
          </a:p>
        </p:txBody>
      </p:sp>
      <p:pic>
        <p:nvPicPr>
          <p:cNvPr id="23" name="Picture 22">
            <a:extLst>
              <a:ext uri="{FF2B5EF4-FFF2-40B4-BE49-F238E27FC236}">
                <a16:creationId xmlns:a16="http://schemas.microsoft.com/office/drawing/2014/main" id="{1868A9F5-0496-F6E2-454F-95DEE6DB4E6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24" name="TextBox 23">
            <a:extLst>
              <a:ext uri="{FF2B5EF4-FFF2-40B4-BE49-F238E27FC236}">
                <a16:creationId xmlns:a16="http://schemas.microsoft.com/office/drawing/2014/main" id="{9FFE66D7-D5DF-6DA6-AE84-CDA2EE097670}"/>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25" name="Rectangle: Rounded Corners 24">
            <a:hlinkClick r:id="rId6" action="ppaction://hlinksldjump"/>
            <a:extLst>
              <a:ext uri="{FF2B5EF4-FFF2-40B4-BE49-F238E27FC236}">
                <a16:creationId xmlns:a16="http://schemas.microsoft.com/office/drawing/2014/main" id="{7F6F525C-CE16-C3BD-AE71-F91D63AEB4D9}"/>
              </a:ext>
            </a:extLst>
          </p:cNvPr>
          <p:cNvSpPr/>
          <p:nvPr/>
        </p:nvSpPr>
        <p:spPr>
          <a:xfrm>
            <a:off x="10375296" y="138580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علم سنجی</a:t>
            </a:r>
            <a:endParaRPr lang="en-US" sz="1400" b="1" dirty="0">
              <a:solidFill>
                <a:schemeClr val="bg1"/>
              </a:solidFill>
              <a:cs typeface="B Nazanin" panose="00000400000000000000" pitchFamily="2" charset="-78"/>
            </a:endParaRPr>
          </a:p>
        </p:txBody>
      </p:sp>
      <p:sp>
        <p:nvSpPr>
          <p:cNvPr id="26" name="Rectangle: Rounded Corners 25">
            <a:hlinkClick r:id="rId7" action="ppaction://hlinksldjump"/>
            <a:extLst>
              <a:ext uri="{FF2B5EF4-FFF2-40B4-BE49-F238E27FC236}">
                <a16:creationId xmlns:a16="http://schemas.microsoft.com/office/drawing/2014/main" id="{6A4DA2B6-013A-2515-1403-F1552C97615B}"/>
              </a:ext>
            </a:extLst>
          </p:cNvPr>
          <p:cNvSpPr/>
          <p:nvPr/>
        </p:nvSpPr>
        <p:spPr>
          <a:xfrm>
            <a:off x="10375296" y="1815066"/>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tx1"/>
                </a:solidFill>
                <a:cs typeface="B Nazanin" panose="00000400000000000000" pitchFamily="2" charset="-78"/>
              </a:rPr>
              <a:t>رتبه بندی نشریات</a:t>
            </a:r>
            <a:endParaRPr lang="en-US" sz="1400" b="1" dirty="0">
              <a:solidFill>
                <a:schemeClr val="tx1"/>
              </a:solidFill>
              <a:cs typeface="B Nazanin" panose="00000400000000000000" pitchFamily="2" charset="-78"/>
            </a:endParaRPr>
          </a:p>
        </p:txBody>
      </p:sp>
      <p:sp>
        <p:nvSpPr>
          <p:cNvPr id="27" name="Rectangle: Rounded Corners 26">
            <a:hlinkClick r:id="rId8" action="ppaction://hlinksldjump"/>
            <a:extLst>
              <a:ext uri="{FF2B5EF4-FFF2-40B4-BE49-F238E27FC236}">
                <a16:creationId xmlns:a16="http://schemas.microsoft.com/office/drawing/2014/main" id="{0440CAFB-0DB5-E2C8-48E9-E1AF46BDB4BE}"/>
              </a:ext>
            </a:extLst>
          </p:cNvPr>
          <p:cNvSpPr/>
          <p:nvPr/>
        </p:nvSpPr>
        <p:spPr>
          <a:xfrm>
            <a:off x="10375296" y="264309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دریافت مقاله</a:t>
            </a:r>
            <a:endParaRPr lang="en-US" sz="1400" b="1" dirty="0">
              <a:solidFill>
                <a:schemeClr val="bg1"/>
              </a:solidFill>
              <a:cs typeface="B Nazanin" panose="00000400000000000000" pitchFamily="2" charset="-78"/>
            </a:endParaRPr>
          </a:p>
        </p:txBody>
      </p:sp>
      <p:sp>
        <p:nvSpPr>
          <p:cNvPr id="28" name="Rectangle: Rounded Corners 27">
            <a:hlinkClick r:id="rId9" action="ppaction://hlinksldjump"/>
            <a:extLst>
              <a:ext uri="{FF2B5EF4-FFF2-40B4-BE49-F238E27FC236}">
                <a16:creationId xmlns:a16="http://schemas.microsoft.com/office/drawing/2014/main" id="{0F89AD28-D328-1E05-0A0A-AFEE37A7A6B2}"/>
              </a:ext>
            </a:extLst>
          </p:cNvPr>
          <p:cNvSpPr/>
          <p:nvPr/>
        </p:nvSpPr>
        <p:spPr>
          <a:xfrm>
            <a:off x="10375296" y="305541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سامانه پژوهشیار</a:t>
            </a:r>
            <a:endParaRPr lang="en-US" sz="1400" b="1" dirty="0">
              <a:solidFill>
                <a:schemeClr val="bg1"/>
              </a:solidFill>
              <a:cs typeface="B Nazanin" panose="00000400000000000000" pitchFamily="2" charset="-78"/>
            </a:endParaRPr>
          </a:p>
        </p:txBody>
      </p:sp>
      <p:sp>
        <p:nvSpPr>
          <p:cNvPr id="29" name="Rectangle: Rounded Corners 28">
            <a:hlinkClick r:id="rId10" action="ppaction://hlinksldjump"/>
            <a:extLst>
              <a:ext uri="{FF2B5EF4-FFF2-40B4-BE49-F238E27FC236}">
                <a16:creationId xmlns:a16="http://schemas.microsoft.com/office/drawing/2014/main" id="{4726B6E7-1A78-C42E-5321-CF39D67DD7E7}"/>
              </a:ext>
            </a:extLst>
          </p:cNvPr>
          <p:cNvSpPr/>
          <p:nvPr/>
        </p:nvSpPr>
        <p:spPr>
          <a:xfrm>
            <a:off x="10375296" y="347620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ORCID</a:t>
            </a:r>
          </a:p>
        </p:txBody>
      </p:sp>
      <p:sp>
        <p:nvSpPr>
          <p:cNvPr id="30" name="Rectangle: Rounded Corners 29">
            <a:hlinkClick r:id="rId11" action="ppaction://hlinksldjump"/>
            <a:extLst>
              <a:ext uri="{FF2B5EF4-FFF2-40B4-BE49-F238E27FC236}">
                <a16:creationId xmlns:a16="http://schemas.microsoft.com/office/drawing/2014/main" id="{A3F0BD0A-EF19-3282-2608-F45E2F265C72}"/>
              </a:ext>
            </a:extLst>
          </p:cNvPr>
          <p:cNvSpPr/>
          <p:nvPr/>
        </p:nvSpPr>
        <p:spPr>
          <a:xfrm>
            <a:off x="10375296" y="388852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ساختار مقاله</a:t>
            </a:r>
            <a:endParaRPr lang="en-US" sz="1400" b="1" dirty="0">
              <a:solidFill>
                <a:schemeClr val="bg1"/>
              </a:solidFill>
              <a:cs typeface="B Nazanin" panose="00000400000000000000" pitchFamily="2" charset="-78"/>
            </a:endParaRPr>
          </a:p>
        </p:txBody>
      </p:sp>
      <p:sp>
        <p:nvSpPr>
          <p:cNvPr id="31" name="Rectangle: Rounded Corners 30">
            <a:hlinkClick r:id="rId12" action="ppaction://hlinksldjump"/>
            <a:extLst>
              <a:ext uri="{FF2B5EF4-FFF2-40B4-BE49-F238E27FC236}">
                <a16:creationId xmlns:a16="http://schemas.microsoft.com/office/drawing/2014/main" id="{F804320F-9393-4022-69DF-2DD861D5CBDE}"/>
              </a:ext>
            </a:extLst>
          </p:cNvPr>
          <p:cNvSpPr/>
          <p:nvPr/>
        </p:nvSpPr>
        <p:spPr>
          <a:xfrm>
            <a:off x="10375296" y="43093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ارجاع دهی و نکات مهم</a:t>
            </a:r>
            <a:endParaRPr lang="en-US" sz="1400" b="1" dirty="0">
              <a:solidFill>
                <a:schemeClr val="bg1"/>
              </a:solidFill>
              <a:cs typeface="B Nazanin" panose="00000400000000000000" pitchFamily="2" charset="-78"/>
            </a:endParaRPr>
          </a:p>
        </p:txBody>
      </p:sp>
      <p:sp>
        <p:nvSpPr>
          <p:cNvPr id="32" name="Rectangle: Rounded Corners 31">
            <a:hlinkClick r:id="rId13" action="ppaction://hlinksldjump"/>
            <a:extLst>
              <a:ext uri="{FF2B5EF4-FFF2-40B4-BE49-F238E27FC236}">
                <a16:creationId xmlns:a16="http://schemas.microsoft.com/office/drawing/2014/main" id="{88A98AFF-1DEF-C21B-31B8-DBDCB985F2C3}"/>
              </a:ext>
            </a:extLst>
          </p:cNvPr>
          <p:cNvSpPr/>
          <p:nvPr/>
        </p:nvSpPr>
        <p:spPr>
          <a:xfrm>
            <a:off x="10375296" y="473011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انواع مقاله</a:t>
            </a:r>
            <a:endParaRPr lang="en-US" sz="1400" b="1" dirty="0">
              <a:solidFill>
                <a:schemeClr val="bg1"/>
              </a:solidFill>
              <a:cs typeface="B Nazanin" panose="00000400000000000000" pitchFamily="2" charset="-78"/>
            </a:endParaRPr>
          </a:p>
        </p:txBody>
      </p:sp>
      <p:sp>
        <p:nvSpPr>
          <p:cNvPr id="33" name="Rectangle: Rounded Corners 32">
            <a:hlinkClick r:id="rId14" action="ppaction://hlinksldjump"/>
            <a:extLst>
              <a:ext uri="{FF2B5EF4-FFF2-40B4-BE49-F238E27FC236}">
                <a16:creationId xmlns:a16="http://schemas.microsoft.com/office/drawing/2014/main" id="{D1184062-1B7B-C3B1-0C47-CE776E826B0B}"/>
              </a:ext>
            </a:extLst>
          </p:cNvPr>
          <p:cNvSpPr/>
          <p:nvPr/>
        </p:nvSpPr>
        <p:spPr>
          <a:xfrm>
            <a:off x="10375296" y="515090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پذیرش و داوری</a:t>
            </a:r>
            <a:endParaRPr lang="en-US" sz="1400" b="1" dirty="0">
              <a:solidFill>
                <a:schemeClr val="bg1"/>
              </a:solidFill>
              <a:cs typeface="B Nazanin" panose="00000400000000000000" pitchFamily="2" charset="-78"/>
            </a:endParaRPr>
          </a:p>
        </p:txBody>
      </p:sp>
      <p:sp>
        <p:nvSpPr>
          <p:cNvPr id="34" name="Rectangle: Rounded Corners 33">
            <a:hlinkClick r:id="rId15" action="ppaction://hlinksldjump"/>
            <a:extLst>
              <a:ext uri="{FF2B5EF4-FFF2-40B4-BE49-F238E27FC236}">
                <a16:creationId xmlns:a16="http://schemas.microsoft.com/office/drawing/2014/main" id="{7D188112-642D-6BDD-B653-AC2350E4D450}"/>
              </a:ext>
            </a:extLst>
          </p:cNvPr>
          <p:cNvSpPr/>
          <p:nvPr/>
        </p:nvSpPr>
        <p:spPr>
          <a:xfrm>
            <a:off x="10375296" y="55632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سئو آکادمیک</a:t>
            </a:r>
            <a:endParaRPr lang="en-US" sz="1400" b="1" dirty="0">
              <a:solidFill>
                <a:schemeClr val="bg1"/>
              </a:solidFill>
              <a:cs typeface="B Nazanin" panose="00000400000000000000" pitchFamily="2" charset="-78"/>
            </a:endParaRPr>
          </a:p>
        </p:txBody>
      </p:sp>
      <p:sp>
        <p:nvSpPr>
          <p:cNvPr id="35" name="Rectangle: Rounded Corners 34">
            <a:hlinkClick r:id="rId16" action="ppaction://hlinksldjump"/>
            <a:extLst>
              <a:ext uri="{FF2B5EF4-FFF2-40B4-BE49-F238E27FC236}">
                <a16:creationId xmlns:a16="http://schemas.microsoft.com/office/drawing/2014/main" id="{E2DD0F0A-70C7-AD9F-273D-D166E7E09AD0}"/>
              </a:ext>
            </a:extLst>
          </p:cNvPr>
          <p:cNvSpPr/>
          <p:nvPr/>
        </p:nvSpPr>
        <p:spPr>
          <a:xfrm>
            <a:off x="10375297" y="597554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MaxQDA</a:t>
            </a:r>
            <a:endParaRPr lang="en-US" sz="1400" b="1" dirty="0">
              <a:solidFill>
                <a:schemeClr val="bg1"/>
              </a:solidFill>
              <a:cs typeface="B Nazanin" panose="00000400000000000000" pitchFamily="2" charset="-78"/>
            </a:endParaRPr>
          </a:p>
        </p:txBody>
      </p:sp>
      <p:sp>
        <p:nvSpPr>
          <p:cNvPr id="36" name="Rectangle: Rounded Corners 35">
            <a:hlinkClick r:id="rId17" action="ppaction://hlinksldjump"/>
            <a:extLst>
              <a:ext uri="{FF2B5EF4-FFF2-40B4-BE49-F238E27FC236}">
                <a16:creationId xmlns:a16="http://schemas.microsoft.com/office/drawing/2014/main" id="{CA00C8B8-75FD-1393-F7BD-051368D2D454}"/>
              </a:ext>
            </a:extLst>
          </p:cNvPr>
          <p:cNvSpPr/>
          <p:nvPr/>
        </p:nvSpPr>
        <p:spPr>
          <a:xfrm>
            <a:off x="10375296" y="6396329"/>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روش‌های تحقیق منتخب</a:t>
            </a:r>
            <a:endParaRPr lang="en-US" sz="1400" b="1" dirty="0">
              <a:solidFill>
                <a:schemeClr val="bg1"/>
              </a:solidFill>
              <a:cs typeface="B Nazanin" panose="00000400000000000000" pitchFamily="2" charset="-78"/>
            </a:endParaRPr>
          </a:p>
        </p:txBody>
      </p:sp>
      <p:sp>
        <p:nvSpPr>
          <p:cNvPr id="37" name="Rectangle: Rounded Corners 36">
            <a:hlinkClick r:id="rId7" action="ppaction://hlinksldjump"/>
            <a:extLst>
              <a:ext uri="{FF2B5EF4-FFF2-40B4-BE49-F238E27FC236}">
                <a16:creationId xmlns:a16="http://schemas.microsoft.com/office/drawing/2014/main" id="{3CCEB091-4751-2E7F-7672-EA67CA842D2A}"/>
              </a:ext>
            </a:extLst>
          </p:cNvPr>
          <p:cNvSpPr/>
          <p:nvPr/>
        </p:nvSpPr>
        <p:spPr>
          <a:xfrm>
            <a:off x="10380825" y="2239233"/>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VOSViewer</a:t>
            </a:r>
            <a:endParaRPr lang="en-US" sz="14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2561154718"/>
      </p:ext>
    </p:extLst>
  </p:cSld>
  <p:clrMapOvr>
    <a:masterClrMapping/>
  </p:clrMapOvr>
  <p:transition spd="med">
    <p:pull/>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31ECED-F382-4404-2AA7-AA5037719464}"/>
              </a:ext>
            </a:extLst>
          </p:cNvPr>
          <p:cNvSpPr>
            <a:spLocks noGrp="1"/>
          </p:cNvSpPr>
          <p:nvPr>
            <p:ph type="title"/>
          </p:nvPr>
        </p:nvSpPr>
        <p:spPr>
          <a:xfrm>
            <a:off x="214604" y="365125"/>
            <a:ext cx="9685176" cy="707895"/>
          </a:xfrm>
          <a:solidFill>
            <a:schemeClr val="accent1">
              <a:lumMod val="40000"/>
              <a:lumOff val="60000"/>
            </a:schemeClr>
          </a:solidFill>
        </p:spPr>
        <p:txBody>
          <a:bodyPr>
            <a:normAutofit fontScale="90000"/>
          </a:bodyPr>
          <a:lstStyle/>
          <a:p>
            <a:pPr algn="r" rtl="1"/>
            <a:r>
              <a:rPr lang="fa-IR" b="1" dirty="0">
                <a:cs typeface="B Nazanin" panose="00000400000000000000" pitchFamily="2" charset="-78"/>
              </a:rPr>
              <a:t>رتبه بندی نشریات » </a:t>
            </a:r>
            <a:r>
              <a:rPr lang="en-US" b="1" dirty="0">
                <a:cs typeface="B Nazanin" panose="00000400000000000000" pitchFamily="2" charset="-78"/>
              </a:rPr>
              <a:t>SJR</a:t>
            </a:r>
          </a:p>
        </p:txBody>
      </p:sp>
      <p:sp>
        <p:nvSpPr>
          <p:cNvPr id="17" name="Content Placeholder 2">
            <a:extLst>
              <a:ext uri="{FF2B5EF4-FFF2-40B4-BE49-F238E27FC236}">
                <a16:creationId xmlns:a16="http://schemas.microsoft.com/office/drawing/2014/main" id="{168E09BE-5C6B-1FBB-2BFF-AC850B8824F9}"/>
              </a:ext>
            </a:extLst>
          </p:cNvPr>
          <p:cNvSpPr>
            <a:spLocks noGrp="1"/>
          </p:cNvSpPr>
          <p:nvPr>
            <p:ph idx="1"/>
          </p:nvPr>
        </p:nvSpPr>
        <p:spPr>
          <a:xfrm>
            <a:off x="214604" y="1226220"/>
            <a:ext cx="9685176" cy="2016514"/>
          </a:xfrm>
        </p:spPr>
        <p:txBody>
          <a:bodyPr>
            <a:normAutofit/>
          </a:bodyPr>
          <a:lstStyle/>
          <a:p>
            <a:pPr marL="0" indent="0" algn="l">
              <a:buNone/>
            </a:pPr>
            <a:r>
              <a:rPr lang="en-US" sz="2400" b="1" dirty="0">
                <a:cs typeface="B Nazanin" panose="00000400000000000000" pitchFamily="2" charset="-78"/>
              </a:rPr>
              <a:t>2- </a:t>
            </a:r>
            <a:r>
              <a:rPr lang="en-US" sz="2400" b="1" dirty="0" err="1">
                <a:cs typeface="B Nazanin" panose="00000400000000000000" pitchFamily="2" charset="-78"/>
              </a:rPr>
              <a:t>Scimago</a:t>
            </a:r>
            <a:r>
              <a:rPr lang="en-US" sz="2400" b="1" dirty="0">
                <a:cs typeface="B Nazanin" panose="00000400000000000000" pitchFamily="2" charset="-78"/>
              </a:rPr>
              <a:t> Journal &amp; Country Rank (</a:t>
            </a:r>
            <a:r>
              <a:rPr lang="en-US" sz="2400" b="1" dirty="0" err="1">
                <a:cs typeface="B Nazanin" panose="00000400000000000000" pitchFamily="2" charset="-78"/>
              </a:rPr>
              <a:t>sjr</a:t>
            </a:r>
            <a:r>
              <a:rPr lang="en-US" sz="2400" b="1" dirty="0">
                <a:cs typeface="B Nazanin" panose="00000400000000000000" pitchFamily="2" charset="-78"/>
              </a:rPr>
              <a:t>) </a:t>
            </a:r>
            <a:r>
              <a:rPr lang="en-US" sz="2400" b="1" dirty="0">
                <a:solidFill>
                  <a:srgbClr val="C00000"/>
                </a:solidFill>
                <a:cs typeface="B Nazanin" panose="00000400000000000000" pitchFamily="2" charset="-78"/>
              </a:rPr>
              <a:t>https://www.scimagojr.com</a:t>
            </a:r>
            <a:endParaRPr lang="fa-IR" sz="2400" b="1" dirty="0">
              <a:solidFill>
                <a:srgbClr val="C00000"/>
              </a:solidFill>
              <a:cs typeface="B Nazanin" panose="00000400000000000000" pitchFamily="2" charset="-78"/>
            </a:endParaRPr>
          </a:p>
        </p:txBody>
      </p:sp>
      <p:pic>
        <p:nvPicPr>
          <p:cNvPr id="4" name="Picture 3">
            <a:extLst>
              <a:ext uri="{FF2B5EF4-FFF2-40B4-BE49-F238E27FC236}">
                <a16:creationId xmlns:a16="http://schemas.microsoft.com/office/drawing/2014/main" id="{316FBAD5-2494-9BA6-E39E-6FF67A0271E6}"/>
              </a:ext>
            </a:extLst>
          </p:cNvPr>
          <p:cNvPicPr>
            <a:picLocks noChangeAspect="1"/>
          </p:cNvPicPr>
          <p:nvPr/>
        </p:nvPicPr>
        <p:blipFill rotWithShape="1">
          <a:blip r:embed="rId2">
            <a:extLst>
              <a:ext uri="{28A0092B-C50C-407E-A947-70E740481C1C}">
                <a14:useLocalDpi xmlns:a14="http://schemas.microsoft.com/office/drawing/2010/main" val="0"/>
              </a:ext>
            </a:extLst>
          </a:blip>
          <a:srcRect b="6594"/>
          <a:stretch/>
        </p:blipFill>
        <p:spPr>
          <a:xfrm>
            <a:off x="641503" y="1821408"/>
            <a:ext cx="8790364" cy="5036592"/>
          </a:xfrm>
          <a:prstGeom prst="rect">
            <a:avLst/>
          </a:prstGeom>
        </p:spPr>
      </p:pic>
      <p:sp>
        <p:nvSpPr>
          <p:cNvPr id="3" name="Rectangle 2">
            <a:extLst>
              <a:ext uri="{FF2B5EF4-FFF2-40B4-BE49-F238E27FC236}">
                <a16:creationId xmlns:a16="http://schemas.microsoft.com/office/drawing/2014/main" id="{BBF9F922-6B98-339E-7A60-5904683636EF}"/>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Rounded Corners 20">
            <a:hlinkClick r:id="rId3" action="ppaction://hlinksldjump"/>
            <a:extLst>
              <a:ext uri="{FF2B5EF4-FFF2-40B4-BE49-F238E27FC236}">
                <a16:creationId xmlns:a16="http://schemas.microsoft.com/office/drawing/2014/main" id="{7FB9F3F9-E5C9-AA7F-4FA2-CCD8663F5B77}"/>
              </a:ext>
            </a:extLst>
          </p:cNvPr>
          <p:cNvSpPr/>
          <p:nvPr/>
        </p:nvSpPr>
        <p:spPr>
          <a:xfrm>
            <a:off x="10375296" y="95654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DOI</a:t>
            </a:r>
          </a:p>
        </p:txBody>
      </p:sp>
      <p:sp>
        <p:nvSpPr>
          <p:cNvPr id="22" name="Rectangle: Rounded Corners 21">
            <a:hlinkClick r:id="rId4" action="ppaction://hlinksldjump"/>
            <a:extLst>
              <a:ext uri="{FF2B5EF4-FFF2-40B4-BE49-F238E27FC236}">
                <a16:creationId xmlns:a16="http://schemas.microsoft.com/office/drawing/2014/main" id="{87434B33-2597-1302-AF56-226FA3C472AB}"/>
              </a:ext>
            </a:extLst>
          </p:cNvPr>
          <p:cNvSpPr/>
          <p:nvPr/>
        </p:nvSpPr>
        <p:spPr>
          <a:xfrm>
            <a:off x="10375296" y="55268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bg1"/>
                </a:solidFill>
                <a:cs typeface="B Nazanin" panose="00000400000000000000" pitchFamily="2" charset="-78"/>
              </a:rPr>
              <a:t>معرفی منابع</a:t>
            </a:r>
            <a:endParaRPr lang="en-US" sz="1400" b="1" dirty="0">
              <a:solidFill>
                <a:schemeClr val="bg1"/>
              </a:solidFill>
              <a:cs typeface="B Nazanin" panose="00000400000000000000" pitchFamily="2" charset="-78"/>
            </a:endParaRPr>
          </a:p>
        </p:txBody>
      </p:sp>
      <p:pic>
        <p:nvPicPr>
          <p:cNvPr id="23" name="Picture 22">
            <a:extLst>
              <a:ext uri="{FF2B5EF4-FFF2-40B4-BE49-F238E27FC236}">
                <a16:creationId xmlns:a16="http://schemas.microsoft.com/office/drawing/2014/main" id="{044ABF35-D8A9-C99B-F360-3EE398FD5A7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24" name="TextBox 23">
            <a:extLst>
              <a:ext uri="{FF2B5EF4-FFF2-40B4-BE49-F238E27FC236}">
                <a16:creationId xmlns:a16="http://schemas.microsoft.com/office/drawing/2014/main" id="{9045901A-8227-FF2D-FF51-52B62171FCA6}"/>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25" name="Rectangle: Rounded Corners 24">
            <a:hlinkClick r:id="rId6" action="ppaction://hlinksldjump"/>
            <a:extLst>
              <a:ext uri="{FF2B5EF4-FFF2-40B4-BE49-F238E27FC236}">
                <a16:creationId xmlns:a16="http://schemas.microsoft.com/office/drawing/2014/main" id="{E85C2F8C-4261-022F-AA18-B8294C4FAC54}"/>
              </a:ext>
            </a:extLst>
          </p:cNvPr>
          <p:cNvSpPr/>
          <p:nvPr/>
        </p:nvSpPr>
        <p:spPr>
          <a:xfrm>
            <a:off x="10375296" y="138580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علم سنجی</a:t>
            </a:r>
            <a:endParaRPr lang="en-US" sz="1400" b="1" dirty="0">
              <a:solidFill>
                <a:schemeClr val="bg1"/>
              </a:solidFill>
              <a:cs typeface="B Nazanin" panose="00000400000000000000" pitchFamily="2" charset="-78"/>
            </a:endParaRPr>
          </a:p>
        </p:txBody>
      </p:sp>
      <p:sp>
        <p:nvSpPr>
          <p:cNvPr id="26" name="Rectangle: Rounded Corners 25">
            <a:hlinkClick r:id="rId7" action="ppaction://hlinksldjump"/>
            <a:extLst>
              <a:ext uri="{FF2B5EF4-FFF2-40B4-BE49-F238E27FC236}">
                <a16:creationId xmlns:a16="http://schemas.microsoft.com/office/drawing/2014/main" id="{D195DF63-C233-B66B-C738-340DB2DE504A}"/>
              </a:ext>
            </a:extLst>
          </p:cNvPr>
          <p:cNvSpPr/>
          <p:nvPr/>
        </p:nvSpPr>
        <p:spPr>
          <a:xfrm>
            <a:off x="10375296" y="1815066"/>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tx1"/>
                </a:solidFill>
                <a:cs typeface="B Nazanin" panose="00000400000000000000" pitchFamily="2" charset="-78"/>
              </a:rPr>
              <a:t>رتبه بندی نشریات</a:t>
            </a:r>
            <a:endParaRPr lang="en-US" sz="1400" b="1" dirty="0">
              <a:solidFill>
                <a:schemeClr val="tx1"/>
              </a:solidFill>
              <a:cs typeface="B Nazanin" panose="00000400000000000000" pitchFamily="2" charset="-78"/>
            </a:endParaRPr>
          </a:p>
        </p:txBody>
      </p:sp>
      <p:sp>
        <p:nvSpPr>
          <p:cNvPr id="27" name="Rectangle: Rounded Corners 26">
            <a:hlinkClick r:id="rId8" action="ppaction://hlinksldjump"/>
            <a:extLst>
              <a:ext uri="{FF2B5EF4-FFF2-40B4-BE49-F238E27FC236}">
                <a16:creationId xmlns:a16="http://schemas.microsoft.com/office/drawing/2014/main" id="{70794362-BF2E-1627-BDE5-E0DDADB05B98}"/>
              </a:ext>
            </a:extLst>
          </p:cNvPr>
          <p:cNvSpPr/>
          <p:nvPr/>
        </p:nvSpPr>
        <p:spPr>
          <a:xfrm>
            <a:off x="10375296" y="264309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دریافت مقاله</a:t>
            </a:r>
            <a:endParaRPr lang="en-US" sz="1400" b="1" dirty="0">
              <a:solidFill>
                <a:schemeClr val="bg1"/>
              </a:solidFill>
              <a:cs typeface="B Nazanin" panose="00000400000000000000" pitchFamily="2" charset="-78"/>
            </a:endParaRPr>
          </a:p>
        </p:txBody>
      </p:sp>
      <p:sp>
        <p:nvSpPr>
          <p:cNvPr id="28" name="Rectangle: Rounded Corners 27">
            <a:hlinkClick r:id="rId9" action="ppaction://hlinksldjump"/>
            <a:extLst>
              <a:ext uri="{FF2B5EF4-FFF2-40B4-BE49-F238E27FC236}">
                <a16:creationId xmlns:a16="http://schemas.microsoft.com/office/drawing/2014/main" id="{9C3EC5D2-C211-C9FC-B142-F32C93817366}"/>
              </a:ext>
            </a:extLst>
          </p:cNvPr>
          <p:cNvSpPr/>
          <p:nvPr/>
        </p:nvSpPr>
        <p:spPr>
          <a:xfrm>
            <a:off x="10375296" y="305541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سامانه پژوهشیار</a:t>
            </a:r>
            <a:endParaRPr lang="en-US" sz="1400" b="1" dirty="0">
              <a:solidFill>
                <a:schemeClr val="bg1"/>
              </a:solidFill>
              <a:cs typeface="B Nazanin" panose="00000400000000000000" pitchFamily="2" charset="-78"/>
            </a:endParaRPr>
          </a:p>
        </p:txBody>
      </p:sp>
      <p:sp>
        <p:nvSpPr>
          <p:cNvPr id="29" name="Rectangle: Rounded Corners 28">
            <a:hlinkClick r:id="rId10" action="ppaction://hlinksldjump"/>
            <a:extLst>
              <a:ext uri="{FF2B5EF4-FFF2-40B4-BE49-F238E27FC236}">
                <a16:creationId xmlns:a16="http://schemas.microsoft.com/office/drawing/2014/main" id="{9F448991-8D35-6DDF-8C1B-7B5F6BA61A33}"/>
              </a:ext>
            </a:extLst>
          </p:cNvPr>
          <p:cNvSpPr/>
          <p:nvPr/>
        </p:nvSpPr>
        <p:spPr>
          <a:xfrm>
            <a:off x="10375296" y="347620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ORCID</a:t>
            </a:r>
          </a:p>
        </p:txBody>
      </p:sp>
      <p:sp>
        <p:nvSpPr>
          <p:cNvPr id="30" name="Rectangle: Rounded Corners 29">
            <a:hlinkClick r:id="rId11" action="ppaction://hlinksldjump"/>
            <a:extLst>
              <a:ext uri="{FF2B5EF4-FFF2-40B4-BE49-F238E27FC236}">
                <a16:creationId xmlns:a16="http://schemas.microsoft.com/office/drawing/2014/main" id="{22F4F1DA-0AC0-97B8-0201-F2BDCD213E49}"/>
              </a:ext>
            </a:extLst>
          </p:cNvPr>
          <p:cNvSpPr/>
          <p:nvPr/>
        </p:nvSpPr>
        <p:spPr>
          <a:xfrm>
            <a:off x="10375296" y="388852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ساختار مقاله</a:t>
            </a:r>
            <a:endParaRPr lang="en-US" sz="1400" b="1" dirty="0">
              <a:solidFill>
                <a:schemeClr val="bg1"/>
              </a:solidFill>
              <a:cs typeface="B Nazanin" panose="00000400000000000000" pitchFamily="2" charset="-78"/>
            </a:endParaRPr>
          </a:p>
        </p:txBody>
      </p:sp>
      <p:sp>
        <p:nvSpPr>
          <p:cNvPr id="31" name="Rectangle: Rounded Corners 30">
            <a:hlinkClick r:id="rId12" action="ppaction://hlinksldjump"/>
            <a:extLst>
              <a:ext uri="{FF2B5EF4-FFF2-40B4-BE49-F238E27FC236}">
                <a16:creationId xmlns:a16="http://schemas.microsoft.com/office/drawing/2014/main" id="{1A841BB4-837A-9158-1957-9C64D3FB2A35}"/>
              </a:ext>
            </a:extLst>
          </p:cNvPr>
          <p:cNvSpPr/>
          <p:nvPr/>
        </p:nvSpPr>
        <p:spPr>
          <a:xfrm>
            <a:off x="10375296" y="43093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ارجاع دهی و نکات مهم</a:t>
            </a:r>
            <a:endParaRPr lang="en-US" sz="1400" b="1" dirty="0">
              <a:solidFill>
                <a:schemeClr val="bg1"/>
              </a:solidFill>
              <a:cs typeface="B Nazanin" panose="00000400000000000000" pitchFamily="2" charset="-78"/>
            </a:endParaRPr>
          </a:p>
        </p:txBody>
      </p:sp>
      <p:sp>
        <p:nvSpPr>
          <p:cNvPr id="32" name="Rectangle: Rounded Corners 31">
            <a:hlinkClick r:id="rId13" action="ppaction://hlinksldjump"/>
            <a:extLst>
              <a:ext uri="{FF2B5EF4-FFF2-40B4-BE49-F238E27FC236}">
                <a16:creationId xmlns:a16="http://schemas.microsoft.com/office/drawing/2014/main" id="{85D984AF-4477-A91B-D755-FDE09B017B54}"/>
              </a:ext>
            </a:extLst>
          </p:cNvPr>
          <p:cNvSpPr/>
          <p:nvPr/>
        </p:nvSpPr>
        <p:spPr>
          <a:xfrm>
            <a:off x="10375296" y="473011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انواع مقاله</a:t>
            </a:r>
            <a:endParaRPr lang="en-US" sz="1400" b="1" dirty="0">
              <a:solidFill>
                <a:schemeClr val="bg1"/>
              </a:solidFill>
              <a:cs typeface="B Nazanin" panose="00000400000000000000" pitchFamily="2" charset="-78"/>
            </a:endParaRPr>
          </a:p>
        </p:txBody>
      </p:sp>
      <p:sp>
        <p:nvSpPr>
          <p:cNvPr id="33" name="Rectangle: Rounded Corners 32">
            <a:hlinkClick r:id="rId14" action="ppaction://hlinksldjump"/>
            <a:extLst>
              <a:ext uri="{FF2B5EF4-FFF2-40B4-BE49-F238E27FC236}">
                <a16:creationId xmlns:a16="http://schemas.microsoft.com/office/drawing/2014/main" id="{0D9BB9AF-AA4C-1226-594C-97AAD0E42F83}"/>
              </a:ext>
            </a:extLst>
          </p:cNvPr>
          <p:cNvSpPr/>
          <p:nvPr/>
        </p:nvSpPr>
        <p:spPr>
          <a:xfrm>
            <a:off x="10375296" y="515090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پذیرش و داوری</a:t>
            </a:r>
            <a:endParaRPr lang="en-US" sz="1400" b="1" dirty="0">
              <a:solidFill>
                <a:schemeClr val="bg1"/>
              </a:solidFill>
              <a:cs typeface="B Nazanin" panose="00000400000000000000" pitchFamily="2" charset="-78"/>
            </a:endParaRPr>
          </a:p>
        </p:txBody>
      </p:sp>
      <p:sp>
        <p:nvSpPr>
          <p:cNvPr id="34" name="Rectangle: Rounded Corners 33">
            <a:hlinkClick r:id="rId15" action="ppaction://hlinksldjump"/>
            <a:extLst>
              <a:ext uri="{FF2B5EF4-FFF2-40B4-BE49-F238E27FC236}">
                <a16:creationId xmlns:a16="http://schemas.microsoft.com/office/drawing/2014/main" id="{73D7E517-87EF-F5EE-A38C-5EAF333EA4BE}"/>
              </a:ext>
            </a:extLst>
          </p:cNvPr>
          <p:cNvSpPr/>
          <p:nvPr/>
        </p:nvSpPr>
        <p:spPr>
          <a:xfrm>
            <a:off x="10375296" y="55632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سئو آکادمیک</a:t>
            </a:r>
            <a:endParaRPr lang="en-US" sz="1400" b="1" dirty="0">
              <a:solidFill>
                <a:schemeClr val="bg1"/>
              </a:solidFill>
              <a:cs typeface="B Nazanin" panose="00000400000000000000" pitchFamily="2" charset="-78"/>
            </a:endParaRPr>
          </a:p>
        </p:txBody>
      </p:sp>
      <p:sp>
        <p:nvSpPr>
          <p:cNvPr id="35" name="Rectangle: Rounded Corners 34">
            <a:hlinkClick r:id="rId16" action="ppaction://hlinksldjump"/>
            <a:extLst>
              <a:ext uri="{FF2B5EF4-FFF2-40B4-BE49-F238E27FC236}">
                <a16:creationId xmlns:a16="http://schemas.microsoft.com/office/drawing/2014/main" id="{466DCCC9-86D6-9602-661A-736C4E5D726A}"/>
              </a:ext>
            </a:extLst>
          </p:cNvPr>
          <p:cNvSpPr/>
          <p:nvPr/>
        </p:nvSpPr>
        <p:spPr>
          <a:xfrm>
            <a:off x="10375297" y="597554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MaxQDA</a:t>
            </a:r>
            <a:endParaRPr lang="en-US" sz="1400" b="1" dirty="0">
              <a:solidFill>
                <a:schemeClr val="bg1"/>
              </a:solidFill>
              <a:cs typeface="B Nazanin" panose="00000400000000000000" pitchFamily="2" charset="-78"/>
            </a:endParaRPr>
          </a:p>
        </p:txBody>
      </p:sp>
      <p:sp>
        <p:nvSpPr>
          <p:cNvPr id="36" name="Rectangle: Rounded Corners 35">
            <a:hlinkClick r:id="rId17" action="ppaction://hlinksldjump"/>
            <a:extLst>
              <a:ext uri="{FF2B5EF4-FFF2-40B4-BE49-F238E27FC236}">
                <a16:creationId xmlns:a16="http://schemas.microsoft.com/office/drawing/2014/main" id="{68C05941-0977-539E-B081-B21F29AFC66E}"/>
              </a:ext>
            </a:extLst>
          </p:cNvPr>
          <p:cNvSpPr/>
          <p:nvPr/>
        </p:nvSpPr>
        <p:spPr>
          <a:xfrm>
            <a:off x="10375296" y="6396329"/>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روش‌های تحقیق منتخب</a:t>
            </a:r>
            <a:endParaRPr lang="en-US" sz="1400" b="1" dirty="0">
              <a:solidFill>
                <a:schemeClr val="bg1"/>
              </a:solidFill>
              <a:cs typeface="B Nazanin" panose="00000400000000000000" pitchFamily="2" charset="-78"/>
            </a:endParaRPr>
          </a:p>
        </p:txBody>
      </p:sp>
      <p:sp>
        <p:nvSpPr>
          <p:cNvPr id="37" name="Rectangle: Rounded Corners 36">
            <a:hlinkClick r:id="rId7" action="ppaction://hlinksldjump"/>
            <a:extLst>
              <a:ext uri="{FF2B5EF4-FFF2-40B4-BE49-F238E27FC236}">
                <a16:creationId xmlns:a16="http://schemas.microsoft.com/office/drawing/2014/main" id="{AF663C26-17D1-2C90-9369-CD4669D9F1B3}"/>
              </a:ext>
            </a:extLst>
          </p:cNvPr>
          <p:cNvSpPr/>
          <p:nvPr/>
        </p:nvSpPr>
        <p:spPr>
          <a:xfrm>
            <a:off x="10380825" y="2239233"/>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VOSViewer</a:t>
            </a:r>
            <a:endParaRPr lang="en-US" sz="14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2080132907"/>
      </p:ext>
    </p:extLst>
  </p:cSld>
  <p:clrMapOvr>
    <a:masterClrMapping/>
  </p:clrMapOvr>
  <p:transition spd="med">
    <p:pull/>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31ECED-F382-4404-2AA7-AA5037719464}"/>
              </a:ext>
            </a:extLst>
          </p:cNvPr>
          <p:cNvSpPr>
            <a:spLocks noGrp="1"/>
          </p:cNvSpPr>
          <p:nvPr>
            <p:ph type="title"/>
          </p:nvPr>
        </p:nvSpPr>
        <p:spPr>
          <a:xfrm>
            <a:off x="214604" y="365125"/>
            <a:ext cx="9685176" cy="707895"/>
          </a:xfrm>
          <a:solidFill>
            <a:schemeClr val="accent1">
              <a:lumMod val="40000"/>
              <a:lumOff val="60000"/>
            </a:schemeClr>
          </a:solidFill>
        </p:spPr>
        <p:txBody>
          <a:bodyPr>
            <a:normAutofit fontScale="90000"/>
          </a:bodyPr>
          <a:lstStyle/>
          <a:p>
            <a:pPr algn="r" rtl="1"/>
            <a:r>
              <a:rPr lang="fa-IR" b="1" dirty="0">
                <a:cs typeface="B Nazanin" panose="00000400000000000000" pitchFamily="2" charset="-78"/>
              </a:rPr>
              <a:t>رتبه بندی نشریات » </a:t>
            </a:r>
            <a:r>
              <a:rPr lang="en-US" b="1" dirty="0">
                <a:cs typeface="B Nazanin" panose="00000400000000000000" pitchFamily="2" charset="-78"/>
              </a:rPr>
              <a:t>JCR</a:t>
            </a:r>
          </a:p>
        </p:txBody>
      </p:sp>
      <p:sp>
        <p:nvSpPr>
          <p:cNvPr id="17" name="Content Placeholder 2">
            <a:extLst>
              <a:ext uri="{FF2B5EF4-FFF2-40B4-BE49-F238E27FC236}">
                <a16:creationId xmlns:a16="http://schemas.microsoft.com/office/drawing/2014/main" id="{168E09BE-5C6B-1FBB-2BFF-AC850B8824F9}"/>
              </a:ext>
            </a:extLst>
          </p:cNvPr>
          <p:cNvSpPr>
            <a:spLocks noGrp="1"/>
          </p:cNvSpPr>
          <p:nvPr>
            <p:ph idx="1"/>
          </p:nvPr>
        </p:nvSpPr>
        <p:spPr>
          <a:xfrm>
            <a:off x="214604" y="1226220"/>
            <a:ext cx="9685176" cy="2016514"/>
          </a:xfrm>
        </p:spPr>
        <p:txBody>
          <a:bodyPr>
            <a:normAutofit/>
          </a:bodyPr>
          <a:lstStyle/>
          <a:p>
            <a:pPr marL="0" indent="0" algn="l">
              <a:buNone/>
            </a:pPr>
            <a:r>
              <a:rPr lang="en-US" sz="2400" b="1" dirty="0">
                <a:cs typeface="B Nazanin" panose="00000400000000000000" pitchFamily="2" charset="-78"/>
              </a:rPr>
              <a:t>2- Journal Citation Report (JCR) </a:t>
            </a:r>
            <a:r>
              <a:rPr lang="en-US" sz="2400" b="1" dirty="0">
                <a:solidFill>
                  <a:srgbClr val="C00000"/>
                </a:solidFill>
                <a:cs typeface="B Nazanin" panose="00000400000000000000" pitchFamily="2" charset="-78"/>
              </a:rPr>
              <a:t>https://jcr.clarivate.com</a:t>
            </a:r>
          </a:p>
          <a:p>
            <a:pPr marL="0" indent="0" algn="r" rtl="1">
              <a:buNone/>
            </a:pPr>
            <a:r>
              <a:rPr lang="fa-IR" sz="2400" b="1" dirty="0">
                <a:solidFill>
                  <a:srgbClr val="0070C0"/>
                </a:solidFill>
                <a:cs typeface="B Nazanin" panose="00000400000000000000" pitchFamily="2" charset="-78"/>
              </a:rPr>
              <a:t>برای نشریات نمایه شده در </a:t>
            </a:r>
            <a:r>
              <a:rPr lang="en-US" sz="2400" b="1" dirty="0">
                <a:solidFill>
                  <a:srgbClr val="0070C0"/>
                </a:solidFill>
                <a:cs typeface="B Nazanin" panose="00000400000000000000" pitchFamily="2" charset="-78"/>
              </a:rPr>
              <a:t>WOS</a:t>
            </a:r>
            <a:endParaRPr lang="fa-IR" sz="2400" b="1" dirty="0">
              <a:solidFill>
                <a:srgbClr val="0070C0"/>
              </a:solidFill>
              <a:cs typeface="B Nazanin" panose="00000400000000000000" pitchFamily="2" charset="-78"/>
            </a:endParaRPr>
          </a:p>
        </p:txBody>
      </p:sp>
      <p:pic>
        <p:nvPicPr>
          <p:cNvPr id="9" name="Picture 8">
            <a:extLst>
              <a:ext uri="{FF2B5EF4-FFF2-40B4-BE49-F238E27FC236}">
                <a16:creationId xmlns:a16="http://schemas.microsoft.com/office/drawing/2014/main" id="{7042EF3D-FB29-5F2B-2409-28DBD3E15D53}"/>
              </a:ext>
            </a:extLst>
          </p:cNvPr>
          <p:cNvPicPr>
            <a:picLocks noChangeAspect="1"/>
          </p:cNvPicPr>
          <p:nvPr/>
        </p:nvPicPr>
        <p:blipFill>
          <a:blip r:embed="rId2"/>
          <a:stretch>
            <a:fillRect/>
          </a:stretch>
        </p:blipFill>
        <p:spPr>
          <a:xfrm>
            <a:off x="700771" y="2186939"/>
            <a:ext cx="8654896" cy="5309094"/>
          </a:xfrm>
          <a:prstGeom prst="rect">
            <a:avLst/>
          </a:prstGeom>
        </p:spPr>
      </p:pic>
      <p:sp>
        <p:nvSpPr>
          <p:cNvPr id="3" name="Rectangle 2">
            <a:extLst>
              <a:ext uri="{FF2B5EF4-FFF2-40B4-BE49-F238E27FC236}">
                <a16:creationId xmlns:a16="http://schemas.microsoft.com/office/drawing/2014/main" id="{FA32FF2E-0CFD-279E-2FBA-2141DCC9A7B7}"/>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Rounded Corners 3">
            <a:hlinkClick r:id="rId3" action="ppaction://hlinksldjump"/>
            <a:extLst>
              <a:ext uri="{FF2B5EF4-FFF2-40B4-BE49-F238E27FC236}">
                <a16:creationId xmlns:a16="http://schemas.microsoft.com/office/drawing/2014/main" id="{709B80FF-4876-1546-8403-0D7C4575A067}"/>
              </a:ext>
            </a:extLst>
          </p:cNvPr>
          <p:cNvSpPr/>
          <p:nvPr/>
        </p:nvSpPr>
        <p:spPr>
          <a:xfrm>
            <a:off x="10375296" y="95654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DOI</a:t>
            </a:r>
          </a:p>
        </p:txBody>
      </p:sp>
      <p:sp>
        <p:nvSpPr>
          <p:cNvPr id="5" name="Rectangle: Rounded Corners 4">
            <a:hlinkClick r:id="rId4" action="ppaction://hlinksldjump"/>
            <a:extLst>
              <a:ext uri="{FF2B5EF4-FFF2-40B4-BE49-F238E27FC236}">
                <a16:creationId xmlns:a16="http://schemas.microsoft.com/office/drawing/2014/main" id="{65CD055A-C73F-D1F4-9D84-C1243716B93D}"/>
              </a:ext>
            </a:extLst>
          </p:cNvPr>
          <p:cNvSpPr/>
          <p:nvPr/>
        </p:nvSpPr>
        <p:spPr>
          <a:xfrm>
            <a:off x="10375296" y="55268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bg1"/>
                </a:solidFill>
                <a:cs typeface="B Nazanin" panose="00000400000000000000" pitchFamily="2" charset="-78"/>
              </a:rPr>
              <a:t>معرفی منابع</a:t>
            </a:r>
            <a:endParaRPr lang="en-US" sz="1400" b="1" dirty="0">
              <a:solidFill>
                <a:schemeClr val="bg1"/>
              </a:solidFill>
              <a:cs typeface="B Nazanin" panose="00000400000000000000" pitchFamily="2" charset="-78"/>
            </a:endParaRPr>
          </a:p>
        </p:txBody>
      </p:sp>
      <p:pic>
        <p:nvPicPr>
          <p:cNvPr id="6" name="Picture 5">
            <a:extLst>
              <a:ext uri="{FF2B5EF4-FFF2-40B4-BE49-F238E27FC236}">
                <a16:creationId xmlns:a16="http://schemas.microsoft.com/office/drawing/2014/main" id="{DA67F284-7E6C-4957-1B72-B9E2FAE8A51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7" name="TextBox 6">
            <a:extLst>
              <a:ext uri="{FF2B5EF4-FFF2-40B4-BE49-F238E27FC236}">
                <a16:creationId xmlns:a16="http://schemas.microsoft.com/office/drawing/2014/main" id="{29313666-DC1B-9910-B79F-A326A75B65D4}"/>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8" name="Rectangle: Rounded Corners 7">
            <a:hlinkClick r:id="rId6" action="ppaction://hlinksldjump"/>
            <a:extLst>
              <a:ext uri="{FF2B5EF4-FFF2-40B4-BE49-F238E27FC236}">
                <a16:creationId xmlns:a16="http://schemas.microsoft.com/office/drawing/2014/main" id="{80AE1FA2-BBB0-9A8E-3E7D-CD1E6E78CACA}"/>
              </a:ext>
            </a:extLst>
          </p:cNvPr>
          <p:cNvSpPr/>
          <p:nvPr/>
        </p:nvSpPr>
        <p:spPr>
          <a:xfrm>
            <a:off x="10375296" y="138580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علم سنجی</a:t>
            </a:r>
            <a:endParaRPr lang="en-US" sz="1400" b="1" dirty="0">
              <a:solidFill>
                <a:schemeClr val="bg1"/>
              </a:solidFill>
              <a:cs typeface="B Nazanin" panose="00000400000000000000" pitchFamily="2" charset="-78"/>
            </a:endParaRPr>
          </a:p>
        </p:txBody>
      </p:sp>
      <p:sp>
        <p:nvSpPr>
          <p:cNvPr id="10" name="Rectangle: Rounded Corners 9">
            <a:hlinkClick r:id="rId7" action="ppaction://hlinksldjump"/>
            <a:extLst>
              <a:ext uri="{FF2B5EF4-FFF2-40B4-BE49-F238E27FC236}">
                <a16:creationId xmlns:a16="http://schemas.microsoft.com/office/drawing/2014/main" id="{4F433A01-B855-45BA-274B-A2FD14F74F69}"/>
              </a:ext>
            </a:extLst>
          </p:cNvPr>
          <p:cNvSpPr/>
          <p:nvPr/>
        </p:nvSpPr>
        <p:spPr>
          <a:xfrm>
            <a:off x="10375296" y="1815066"/>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tx1"/>
                </a:solidFill>
                <a:cs typeface="B Nazanin" panose="00000400000000000000" pitchFamily="2" charset="-78"/>
              </a:rPr>
              <a:t>رتبه بندی نشریات</a:t>
            </a:r>
            <a:endParaRPr lang="en-US" sz="1400" b="1" dirty="0">
              <a:solidFill>
                <a:schemeClr val="tx1"/>
              </a:solidFill>
              <a:cs typeface="B Nazanin" panose="00000400000000000000" pitchFamily="2" charset="-78"/>
            </a:endParaRPr>
          </a:p>
        </p:txBody>
      </p:sp>
      <p:sp>
        <p:nvSpPr>
          <p:cNvPr id="11" name="Rectangle: Rounded Corners 10">
            <a:hlinkClick r:id="rId8" action="ppaction://hlinksldjump"/>
            <a:extLst>
              <a:ext uri="{FF2B5EF4-FFF2-40B4-BE49-F238E27FC236}">
                <a16:creationId xmlns:a16="http://schemas.microsoft.com/office/drawing/2014/main" id="{6D50AB90-B727-C913-B8C7-6FD32CFA1977}"/>
              </a:ext>
            </a:extLst>
          </p:cNvPr>
          <p:cNvSpPr/>
          <p:nvPr/>
        </p:nvSpPr>
        <p:spPr>
          <a:xfrm>
            <a:off x="10375296" y="264309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دریافت مقاله</a:t>
            </a:r>
            <a:endParaRPr lang="en-US" sz="1400" b="1" dirty="0">
              <a:solidFill>
                <a:schemeClr val="bg1"/>
              </a:solidFill>
              <a:cs typeface="B Nazanin" panose="00000400000000000000" pitchFamily="2" charset="-78"/>
            </a:endParaRPr>
          </a:p>
        </p:txBody>
      </p:sp>
      <p:sp>
        <p:nvSpPr>
          <p:cNvPr id="12" name="Rectangle: Rounded Corners 11">
            <a:hlinkClick r:id="rId9" action="ppaction://hlinksldjump"/>
            <a:extLst>
              <a:ext uri="{FF2B5EF4-FFF2-40B4-BE49-F238E27FC236}">
                <a16:creationId xmlns:a16="http://schemas.microsoft.com/office/drawing/2014/main" id="{ADBD95DE-723F-3CC3-86FB-F9476983EBF0}"/>
              </a:ext>
            </a:extLst>
          </p:cNvPr>
          <p:cNvSpPr/>
          <p:nvPr/>
        </p:nvSpPr>
        <p:spPr>
          <a:xfrm>
            <a:off x="10375296" y="305541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سامانه پژوهشیار</a:t>
            </a:r>
            <a:endParaRPr lang="en-US" sz="1400" b="1" dirty="0">
              <a:solidFill>
                <a:schemeClr val="bg1"/>
              </a:solidFill>
              <a:cs typeface="B Nazanin" panose="00000400000000000000" pitchFamily="2" charset="-78"/>
            </a:endParaRPr>
          </a:p>
        </p:txBody>
      </p:sp>
      <p:sp>
        <p:nvSpPr>
          <p:cNvPr id="13" name="Rectangle: Rounded Corners 12">
            <a:hlinkClick r:id="rId10" action="ppaction://hlinksldjump"/>
            <a:extLst>
              <a:ext uri="{FF2B5EF4-FFF2-40B4-BE49-F238E27FC236}">
                <a16:creationId xmlns:a16="http://schemas.microsoft.com/office/drawing/2014/main" id="{83A211A4-91EA-B37D-89A3-EE78955DB422}"/>
              </a:ext>
            </a:extLst>
          </p:cNvPr>
          <p:cNvSpPr/>
          <p:nvPr/>
        </p:nvSpPr>
        <p:spPr>
          <a:xfrm>
            <a:off x="10375296" y="347620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ORCID</a:t>
            </a:r>
          </a:p>
        </p:txBody>
      </p:sp>
      <p:sp>
        <p:nvSpPr>
          <p:cNvPr id="14" name="Rectangle: Rounded Corners 13">
            <a:hlinkClick r:id="rId11" action="ppaction://hlinksldjump"/>
            <a:extLst>
              <a:ext uri="{FF2B5EF4-FFF2-40B4-BE49-F238E27FC236}">
                <a16:creationId xmlns:a16="http://schemas.microsoft.com/office/drawing/2014/main" id="{D2C3773A-FBAE-AA1D-568A-A3D84E856863}"/>
              </a:ext>
            </a:extLst>
          </p:cNvPr>
          <p:cNvSpPr/>
          <p:nvPr/>
        </p:nvSpPr>
        <p:spPr>
          <a:xfrm>
            <a:off x="10375296" y="388852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ساختار مقاله</a:t>
            </a:r>
            <a:endParaRPr lang="en-US" sz="1400" b="1" dirty="0">
              <a:solidFill>
                <a:schemeClr val="bg1"/>
              </a:solidFill>
              <a:cs typeface="B Nazanin" panose="00000400000000000000" pitchFamily="2" charset="-78"/>
            </a:endParaRPr>
          </a:p>
        </p:txBody>
      </p:sp>
      <p:sp>
        <p:nvSpPr>
          <p:cNvPr id="15" name="Rectangle: Rounded Corners 14">
            <a:hlinkClick r:id="rId12" action="ppaction://hlinksldjump"/>
            <a:extLst>
              <a:ext uri="{FF2B5EF4-FFF2-40B4-BE49-F238E27FC236}">
                <a16:creationId xmlns:a16="http://schemas.microsoft.com/office/drawing/2014/main" id="{396F481F-091C-1993-9BD8-3636698AD177}"/>
              </a:ext>
            </a:extLst>
          </p:cNvPr>
          <p:cNvSpPr/>
          <p:nvPr/>
        </p:nvSpPr>
        <p:spPr>
          <a:xfrm>
            <a:off x="10375296" y="43093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ارجاع دهی و نکات مهم</a:t>
            </a:r>
            <a:endParaRPr lang="en-US" sz="1400" b="1" dirty="0">
              <a:solidFill>
                <a:schemeClr val="bg1"/>
              </a:solidFill>
              <a:cs typeface="B Nazanin" panose="00000400000000000000" pitchFamily="2" charset="-78"/>
            </a:endParaRPr>
          </a:p>
        </p:txBody>
      </p:sp>
      <p:sp>
        <p:nvSpPr>
          <p:cNvPr id="16" name="Rectangle: Rounded Corners 15">
            <a:hlinkClick r:id="rId13" action="ppaction://hlinksldjump"/>
            <a:extLst>
              <a:ext uri="{FF2B5EF4-FFF2-40B4-BE49-F238E27FC236}">
                <a16:creationId xmlns:a16="http://schemas.microsoft.com/office/drawing/2014/main" id="{A5F35E1F-A90D-E4FA-F621-E7C18997F213}"/>
              </a:ext>
            </a:extLst>
          </p:cNvPr>
          <p:cNvSpPr/>
          <p:nvPr/>
        </p:nvSpPr>
        <p:spPr>
          <a:xfrm>
            <a:off x="10375296" y="473011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انواع مقاله</a:t>
            </a:r>
            <a:endParaRPr lang="en-US" sz="1400" b="1" dirty="0">
              <a:solidFill>
                <a:schemeClr val="bg1"/>
              </a:solidFill>
              <a:cs typeface="B Nazanin" panose="00000400000000000000" pitchFamily="2" charset="-78"/>
            </a:endParaRPr>
          </a:p>
        </p:txBody>
      </p:sp>
      <p:sp>
        <p:nvSpPr>
          <p:cNvPr id="18" name="Rectangle: Rounded Corners 17">
            <a:hlinkClick r:id="rId14" action="ppaction://hlinksldjump"/>
            <a:extLst>
              <a:ext uri="{FF2B5EF4-FFF2-40B4-BE49-F238E27FC236}">
                <a16:creationId xmlns:a16="http://schemas.microsoft.com/office/drawing/2014/main" id="{13548C23-56B7-7052-E0D4-BAF7CC2A8254}"/>
              </a:ext>
            </a:extLst>
          </p:cNvPr>
          <p:cNvSpPr/>
          <p:nvPr/>
        </p:nvSpPr>
        <p:spPr>
          <a:xfrm>
            <a:off x="10375296" y="515090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پذیرش و داوری</a:t>
            </a:r>
            <a:endParaRPr lang="en-US" sz="1400" b="1" dirty="0">
              <a:solidFill>
                <a:schemeClr val="bg1"/>
              </a:solidFill>
              <a:cs typeface="B Nazanin" panose="00000400000000000000" pitchFamily="2" charset="-78"/>
            </a:endParaRPr>
          </a:p>
        </p:txBody>
      </p:sp>
      <p:sp>
        <p:nvSpPr>
          <p:cNvPr id="19" name="Rectangle: Rounded Corners 18">
            <a:hlinkClick r:id="rId15" action="ppaction://hlinksldjump"/>
            <a:extLst>
              <a:ext uri="{FF2B5EF4-FFF2-40B4-BE49-F238E27FC236}">
                <a16:creationId xmlns:a16="http://schemas.microsoft.com/office/drawing/2014/main" id="{D67102E4-BD48-6765-E8BA-83DA2F174C7E}"/>
              </a:ext>
            </a:extLst>
          </p:cNvPr>
          <p:cNvSpPr/>
          <p:nvPr/>
        </p:nvSpPr>
        <p:spPr>
          <a:xfrm>
            <a:off x="10375296" y="55632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سئو آکادمیک</a:t>
            </a:r>
            <a:endParaRPr lang="en-US" sz="1400" b="1" dirty="0">
              <a:solidFill>
                <a:schemeClr val="bg1"/>
              </a:solidFill>
              <a:cs typeface="B Nazanin" panose="00000400000000000000" pitchFamily="2" charset="-78"/>
            </a:endParaRPr>
          </a:p>
        </p:txBody>
      </p:sp>
      <p:sp>
        <p:nvSpPr>
          <p:cNvPr id="20" name="Rectangle: Rounded Corners 19">
            <a:hlinkClick r:id="rId16" action="ppaction://hlinksldjump"/>
            <a:extLst>
              <a:ext uri="{FF2B5EF4-FFF2-40B4-BE49-F238E27FC236}">
                <a16:creationId xmlns:a16="http://schemas.microsoft.com/office/drawing/2014/main" id="{FC4FCB81-ECF7-5250-4BD1-F626729D6767}"/>
              </a:ext>
            </a:extLst>
          </p:cNvPr>
          <p:cNvSpPr/>
          <p:nvPr/>
        </p:nvSpPr>
        <p:spPr>
          <a:xfrm>
            <a:off x="10375297" y="597554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MaxQDA</a:t>
            </a:r>
            <a:endParaRPr lang="en-US" sz="1400" b="1" dirty="0">
              <a:solidFill>
                <a:schemeClr val="bg1"/>
              </a:solidFill>
              <a:cs typeface="B Nazanin" panose="00000400000000000000" pitchFamily="2" charset="-78"/>
            </a:endParaRPr>
          </a:p>
        </p:txBody>
      </p:sp>
      <p:sp>
        <p:nvSpPr>
          <p:cNvPr id="26" name="Rectangle: Rounded Corners 25">
            <a:hlinkClick r:id="rId17" action="ppaction://hlinksldjump"/>
            <a:extLst>
              <a:ext uri="{FF2B5EF4-FFF2-40B4-BE49-F238E27FC236}">
                <a16:creationId xmlns:a16="http://schemas.microsoft.com/office/drawing/2014/main" id="{03AA3622-17A9-A8E0-78A7-D6C22916948A}"/>
              </a:ext>
            </a:extLst>
          </p:cNvPr>
          <p:cNvSpPr/>
          <p:nvPr/>
        </p:nvSpPr>
        <p:spPr>
          <a:xfrm>
            <a:off x="10375296" y="6396329"/>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روش‌های تحقیق منتخب</a:t>
            </a:r>
            <a:endParaRPr lang="en-US" sz="1400" b="1" dirty="0">
              <a:solidFill>
                <a:schemeClr val="bg1"/>
              </a:solidFill>
              <a:cs typeface="B Nazanin" panose="00000400000000000000" pitchFamily="2" charset="-78"/>
            </a:endParaRPr>
          </a:p>
        </p:txBody>
      </p:sp>
      <p:sp>
        <p:nvSpPr>
          <p:cNvPr id="28" name="Rectangle: Rounded Corners 27">
            <a:hlinkClick r:id="rId7" action="ppaction://hlinksldjump"/>
            <a:extLst>
              <a:ext uri="{FF2B5EF4-FFF2-40B4-BE49-F238E27FC236}">
                <a16:creationId xmlns:a16="http://schemas.microsoft.com/office/drawing/2014/main" id="{38FAFBFE-F360-71B9-8BD6-88044E93A6A4}"/>
              </a:ext>
            </a:extLst>
          </p:cNvPr>
          <p:cNvSpPr/>
          <p:nvPr/>
        </p:nvSpPr>
        <p:spPr>
          <a:xfrm>
            <a:off x="10380825" y="2239233"/>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VOSViewer</a:t>
            </a:r>
            <a:endParaRPr lang="en-US" sz="14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4283060060"/>
      </p:ext>
    </p:extLst>
  </p:cSld>
  <p:clrMapOvr>
    <a:masterClrMapping/>
  </p:clrMapOvr>
  <p:transition spd="med">
    <p:pull/>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31ECED-F382-4404-2AA7-AA5037719464}"/>
              </a:ext>
            </a:extLst>
          </p:cNvPr>
          <p:cNvSpPr>
            <a:spLocks noGrp="1"/>
          </p:cNvSpPr>
          <p:nvPr>
            <p:ph type="title"/>
          </p:nvPr>
        </p:nvSpPr>
        <p:spPr>
          <a:xfrm>
            <a:off x="214604" y="365125"/>
            <a:ext cx="9685176" cy="707895"/>
          </a:xfrm>
          <a:solidFill>
            <a:schemeClr val="accent1">
              <a:lumMod val="40000"/>
              <a:lumOff val="60000"/>
            </a:schemeClr>
          </a:solidFill>
        </p:spPr>
        <p:txBody>
          <a:bodyPr>
            <a:normAutofit fontScale="90000"/>
          </a:bodyPr>
          <a:lstStyle/>
          <a:p>
            <a:pPr algn="r" rtl="1"/>
            <a:r>
              <a:rPr lang="fa-IR" b="1" dirty="0">
                <a:cs typeface="B Nazanin" panose="00000400000000000000" pitchFamily="2" charset="-78"/>
              </a:rPr>
              <a:t>نرم افزار</a:t>
            </a:r>
            <a:r>
              <a:rPr lang="en-US" b="1" dirty="0" err="1">
                <a:cs typeface="B Nazanin" panose="00000400000000000000" pitchFamily="2" charset="-78"/>
              </a:rPr>
              <a:t>VOSviewer</a:t>
            </a:r>
            <a:endParaRPr lang="en-US" b="1" dirty="0">
              <a:cs typeface="B Nazanin" panose="00000400000000000000" pitchFamily="2" charset="-78"/>
            </a:endParaRPr>
          </a:p>
        </p:txBody>
      </p:sp>
      <p:sp>
        <p:nvSpPr>
          <p:cNvPr id="17" name="Content Placeholder 2">
            <a:extLst>
              <a:ext uri="{FF2B5EF4-FFF2-40B4-BE49-F238E27FC236}">
                <a16:creationId xmlns:a16="http://schemas.microsoft.com/office/drawing/2014/main" id="{168E09BE-5C6B-1FBB-2BFF-AC850B8824F9}"/>
              </a:ext>
            </a:extLst>
          </p:cNvPr>
          <p:cNvSpPr>
            <a:spLocks noGrp="1"/>
          </p:cNvSpPr>
          <p:nvPr>
            <p:ph idx="1"/>
          </p:nvPr>
        </p:nvSpPr>
        <p:spPr>
          <a:xfrm>
            <a:off x="214604" y="1226220"/>
            <a:ext cx="9685176" cy="2016514"/>
          </a:xfrm>
        </p:spPr>
        <p:txBody>
          <a:bodyPr>
            <a:normAutofit/>
          </a:bodyPr>
          <a:lstStyle/>
          <a:p>
            <a:pPr marL="0" indent="0" algn="r" rtl="1">
              <a:buNone/>
            </a:pPr>
            <a:r>
              <a:rPr lang="fa-IR" sz="2400" b="1" dirty="0">
                <a:cs typeface="B Nazanin" panose="00000400000000000000" pitchFamily="2" charset="-78"/>
              </a:rPr>
              <a:t>نرم افزار </a:t>
            </a:r>
            <a:r>
              <a:rPr lang="en-US" sz="2400" b="1" dirty="0" err="1">
                <a:cs typeface="B Nazanin" panose="00000400000000000000" pitchFamily="2" charset="-78"/>
              </a:rPr>
              <a:t>VOSviewer</a:t>
            </a:r>
            <a:r>
              <a:rPr lang="fa-IR" sz="2400" b="1">
                <a:cs typeface="B Nazanin" panose="00000400000000000000" pitchFamily="2" charset="-78"/>
              </a:rPr>
              <a:t> ابزار </a:t>
            </a:r>
            <a:r>
              <a:rPr lang="fa-IR" sz="2400" b="1" dirty="0">
                <a:cs typeface="B Nazanin" panose="00000400000000000000" pitchFamily="2" charset="-78"/>
              </a:rPr>
              <a:t>قدرتمند تحلیل و رتبه بندی پژوهشی</a:t>
            </a:r>
          </a:p>
          <a:p>
            <a:pPr marL="0" indent="0" algn="r" rtl="1">
              <a:buNone/>
            </a:pPr>
            <a:r>
              <a:rPr lang="fa-IR" sz="2400" b="1" dirty="0">
                <a:solidFill>
                  <a:srgbClr val="0070C0"/>
                </a:solidFill>
                <a:cs typeface="B Nazanin" panose="00000400000000000000" pitchFamily="2" charset="-78"/>
              </a:rPr>
              <a:t>از طریق مصورسازی و تحلیل شبکه‌ای بر روی ارتباط بین داده‌های آماری مقالات علمی</a:t>
            </a:r>
          </a:p>
        </p:txBody>
      </p:sp>
      <p:pic>
        <p:nvPicPr>
          <p:cNvPr id="4" name="Picture 3">
            <a:extLst>
              <a:ext uri="{FF2B5EF4-FFF2-40B4-BE49-F238E27FC236}">
                <a16:creationId xmlns:a16="http://schemas.microsoft.com/office/drawing/2014/main" id="{355CA5FF-7CB7-A27F-82B0-BE4D03391A3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6000" y="3131106"/>
            <a:ext cx="3337053" cy="2159270"/>
          </a:xfrm>
          <a:prstGeom prst="rect">
            <a:avLst/>
          </a:prstGeom>
        </p:spPr>
      </p:pic>
      <p:pic>
        <p:nvPicPr>
          <p:cNvPr id="6" name="Picture 5">
            <a:extLst>
              <a:ext uri="{FF2B5EF4-FFF2-40B4-BE49-F238E27FC236}">
                <a16:creationId xmlns:a16="http://schemas.microsoft.com/office/drawing/2014/main" id="{116A2FD6-7EDD-7BFA-43C5-85FD7A4A9C2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32950" y="2616869"/>
            <a:ext cx="5944658" cy="3559801"/>
          </a:xfrm>
          <a:prstGeom prst="rect">
            <a:avLst/>
          </a:prstGeom>
        </p:spPr>
      </p:pic>
      <p:sp>
        <p:nvSpPr>
          <p:cNvPr id="3" name="Rectangle 2">
            <a:extLst>
              <a:ext uri="{FF2B5EF4-FFF2-40B4-BE49-F238E27FC236}">
                <a16:creationId xmlns:a16="http://schemas.microsoft.com/office/drawing/2014/main" id="{1B23F574-ADB8-D83C-714F-333518B230D9}"/>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Rounded Corners 4">
            <a:hlinkClick r:id="rId4" action="ppaction://hlinksldjump"/>
            <a:extLst>
              <a:ext uri="{FF2B5EF4-FFF2-40B4-BE49-F238E27FC236}">
                <a16:creationId xmlns:a16="http://schemas.microsoft.com/office/drawing/2014/main" id="{DFCB9A29-7E0E-00D4-BCFA-FF9F6BEAFA71}"/>
              </a:ext>
            </a:extLst>
          </p:cNvPr>
          <p:cNvSpPr/>
          <p:nvPr/>
        </p:nvSpPr>
        <p:spPr>
          <a:xfrm>
            <a:off x="10375296" y="95654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DOI</a:t>
            </a:r>
          </a:p>
        </p:txBody>
      </p:sp>
      <p:sp>
        <p:nvSpPr>
          <p:cNvPr id="7" name="Rectangle: Rounded Corners 6">
            <a:hlinkClick r:id="rId5" action="ppaction://hlinksldjump"/>
            <a:extLst>
              <a:ext uri="{FF2B5EF4-FFF2-40B4-BE49-F238E27FC236}">
                <a16:creationId xmlns:a16="http://schemas.microsoft.com/office/drawing/2014/main" id="{17BA8A40-5BEC-7FE4-DB9F-9CA36E8FDC29}"/>
              </a:ext>
            </a:extLst>
          </p:cNvPr>
          <p:cNvSpPr/>
          <p:nvPr/>
        </p:nvSpPr>
        <p:spPr>
          <a:xfrm>
            <a:off x="10375296" y="55268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bg1"/>
                </a:solidFill>
                <a:cs typeface="B Nazanin" panose="00000400000000000000" pitchFamily="2" charset="-78"/>
              </a:rPr>
              <a:t>معرفی منابع</a:t>
            </a:r>
            <a:endParaRPr lang="en-US" sz="1400" b="1" dirty="0">
              <a:solidFill>
                <a:schemeClr val="bg1"/>
              </a:solidFill>
              <a:cs typeface="B Nazanin" panose="00000400000000000000" pitchFamily="2" charset="-78"/>
            </a:endParaRPr>
          </a:p>
        </p:txBody>
      </p:sp>
      <p:pic>
        <p:nvPicPr>
          <p:cNvPr id="8" name="Picture 7">
            <a:extLst>
              <a:ext uri="{FF2B5EF4-FFF2-40B4-BE49-F238E27FC236}">
                <a16:creationId xmlns:a16="http://schemas.microsoft.com/office/drawing/2014/main" id="{E317C74F-A0B5-76E3-1AF3-AA20E61712B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9" name="TextBox 8">
            <a:extLst>
              <a:ext uri="{FF2B5EF4-FFF2-40B4-BE49-F238E27FC236}">
                <a16:creationId xmlns:a16="http://schemas.microsoft.com/office/drawing/2014/main" id="{D293B0F1-C9DD-522A-EB34-D688762A52F7}"/>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10" name="Rectangle: Rounded Corners 9">
            <a:hlinkClick r:id="rId7" action="ppaction://hlinksldjump"/>
            <a:extLst>
              <a:ext uri="{FF2B5EF4-FFF2-40B4-BE49-F238E27FC236}">
                <a16:creationId xmlns:a16="http://schemas.microsoft.com/office/drawing/2014/main" id="{C11E778C-31D4-6360-6A09-89C65F15779B}"/>
              </a:ext>
            </a:extLst>
          </p:cNvPr>
          <p:cNvSpPr/>
          <p:nvPr/>
        </p:nvSpPr>
        <p:spPr>
          <a:xfrm>
            <a:off x="10375296" y="138580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علم سنجی</a:t>
            </a:r>
            <a:endParaRPr lang="en-US" sz="1400" b="1" dirty="0">
              <a:solidFill>
                <a:schemeClr val="bg1"/>
              </a:solidFill>
              <a:cs typeface="B Nazanin" panose="00000400000000000000" pitchFamily="2" charset="-78"/>
            </a:endParaRPr>
          </a:p>
        </p:txBody>
      </p:sp>
      <p:sp>
        <p:nvSpPr>
          <p:cNvPr id="11" name="Rectangle: Rounded Corners 10">
            <a:hlinkClick r:id="rId8" action="ppaction://hlinksldjump"/>
            <a:extLst>
              <a:ext uri="{FF2B5EF4-FFF2-40B4-BE49-F238E27FC236}">
                <a16:creationId xmlns:a16="http://schemas.microsoft.com/office/drawing/2014/main" id="{D398B2EA-F6D3-8339-5378-8DD98400EC0B}"/>
              </a:ext>
            </a:extLst>
          </p:cNvPr>
          <p:cNvSpPr/>
          <p:nvPr/>
        </p:nvSpPr>
        <p:spPr>
          <a:xfrm>
            <a:off x="10375296" y="1815066"/>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رتبه بندی نشریات</a:t>
            </a:r>
            <a:endParaRPr lang="en-US" sz="1400" b="1" dirty="0">
              <a:solidFill>
                <a:schemeClr val="bg1"/>
              </a:solidFill>
              <a:cs typeface="B Nazanin" panose="00000400000000000000" pitchFamily="2" charset="-78"/>
            </a:endParaRPr>
          </a:p>
        </p:txBody>
      </p:sp>
      <p:sp>
        <p:nvSpPr>
          <p:cNvPr id="12" name="Rectangle: Rounded Corners 11">
            <a:hlinkClick r:id="rId9" action="ppaction://hlinksldjump"/>
            <a:extLst>
              <a:ext uri="{FF2B5EF4-FFF2-40B4-BE49-F238E27FC236}">
                <a16:creationId xmlns:a16="http://schemas.microsoft.com/office/drawing/2014/main" id="{CA853F4F-50B7-1263-BBB3-605E7FC82BE0}"/>
              </a:ext>
            </a:extLst>
          </p:cNvPr>
          <p:cNvSpPr/>
          <p:nvPr/>
        </p:nvSpPr>
        <p:spPr>
          <a:xfrm>
            <a:off x="10375296" y="264309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دریافت مقاله</a:t>
            </a:r>
            <a:endParaRPr lang="en-US" sz="1400" b="1" dirty="0">
              <a:solidFill>
                <a:schemeClr val="bg1"/>
              </a:solidFill>
              <a:cs typeface="B Nazanin" panose="00000400000000000000" pitchFamily="2" charset="-78"/>
            </a:endParaRPr>
          </a:p>
        </p:txBody>
      </p:sp>
      <p:sp>
        <p:nvSpPr>
          <p:cNvPr id="13" name="Rectangle: Rounded Corners 12">
            <a:hlinkClick r:id="rId10" action="ppaction://hlinksldjump"/>
            <a:extLst>
              <a:ext uri="{FF2B5EF4-FFF2-40B4-BE49-F238E27FC236}">
                <a16:creationId xmlns:a16="http://schemas.microsoft.com/office/drawing/2014/main" id="{F14DEABE-4B24-7DE6-D60D-6A8B4310E01D}"/>
              </a:ext>
            </a:extLst>
          </p:cNvPr>
          <p:cNvSpPr/>
          <p:nvPr/>
        </p:nvSpPr>
        <p:spPr>
          <a:xfrm>
            <a:off x="10375296" y="305541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سامانه پژوهشیار</a:t>
            </a:r>
            <a:endParaRPr lang="en-US" sz="1400" b="1" dirty="0">
              <a:solidFill>
                <a:schemeClr val="bg1"/>
              </a:solidFill>
              <a:cs typeface="B Nazanin" panose="00000400000000000000" pitchFamily="2" charset="-78"/>
            </a:endParaRPr>
          </a:p>
        </p:txBody>
      </p:sp>
      <p:sp>
        <p:nvSpPr>
          <p:cNvPr id="14" name="Rectangle: Rounded Corners 13">
            <a:hlinkClick r:id="rId11" action="ppaction://hlinksldjump"/>
            <a:extLst>
              <a:ext uri="{FF2B5EF4-FFF2-40B4-BE49-F238E27FC236}">
                <a16:creationId xmlns:a16="http://schemas.microsoft.com/office/drawing/2014/main" id="{63EAC707-7CB7-D146-12C3-B049B87C9BA2}"/>
              </a:ext>
            </a:extLst>
          </p:cNvPr>
          <p:cNvSpPr/>
          <p:nvPr/>
        </p:nvSpPr>
        <p:spPr>
          <a:xfrm>
            <a:off x="10375296" y="347620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ORCID</a:t>
            </a:r>
          </a:p>
        </p:txBody>
      </p:sp>
      <p:sp>
        <p:nvSpPr>
          <p:cNvPr id="15" name="Rectangle: Rounded Corners 14">
            <a:hlinkClick r:id="rId12" action="ppaction://hlinksldjump"/>
            <a:extLst>
              <a:ext uri="{FF2B5EF4-FFF2-40B4-BE49-F238E27FC236}">
                <a16:creationId xmlns:a16="http://schemas.microsoft.com/office/drawing/2014/main" id="{06F152B5-224B-52B6-5FC3-8F94D9387C22}"/>
              </a:ext>
            </a:extLst>
          </p:cNvPr>
          <p:cNvSpPr/>
          <p:nvPr/>
        </p:nvSpPr>
        <p:spPr>
          <a:xfrm>
            <a:off x="10375296" y="388852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ساختار مقاله</a:t>
            </a:r>
            <a:endParaRPr lang="en-US" sz="1400" b="1" dirty="0">
              <a:solidFill>
                <a:schemeClr val="bg1"/>
              </a:solidFill>
              <a:cs typeface="B Nazanin" panose="00000400000000000000" pitchFamily="2" charset="-78"/>
            </a:endParaRPr>
          </a:p>
        </p:txBody>
      </p:sp>
      <p:sp>
        <p:nvSpPr>
          <p:cNvPr id="16" name="Rectangle: Rounded Corners 15">
            <a:hlinkClick r:id="rId13" action="ppaction://hlinksldjump"/>
            <a:extLst>
              <a:ext uri="{FF2B5EF4-FFF2-40B4-BE49-F238E27FC236}">
                <a16:creationId xmlns:a16="http://schemas.microsoft.com/office/drawing/2014/main" id="{AFBD17BC-604D-8DE0-C6E5-46E0705C7DC0}"/>
              </a:ext>
            </a:extLst>
          </p:cNvPr>
          <p:cNvSpPr/>
          <p:nvPr/>
        </p:nvSpPr>
        <p:spPr>
          <a:xfrm>
            <a:off x="10375296" y="43093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ارجاع دهی و نکات مهم</a:t>
            </a:r>
            <a:endParaRPr lang="en-US" sz="1400" b="1" dirty="0">
              <a:solidFill>
                <a:schemeClr val="bg1"/>
              </a:solidFill>
              <a:cs typeface="B Nazanin" panose="00000400000000000000" pitchFamily="2" charset="-78"/>
            </a:endParaRPr>
          </a:p>
        </p:txBody>
      </p:sp>
      <p:sp>
        <p:nvSpPr>
          <p:cNvPr id="18" name="Rectangle: Rounded Corners 17">
            <a:hlinkClick r:id="rId14" action="ppaction://hlinksldjump"/>
            <a:extLst>
              <a:ext uri="{FF2B5EF4-FFF2-40B4-BE49-F238E27FC236}">
                <a16:creationId xmlns:a16="http://schemas.microsoft.com/office/drawing/2014/main" id="{F12E8E79-C5A6-B12A-9133-5187E763E9DC}"/>
              </a:ext>
            </a:extLst>
          </p:cNvPr>
          <p:cNvSpPr/>
          <p:nvPr/>
        </p:nvSpPr>
        <p:spPr>
          <a:xfrm>
            <a:off x="10375296" y="473011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انواع مقاله</a:t>
            </a:r>
            <a:endParaRPr lang="en-US" sz="1400" b="1" dirty="0">
              <a:solidFill>
                <a:schemeClr val="bg1"/>
              </a:solidFill>
              <a:cs typeface="B Nazanin" panose="00000400000000000000" pitchFamily="2" charset="-78"/>
            </a:endParaRPr>
          </a:p>
        </p:txBody>
      </p:sp>
      <p:sp>
        <p:nvSpPr>
          <p:cNvPr id="19" name="Rectangle: Rounded Corners 18">
            <a:hlinkClick r:id="rId15" action="ppaction://hlinksldjump"/>
            <a:extLst>
              <a:ext uri="{FF2B5EF4-FFF2-40B4-BE49-F238E27FC236}">
                <a16:creationId xmlns:a16="http://schemas.microsoft.com/office/drawing/2014/main" id="{D43F27EF-AF3A-03CA-10B9-89612361F5AA}"/>
              </a:ext>
            </a:extLst>
          </p:cNvPr>
          <p:cNvSpPr/>
          <p:nvPr/>
        </p:nvSpPr>
        <p:spPr>
          <a:xfrm>
            <a:off x="10375296" y="515090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پذیرش و داوری</a:t>
            </a:r>
            <a:endParaRPr lang="en-US" sz="1400" b="1" dirty="0">
              <a:solidFill>
                <a:schemeClr val="bg1"/>
              </a:solidFill>
              <a:cs typeface="B Nazanin" panose="00000400000000000000" pitchFamily="2" charset="-78"/>
            </a:endParaRPr>
          </a:p>
        </p:txBody>
      </p:sp>
      <p:sp>
        <p:nvSpPr>
          <p:cNvPr id="20" name="Rectangle: Rounded Corners 19">
            <a:hlinkClick r:id="rId16" action="ppaction://hlinksldjump"/>
            <a:extLst>
              <a:ext uri="{FF2B5EF4-FFF2-40B4-BE49-F238E27FC236}">
                <a16:creationId xmlns:a16="http://schemas.microsoft.com/office/drawing/2014/main" id="{3A1F92B1-0043-2ED8-6483-E0383F017743}"/>
              </a:ext>
            </a:extLst>
          </p:cNvPr>
          <p:cNvSpPr/>
          <p:nvPr/>
        </p:nvSpPr>
        <p:spPr>
          <a:xfrm>
            <a:off x="10375296" y="55632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سئو آکادمیک</a:t>
            </a:r>
            <a:endParaRPr lang="en-US" sz="1400" b="1" dirty="0">
              <a:solidFill>
                <a:schemeClr val="bg1"/>
              </a:solidFill>
              <a:cs typeface="B Nazanin" panose="00000400000000000000" pitchFamily="2" charset="-78"/>
            </a:endParaRPr>
          </a:p>
        </p:txBody>
      </p:sp>
      <p:sp>
        <p:nvSpPr>
          <p:cNvPr id="26" name="Rectangle: Rounded Corners 25">
            <a:hlinkClick r:id="rId17" action="ppaction://hlinksldjump"/>
            <a:extLst>
              <a:ext uri="{FF2B5EF4-FFF2-40B4-BE49-F238E27FC236}">
                <a16:creationId xmlns:a16="http://schemas.microsoft.com/office/drawing/2014/main" id="{D4281247-3D14-CD25-1664-733FB854FEB3}"/>
              </a:ext>
            </a:extLst>
          </p:cNvPr>
          <p:cNvSpPr/>
          <p:nvPr/>
        </p:nvSpPr>
        <p:spPr>
          <a:xfrm>
            <a:off x="10375297" y="597554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MaxQDA</a:t>
            </a:r>
            <a:endParaRPr lang="en-US" sz="1400" b="1" dirty="0">
              <a:solidFill>
                <a:schemeClr val="bg1"/>
              </a:solidFill>
              <a:cs typeface="B Nazanin" panose="00000400000000000000" pitchFamily="2" charset="-78"/>
            </a:endParaRPr>
          </a:p>
        </p:txBody>
      </p:sp>
      <p:sp>
        <p:nvSpPr>
          <p:cNvPr id="28" name="Rectangle: Rounded Corners 27">
            <a:hlinkClick r:id="rId18" action="ppaction://hlinksldjump"/>
            <a:extLst>
              <a:ext uri="{FF2B5EF4-FFF2-40B4-BE49-F238E27FC236}">
                <a16:creationId xmlns:a16="http://schemas.microsoft.com/office/drawing/2014/main" id="{91770EB4-73A0-6F75-CC61-38F09F8556F4}"/>
              </a:ext>
            </a:extLst>
          </p:cNvPr>
          <p:cNvSpPr/>
          <p:nvPr/>
        </p:nvSpPr>
        <p:spPr>
          <a:xfrm>
            <a:off x="10375296" y="6396329"/>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روش‌های تحقیق منتخب</a:t>
            </a:r>
            <a:endParaRPr lang="en-US" sz="1400" b="1" dirty="0">
              <a:solidFill>
                <a:schemeClr val="bg1"/>
              </a:solidFill>
              <a:cs typeface="B Nazanin" panose="00000400000000000000" pitchFamily="2" charset="-78"/>
            </a:endParaRPr>
          </a:p>
        </p:txBody>
      </p:sp>
      <p:sp>
        <p:nvSpPr>
          <p:cNvPr id="29" name="Rectangle: Rounded Corners 28">
            <a:hlinkClick r:id="rId8" action="ppaction://hlinksldjump"/>
            <a:extLst>
              <a:ext uri="{FF2B5EF4-FFF2-40B4-BE49-F238E27FC236}">
                <a16:creationId xmlns:a16="http://schemas.microsoft.com/office/drawing/2014/main" id="{81B1137F-5527-EA8C-5EF3-F646A121E405}"/>
              </a:ext>
            </a:extLst>
          </p:cNvPr>
          <p:cNvSpPr/>
          <p:nvPr/>
        </p:nvSpPr>
        <p:spPr>
          <a:xfrm>
            <a:off x="10380825" y="2239233"/>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tx1"/>
                </a:solidFill>
                <a:cs typeface="B Nazanin" panose="00000400000000000000" pitchFamily="2" charset="-78"/>
              </a:rPr>
              <a:t>VOSViewer</a:t>
            </a:r>
            <a:endParaRPr lang="en-US" sz="1400" b="1" dirty="0">
              <a:solidFill>
                <a:schemeClr val="tx1"/>
              </a:solidFill>
              <a:cs typeface="B Nazanin" panose="00000400000000000000" pitchFamily="2" charset="-78"/>
            </a:endParaRPr>
          </a:p>
        </p:txBody>
      </p:sp>
    </p:spTree>
    <p:extLst>
      <p:ext uri="{BB962C8B-B14F-4D97-AF65-F5344CB8AC3E}">
        <p14:creationId xmlns:p14="http://schemas.microsoft.com/office/powerpoint/2010/main" val="1794385554"/>
      </p:ext>
    </p:extLst>
  </p:cSld>
  <p:clrMapOvr>
    <a:masterClrMapping/>
  </p:clrMapOvr>
  <p:transition spd="med">
    <p:pull/>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31ECED-F382-4404-2AA7-AA5037719464}"/>
              </a:ext>
            </a:extLst>
          </p:cNvPr>
          <p:cNvSpPr>
            <a:spLocks noGrp="1"/>
          </p:cNvSpPr>
          <p:nvPr>
            <p:ph type="title"/>
          </p:nvPr>
        </p:nvSpPr>
        <p:spPr>
          <a:xfrm>
            <a:off x="214604" y="365125"/>
            <a:ext cx="9685176" cy="707895"/>
          </a:xfrm>
          <a:solidFill>
            <a:schemeClr val="accent1">
              <a:lumMod val="40000"/>
              <a:lumOff val="60000"/>
            </a:schemeClr>
          </a:solidFill>
        </p:spPr>
        <p:txBody>
          <a:bodyPr>
            <a:normAutofit fontScale="90000"/>
          </a:bodyPr>
          <a:lstStyle/>
          <a:p>
            <a:pPr algn="r" rtl="1"/>
            <a:r>
              <a:rPr lang="fa-IR" b="1" dirty="0">
                <a:cs typeface="B Nazanin" panose="00000400000000000000" pitchFamily="2" charset="-78"/>
              </a:rPr>
              <a:t>نرم افزار</a:t>
            </a:r>
            <a:r>
              <a:rPr lang="en-US" b="1" dirty="0" err="1">
                <a:cs typeface="B Nazanin" panose="00000400000000000000" pitchFamily="2" charset="-78"/>
              </a:rPr>
              <a:t>VOSviewer</a:t>
            </a:r>
            <a:endParaRPr lang="en-US" b="1" dirty="0">
              <a:cs typeface="B Nazanin" panose="00000400000000000000" pitchFamily="2" charset="-78"/>
            </a:endParaRPr>
          </a:p>
        </p:txBody>
      </p:sp>
      <p:sp>
        <p:nvSpPr>
          <p:cNvPr id="17" name="Content Placeholder 2">
            <a:extLst>
              <a:ext uri="{FF2B5EF4-FFF2-40B4-BE49-F238E27FC236}">
                <a16:creationId xmlns:a16="http://schemas.microsoft.com/office/drawing/2014/main" id="{168E09BE-5C6B-1FBB-2BFF-AC850B8824F9}"/>
              </a:ext>
            </a:extLst>
          </p:cNvPr>
          <p:cNvSpPr>
            <a:spLocks noGrp="1"/>
          </p:cNvSpPr>
          <p:nvPr>
            <p:ph idx="1"/>
          </p:nvPr>
        </p:nvSpPr>
        <p:spPr>
          <a:xfrm>
            <a:off x="214604" y="1226220"/>
            <a:ext cx="9685176" cy="5047580"/>
          </a:xfrm>
        </p:spPr>
        <p:txBody>
          <a:bodyPr>
            <a:normAutofit/>
          </a:bodyPr>
          <a:lstStyle/>
          <a:p>
            <a:pPr marL="0" indent="0" algn="r" rtl="1">
              <a:buNone/>
            </a:pPr>
            <a:r>
              <a:rPr lang="fa-IR" sz="2400" b="1" dirty="0">
                <a:cs typeface="B Nazanin" panose="00000400000000000000" pitchFamily="2" charset="-78"/>
              </a:rPr>
              <a:t>کاربردهای نرم افزار </a:t>
            </a:r>
            <a:r>
              <a:rPr lang="en-US" sz="2400" b="1" dirty="0" err="1">
                <a:cs typeface="B Nazanin" panose="00000400000000000000" pitchFamily="2" charset="-78"/>
              </a:rPr>
              <a:t>VOSviewer</a:t>
            </a:r>
            <a:r>
              <a:rPr lang="fa-IR" sz="2400" b="1" dirty="0">
                <a:cs typeface="B Nazanin" panose="00000400000000000000" pitchFamily="2" charset="-78"/>
              </a:rPr>
              <a:t> </a:t>
            </a:r>
          </a:p>
          <a:p>
            <a:pPr algn="r" rtl="1"/>
            <a:r>
              <a:rPr lang="fa-IR" sz="2400" b="1" dirty="0">
                <a:solidFill>
                  <a:srgbClr val="0070C0"/>
                </a:solidFill>
                <a:cs typeface="B Nazanin" panose="00000400000000000000" pitchFamily="2" charset="-78"/>
              </a:rPr>
              <a:t>یافتن موضوعات داغ در یک زمینه علمی</a:t>
            </a:r>
          </a:p>
          <a:p>
            <a:pPr algn="r" rtl="1"/>
            <a:r>
              <a:rPr lang="fa-IR" sz="2400" b="1" dirty="0">
                <a:solidFill>
                  <a:srgbClr val="0070C0"/>
                </a:solidFill>
                <a:cs typeface="B Nazanin" panose="00000400000000000000" pitchFamily="2" charset="-78"/>
              </a:rPr>
              <a:t>تعیین جریان علمی در یک زمینه خاص</a:t>
            </a:r>
          </a:p>
          <a:p>
            <a:pPr algn="r" rtl="1"/>
            <a:r>
              <a:rPr lang="fa-IR" sz="2400" b="1" dirty="0">
                <a:solidFill>
                  <a:srgbClr val="0070C0"/>
                </a:solidFill>
                <a:cs typeface="B Nazanin" panose="00000400000000000000" pitchFamily="2" charset="-78"/>
              </a:rPr>
              <a:t>یافتن معتبرترین نشریات، دانشگاه‌ها و افراد در یک زمینه علمی</a:t>
            </a:r>
          </a:p>
          <a:p>
            <a:pPr algn="r" rtl="1"/>
            <a:r>
              <a:rPr lang="fa-IR" sz="2400" b="1" dirty="0">
                <a:solidFill>
                  <a:srgbClr val="0070C0"/>
                </a:solidFill>
                <a:cs typeface="B Nazanin" panose="00000400000000000000" pitchFamily="2" charset="-78"/>
              </a:rPr>
              <a:t>یافتن کلمات کلیدی پرکاربرد و به روز در یک زمینه علمی</a:t>
            </a:r>
          </a:p>
          <a:p>
            <a:pPr algn="r" rtl="1"/>
            <a:r>
              <a:rPr lang="fa-IR" sz="2400" b="1">
                <a:solidFill>
                  <a:srgbClr val="0070C0"/>
                </a:solidFill>
                <a:cs typeface="B Nazanin" panose="00000400000000000000" pitchFamily="2" charset="-78"/>
              </a:rPr>
              <a:t>سرعت و دقت بالا در مرور و تحلیل</a:t>
            </a:r>
            <a:endParaRPr lang="fa-IR" sz="2400" b="1" dirty="0">
              <a:solidFill>
                <a:srgbClr val="0070C0"/>
              </a:solidFill>
              <a:cs typeface="B Nazanin" panose="00000400000000000000" pitchFamily="2" charset="-78"/>
            </a:endParaRPr>
          </a:p>
          <a:p>
            <a:pPr algn="r" rtl="1"/>
            <a:r>
              <a:rPr lang="fa-IR" sz="2400" b="1" dirty="0">
                <a:solidFill>
                  <a:srgbClr val="0070C0"/>
                </a:solidFill>
                <a:cs typeface="B Nazanin" panose="00000400000000000000" pitchFamily="2" charset="-78"/>
              </a:rPr>
              <a:t>و...</a:t>
            </a:r>
          </a:p>
          <a:p>
            <a:pPr marL="0" indent="0" algn="r" rtl="1">
              <a:buNone/>
            </a:pPr>
            <a:r>
              <a:rPr lang="fa-IR" sz="2400" b="1" dirty="0">
                <a:cs typeface="B Nazanin" panose="00000400000000000000" pitchFamily="2" charset="-78"/>
              </a:rPr>
              <a:t>کاربردهای تحلیل مبتنی بر نرم افزار </a:t>
            </a:r>
            <a:r>
              <a:rPr lang="en-US" sz="2400" b="1" dirty="0" err="1">
                <a:cs typeface="B Nazanin" panose="00000400000000000000" pitchFamily="2" charset="-78"/>
              </a:rPr>
              <a:t>VOSviewer</a:t>
            </a:r>
            <a:r>
              <a:rPr lang="fa-IR" sz="2400" b="1" dirty="0">
                <a:cs typeface="B Nazanin" panose="00000400000000000000" pitchFamily="2" charset="-78"/>
              </a:rPr>
              <a:t> </a:t>
            </a:r>
          </a:p>
          <a:p>
            <a:pPr algn="r" rtl="1"/>
            <a:r>
              <a:rPr lang="fa-IR" sz="2400" b="1" dirty="0">
                <a:solidFill>
                  <a:srgbClr val="C00000"/>
                </a:solidFill>
                <a:cs typeface="B Nazanin" panose="00000400000000000000" pitchFamily="2" charset="-78"/>
              </a:rPr>
              <a:t>غنای پژوهش و افزایش احتمال پذیرش آن</a:t>
            </a:r>
          </a:p>
          <a:p>
            <a:pPr algn="r" rtl="1"/>
            <a:r>
              <a:rPr lang="fa-IR" sz="2400" b="1" dirty="0">
                <a:solidFill>
                  <a:srgbClr val="C00000"/>
                </a:solidFill>
                <a:cs typeface="B Nazanin" panose="00000400000000000000" pitchFamily="2" charset="-78"/>
              </a:rPr>
              <a:t>غنای رساله و امکان استخراج یک مقاله مستقل کتابسنجی از آن</a:t>
            </a:r>
          </a:p>
          <a:p>
            <a:pPr marL="0" indent="0" algn="r" rtl="1">
              <a:buNone/>
            </a:pPr>
            <a:endParaRPr lang="fa-IR" sz="2400" b="1" dirty="0">
              <a:solidFill>
                <a:srgbClr val="0070C0"/>
              </a:solidFill>
              <a:cs typeface="B Nazanin" panose="00000400000000000000" pitchFamily="2" charset="-78"/>
            </a:endParaRPr>
          </a:p>
        </p:txBody>
      </p:sp>
      <p:sp>
        <p:nvSpPr>
          <p:cNvPr id="3" name="Rectangle 2">
            <a:extLst>
              <a:ext uri="{FF2B5EF4-FFF2-40B4-BE49-F238E27FC236}">
                <a16:creationId xmlns:a16="http://schemas.microsoft.com/office/drawing/2014/main" id="{B0B39D72-663F-A140-9FC3-6457CE616C31}"/>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Rounded Corners 3">
            <a:hlinkClick r:id="rId2" action="ppaction://hlinksldjump"/>
            <a:extLst>
              <a:ext uri="{FF2B5EF4-FFF2-40B4-BE49-F238E27FC236}">
                <a16:creationId xmlns:a16="http://schemas.microsoft.com/office/drawing/2014/main" id="{EDE8AE0A-E125-0E55-31B8-92DF233ACA90}"/>
              </a:ext>
            </a:extLst>
          </p:cNvPr>
          <p:cNvSpPr/>
          <p:nvPr/>
        </p:nvSpPr>
        <p:spPr>
          <a:xfrm>
            <a:off x="10375296" y="95654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DOI</a:t>
            </a:r>
          </a:p>
        </p:txBody>
      </p:sp>
      <p:sp>
        <p:nvSpPr>
          <p:cNvPr id="5" name="Rectangle: Rounded Corners 4">
            <a:hlinkClick r:id="rId3" action="ppaction://hlinksldjump"/>
            <a:extLst>
              <a:ext uri="{FF2B5EF4-FFF2-40B4-BE49-F238E27FC236}">
                <a16:creationId xmlns:a16="http://schemas.microsoft.com/office/drawing/2014/main" id="{09F42144-D0A3-15EF-0937-00B4FD26B04E}"/>
              </a:ext>
            </a:extLst>
          </p:cNvPr>
          <p:cNvSpPr/>
          <p:nvPr/>
        </p:nvSpPr>
        <p:spPr>
          <a:xfrm>
            <a:off x="10375296" y="55268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bg1"/>
                </a:solidFill>
                <a:cs typeface="B Nazanin" panose="00000400000000000000" pitchFamily="2" charset="-78"/>
              </a:rPr>
              <a:t>معرفی منابع</a:t>
            </a:r>
            <a:endParaRPr lang="en-US" sz="1400" b="1" dirty="0">
              <a:solidFill>
                <a:schemeClr val="bg1"/>
              </a:solidFill>
              <a:cs typeface="B Nazanin" panose="00000400000000000000" pitchFamily="2" charset="-78"/>
            </a:endParaRPr>
          </a:p>
        </p:txBody>
      </p:sp>
      <p:pic>
        <p:nvPicPr>
          <p:cNvPr id="6" name="Picture 5">
            <a:extLst>
              <a:ext uri="{FF2B5EF4-FFF2-40B4-BE49-F238E27FC236}">
                <a16:creationId xmlns:a16="http://schemas.microsoft.com/office/drawing/2014/main" id="{B8DCB196-B4EB-4618-93BA-57B6D6E6CEB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7" name="TextBox 6">
            <a:extLst>
              <a:ext uri="{FF2B5EF4-FFF2-40B4-BE49-F238E27FC236}">
                <a16:creationId xmlns:a16="http://schemas.microsoft.com/office/drawing/2014/main" id="{C955A5D5-11A9-BC50-8EE3-F1E567D76583}"/>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8" name="Rectangle: Rounded Corners 7">
            <a:hlinkClick r:id="rId5" action="ppaction://hlinksldjump"/>
            <a:extLst>
              <a:ext uri="{FF2B5EF4-FFF2-40B4-BE49-F238E27FC236}">
                <a16:creationId xmlns:a16="http://schemas.microsoft.com/office/drawing/2014/main" id="{931201F7-5079-C5EA-7D80-C9EC460E6783}"/>
              </a:ext>
            </a:extLst>
          </p:cNvPr>
          <p:cNvSpPr/>
          <p:nvPr/>
        </p:nvSpPr>
        <p:spPr>
          <a:xfrm>
            <a:off x="10375296" y="138580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علم سنجی</a:t>
            </a:r>
            <a:endParaRPr lang="en-US" sz="1400" b="1" dirty="0">
              <a:solidFill>
                <a:schemeClr val="bg1"/>
              </a:solidFill>
              <a:cs typeface="B Nazanin" panose="00000400000000000000" pitchFamily="2" charset="-78"/>
            </a:endParaRPr>
          </a:p>
        </p:txBody>
      </p:sp>
      <p:sp>
        <p:nvSpPr>
          <p:cNvPr id="9" name="Rectangle: Rounded Corners 8">
            <a:hlinkClick r:id="rId6" action="ppaction://hlinksldjump"/>
            <a:extLst>
              <a:ext uri="{FF2B5EF4-FFF2-40B4-BE49-F238E27FC236}">
                <a16:creationId xmlns:a16="http://schemas.microsoft.com/office/drawing/2014/main" id="{394E9546-41AC-12F4-32E8-6162B650E395}"/>
              </a:ext>
            </a:extLst>
          </p:cNvPr>
          <p:cNvSpPr/>
          <p:nvPr/>
        </p:nvSpPr>
        <p:spPr>
          <a:xfrm>
            <a:off x="10375296" y="1815066"/>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رتبه بندی نشریات</a:t>
            </a:r>
            <a:endParaRPr lang="en-US" sz="1400" b="1" dirty="0">
              <a:solidFill>
                <a:schemeClr val="bg1"/>
              </a:solidFill>
              <a:cs typeface="B Nazanin" panose="00000400000000000000" pitchFamily="2" charset="-78"/>
            </a:endParaRPr>
          </a:p>
        </p:txBody>
      </p:sp>
      <p:sp>
        <p:nvSpPr>
          <p:cNvPr id="10" name="Rectangle: Rounded Corners 9">
            <a:hlinkClick r:id="rId7" action="ppaction://hlinksldjump"/>
            <a:extLst>
              <a:ext uri="{FF2B5EF4-FFF2-40B4-BE49-F238E27FC236}">
                <a16:creationId xmlns:a16="http://schemas.microsoft.com/office/drawing/2014/main" id="{91097E33-28FD-6493-AAAE-6A73B077F31D}"/>
              </a:ext>
            </a:extLst>
          </p:cNvPr>
          <p:cNvSpPr/>
          <p:nvPr/>
        </p:nvSpPr>
        <p:spPr>
          <a:xfrm>
            <a:off x="10375296" y="264309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دریافت مقاله</a:t>
            </a:r>
            <a:endParaRPr lang="en-US" sz="1400" b="1" dirty="0">
              <a:solidFill>
                <a:schemeClr val="bg1"/>
              </a:solidFill>
              <a:cs typeface="B Nazanin" panose="00000400000000000000" pitchFamily="2" charset="-78"/>
            </a:endParaRPr>
          </a:p>
        </p:txBody>
      </p:sp>
      <p:sp>
        <p:nvSpPr>
          <p:cNvPr id="11" name="Rectangle: Rounded Corners 10">
            <a:hlinkClick r:id="rId8" action="ppaction://hlinksldjump"/>
            <a:extLst>
              <a:ext uri="{FF2B5EF4-FFF2-40B4-BE49-F238E27FC236}">
                <a16:creationId xmlns:a16="http://schemas.microsoft.com/office/drawing/2014/main" id="{5975E497-89FC-31C9-D044-AC842CE3AC21}"/>
              </a:ext>
            </a:extLst>
          </p:cNvPr>
          <p:cNvSpPr/>
          <p:nvPr/>
        </p:nvSpPr>
        <p:spPr>
          <a:xfrm>
            <a:off x="10375296" y="305541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سامانه پژوهشیار</a:t>
            </a:r>
            <a:endParaRPr lang="en-US" sz="1400" b="1" dirty="0">
              <a:solidFill>
                <a:schemeClr val="bg1"/>
              </a:solidFill>
              <a:cs typeface="B Nazanin" panose="00000400000000000000" pitchFamily="2" charset="-78"/>
            </a:endParaRPr>
          </a:p>
        </p:txBody>
      </p:sp>
      <p:sp>
        <p:nvSpPr>
          <p:cNvPr id="12" name="Rectangle: Rounded Corners 11">
            <a:hlinkClick r:id="rId9" action="ppaction://hlinksldjump"/>
            <a:extLst>
              <a:ext uri="{FF2B5EF4-FFF2-40B4-BE49-F238E27FC236}">
                <a16:creationId xmlns:a16="http://schemas.microsoft.com/office/drawing/2014/main" id="{6036BB3D-78AF-CD61-9B13-447881F326AE}"/>
              </a:ext>
            </a:extLst>
          </p:cNvPr>
          <p:cNvSpPr/>
          <p:nvPr/>
        </p:nvSpPr>
        <p:spPr>
          <a:xfrm>
            <a:off x="10375296" y="347620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ORCID</a:t>
            </a:r>
          </a:p>
        </p:txBody>
      </p:sp>
      <p:sp>
        <p:nvSpPr>
          <p:cNvPr id="13" name="Rectangle: Rounded Corners 12">
            <a:hlinkClick r:id="rId10" action="ppaction://hlinksldjump"/>
            <a:extLst>
              <a:ext uri="{FF2B5EF4-FFF2-40B4-BE49-F238E27FC236}">
                <a16:creationId xmlns:a16="http://schemas.microsoft.com/office/drawing/2014/main" id="{56FB4391-10C8-2BD2-C378-B6279C99EC78}"/>
              </a:ext>
            </a:extLst>
          </p:cNvPr>
          <p:cNvSpPr/>
          <p:nvPr/>
        </p:nvSpPr>
        <p:spPr>
          <a:xfrm>
            <a:off x="10375296" y="388852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ساختار مقاله</a:t>
            </a:r>
            <a:endParaRPr lang="en-US" sz="1400" b="1" dirty="0">
              <a:solidFill>
                <a:schemeClr val="bg1"/>
              </a:solidFill>
              <a:cs typeface="B Nazanin" panose="00000400000000000000" pitchFamily="2" charset="-78"/>
            </a:endParaRPr>
          </a:p>
        </p:txBody>
      </p:sp>
      <p:sp>
        <p:nvSpPr>
          <p:cNvPr id="14" name="Rectangle: Rounded Corners 13">
            <a:hlinkClick r:id="rId11" action="ppaction://hlinksldjump"/>
            <a:extLst>
              <a:ext uri="{FF2B5EF4-FFF2-40B4-BE49-F238E27FC236}">
                <a16:creationId xmlns:a16="http://schemas.microsoft.com/office/drawing/2014/main" id="{9D10CE52-CD39-E526-67A4-723C13E4E824}"/>
              </a:ext>
            </a:extLst>
          </p:cNvPr>
          <p:cNvSpPr/>
          <p:nvPr/>
        </p:nvSpPr>
        <p:spPr>
          <a:xfrm>
            <a:off x="10375296" y="43093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ارجاع دهی و نکات مهم</a:t>
            </a:r>
            <a:endParaRPr lang="en-US" sz="1400" b="1" dirty="0">
              <a:solidFill>
                <a:schemeClr val="bg1"/>
              </a:solidFill>
              <a:cs typeface="B Nazanin" panose="00000400000000000000" pitchFamily="2" charset="-78"/>
            </a:endParaRPr>
          </a:p>
        </p:txBody>
      </p:sp>
      <p:sp>
        <p:nvSpPr>
          <p:cNvPr id="15" name="Rectangle: Rounded Corners 14">
            <a:hlinkClick r:id="rId12" action="ppaction://hlinksldjump"/>
            <a:extLst>
              <a:ext uri="{FF2B5EF4-FFF2-40B4-BE49-F238E27FC236}">
                <a16:creationId xmlns:a16="http://schemas.microsoft.com/office/drawing/2014/main" id="{CA618A81-99C7-0D33-469B-9ED713357471}"/>
              </a:ext>
            </a:extLst>
          </p:cNvPr>
          <p:cNvSpPr/>
          <p:nvPr/>
        </p:nvSpPr>
        <p:spPr>
          <a:xfrm>
            <a:off x="10375296" y="473011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انواع مقاله</a:t>
            </a:r>
            <a:endParaRPr lang="en-US" sz="1400" b="1" dirty="0">
              <a:solidFill>
                <a:schemeClr val="bg1"/>
              </a:solidFill>
              <a:cs typeface="B Nazanin" panose="00000400000000000000" pitchFamily="2" charset="-78"/>
            </a:endParaRPr>
          </a:p>
        </p:txBody>
      </p:sp>
      <p:sp>
        <p:nvSpPr>
          <p:cNvPr id="16" name="Rectangle: Rounded Corners 15">
            <a:hlinkClick r:id="rId13" action="ppaction://hlinksldjump"/>
            <a:extLst>
              <a:ext uri="{FF2B5EF4-FFF2-40B4-BE49-F238E27FC236}">
                <a16:creationId xmlns:a16="http://schemas.microsoft.com/office/drawing/2014/main" id="{4DDCCBA1-8390-E57D-0089-29989145219D}"/>
              </a:ext>
            </a:extLst>
          </p:cNvPr>
          <p:cNvSpPr/>
          <p:nvPr/>
        </p:nvSpPr>
        <p:spPr>
          <a:xfrm>
            <a:off x="10375296" y="515090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پذیرش و داوری</a:t>
            </a:r>
            <a:endParaRPr lang="en-US" sz="1400" b="1" dirty="0">
              <a:solidFill>
                <a:schemeClr val="bg1"/>
              </a:solidFill>
              <a:cs typeface="B Nazanin" panose="00000400000000000000" pitchFamily="2" charset="-78"/>
            </a:endParaRPr>
          </a:p>
        </p:txBody>
      </p:sp>
      <p:sp>
        <p:nvSpPr>
          <p:cNvPr id="18" name="Rectangle: Rounded Corners 17">
            <a:hlinkClick r:id="rId14" action="ppaction://hlinksldjump"/>
            <a:extLst>
              <a:ext uri="{FF2B5EF4-FFF2-40B4-BE49-F238E27FC236}">
                <a16:creationId xmlns:a16="http://schemas.microsoft.com/office/drawing/2014/main" id="{D9B204A5-D04B-0663-3928-804905890B6E}"/>
              </a:ext>
            </a:extLst>
          </p:cNvPr>
          <p:cNvSpPr/>
          <p:nvPr/>
        </p:nvSpPr>
        <p:spPr>
          <a:xfrm>
            <a:off x="10375296" y="55632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سئو آکادمیک</a:t>
            </a:r>
            <a:endParaRPr lang="en-US" sz="1400" b="1" dirty="0">
              <a:solidFill>
                <a:schemeClr val="bg1"/>
              </a:solidFill>
              <a:cs typeface="B Nazanin" panose="00000400000000000000" pitchFamily="2" charset="-78"/>
            </a:endParaRPr>
          </a:p>
        </p:txBody>
      </p:sp>
      <p:sp>
        <p:nvSpPr>
          <p:cNvPr id="19" name="Rectangle: Rounded Corners 18">
            <a:hlinkClick r:id="rId15" action="ppaction://hlinksldjump"/>
            <a:extLst>
              <a:ext uri="{FF2B5EF4-FFF2-40B4-BE49-F238E27FC236}">
                <a16:creationId xmlns:a16="http://schemas.microsoft.com/office/drawing/2014/main" id="{A5E2AA9D-07A9-AA57-8B33-BC06A6A1E3ED}"/>
              </a:ext>
            </a:extLst>
          </p:cNvPr>
          <p:cNvSpPr/>
          <p:nvPr/>
        </p:nvSpPr>
        <p:spPr>
          <a:xfrm>
            <a:off x="10375297" y="597554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MaxQDA</a:t>
            </a:r>
            <a:endParaRPr lang="en-US" sz="1400" b="1" dirty="0">
              <a:solidFill>
                <a:schemeClr val="bg1"/>
              </a:solidFill>
              <a:cs typeface="B Nazanin" panose="00000400000000000000" pitchFamily="2" charset="-78"/>
            </a:endParaRPr>
          </a:p>
        </p:txBody>
      </p:sp>
      <p:sp>
        <p:nvSpPr>
          <p:cNvPr id="20" name="Rectangle: Rounded Corners 19">
            <a:hlinkClick r:id="rId16" action="ppaction://hlinksldjump"/>
            <a:extLst>
              <a:ext uri="{FF2B5EF4-FFF2-40B4-BE49-F238E27FC236}">
                <a16:creationId xmlns:a16="http://schemas.microsoft.com/office/drawing/2014/main" id="{E3885698-205E-EEF8-F479-7EC214BAB40E}"/>
              </a:ext>
            </a:extLst>
          </p:cNvPr>
          <p:cNvSpPr/>
          <p:nvPr/>
        </p:nvSpPr>
        <p:spPr>
          <a:xfrm>
            <a:off x="10375296" y="6396329"/>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روش‌های تحقیق منتخب</a:t>
            </a:r>
            <a:endParaRPr lang="en-US" sz="1400" b="1" dirty="0">
              <a:solidFill>
                <a:schemeClr val="bg1"/>
              </a:solidFill>
              <a:cs typeface="B Nazanin" panose="00000400000000000000" pitchFamily="2" charset="-78"/>
            </a:endParaRPr>
          </a:p>
        </p:txBody>
      </p:sp>
      <p:sp>
        <p:nvSpPr>
          <p:cNvPr id="26" name="Rectangle: Rounded Corners 25">
            <a:hlinkClick r:id="rId6" action="ppaction://hlinksldjump"/>
            <a:extLst>
              <a:ext uri="{FF2B5EF4-FFF2-40B4-BE49-F238E27FC236}">
                <a16:creationId xmlns:a16="http://schemas.microsoft.com/office/drawing/2014/main" id="{2FD3F39B-AA41-F4CE-E655-B9D669149D7E}"/>
              </a:ext>
            </a:extLst>
          </p:cNvPr>
          <p:cNvSpPr/>
          <p:nvPr/>
        </p:nvSpPr>
        <p:spPr>
          <a:xfrm>
            <a:off x="10380825" y="2239233"/>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tx1"/>
                </a:solidFill>
                <a:cs typeface="B Nazanin" panose="00000400000000000000" pitchFamily="2" charset="-78"/>
              </a:rPr>
              <a:t>VOSViewer</a:t>
            </a:r>
            <a:endParaRPr lang="en-US" sz="1400" b="1" dirty="0">
              <a:solidFill>
                <a:schemeClr val="tx1"/>
              </a:solidFill>
              <a:cs typeface="B Nazanin" panose="00000400000000000000" pitchFamily="2" charset="-78"/>
            </a:endParaRPr>
          </a:p>
        </p:txBody>
      </p:sp>
    </p:spTree>
    <p:extLst>
      <p:ext uri="{BB962C8B-B14F-4D97-AF65-F5344CB8AC3E}">
        <p14:creationId xmlns:p14="http://schemas.microsoft.com/office/powerpoint/2010/main" val="103413853"/>
      </p:ext>
    </p:extLst>
  </p:cSld>
  <p:clrMapOvr>
    <a:masterClrMapping/>
  </p:clrMapOvr>
  <p:transition spd="med">
    <p:pull/>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31ECED-F382-4404-2AA7-AA5037719464}"/>
              </a:ext>
            </a:extLst>
          </p:cNvPr>
          <p:cNvSpPr>
            <a:spLocks noGrp="1"/>
          </p:cNvSpPr>
          <p:nvPr>
            <p:ph type="title"/>
          </p:nvPr>
        </p:nvSpPr>
        <p:spPr>
          <a:xfrm>
            <a:off x="214604" y="365125"/>
            <a:ext cx="9685176" cy="707895"/>
          </a:xfrm>
          <a:solidFill>
            <a:schemeClr val="accent1">
              <a:lumMod val="40000"/>
              <a:lumOff val="60000"/>
            </a:schemeClr>
          </a:solidFill>
        </p:spPr>
        <p:txBody>
          <a:bodyPr>
            <a:normAutofit fontScale="90000"/>
          </a:bodyPr>
          <a:lstStyle/>
          <a:p>
            <a:pPr algn="r" rtl="1"/>
            <a:r>
              <a:rPr lang="fa-IR" b="1" dirty="0">
                <a:cs typeface="B Nazanin" panose="00000400000000000000" pitchFamily="2" charset="-78"/>
              </a:rPr>
              <a:t>نرم افزار</a:t>
            </a:r>
            <a:r>
              <a:rPr lang="en-US" b="1" dirty="0" err="1">
                <a:cs typeface="B Nazanin" panose="00000400000000000000" pitchFamily="2" charset="-78"/>
              </a:rPr>
              <a:t>VOSviewer</a:t>
            </a:r>
            <a:endParaRPr lang="en-US" b="1" dirty="0">
              <a:cs typeface="B Nazanin" panose="00000400000000000000" pitchFamily="2" charset="-78"/>
            </a:endParaRPr>
          </a:p>
        </p:txBody>
      </p:sp>
      <p:sp>
        <p:nvSpPr>
          <p:cNvPr id="17" name="Content Placeholder 2">
            <a:extLst>
              <a:ext uri="{FF2B5EF4-FFF2-40B4-BE49-F238E27FC236}">
                <a16:creationId xmlns:a16="http://schemas.microsoft.com/office/drawing/2014/main" id="{168E09BE-5C6B-1FBB-2BFF-AC850B8824F9}"/>
              </a:ext>
            </a:extLst>
          </p:cNvPr>
          <p:cNvSpPr>
            <a:spLocks noGrp="1"/>
          </p:cNvSpPr>
          <p:nvPr>
            <p:ph idx="1"/>
          </p:nvPr>
        </p:nvSpPr>
        <p:spPr>
          <a:xfrm>
            <a:off x="214604" y="1226220"/>
            <a:ext cx="9685176" cy="2016514"/>
          </a:xfrm>
        </p:spPr>
        <p:txBody>
          <a:bodyPr>
            <a:normAutofit/>
          </a:bodyPr>
          <a:lstStyle/>
          <a:p>
            <a:pPr marL="0" indent="0" algn="r" rtl="1">
              <a:buNone/>
            </a:pPr>
            <a:r>
              <a:rPr lang="fa-IR" sz="2400" b="1" dirty="0">
                <a:cs typeface="B Nazanin" panose="00000400000000000000" pitchFamily="2" charset="-78"/>
              </a:rPr>
              <a:t>روش‌های استفاده:</a:t>
            </a:r>
          </a:p>
          <a:p>
            <a:pPr algn="r" rtl="1"/>
            <a:r>
              <a:rPr lang="fa-IR" sz="2400" b="1" dirty="0">
                <a:solidFill>
                  <a:srgbClr val="0070C0"/>
                </a:solidFill>
                <a:cs typeface="B Nazanin" panose="00000400000000000000" pitchFamily="2" charset="-78"/>
              </a:rPr>
              <a:t>نسخه آنلاین: </a:t>
            </a:r>
            <a:r>
              <a:rPr lang="en-US" sz="2400" b="1" dirty="0">
                <a:solidFill>
                  <a:srgbClr val="0070C0"/>
                </a:solidFill>
                <a:cs typeface="B Nazanin" panose="00000400000000000000" pitchFamily="2" charset="-78"/>
              </a:rPr>
              <a:t>https://app.vosviewer.com</a:t>
            </a:r>
            <a:endParaRPr lang="fa-IR" sz="2400" b="1" dirty="0">
              <a:solidFill>
                <a:srgbClr val="0070C0"/>
              </a:solidFill>
              <a:cs typeface="B Nazanin" panose="00000400000000000000" pitchFamily="2" charset="-78"/>
            </a:endParaRPr>
          </a:p>
          <a:p>
            <a:pPr algn="r" rtl="1"/>
            <a:r>
              <a:rPr lang="fa-IR" sz="2400" b="1" dirty="0">
                <a:solidFill>
                  <a:srgbClr val="0070C0"/>
                </a:solidFill>
                <a:cs typeface="B Nazanin" panose="00000400000000000000" pitchFamily="2" charset="-78"/>
              </a:rPr>
              <a:t>نسخه نرم افزاری: </a:t>
            </a:r>
            <a:r>
              <a:rPr lang="en-US" sz="2400" b="1" dirty="0">
                <a:solidFill>
                  <a:srgbClr val="0070C0"/>
                </a:solidFill>
                <a:cs typeface="B Nazanin" panose="00000400000000000000" pitchFamily="2" charset="-78"/>
              </a:rPr>
              <a:t>https://www.vosviewer.com/download</a:t>
            </a:r>
            <a:endParaRPr lang="fa-IR" sz="2400" b="1" dirty="0">
              <a:solidFill>
                <a:srgbClr val="0070C0"/>
              </a:solidFill>
              <a:cs typeface="B Nazanin" panose="00000400000000000000" pitchFamily="2" charset="-78"/>
            </a:endParaRPr>
          </a:p>
        </p:txBody>
      </p:sp>
      <p:pic>
        <p:nvPicPr>
          <p:cNvPr id="5" name="Picture 4">
            <a:extLst>
              <a:ext uri="{FF2B5EF4-FFF2-40B4-BE49-F238E27FC236}">
                <a16:creationId xmlns:a16="http://schemas.microsoft.com/office/drawing/2014/main" id="{71BCDF9F-3D88-025A-4C17-366618E88D9F}"/>
              </a:ext>
            </a:extLst>
          </p:cNvPr>
          <p:cNvPicPr>
            <a:picLocks noChangeAspect="1"/>
          </p:cNvPicPr>
          <p:nvPr/>
        </p:nvPicPr>
        <p:blipFill>
          <a:blip r:embed="rId2"/>
          <a:stretch>
            <a:fillRect/>
          </a:stretch>
        </p:blipFill>
        <p:spPr>
          <a:xfrm>
            <a:off x="365297" y="2717800"/>
            <a:ext cx="9383790" cy="6858000"/>
          </a:xfrm>
          <a:prstGeom prst="rect">
            <a:avLst/>
          </a:prstGeom>
        </p:spPr>
      </p:pic>
      <p:sp>
        <p:nvSpPr>
          <p:cNvPr id="3" name="Rectangle 2">
            <a:extLst>
              <a:ext uri="{FF2B5EF4-FFF2-40B4-BE49-F238E27FC236}">
                <a16:creationId xmlns:a16="http://schemas.microsoft.com/office/drawing/2014/main" id="{199132F9-6ACD-F1B5-D2DE-FFCC5C62E24C}"/>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Rounded Corners 3">
            <a:hlinkClick r:id="rId3" action="ppaction://hlinksldjump"/>
            <a:extLst>
              <a:ext uri="{FF2B5EF4-FFF2-40B4-BE49-F238E27FC236}">
                <a16:creationId xmlns:a16="http://schemas.microsoft.com/office/drawing/2014/main" id="{A0D4A717-CAB1-62B2-3872-C97C74C2B18D}"/>
              </a:ext>
            </a:extLst>
          </p:cNvPr>
          <p:cNvSpPr/>
          <p:nvPr/>
        </p:nvSpPr>
        <p:spPr>
          <a:xfrm>
            <a:off x="10375296" y="95654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DOI</a:t>
            </a:r>
          </a:p>
        </p:txBody>
      </p:sp>
      <p:sp>
        <p:nvSpPr>
          <p:cNvPr id="6" name="Rectangle: Rounded Corners 5">
            <a:hlinkClick r:id="rId4" action="ppaction://hlinksldjump"/>
            <a:extLst>
              <a:ext uri="{FF2B5EF4-FFF2-40B4-BE49-F238E27FC236}">
                <a16:creationId xmlns:a16="http://schemas.microsoft.com/office/drawing/2014/main" id="{59BBE63E-7CC3-E2D2-2306-635277040400}"/>
              </a:ext>
            </a:extLst>
          </p:cNvPr>
          <p:cNvSpPr/>
          <p:nvPr/>
        </p:nvSpPr>
        <p:spPr>
          <a:xfrm>
            <a:off x="10375296" y="55268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bg1"/>
                </a:solidFill>
                <a:cs typeface="B Nazanin" panose="00000400000000000000" pitchFamily="2" charset="-78"/>
              </a:rPr>
              <a:t>معرفی منابع</a:t>
            </a:r>
            <a:endParaRPr lang="en-US" sz="1400" b="1" dirty="0">
              <a:solidFill>
                <a:schemeClr val="bg1"/>
              </a:solidFill>
              <a:cs typeface="B Nazanin" panose="00000400000000000000" pitchFamily="2" charset="-78"/>
            </a:endParaRPr>
          </a:p>
        </p:txBody>
      </p:sp>
      <p:pic>
        <p:nvPicPr>
          <p:cNvPr id="7" name="Picture 6">
            <a:extLst>
              <a:ext uri="{FF2B5EF4-FFF2-40B4-BE49-F238E27FC236}">
                <a16:creationId xmlns:a16="http://schemas.microsoft.com/office/drawing/2014/main" id="{8E094E04-565B-C638-6470-BF4260A6C5D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8" name="TextBox 7">
            <a:extLst>
              <a:ext uri="{FF2B5EF4-FFF2-40B4-BE49-F238E27FC236}">
                <a16:creationId xmlns:a16="http://schemas.microsoft.com/office/drawing/2014/main" id="{C9667436-B958-6C60-27FE-39BD3F1DF1E6}"/>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9" name="Rectangle: Rounded Corners 8">
            <a:hlinkClick r:id="rId6" action="ppaction://hlinksldjump"/>
            <a:extLst>
              <a:ext uri="{FF2B5EF4-FFF2-40B4-BE49-F238E27FC236}">
                <a16:creationId xmlns:a16="http://schemas.microsoft.com/office/drawing/2014/main" id="{9C4127E3-D5D7-8A91-38AD-53B669DDC569}"/>
              </a:ext>
            </a:extLst>
          </p:cNvPr>
          <p:cNvSpPr/>
          <p:nvPr/>
        </p:nvSpPr>
        <p:spPr>
          <a:xfrm>
            <a:off x="10375296" y="138580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علم سنجی</a:t>
            </a:r>
            <a:endParaRPr lang="en-US" sz="1400" b="1" dirty="0">
              <a:solidFill>
                <a:schemeClr val="bg1"/>
              </a:solidFill>
              <a:cs typeface="B Nazanin" panose="00000400000000000000" pitchFamily="2" charset="-78"/>
            </a:endParaRPr>
          </a:p>
        </p:txBody>
      </p:sp>
      <p:sp>
        <p:nvSpPr>
          <p:cNvPr id="10" name="Rectangle: Rounded Corners 9">
            <a:hlinkClick r:id="rId7" action="ppaction://hlinksldjump"/>
            <a:extLst>
              <a:ext uri="{FF2B5EF4-FFF2-40B4-BE49-F238E27FC236}">
                <a16:creationId xmlns:a16="http://schemas.microsoft.com/office/drawing/2014/main" id="{D0043334-EA96-E334-6865-5C123CBC12D2}"/>
              </a:ext>
            </a:extLst>
          </p:cNvPr>
          <p:cNvSpPr/>
          <p:nvPr/>
        </p:nvSpPr>
        <p:spPr>
          <a:xfrm>
            <a:off x="10375296" y="1815066"/>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رتبه بندی نشریات</a:t>
            </a:r>
            <a:endParaRPr lang="en-US" sz="1400" b="1" dirty="0">
              <a:solidFill>
                <a:schemeClr val="bg1"/>
              </a:solidFill>
              <a:cs typeface="B Nazanin" panose="00000400000000000000" pitchFamily="2" charset="-78"/>
            </a:endParaRPr>
          </a:p>
        </p:txBody>
      </p:sp>
      <p:sp>
        <p:nvSpPr>
          <p:cNvPr id="11" name="Rectangle: Rounded Corners 10">
            <a:hlinkClick r:id="rId8" action="ppaction://hlinksldjump"/>
            <a:extLst>
              <a:ext uri="{FF2B5EF4-FFF2-40B4-BE49-F238E27FC236}">
                <a16:creationId xmlns:a16="http://schemas.microsoft.com/office/drawing/2014/main" id="{83A48106-7DEF-FAB1-9084-9862B708A22A}"/>
              </a:ext>
            </a:extLst>
          </p:cNvPr>
          <p:cNvSpPr/>
          <p:nvPr/>
        </p:nvSpPr>
        <p:spPr>
          <a:xfrm>
            <a:off x="10375296" y="264309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دریافت مقاله</a:t>
            </a:r>
            <a:endParaRPr lang="en-US" sz="1400" b="1" dirty="0">
              <a:solidFill>
                <a:schemeClr val="bg1"/>
              </a:solidFill>
              <a:cs typeface="B Nazanin" panose="00000400000000000000" pitchFamily="2" charset="-78"/>
            </a:endParaRPr>
          </a:p>
        </p:txBody>
      </p:sp>
      <p:sp>
        <p:nvSpPr>
          <p:cNvPr id="12" name="Rectangle: Rounded Corners 11">
            <a:hlinkClick r:id="rId9" action="ppaction://hlinksldjump"/>
            <a:extLst>
              <a:ext uri="{FF2B5EF4-FFF2-40B4-BE49-F238E27FC236}">
                <a16:creationId xmlns:a16="http://schemas.microsoft.com/office/drawing/2014/main" id="{38571817-D15E-75AA-7880-EB85BFCBD644}"/>
              </a:ext>
            </a:extLst>
          </p:cNvPr>
          <p:cNvSpPr/>
          <p:nvPr/>
        </p:nvSpPr>
        <p:spPr>
          <a:xfrm>
            <a:off x="10375296" y="305541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سامانه پژوهشیار</a:t>
            </a:r>
            <a:endParaRPr lang="en-US" sz="1400" b="1" dirty="0">
              <a:solidFill>
                <a:schemeClr val="bg1"/>
              </a:solidFill>
              <a:cs typeface="B Nazanin" panose="00000400000000000000" pitchFamily="2" charset="-78"/>
            </a:endParaRPr>
          </a:p>
        </p:txBody>
      </p:sp>
      <p:sp>
        <p:nvSpPr>
          <p:cNvPr id="13" name="Rectangle: Rounded Corners 12">
            <a:hlinkClick r:id="rId10" action="ppaction://hlinksldjump"/>
            <a:extLst>
              <a:ext uri="{FF2B5EF4-FFF2-40B4-BE49-F238E27FC236}">
                <a16:creationId xmlns:a16="http://schemas.microsoft.com/office/drawing/2014/main" id="{34D783AF-BA16-8B03-2CF1-8CF8213421F9}"/>
              </a:ext>
            </a:extLst>
          </p:cNvPr>
          <p:cNvSpPr/>
          <p:nvPr/>
        </p:nvSpPr>
        <p:spPr>
          <a:xfrm>
            <a:off x="10375296" y="347620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ORCID</a:t>
            </a:r>
          </a:p>
        </p:txBody>
      </p:sp>
      <p:sp>
        <p:nvSpPr>
          <p:cNvPr id="14" name="Rectangle: Rounded Corners 13">
            <a:hlinkClick r:id="rId11" action="ppaction://hlinksldjump"/>
            <a:extLst>
              <a:ext uri="{FF2B5EF4-FFF2-40B4-BE49-F238E27FC236}">
                <a16:creationId xmlns:a16="http://schemas.microsoft.com/office/drawing/2014/main" id="{AF4FA30A-1B65-C3CE-6F15-EDF4356C8710}"/>
              </a:ext>
            </a:extLst>
          </p:cNvPr>
          <p:cNvSpPr/>
          <p:nvPr/>
        </p:nvSpPr>
        <p:spPr>
          <a:xfrm>
            <a:off x="10375296" y="388852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ساختار مقاله</a:t>
            </a:r>
            <a:endParaRPr lang="en-US" sz="1400" b="1" dirty="0">
              <a:solidFill>
                <a:schemeClr val="bg1"/>
              </a:solidFill>
              <a:cs typeface="B Nazanin" panose="00000400000000000000" pitchFamily="2" charset="-78"/>
            </a:endParaRPr>
          </a:p>
        </p:txBody>
      </p:sp>
      <p:sp>
        <p:nvSpPr>
          <p:cNvPr id="15" name="Rectangle: Rounded Corners 14">
            <a:hlinkClick r:id="rId12" action="ppaction://hlinksldjump"/>
            <a:extLst>
              <a:ext uri="{FF2B5EF4-FFF2-40B4-BE49-F238E27FC236}">
                <a16:creationId xmlns:a16="http://schemas.microsoft.com/office/drawing/2014/main" id="{BA54034D-64B6-8599-A030-66B4D359EE56}"/>
              </a:ext>
            </a:extLst>
          </p:cNvPr>
          <p:cNvSpPr/>
          <p:nvPr/>
        </p:nvSpPr>
        <p:spPr>
          <a:xfrm>
            <a:off x="10375296" y="43093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ارجاع دهی و نکات مهم</a:t>
            </a:r>
            <a:endParaRPr lang="en-US" sz="1400" b="1" dirty="0">
              <a:solidFill>
                <a:schemeClr val="bg1"/>
              </a:solidFill>
              <a:cs typeface="B Nazanin" panose="00000400000000000000" pitchFamily="2" charset="-78"/>
            </a:endParaRPr>
          </a:p>
        </p:txBody>
      </p:sp>
      <p:sp>
        <p:nvSpPr>
          <p:cNvPr id="16" name="Rectangle: Rounded Corners 15">
            <a:hlinkClick r:id="rId13" action="ppaction://hlinksldjump"/>
            <a:extLst>
              <a:ext uri="{FF2B5EF4-FFF2-40B4-BE49-F238E27FC236}">
                <a16:creationId xmlns:a16="http://schemas.microsoft.com/office/drawing/2014/main" id="{F52EBDFA-1404-ACE0-C66A-4090AE0A42A6}"/>
              </a:ext>
            </a:extLst>
          </p:cNvPr>
          <p:cNvSpPr/>
          <p:nvPr/>
        </p:nvSpPr>
        <p:spPr>
          <a:xfrm>
            <a:off x="10375296" y="473011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انواع مقاله</a:t>
            </a:r>
            <a:endParaRPr lang="en-US" sz="1400" b="1" dirty="0">
              <a:solidFill>
                <a:schemeClr val="bg1"/>
              </a:solidFill>
              <a:cs typeface="B Nazanin" panose="00000400000000000000" pitchFamily="2" charset="-78"/>
            </a:endParaRPr>
          </a:p>
        </p:txBody>
      </p:sp>
      <p:sp>
        <p:nvSpPr>
          <p:cNvPr id="18" name="Rectangle: Rounded Corners 17">
            <a:hlinkClick r:id="rId14" action="ppaction://hlinksldjump"/>
            <a:extLst>
              <a:ext uri="{FF2B5EF4-FFF2-40B4-BE49-F238E27FC236}">
                <a16:creationId xmlns:a16="http://schemas.microsoft.com/office/drawing/2014/main" id="{30DFADC0-0830-FE5E-7B9B-04865469EFB8}"/>
              </a:ext>
            </a:extLst>
          </p:cNvPr>
          <p:cNvSpPr/>
          <p:nvPr/>
        </p:nvSpPr>
        <p:spPr>
          <a:xfrm>
            <a:off x="10375296" y="515090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پذیرش و داوری</a:t>
            </a:r>
            <a:endParaRPr lang="en-US" sz="1400" b="1" dirty="0">
              <a:solidFill>
                <a:schemeClr val="bg1"/>
              </a:solidFill>
              <a:cs typeface="B Nazanin" panose="00000400000000000000" pitchFamily="2" charset="-78"/>
            </a:endParaRPr>
          </a:p>
        </p:txBody>
      </p:sp>
      <p:sp>
        <p:nvSpPr>
          <p:cNvPr id="19" name="Rectangle: Rounded Corners 18">
            <a:hlinkClick r:id="rId15" action="ppaction://hlinksldjump"/>
            <a:extLst>
              <a:ext uri="{FF2B5EF4-FFF2-40B4-BE49-F238E27FC236}">
                <a16:creationId xmlns:a16="http://schemas.microsoft.com/office/drawing/2014/main" id="{50047E32-E5EB-25B2-0077-12D1DA70A3A0}"/>
              </a:ext>
            </a:extLst>
          </p:cNvPr>
          <p:cNvSpPr/>
          <p:nvPr/>
        </p:nvSpPr>
        <p:spPr>
          <a:xfrm>
            <a:off x="10375296" y="55632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سئو آکادمیک</a:t>
            </a:r>
            <a:endParaRPr lang="en-US" sz="1400" b="1" dirty="0">
              <a:solidFill>
                <a:schemeClr val="bg1"/>
              </a:solidFill>
              <a:cs typeface="B Nazanin" panose="00000400000000000000" pitchFamily="2" charset="-78"/>
            </a:endParaRPr>
          </a:p>
        </p:txBody>
      </p:sp>
      <p:sp>
        <p:nvSpPr>
          <p:cNvPr id="20" name="Rectangle: Rounded Corners 19">
            <a:hlinkClick r:id="rId16" action="ppaction://hlinksldjump"/>
            <a:extLst>
              <a:ext uri="{FF2B5EF4-FFF2-40B4-BE49-F238E27FC236}">
                <a16:creationId xmlns:a16="http://schemas.microsoft.com/office/drawing/2014/main" id="{18D8E3D9-2ABD-124A-F66E-3CB5346457B9}"/>
              </a:ext>
            </a:extLst>
          </p:cNvPr>
          <p:cNvSpPr/>
          <p:nvPr/>
        </p:nvSpPr>
        <p:spPr>
          <a:xfrm>
            <a:off x="10375297" y="597554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MaxQDA</a:t>
            </a:r>
            <a:endParaRPr lang="en-US" sz="1400" b="1" dirty="0">
              <a:solidFill>
                <a:schemeClr val="bg1"/>
              </a:solidFill>
              <a:cs typeface="B Nazanin" panose="00000400000000000000" pitchFamily="2" charset="-78"/>
            </a:endParaRPr>
          </a:p>
        </p:txBody>
      </p:sp>
      <p:sp>
        <p:nvSpPr>
          <p:cNvPr id="26" name="Rectangle: Rounded Corners 25">
            <a:hlinkClick r:id="rId17" action="ppaction://hlinksldjump"/>
            <a:extLst>
              <a:ext uri="{FF2B5EF4-FFF2-40B4-BE49-F238E27FC236}">
                <a16:creationId xmlns:a16="http://schemas.microsoft.com/office/drawing/2014/main" id="{C9696E94-DF5E-C2C8-3253-A7984D68D88E}"/>
              </a:ext>
            </a:extLst>
          </p:cNvPr>
          <p:cNvSpPr/>
          <p:nvPr/>
        </p:nvSpPr>
        <p:spPr>
          <a:xfrm>
            <a:off x="10375296" y="6396329"/>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روش‌های تحقیق منتخب</a:t>
            </a:r>
            <a:endParaRPr lang="en-US" sz="1400" b="1" dirty="0">
              <a:solidFill>
                <a:schemeClr val="bg1"/>
              </a:solidFill>
              <a:cs typeface="B Nazanin" panose="00000400000000000000" pitchFamily="2" charset="-78"/>
            </a:endParaRPr>
          </a:p>
        </p:txBody>
      </p:sp>
      <p:sp>
        <p:nvSpPr>
          <p:cNvPr id="28" name="Rectangle: Rounded Corners 27">
            <a:hlinkClick r:id="rId7" action="ppaction://hlinksldjump"/>
            <a:extLst>
              <a:ext uri="{FF2B5EF4-FFF2-40B4-BE49-F238E27FC236}">
                <a16:creationId xmlns:a16="http://schemas.microsoft.com/office/drawing/2014/main" id="{466C06EB-C6CC-EB5C-BA4D-E717AE876BFD}"/>
              </a:ext>
            </a:extLst>
          </p:cNvPr>
          <p:cNvSpPr/>
          <p:nvPr/>
        </p:nvSpPr>
        <p:spPr>
          <a:xfrm>
            <a:off x="10380825" y="2239233"/>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tx1"/>
                </a:solidFill>
                <a:cs typeface="B Nazanin" panose="00000400000000000000" pitchFamily="2" charset="-78"/>
              </a:rPr>
              <a:t>VOSViewer</a:t>
            </a:r>
            <a:endParaRPr lang="en-US" sz="1400" b="1" dirty="0">
              <a:solidFill>
                <a:schemeClr val="tx1"/>
              </a:solidFill>
              <a:cs typeface="B Nazanin" panose="00000400000000000000" pitchFamily="2" charset="-78"/>
            </a:endParaRPr>
          </a:p>
        </p:txBody>
      </p:sp>
    </p:spTree>
    <p:extLst>
      <p:ext uri="{BB962C8B-B14F-4D97-AF65-F5344CB8AC3E}">
        <p14:creationId xmlns:p14="http://schemas.microsoft.com/office/powerpoint/2010/main" val="2263804358"/>
      </p:ext>
    </p:extLst>
  </p:cSld>
  <p:clrMapOvr>
    <a:masterClrMapping/>
  </p:clrMapOvr>
  <p:transition spd="med">
    <p:pull/>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31ECED-F382-4404-2AA7-AA5037719464}"/>
              </a:ext>
            </a:extLst>
          </p:cNvPr>
          <p:cNvSpPr>
            <a:spLocks noGrp="1"/>
          </p:cNvSpPr>
          <p:nvPr>
            <p:ph type="title"/>
          </p:nvPr>
        </p:nvSpPr>
        <p:spPr>
          <a:xfrm>
            <a:off x="214604" y="365125"/>
            <a:ext cx="9685176" cy="707895"/>
          </a:xfrm>
          <a:solidFill>
            <a:schemeClr val="accent1">
              <a:lumMod val="40000"/>
              <a:lumOff val="60000"/>
            </a:schemeClr>
          </a:solidFill>
        </p:spPr>
        <p:txBody>
          <a:bodyPr>
            <a:normAutofit fontScale="90000"/>
          </a:bodyPr>
          <a:lstStyle/>
          <a:p>
            <a:pPr algn="r" rtl="1"/>
            <a:r>
              <a:rPr lang="fa-IR" b="1" dirty="0">
                <a:cs typeface="B Nazanin" panose="00000400000000000000" pitchFamily="2" charset="-78"/>
              </a:rPr>
              <a:t>نرم افزار</a:t>
            </a:r>
            <a:r>
              <a:rPr lang="en-US" b="1" dirty="0" err="1">
                <a:cs typeface="B Nazanin" panose="00000400000000000000" pitchFamily="2" charset="-78"/>
              </a:rPr>
              <a:t>VOSviewer</a:t>
            </a:r>
            <a:endParaRPr lang="en-US" b="1" dirty="0">
              <a:cs typeface="B Nazanin" panose="00000400000000000000" pitchFamily="2" charset="-78"/>
            </a:endParaRPr>
          </a:p>
        </p:txBody>
      </p:sp>
      <p:sp>
        <p:nvSpPr>
          <p:cNvPr id="17" name="Content Placeholder 2">
            <a:extLst>
              <a:ext uri="{FF2B5EF4-FFF2-40B4-BE49-F238E27FC236}">
                <a16:creationId xmlns:a16="http://schemas.microsoft.com/office/drawing/2014/main" id="{168E09BE-5C6B-1FBB-2BFF-AC850B8824F9}"/>
              </a:ext>
            </a:extLst>
          </p:cNvPr>
          <p:cNvSpPr>
            <a:spLocks noGrp="1"/>
          </p:cNvSpPr>
          <p:nvPr>
            <p:ph idx="1"/>
          </p:nvPr>
        </p:nvSpPr>
        <p:spPr>
          <a:xfrm>
            <a:off x="214604" y="1226220"/>
            <a:ext cx="9685176" cy="2016514"/>
          </a:xfrm>
        </p:spPr>
        <p:txBody>
          <a:bodyPr>
            <a:normAutofit fontScale="77500" lnSpcReduction="20000"/>
          </a:bodyPr>
          <a:lstStyle/>
          <a:p>
            <a:pPr marL="0" indent="0" algn="r" rtl="1">
              <a:buNone/>
            </a:pPr>
            <a:r>
              <a:rPr lang="fa-IR" sz="2400" b="1" dirty="0">
                <a:cs typeface="B Nazanin" panose="00000400000000000000" pitchFamily="2" charset="-78"/>
              </a:rPr>
              <a:t>مرحله اول: دریافت گزارش مقالات حول موضوع مورد نظر</a:t>
            </a:r>
          </a:p>
          <a:p>
            <a:pPr algn="r" rtl="1"/>
            <a:r>
              <a:rPr lang="fa-IR" sz="2400" b="1" dirty="0">
                <a:solidFill>
                  <a:srgbClr val="0070C0"/>
                </a:solidFill>
                <a:cs typeface="B Nazanin" panose="00000400000000000000" pitchFamily="2" charset="-78"/>
              </a:rPr>
              <a:t>از طریق </a:t>
            </a:r>
            <a:r>
              <a:rPr lang="en-US" sz="2400" b="1" dirty="0">
                <a:solidFill>
                  <a:srgbClr val="0070C0"/>
                </a:solidFill>
                <a:cs typeface="B Nazanin" panose="00000400000000000000" pitchFamily="2" charset="-78"/>
              </a:rPr>
              <a:t>Scopus</a:t>
            </a:r>
          </a:p>
          <a:p>
            <a:pPr algn="r" rtl="1"/>
            <a:r>
              <a:rPr lang="fa-IR" sz="2400" b="1" dirty="0">
                <a:solidFill>
                  <a:srgbClr val="0070C0"/>
                </a:solidFill>
                <a:cs typeface="B Nazanin" panose="00000400000000000000" pitchFamily="2" charset="-78"/>
              </a:rPr>
              <a:t>از طریق </a:t>
            </a:r>
            <a:r>
              <a:rPr lang="en-US" sz="2400" b="1" dirty="0">
                <a:solidFill>
                  <a:srgbClr val="0070C0"/>
                </a:solidFill>
                <a:cs typeface="B Nazanin" panose="00000400000000000000" pitchFamily="2" charset="-78"/>
              </a:rPr>
              <a:t>Web of Science</a:t>
            </a:r>
          </a:p>
          <a:p>
            <a:pPr algn="r" rtl="1"/>
            <a:endParaRPr lang="en-US" sz="2400" b="1" dirty="0">
              <a:solidFill>
                <a:srgbClr val="0070C0"/>
              </a:solidFill>
              <a:cs typeface="B Nazanin" panose="00000400000000000000" pitchFamily="2" charset="-78"/>
            </a:endParaRPr>
          </a:p>
          <a:p>
            <a:pPr marL="0" indent="0" algn="r" rtl="1">
              <a:buNone/>
            </a:pPr>
            <a:r>
              <a:rPr lang="fa-IR" sz="2400" b="1" dirty="0">
                <a:solidFill>
                  <a:srgbClr val="C00000"/>
                </a:solidFill>
                <a:cs typeface="B Nazanin" panose="00000400000000000000" pitchFamily="2" charset="-78"/>
              </a:rPr>
              <a:t>برای این منظور، وارد سامانه آموزشیار شده و وارد گزینه های مورد نظر می‌شویم:</a:t>
            </a:r>
          </a:p>
          <a:p>
            <a:pPr marL="0" indent="0" algn="r" rtl="1">
              <a:buNone/>
            </a:pPr>
            <a:r>
              <a:rPr lang="fa-IR" sz="2400" b="1" dirty="0">
                <a:solidFill>
                  <a:srgbClr val="00B050"/>
                </a:solidFill>
                <a:cs typeface="B Nazanin" panose="00000400000000000000" pitchFamily="2" charset="-78"/>
              </a:rPr>
              <a:t>سیستم کتابخانه و منابع الکترونیکی » منابع الکترونیکی</a:t>
            </a:r>
          </a:p>
        </p:txBody>
      </p:sp>
      <p:pic>
        <p:nvPicPr>
          <p:cNvPr id="4" name="Picture 3">
            <a:extLst>
              <a:ext uri="{FF2B5EF4-FFF2-40B4-BE49-F238E27FC236}">
                <a16:creationId xmlns:a16="http://schemas.microsoft.com/office/drawing/2014/main" id="{119476D7-67A6-2890-0647-3B7EC113F1C8}"/>
              </a:ext>
            </a:extLst>
          </p:cNvPr>
          <p:cNvPicPr>
            <a:picLocks noChangeAspect="1"/>
          </p:cNvPicPr>
          <p:nvPr/>
        </p:nvPicPr>
        <p:blipFill rotWithShape="1">
          <a:blip r:embed="rId2"/>
          <a:srcRect l="58263" t="28155" r="7640" b="32222"/>
          <a:stretch/>
        </p:blipFill>
        <p:spPr>
          <a:xfrm>
            <a:off x="1828799" y="3640178"/>
            <a:ext cx="4157134" cy="2717356"/>
          </a:xfrm>
          <a:prstGeom prst="rect">
            <a:avLst/>
          </a:prstGeom>
        </p:spPr>
      </p:pic>
      <p:sp>
        <p:nvSpPr>
          <p:cNvPr id="6" name="Arrow: Left 5">
            <a:extLst>
              <a:ext uri="{FF2B5EF4-FFF2-40B4-BE49-F238E27FC236}">
                <a16:creationId xmlns:a16="http://schemas.microsoft.com/office/drawing/2014/main" id="{9F2859E0-4BCC-F4EF-D73E-85305B933B9D}"/>
              </a:ext>
            </a:extLst>
          </p:cNvPr>
          <p:cNvSpPr/>
          <p:nvPr/>
        </p:nvSpPr>
        <p:spPr>
          <a:xfrm>
            <a:off x="5825067" y="3865612"/>
            <a:ext cx="1134533" cy="927771"/>
          </a:xfrm>
          <a:prstGeom prst="leftArrow">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7" name="Arrow: Left 6">
            <a:extLst>
              <a:ext uri="{FF2B5EF4-FFF2-40B4-BE49-F238E27FC236}">
                <a16:creationId xmlns:a16="http://schemas.microsoft.com/office/drawing/2014/main" id="{6021E7BC-3092-1606-7257-7A928852D9C3}"/>
              </a:ext>
            </a:extLst>
          </p:cNvPr>
          <p:cNvSpPr/>
          <p:nvPr/>
        </p:nvSpPr>
        <p:spPr>
          <a:xfrm>
            <a:off x="5825067" y="5205355"/>
            <a:ext cx="1134533" cy="927771"/>
          </a:xfrm>
          <a:prstGeom prst="leftArrow">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F24495A1-4718-F896-3995-D79CE9A0EBB2}"/>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Rounded Corners 4">
            <a:hlinkClick r:id="rId3" action="ppaction://hlinksldjump"/>
            <a:extLst>
              <a:ext uri="{FF2B5EF4-FFF2-40B4-BE49-F238E27FC236}">
                <a16:creationId xmlns:a16="http://schemas.microsoft.com/office/drawing/2014/main" id="{61170645-D769-84BC-2835-FD52174E4752}"/>
              </a:ext>
            </a:extLst>
          </p:cNvPr>
          <p:cNvSpPr/>
          <p:nvPr/>
        </p:nvSpPr>
        <p:spPr>
          <a:xfrm>
            <a:off x="10375296" y="95654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DOI</a:t>
            </a:r>
          </a:p>
        </p:txBody>
      </p:sp>
      <p:sp>
        <p:nvSpPr>
          <p:cNvPr id="8" name="Rectangle: Rounded Corners 7">
            <a:hlinkClick r:id="rId4" action="ppaction://hlinksldjump"/>
            <a:extLst>
              <a:ext uri="{FF2B5EF4-FFF2-40B4-BE49-F238E27FC236}">
                <a16:creationId xmlns:a16="http://schemas.microsoft.com/office/drawing/2014/main" id="{DBA5CE24-0339-7638-92D9-20204A5A087F}"/>
              </a:ext>
            </a:extLst>
          </p:cNvPr>
          <p:cNvSpPr/>
          <p:nvPr/>
        </p:nvSpPr>
        <p:spPr>
          <a:xfrm>
            <a:off x="10375296" y="55268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bg1"/>
                </a:solidFill>
                <a:cs typeface="B Nazanin" panose="00000400000000000000" pitchFamily="2" charset="-78"/>
              </a:rPr>
              <a:t>معرفی منابع</a:t>
            </a:r>
            <a:endParaRPr lang="en-US" sz="1400" b="1" dirty="0">
              <a:solidFill>
                <a:schemeClr val="bg1"/>
              </a:solidFill>
              <a:cs typeface="B Nazanin" panose="00000400000000000000" pitchFamily="2" charset="-78"/>
            </a:endParaRPr>
          </a:p>
        </p:txBody>
      </p:sp>
      <p:pic>
        <p:nvPicPr>
          <p:cNvPr id="9" name="Picture 8">
            <a:extLst>
              <a:ext uri="{FF2B5EF4-FFF2-40B4-BE49-F238E27FC236}">
                <a16:creationId xmlns:a16="http://schemas.microsoft.com/office/drawing/2014/main" id="{52D4BE59-7A78-5E15-E56F-48BBFA47200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10" name="TextBox 9">
            <a:extLst>
              <a:ext uri="{FF2B5EF4-FFF2-40B4-BE49-F238E27FC236}">
                <a16:creationId xmlns:a16="http://schemas.microsoft.com/office/drawing/2014/main" id="{ABCA1D13-4352-2BE8-C74D-DA78B54FC2E1}"/>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11" name="Rectangle: Rounded Corners 10">
            <a:hlinkClick r:id="rId6" action="ppaction://hlinksldjump"/>
            <a:extLst>
              <a:ext uri="{FF2B5EF4-FFF2-40B4-BE49-F238E27FC236}">
                <a16:creationId xmlns:a16="http://schemas.microsoft.com/office/drawing/2014/main" id="{CCFDFA05-CC39-DDE9-949F-B81AA51A542D}"/>
              </a:ext>
            </a:extLst>
          </p:cNvPr>
          <p:cNvSpPr/>
          <p:nvPr/>
        </p:nvSpPr>
        <p:spPr>
          <a:xfrm>
            <a:off x="10375296" y="138580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علم سنجی</a:t>
            </a:r>
            <a:endParaRPr lang="en-US" sz="1400" b="1" dirty="0">
              <a:solidFill>
                <a:schemeClr val="bg1"/>
              </a:solidFill>
              <a:cs typeface="B Nazanin" panose="00000400000000000000" pitchFamily="2" charset="-78"/>
            </a:endParaRPr>
          </a:p>
        </p:txBody>
      </p:sp>
      <p:sp>
        <p:nvSpPr>
          <p:cNvPr id="12" name="Rectangle: Rounded Corners 11">
            <a:hlinkClick r:id="rId7" action="ppaction://hlinksldjump"/>
            <a:extLst>
              <a:ext uri="{FF2B5EF4-FFF2-40B4-BE49-F238E27FC236}">
                <a16:creationId xmlns:a16="http://schemas.microsoft.com/office/drawing/2014/main" id="{8FB01EBF-4C70-86A9-BA57-52A6F0F1F88B}"/>
              </a:ext>
            </a:extLst>
          </p:cNvPr>
          <p:cNvSpPr/>
          <p:nvPr/>
        </p:nvSpPr>
        <p:spPr>
          <a:xfrm>
            <a:off x="10375296" y="1815066"/>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رتبه بندی نشریات</a:t>
            </a:r>
            <a:endParaRPr lang="en-US" sz="1400" b="1" dirty="0">
              <a:solidFill>
                <a:schemeClr val="bg1"/>
              </a:solidFill>
              <a:cs typeface="B Nazanin" panose="00000400000000000000" pitchFamily="2" charset="-78"/>
            </a:endParaRPr>
          </a:p>
        </p:txBody>
      </p:sp>
      <p:sp>
        <p:nvSpPr>
          <p:cNvPr id="13" name="Rectangle: Rounded Corners 12">
            <a:hlinkClick r:id="rId8" action="ppaction://hlinksldjump"/>
            <a:extLst>
              <a:ext uri="{FF2B5EF4-FFF2-40B4-BE49-F238E27FC236}">
                <a16:creationId xmlns:a16="http://schemas.microsoft.com/office/drawing/2014/main" id="{B8ECA75E-8F0F-42F7-C258-E9E8A6D24F9A}"/>
              </a:ext>
            </a:extLst>
          </p:cNvPr>
          <p:cNvSpPr/>
          <p:nvPr/>
        </p:nvSpPr>
        <p:spPr>
          <a:xfrm>
            <a:off x="10375296" y="264309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دریافت مقاله</a:t>
            </a:r>
            <a:endParaRPr lang="en-US" sz="1400" b="1" dirty="0">
              <a:solidFill>
                <a:schemeClr val="bg1"/>
              </a:solidFill>
              <a:cs typeface="B Nazanin" panose="00000400000000000000" pitchFamily="2" charset="-78"/>
            </a:endParaRPr>
          </a:p>
        </p:txBody>
      </p:sp>
      <p:sp>
        <p:nvSpPr>
          <p:cNvPr id="14" name="Rectangle: Rounded Corners 13">
            <a:hlinkClick r:id="rId9" action="ppaction://hlinksldjump"/>
            <a:extLst>
              <a:ext uri="{FF2B5EF4-FFF2-40B4-BE49-F238E27FC236}">
                <a16:creationId xmlns:a16="http://schemas.microsoft.com/office/drawing/2014/main" id="{B7494C20-869B-2F0C-BB6E-CA99F2E03B01}"/>
              </a:ext>
            </a:extLst>
          </p:cNvPr>
          <p:cNvSpPr/>
          <p:nvPr/>
        </p:nvSpPr>
        <p:spPr>
          <a:xfrm>
            <a:off x="10375296" y="305541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سامانه پژوهشیار</a:t>
            </a:r>
            <a:endParaRPr lang="en-US" sz="1400" b="1" dirty="0">
              <a:solidFill>
                <a:schemeClr val="bg1"/>
              </a:solidFill>
              <a:cs typeface="B Nazanin" panose="00000400000000000000" pitchFamily="2" charset="-78"/>
            </a:endParaRPr>
          </a:p>
        </p:txBody>
      </p:sp>
      <p:sp>
        <p:nvSpPr>
          <p:cNvPr id="15" name="Rectangle: Rounded Corners 14">
            <a:hlinkClick r:id="rId10" action="ppaction://hlinksldjump"/>
            <a:extLst>
              <a:ext uri="{FF2B5EF4-FFF2-40B4-BE49-F238E27FC236}">
                <a16:creationId xmlns:a16="http://schemas.microsoft.com/office/drawing/2014/main" id="{ED8CCD58-FACA-576C-8431-9FC2DE26B572}"/>
              </a:ext>
            </a:extLst>
          </p:cNvPr>
          <p:cNvSpPr/>
          <p:nvPr/>
        </p:nvSpPr>
        <p:spPr>
          <a:xfrm>
            <a:off x="10375296" y="347620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ORCID</a:t>
            </a:r>
          </a:p>
        </p:txBody>
      </p:sp>
      <p:sp>
        <p:nvSpPr>
          <p:cNvPr id="16" name="Rectangle: Rounded Corners 15">
            <a:hlinkClick r:id="rId11" action="ppaction://hlinksldjump"/>
            <a:extLst>
              <a:ext uri="{FF2B5EF4-FFF2-40B4-BE49-F238E27FC236}">
                <a16:creationId xmlns:a16="http://schemas.microsoft.com/office/drawing/2014/main" id="{89D0F3ED-8022-7A6F-C06E-36261A00F6FA}"/>
              </a:ext>
            </a:extLst>
          </p:cNvPr>
          <p:cNvSpPr/>
          <p:nvPr/>
        </p:nvSpPr>
        <p:spPr>
          <a:xfrm>
            <a:off x="10375296" y="388852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ساختار مقاله</a:t>
            </a:r>
            <a:endParaRPr lang="en-US" sz="1400" b="1" dirty="0">
              <a:solidFill>
                <a:schemeClr val="bg1"/>
              </a:solidFill>
              <a:cs typeface="B Nazanin" panose="00000400000000000000" pitchFamily="2" charset="-78"/>
            </a:endParaRPr>
          </a:p>
        </p:txBody>
      </p:sp>
      <p:sp>
        <p:nvSpPr>
          <p:cNvPr id="18" name="Rectangle: Rounded Corners 17">
            <a:hlinkClick r:id="rId12" action="ppaction://hlinksldjump"/>
            <a:extLst>
              <a:ext uri="{FF2B5EF4-FFF2-40B4-BE49-F238E27FC236}">
                <a16:creationId xmlns:a16="http://schemas.microsoft.com/office/drawing/2014/main" id="{BD93F5A4-F267-7D58-BD59-8CD204667703}"/>
              </a:ext>
            </a:extLst>
          </p:cNvPr>
          <p:cNvSpPr/>
          <p:nvPr/>
        </p:nvSpPr>
        <p:spPr>
          <a:xfrm>
            <a:off x="10375296" y="43093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ارجاع دهی و نکات مهم</a:t>
            </a:r>
            <a:endParaRPr lang="en-US" sz="1400" b="1" dirty="0">
              <a:solidFill>
                <a:schemeClr val="bg1"/>
              </a:solidFill>
              <a:cs typeface="B Nazanin" panose="00000400000000000000" pitchFamily="2" charset="-78"/>
            </a:endParaRPr>
          </a:p>
        </p:txBody>
      </p:sp>
      <p:sp>
        <p:nvSpPr>
          <p:cNvPr id="19" name="Rectangle: Rounded Corners 18">
            <a:hlinkClick r:id="rId13" action="ppaction://hlinksldjump"/>
            <a:extLst>
              <a:ext uri="{FF2B5EF4-FFF2-40B4-BE49-F238E27FC236}">
                <a16:creationId xmlns:a16="http://schemas.microsoft.com/office/drawing/2014/main" id="{71C857B1-AF55-40BC-C199-B5396A85EB9C}"/>
              </a:ext>
            </a:extLst>
          </p:cNvPr>
          <p:cNvSpPr/>
          <p:nvPr/>
        </p:nvSpPr>
        <p:spPr>
          <a:xfrm>
            <a:off x="10375296" y="473011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انواع مقاله</a:t>
            </a:r>
            <a:endParaRPr lang="en-US" sz="1400" b="1" dirty="0">
              <a:solidFill>
                <a:schemeClr val="bg1"/>
              </a:solidFill>
              <a:cs typeface="B Nazanin" panose="00000400000000000000" pitchFamily="2" charset="-78"/>
            </a:endParaRPr>
          </a:p>
        </p:txBody>
      </p:sp>
      <p:sp>
        <p:nvSpPr>
          <p:cNvPr id="20" name="Rectangle: Rounded Corners 19">
            <a:hlinkClick r:id="rId14" action="ppaction://hlinksldjump"/>
            <a:extLst>
              <a:ext uri="{FF2B5EF4-FFF2-40B4-BE49-F238E27FC236}">
                <a16:creationId xmlns:a16="http://schemas.microsoft.com/office/drawing/2014/main" id="{70C0415D-3DE6-06B1-59F8-9E4E55E9E80A}"/>
              </a:ext>
            </a:extLst>
          </p:cNvPr>
          <p:cNvSpPr/>
          <p:nvPr/>
        </p:nvSpPr>
        <p:spPr>
          <a:xfrm>
            <a:off x="10375296" y="515090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پذیرش و داوری</a:t>
            </a:r>
            <a:endParaRPr lang="en-US" sz="1400" b="1" dirty="0">
              <a:solidFill>
                <a:schemeClr val="bg1"/>
              </a:solidFill>
              <a:cs typeface="B Nazanin" panose="00000400000000000000" pitchFamily="2" charset="-78"/>
            </a:endParaRPr>
          </a:p>
        </p:txBody>
      </p:sp>
      <p:sp>
        <p:nvSpPr>
          <p:cNvPr id="26" name="Rectangle: Rounded Corners 25">
            <a:hlinkClick r:id="rId15" action="ppaction://hlinksldjump"/>
            <a:extLst>
              <a:ext uri="{FF2B5EF4-FFF2-40B4-BE49-F238E27FC236}">
                <a16:creationId xmlns:a16="http://schemas.microsoft.com/office/drawing/2014/main" id="{2D88A50C-5122-6367-CF96-6BAA4B6BDF92}"/>
              </a:ext>
            </a:extLst>
          </p:cNvPr>
          <p:cNvSpPr/>
          <p:nvPr/>
        </p:nvSpPr>
        <p:spPr>
          <a:xfrm>
            <a:off x="10375296" y="55632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سئو آکادمیک</a:t>
            </a:r>
            <a:endParaRPr lang="en-US" sz="1400" b="1" dirty="0">
              <a:solidFill>
                <a:schemeClr val="bg1"/>
              </a:solidFill>
              <a:cs typeface="B Nazanin" panose="00000400000000000000" pitchFamily="2" charset="-78"/>
            </a:endParaRPr>
          </a:p>
        </p:txBody>
      </p:sp>
      <p:sp>
        <p:nvSpPr>
          <p:cNvPr id="28" name="Rectangle: Rounded Corners 27">
            <a:hlinkClick r:id="rId16" action="ppaction://hlinksldjump"/>
            <a:extLst>
              <a:ext uri="{FF2B5EF4-FFF2-40B4-BE49-F238E27FC236}">
                <a16:creationId xmlns:a16="http://schemas.microsoft.com/office/drawing/2014/main" id="{60249A7B-5BEB-9F8F-1EC2-8440E3CEFA6A}"/>
              </a:ext>
            </a:extLst>
          </p:cNvPr>
          <p:cNvSpPr/>
          <p:nvPr/>
        </p:nvSpPr>
        <p:spPr>
          <a:xfrm>
            <a:off x="10375297" y="597554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MaxQDA</a:t>
            </a:r>
            <a:endParaRPr lang="en-US" sz="1400" b="1" dirty="0">
              <a:solidFill>
                <a:schemeClr val="bg1"/>
              </a:solidFill>
              <a:cs typeface="B Nazanin" panose="00000400000000000000" pitchFamily="2" charset="-78"/>
            </a:endParaRPr>
          </a:p>
        </p:txBody>
      </p:sp>
      <p:sp>
        <p:nvSpPr>
          <p:cNvPr id="29" name="Rectangle: Rounded Corners 28">
            <a:hlinkClick r:id="rId17" action="ppaction://hlinksldjump"/>
            <a:extLst>
              <a:ext uri="{FF2B5EF4-FFF2-40B4-BE49-F238E27FC236}">
                <a16:creationId xmlns:a16="http://schemas.microsoft.com/office/drawing/2014/main" id="{29EF9D9F-8FAF-9AE6-5C79-900EE37F2C98}"/>
              </a:ext>
            </a:extLst>
          </p:cNvPr>
          <p:cNvSpPr/>
          <p:nvPr/>
        </p:nvSpPr>
        <p:spPr>
          <a:xfrm>
            <a:off x="10375296" y="6396329"/>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روش‌های تحقیق منتخب</a:t>
            </a:r>
            <a:endParaRPr lang="en-US" sz="1400" b="1" dirty="0">
              <a:solidFill>
                <a:schemeClr val="bg1"/>
              </a:solidFill>
              <a:cs typeface="B Nazanin" panose="00000400000000000000" pitchFamily="2" charset="-78"/>
            </a:endParaRPr>
          </a:p>
        </p:txBody>
      </p:sp>
      <p:sp>
        <p:nvSpPr>
          <p:cNvPr id="30" name="Rectangle: Rounded Corners 29">
            <a:hlinkClick r:id="rId7" action="ppaction://hlinksldjump"/>
            <a:extLst>
              <a:ext uri="{FF2B5EF4-FFF2-40B4-BE49-F238E27FC236}">
                <a16:creationId xmlns:a16="http://schemas.microsoft.com/office/drawing/2014/main" id="{D6646026-FCB0-84E3-7D2C-F331266B98DD}"/>
              </a:ext>
            </a:extLst>
          </p:cNvPr>
          <p:cNvSpPr/>
          <p:nvPr/>
        </p:nvSpPr>
        <p:spPr>
          <a:xfrm>
            <a:off x="10380825" y="2239233"/>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tx1"/>
                </a:solidFill>
                <a:cs typeface="B Nazanin" panose="00000400000000000000" pitchFamily="2" charset="-78"/>
              </a:rPr>
              <a:t>VOSViewer</a:t>
            </a:r>
            <a:endParaRPr lang="en-US" sz="1400" b="1" dirty="0">
              <a:solidFill>
                <a:schemeClr val="tx1"/>
              </a:solidFill>
              <a:cs typeface="B Nazanin" panose="00000400000000000000" pitchFamily="2" charset="-78"/>
            </a:endParaRPr>
          </a:p>
        </p:txBody>
      </p:sp>
    </p:spTree>
    <p:extLst>
      <p:ext uri="{BB962C8B-B14F-4D97-AF65-F5344CB8AC3E}">
        <p14:creationId xmlns:p14="http://schemas.microsoft.com/office/powerpoint/2010/main" val="3787321001"/>
      </p:ext>
    </p:extLst>
  </p:cSld>
  <p:clrMapOvr>
    <a:masterClrMapping/>
  </p:clrMapOvr>
  <p:transition spd="med">
    <p:pull/>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C857373-59F5-EF2D-0518-BC2325BFD354}"/>
              </a:ext>
            </a:extLst>
          </p:cNvPr>
          <p:cNvPicPr>
            <a:picLocks noChangeAspect="1"/>
          </p:cNvPicPr>
          <p:nvPr/>
        </p:nvPicPr>
        <p:blipFill>
          <a:blip r:embed="rId2"/>
          <a:stretch>
            <a:fillRect/>
          </a:stretch>
        </p:blipFill>
        <p:spPr>
          <a:xfrm>
            <a:off x="917337" y="1958847"/>
            <a:ext cx="8472196" cy="5656741"/>
          </a:xfrm>
          <a:prstGeom prst="rect">
            <a:avLst/>
          </a:prstGeom>
        </p:spPr>
      </p:pic>
      <p:sp>
        <p:nvSpPr>
          <p:cNvPr id="2" name="Title 1">
            <a:extLst>
              <a:ext uri="{FF2B5EF4-FFF2-40B4-BE49-F238E27FC236}">
                <a16:creationId xmlns:a16="http://schemas.microsoft.com/office/drawing/2014/main" id="{C431ECED-F382-4404-2AA7-AA5037719464}"/>
              </a:ext>
            </a:extLst>
          </p:cNvPr>
          <p:cNvSpPr>
            <a:spLocks noGrp="1"/>
          </p:cNvSpPr>
          <p:nvPr>
            <p:ph type="title"/>
          </p:nvPr>
        </p:nvSpPr>
        <p:spPr>
          <a:xfrm>
            <a:off x="214604" y="365125"/>
            <a:ext cx="9685176" cy="707895"/>
          </a:xfrm>
          <a:solidFill>
            <a:schemeClr val="accent1">
              <a:lumMod val="40000"/>
              <a:lumOff val="60000"/>
            </a:schemeClr>
          </a:solidFill>
        </p:spPr>
        <p:txBody>
          <a:bodyPr>
            <a:normAutofit fontScale="90000"/>
          </a:bodyPr>
          <a:lstStyle/>
          <a:p>
            <a:pPr algn="r" rtl="1"/>
            <a:r>
              <a:rPr lang="fa-IR" b="1" dirty="0">
                <a:cs typeface="B Nazanin" panose="00000400000000000000" pitchFamily="2" charset="-78"/>
              </a:rPr>
              <a:t>نرم افزار</a:t>
            </a:r>
            <a:r>
              <a:rPr lang="en-US" b="1" dirty="0" err="1">
                <a:cs typeface="B Nazanin" panose="00000400000000000000" pitchFamily="2" charset="-78"/>
              </a:rPr>
              <a:t>VOSviewer</a:t>
            </a:r>
            <a:endParaRPr lang="en-US" b="1" dirty="0">
              <a:cs typeface="B Nazanin" panose="00000400000000000000" pitchFamily="2" charset="-78"/>
            </a:endParaRPr>
          </a:p>
        </p:txBody>
      </p:sp>
      <p:sp>
        <p:nvSpPr>
          <p:cNvPr id="17" name="Content Placeholder 2">
            <a:extLst>
              <a:ext uri="{FF2B5EF4-FFF2-40B4-BE49-F238E27FC236}">
                <a16:creationId xmlns:a16="http://schemas.microsoft.com/office/drawing/2014/main" id="{168E09BE-5C6B-1FBB-2BFF-AC850B8824F9}"/>
              </a:ext>
            </a:extLst>
          </p:cNvPr>
          <p:cNvSpPr>
            <a:spLocks noGrp="1"/>
          </p:cNvSpPr>
          <p:nvPr>
            <p:ph idx="1"/>
          </p:nvPr>
        </p:nvSpPr>
        <p:spPr>
          <a:xfrm>
            <a:off x="214604" y="1226220"/>
            <a:ext cx="9685176" cy="2016514"/>
          </a:xfrm>
        </p:spPr>
        <p:txBody>
          <a:bodyPr>
            <a:normAutofit/>
          </a:bodyPr>
          <a:lstStyle/>
          <a:p>
            <a:pPr marL="0" indent="0" algn="r" rtl="1">
              <a:buNone/>
            </a:pPr>
            <a:r>
              <a:rPr lang="fa-IR" sz="2400" b="1" dirty="0">
                <a:cs typeface="B Nazanin" panose="00000400000000000000" pitchFamily="2" charset="-78"/>
              </a:rPr>
              <a:t>دریافت خروجی فهرست مقالات جستجو شده در </a:t>
            </a:r>
            <a:r>
              <a:rPr lang="en-US" sz="2400" b="1" dirty="0">
                <a:cs typeface="B Nazanin" panose="00000400000000000000" pitchFamily="2" charset="-78"/>
              </a:rPr>
              <a:t>Scopus</a:t>
            </a:r>
            <a:endParaRPr lang="fa-IR" sz="2400" b="1" dirty="0">
              <a:solidFill>
                <a:srgbClr val="00B050"/>
              </a:solidFill>
              <a:cs typeface="B Nazanin" panose="00000400000000000000" pitchFamily="2" charset="-78"/>
            </a:endParaRPr>
          </a:p>
        </p:txBody>
      </p:sp>
      <p:sp>
        <p:nvSpPr>
          <p:cNvPr id="6" name="Arrow: Left 5">
            <a:extLst>
              <a:ext uri="{FF2B5EF4-FFF2-40B4-BE49-F238E27FC236}">
                <a16:creationId xmlns:a16="http://schemas.microsoft.com/office/drawing/2014/main" id="{9F2859E0-4BCC-F4EF-D73E-85305B933B9D}"/>
              </a:ext>
            </a:extLst>
          </p:cNvPr>
          <p:cNvSpPr/>
          <p:nvPr/>
        </p:nvSpPr>
        <p:spPr>
          <a:xfrm rot="10800000">
            <a:off x="2743200" y="2725740"/>
            <a:ext cx="595127" cy="604148"/>
          </a:xfrm>
          <a:prstGeom prst="leftArrow">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7" name="Arrow: Left 6">
            <a:extLst>
              <a:ext uri="{FF2B5EF4-FFF2-40B4-BE49-F238E27FC236}">
                <a16:creationId xmlns:a16="http://schemas.microsoft.com/office/drawing/2014/main" id="{6021E7BC-3092-1606-7257-7A928852D9C3}"/>
              </a:ext>
            </a:extLst>
          </p:cNvPr>
          <p:cNvSpPr/>
          <p:nvPr/>
        </p:nvSpPr>
        <p:spPr>
          <a:xfrm rot="5400000">
            <a:off x="3216462" y="5506089"/>
            <a:ext cx="680887" cy="657292"/>
          </a:xfrm>
          <a:prstGeom prst="leftArrow">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22ED58BC-E041-7D47-3D58-E81DBBD1EFAB}"/>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Rounded Corners 3">
            <a:hlinkClick r:id="rId3" action="ppaction://hlinksldjump"/>
            <a:extLst>
              <a:ext uri="{FF2B5EF4-FFF2-40B4-BE49-F238E27FC236}">
                <a16:creationId xmlns:a16="http://schemas.microsoft.com/office/drawing/2014/main" id="{F49F719A-2331-1C94-8D8F-52E365200907}"/>
              </a:ext>
            </a:extLst>
          </p:cNvPr>
          <p:cNvSpPr/>
          <p:nvPr/>
        </p:nvSpPr>
        <p:spPr>
          <a:xfrm>
            <a:off x="10375296" y="95654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DOI</a:t>
            </a:r>
          </a:p>
        </p:txBody>
      </p:sp>
      <p:sp>
        <p:nvSpPr>
          <p:cNvPr id="8" name="Rectangle: Rounded Corners 7">
            <a:hlinkClick r:id="rId4" action="ppaction://hlinksldjump"/>
            <a:extLst>
              <a:ext uri="{FF2B5EF4-FFF2-40B4-BE49-F238E27FC236}">
                <a16:creationId xmlns:a16="http://schemas.microsoft.com/office/drawing/2014/main" id="{5C22911C-CBE1-D475-75FE-F9CF717ADD74}"/>
              </a:ext>
            </a:extLst>
          </p:cNvPr>
          <p:cNvSpPr/>
          <p:nvPr/>
        </p:nvSpPr>
        <p:spPr>
          <a:xfrm>
            <a:off x="10375296" y="55268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bg1"/>
                </a:solidFill>
                <a:cs typeface="B Nazanin" panose="00000400000000000000" pitchFamily="2" charset="-78"/>
              </a:rPr>
              <a:t>معرفی منابع</a:t>
            </a:r>
            <a:endParaRPr lang="en-US" sz="1400" b="1" dirty="0">
              <a:solidFill>
                <a:schemeClr val="bg1"/>
              </a:solidFill>
              <a:cs typeface="B Nazanin" panose="00000400000000000000" pitchFamily="2" charset="-78"/>
            </a:endParaRPr>
          </a:p>
        </p:txBody>
      </p:sp>
      <p:pic>
        <p:nvPicPr>
          <p:cNvPr id="9" name="Picture 8">
            <a:extLst>
              <a:ext uri="{FF2B5EF4-FFF2-40B4-BE49-F238E27FC236}">
                <a16:creationId xmlns:a16="http://schemas.microsoft.com/office/drawing/2014/main" id="{CD9C899B-6039-D905-BAD7-D49ADC46223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10" name="TextBox 9">
            <a:extLst>
              <a:ext uri="{FF2B5EF4-FFF2-40B4-BE49-F238E27FC236}">
                <a16:creationId xmlns:a16="http://schemas.microsoft.com/office/drawing/2014/main" id="{07B59850-3FA3-A6ED-0E49-B10CC9EC9884}"/>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11" name="Rectangle: Rounded Corners 10">
            <a:hlinkClick r:id="rId6" action="ppaction://hlinksldjump"/>
            <a:extLst>
              <a:ext uri="{FF2B5EF4-FFF2-40B4-BE49-F238E27FC236}">
                <a16:creationId xmlns:a16="http://schemas.microsoft.com/office/drawing/2014/main" id="{223D2289-816D-4B27-3B9E-883D0C37BCCE}"/>
              </a:ext>
            </a:extLst>
          </p:cNvPr>
          <p:cNvSpPr/>
          <p:nvPr/>
        </p:nvSpPr>
        <p:spPr>
          <a:xfrm>
            <a:off x="10375296" y="138580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علم سنجی</a:t>
            </a:r>
            <a:endParaRPr lang="en-US" sz="1400" b="1" dirty="0">
              <a:solidFill>
                <a:schemeClr val="bg1"/>
              </a:solidFill>
              <a:cs typeface="B Nazanin" panose="00000400000000000000" pitchFamily="2" charset="-78"/>
            </a:endParaRPr>
          </a:p>
        </p:txBody>
      </p:sp>
      <p:sp>
        <p:nvSpPr>
          <p:cNvPr id="12" name="Rectangle: Rounded Corners 11">
            <a:hlinkClick r:id="rId7" action="ppaction://hlinksldjump"/>
            <a:extLst>
              <a:ext uri="{FF2B5EF4-FFF2-40B4-BE49-F238E27FC236}">
                <a16:creationId xmlns:a16="http://schemas.microsoft.com/office/drawing/2014/main" id="{7921B08A-D416-16AD-DA01-FBF193DA98A8}"/>
              </a:ext>
            </a:extLst>
          </p:cNvPr>
          <p:cNvSpPr/>
          <p:nvPr/>
        </p:nvSpPr>
        <p:spPr>
          <a:xfrm>
            <a:off x="10375296" y="1815066"/>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رتبه بندی نشریات</a:t>
            </a:r>
            <a:endParaRPr lang="en-US" sz="1400" b="1" dirty="0">
              <a:solidFill>
                <a:schemeClr val="bg1"/>
              </a:solidFill>
              <a:cs typeface="B Nazanin" panose="00000400000000000000" pitchFamily="2" charset="-78"/>
            </a:endParaRPr>
          </a:p>
        </p:txBody>
      </p:sp>
      <p:sp>
        <p:nvSpPr>
          <p:cNvPr id="13" name="Rectangle: Rounded Corners 12">
            <a:hlinkClick r:id="rId8" action="ppaction://hlinksldjump"/>
            <a:extLst>
              <a:ext uri="{FF2B5EF4-FFF2-40B4-BE49-F238E27FC236}">
                <a16:creationId xmlns:a16="http://schemas.microsoft.com/office/drawing/2014/main" id="{CE6BEDB6-6E92-1A9B-D263-E22309B520CB}"/>
              </a:ext>
            </a:extLst>
          </p:cNvPr>
          <p:cNvSpPr/>
          <p:nvPr/>
        </p:nvSpPr>
        <p:spPr>
          <a:xfrm>
            <a:off x="10375296" y="264309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دریافت مقاله</a:t>
            </a:r>
            <a:endParaRPr lang="en-US" sz="1400" b="1" dirty="0">
              <a:solidFill>
                <a:schemeClr val="bg1"/>
              </a:solidFill>
              <a:cs typeface="B Nazanin" panose="00000400000000000000" pitchFamily="2" charset="-78"/>
            </a:endParaRPr>
          </a:p>
        </p:txBody>
      </p:sp>
      <p:sp>
        <p:nvSpPr>
          <p:cNvPr id="14" name="Rectangle: Rounded Corners 13">
            <a:hlinkClick r:id="rId9" action="ppaction://hlinksldjump"/>
            <a:extLst>
              <a:ext uri="{FF2B5EF4-FFF2-40B4-BE49-F238E27FC236}">
                <a16:creationId xmlns:a16="http://schemas.microsoft.com/office/drawing/2014/main" id="{4825F42B-99C6-8990-F368-9999B081D3C4}"/>
              </a:ext>
            </a:extLst>
          </p:cNvPr>
          <p:cNvSpPr/>
          <p:nvPr/>
        </p:nvSpPr>
        <p:spPr>
          <a:xfrm>
            <a:off x="10375296" y="305541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سامانه پژوهشیار</a:t>
            </a:r>
            <a:endParaRPr lang="en-US" sz="1400" b="1" dirty="0">
              <a:solidFill>
                <a:schemeClr val="bg1"/>
              </a:solidFill>
              <a:cs typeface="B Nazanin" panose="00000400000000000000" pitchFamily="2" charset="-78"/>
            </a:endParaRPr>
          </a:p>
        </p:txBody>
      </p:sp>
      <p:sp>
        <p:nvSpPr>
          <p:cNvPr id="15" name="Rectangle: Rounded Corners 14">
            <a:hlinkClick r:id="rId10" action="ppaction://hlinksldjump"/>
            <a:extLst>
              <a:ext uri="{FF2B5EF4-FFF2-40B4-BE49-F238E27FC236}">
                <a16:creationId xmlns:a16="http://schemas.microsoft.com/office/drawing/2014/main" id="{AA057E84-FABB-E769-6038-A817607F88BD}"/>
              </a:ext>
            </a:extLst>
          </p:cNvPr>
          <p:cNvSpPr/>
          <p:nvPr/>
        </p:nvSpPr>
        <p:spPr>
          <a:xfrm>
            <a:off x="10375296" y="347620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ORCID</a:t>
            </a:r>
          </a:p>
        </p:txBody>
      </p:sp>
      <p:sp>
        <p:nvSpPr>
          <p:cNvPr id="16" name="Rectangle: Rounded Corners 15">
            <a:hlinkClick r:id="rId11" action="ppaction://hlinksldjump"/>
            <a:extLst>
              <a:ext uri="{FF2B5EF4-FFF2-40B4-BE49-F238E27FC236}">
                <a16:creationId xmlns:a16="http://schemas.microsoft.com/office/drawing/2014/main" id="{F1A0CE50-FBD4-E1D6-9B1E-429BA12AA83A}"/>
              </a:ext>
            </a:extLst>
          </p:cNvPr>
          <p:cNvSpPr/>
          <p:nvPr/>
        </p:nvSpPr>
        <p:spPr>
          <a:xfrm>
            <a:off x="10375296" y="388852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ساختار مقاله</a:t>
            </a:r>
            <a:endParaRPr lang="en-US" sz="1400" b="1" dirty="0">
              <a:solidFill>
                <a:schemeClr val="bg1"/>
              </a:solidFill>
              <a:cs typeface="B Nazanin" panose="00000400000000000000" pitchFamily="2" charset="-78"/>
            </a:endParaRPr>
          </a:p>
        </p:txBody>
      </p:sp>
      <p:sp>
        <p:nvSpPr>
          <p:cNvPr id="18" name="Rectangle: Rounded Corners 17">
            <a:hlinkClick r:id="rId12" action="ppaction://hlinksldjump"/>
            <a:extLst>
              <a:ext uri="{FF2B5EF4-FFF2-40B4-BE49-F238E27FC236}">
                <a16:creationId xmlns:a16="http://schemas.microsoft.com/office/drawing/2014/main" id="{4F83B075-2D97-043C-3474-0BD190180F26}"/>
              </a:ext>
            </a:extLst>
          </p:cNvPr>
          <p:cNvSpPr/>
          <p:nvPr/>
        </p:nvSpPr>
        <p:spPr>
          <a:xfrm>
            <a:off x="10375296" y="43093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ارجاع دهی و نکات مهم</a:t>
            </a:r>
            <a:endParaRPr lang="en-US" sz="1400" b="1" dirty="0">
              <a:solidFill>
                <a:schemeClr val="bg1"/>
              </a:solidFill>
              <a:cs typeface="B Nazanin" panose="00000400000000000000" pitchFamily="2" charset="-78"/>
            </a:endParaRPr>
          </a:p>
        </p:txBody>
      </p:sp>
      <p:sp>
        <p:nvSpPr>
          <p:cNvPr id="19" name="Rectangle: Rounded Corners 18">
            <a:hlinkClick r:id="rId13" action="ppaction://hlinksldjump"/>
            <a:extLst>
              <a:ext uri="{FF2B5EF4-FFF2-40B4-BE49-F238E27FC236}">
                <a16:creationId xmlns:a16="http://schemas.microsoft.com/office/drawing/2014/main" id="{FCFBAFC7-29D7-5F1E-7F70-0AE22D933188}"/>
              </a:ext>
            </a:extLst>
          </p:cNvPr>
          <p:cNvSpPr/>
          <p:nvPr/>
        </p:nvSpPr>
        <p:spPr>
          <a:xfrm>
            <a:off x="10375296" y="473011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انواع مقاله</a:t>
            </a:r>
            <a:endParaRPr lang="en-US" sz="1400" b="1" dirty="0">
              <a:solidFill>
                <a:schemeClr val="bg1"/>
              </a:solidFill>
              <a:cs typeface="B Nazanin" panose="00000400000000000000" pitchFamily="2" charset="-78"/>
            </a:endParaRPr>
          </a:p>
        </p:txBody>
      </p:sp>
      <p:sp>
        <p:nvSpPr>
          <p:cNvPr id="20" name="Rectangle: Rounded Corners 19">
            <a:hlinkClick r:id="rId14" action="ppaction://hlinksldjump"/>
            <a:extLst>
              <a:ext uri="{FF2B5EF4-FFF2-40B4-BE49-F238E27FC236}">
                <a16:creationId xmlns:a16="http://schemas.microsoft.com/office/drawing/2014/main" id="{A106791A-DF96-9C2F-8B73-7C45C3E5F219}"/>
              </a:ext>
            </a:extLst>
          </p:cNvPr>
          <p:cNvSpPr/>
          <p:nvPr/>
        </p:nvSpPr>
        <p:spPr>
          <a:xfrm>
            <a:off x="10375296" y="515090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پذیرش و داوری</a:t>
            </a:r>
            <a:endParaRPr lang="en-US" sz="1400" b="1" dirty="0">
              <a:solidFill>
                <a:schemeClr val="bg1"/>
              </a:solidFill>
              <a:cs typeface="B Nazanin" panose="00000400000000000000" pitchFamily="2" charset="-78"/>
            </a:endParaRPr>
          </a:p>
        </p:txBody>
      </p:sp>
      <p:sp>
        <p:nvSpPr>
          <p:cNvPr id="26" name="Rectangle: Rounded Corners 25">
            <a:hlinkClick r:id="rId15" action="ppaction://hlinksldjump"/>
            <a:extLst>
              <a:ext uri="{FF2B5EF4-FFF2-40B4-BE49-F238E27FC236}">
                <a16:creationId xmlns:a16="http://schemas.microsoft.com/office/drawing/2014/main" id="{97C6E527-4014-CD2C-B314-E9DF8B6C69B2}"/>
              </a:ext>
            </a:extLst>
          </p:cNvPr>
          <p:cNvSpPr/>
          <p:nvPr/>
        </p:nvSpPr>
        <p:spPr>
          <a:xfrm>
            <a:off x="10375296" y="55632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سئو آکادمیک</a:t>
            </a:r>
            <a:endParaRPr lang="en-US" sz="1400" b="1" dirty="0">
              <a:solidFill>
                <a:schemeClr val="bg1"/>
              </a:solidFill>
              <a:cs typeface="B Nazanin" panose="00000400000000000000" pitchFamily="2" charset="-78"/>
            </a:endParaRPr>
          </a:p>
        </p:txBody>
      </p:sp>
      <p:sp>
        <p:nvSpPr>
          <p:cNvPr id="28" name="Rectangle: Rounded Corners 27">
            <a:hlinkClick r:id="rId16" action="ppaction://hlinksldjump"/>
            <a:extLst>
              <a:ext uri="{FF2B5EF4-FFF2-40B4-BE49-F238E27FC236}">
                <a16:creationId xmlns:a16="http://schemas.microsoft.com/office/drawing/2014/main" id="{50FE003E-3201-E172-DC9E-8C1ED655D1FB}"/>
              </a:ext>
            </a:extLst>
          </p:cNvPr>
          <p:cNvSpPr/>
          <p:nvPr/>
        </p:nvSpPr>
        <p:spPr>
          <a:xfrm>
            <a:off x="10375297" y="597554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MaxQDA</a:t>
            </a:r>
            <a:endParaRPr lang="en-US" sz="1400" b="1" dirty="0">
              <a:solidFill>
                <a:schemeClr val="bg1"/>
              </a:solidFill>
              <a:cs typeface="B Nazanin" panose="00000400000000000000" pitchFamily="2" charset="-78"/>
            </a:endParaRPr>
          </a:p>
        </p:txBody>
      </p:sp>
      <p:sp>
        <p:nvSpPr>
          <p:cNvPr id="29" name="Rectangle: Rounded Corners 28">
            <a:hlinkClick r:id="rId17" action="ppaction://hlinksldjump"/>
            <a:extLst>
              <a:ext uri="{FF2B5EF4-FFF2-40B4-BE49-F238E27FC236}">
                <a16:creationId xmlns:a16="http://schemas.microsoft.com/office/drawing/2014/main" id="{33CCD9B8-3FAE-59FC-92AB-70F5C974FDAA}"/>
              </a:ext>
            </a:extLst>
          </p:cNvPr>
          <p:cNvSpPr/>
          <p:nvPr/>
        </p:nvSpPr>
        <p:spPr>
          <a:xfrm>
            <a:off x="10375296" y="6396329"/>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روش‌های تحقیق منتخب</a:t>
            </a:r>
            <a:endParaRPr lang="en-US" sz="1400" b="1" dirty="0">
              <a:solidFill>
                <a:schemeClr val="bg1"/>
              </a:solidFill>
              <a:cs typeface="B Nazanin" panose="00000400000000000000" pitchFamily="2" charset="-78"/>
            </a:endParaRPr>
          </a:p>
        </p:txBody>
      </p:sp>
      <p:sp>
        <p:nvSpPr>
          <p:cNvPr id="30" name="Rectangle: Rounded Corners 29">
            <a:hlinkClick r:id="rId7" action="ppaction://hlinksldjump"/>
            <a:extLst>
              <a:ext uri="{FF2B5EF4-FFF2-40B4-BE49-F238E27FC236}">
                <a16:creationId xmlns:a16="http://schemas.microsoft.com/office/drawing/2014/main" id="{E0D40855-E11E-98BC-BF10-D759500F43C8}"/>
              </a:ext>
            </a:extLst>
          </p:cNvPr>
          <p:cNvSpPr/>
          <p:nvPr/>
        </p:nvSpPr>
        <p:spPr>
          <a:xfrm>
            <a:off x="10380825" y="2239233"/>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tx1"/>
                </a:solidFill>
                <a:cs typeface="B Nazanin" panose="00000400000000000000" pitchFamily="2" charset="-78"/>
              </a:rPr>
              <a:t>VOSViewer</a:t>
            </a:r>
            <a:endParaRPr lang="en-US" sz="1400" b="1" dirty="0">
              <a:solidFill>
                <a:schemeClr val="tx1"/>
              </a:solidFill>
              <a:cs typeface="B Nazanin" panose="00000400000000000000" pitchFamily="2" charset="-78"/>
            </a:endParaRPr>
          </a:p>
        </p:txBody>
      </p:sp>
    </p:spTree>
    <p:extLst>
      <p:ext uri="{BB962C8B-B14F-4D97-AF65-F5344CB8AC3E}">
        <p14:creationId xmlns:p14="http://schemas.microsoft.com/office/powerpoint/2010/main" val="3129700569"/>
      </p:ext>
    </p:extLst>
  </p:cSld>
  <p:clrMapOvr>
    <a:masterClrMapping/>
  </p:clrMapOvr>
  <p:transition spd="med">
    <p:pull/>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CC7FE603-F700-13E1-1F51-80DF92A1B7D2}"/>
              </a:ext>
            </a:extLst>
          </p:cNvPr>
          <p:cNvPicPr>
            <a:picLocks noChangeAspect="1"/>
          </p:cNvPicPr>
          <p:nvPr/>
        </p:nvPicPr>
        <p:blipFill>
          <a:blip r:embed="rId2"/>
          <a:stretch>
            <a:fillRect/>
          </a:stretch>
        </p:blipFill>
        <p:spPr>
          <a:xfrm>
            <a:off x="710941" y="1734866"/>
            <a:ext cx="8551592" cy="5123134"/>
          </a:xfrm>
          <a:prstGeom prst="rect">
            <a:avLst/>
          </a:prstGeom>
        </p:spPr>
      </p:pic>
      <p:sp>
        <p:nvSpPr>
          <p:cNvPr id="2" name="Title 1">
            <a:extLst>
              <a:ext uri="{FF2B5EF4-FFF2-40B4-BE49-F238E27FC236}">
                <a16:creationId xmlns:a16="http://schemas.microsoft.com/office/drawing/2014/main" id="{C431ECED-F382-4404-2AA7-AA5037719464}"/>
              </a:ext>
            </a:extLst>
          </p:cNvPr>
          <p:cNvSpPr>
            <a:spLocks noGrp="1"/>
          </p:cNvSpPr>
          <p:nvPr>
            <p:ph type="title"/>
          </p:nvPr>
        </p:nvSpPr>
        <p:spPr>
          <a:xfrm>
            <a:off x="214604" y="365125"/>
            <a:ext cx="9685176" cy="707895"/>
          </a:xfrm>
          <a:solidFill>
            <a:schemeClr val="accent1">
              <a:lumMod val="40000"/>
              <a:lumOff val="60000"/>
            </a:schemeClr>
          </a:solidFill>
        </p:spPr>
        <p:txBody>
          <a:bodyPr>
            <a:normAutofit fontScale="90000"/>
          </a:bodyPr>
          <a:lstStyle/>
          <a:p>
            <a:pPr algn="r" rtl="1"/>
            <a:r>
              <a:rPr lang="fa-IR" b="1" dirty="0">
                <a:cs typeface="B Nazanin" panose="00000400000000000000" pitchFamily="2" charset="-78"/>
              </a:rPr>
              <a:t>نرم افزار</a:t>
            </a:r>
            <a:r>
              <a:rPr lang="en-US" b="1" dirty="0" err="1">
                <a:cs typeface="B Nazanin" panose="00000400000000000000" pitchFamily="2" charset="-78"/>
              </a:rPr>
              <a:t>VOSviewer</a:t>
            </a:r>
            <a:endParaRPr lang="en-US" b="1" dirty="0">
              <a:cs typeface="B Nazanin" panose="00000400000000000000" pitchFamily="2" charset="-78"/>
            </a:endParaRPr>
          </a:p>
        </p:txBody>
      </p:sp>
      <p:sp>
        <p:nvSpPr>
          <p:cNvPr id="17" name="Content Placeholder 2">
            <a:extLst>
              <a:ext uri="{FF2B5EF4-FFF2-40B4-BE49-F238E27FC236}">
                <a16:creationId xmlns:a16="http://schemas.microsoft.com/office/drawing/2014/main" id="{168E09BE-5C6B-1FBB-2BFF-AC850B8824F9}"/>
              </a:ext>
            </a:extLst>
          </p:cNvPr>
          <p:cNvSpPr>
            <a:spLocks noGrp="1"/>
          </p:cNvSpPr>
          <p:nvPr>
            <p:ph idx="1"/>
          </p:nvPr>
        </p:nvSpPr>
        <p:spPr>
          <a:xfrm>
            <a:off x="214604" y="1226220"/>
            <a:ext cx="9685176" cy="2016514"/>
          </a:xfrm>
        </p:spPr>
        <p:txBody>
          <a:bodyPr>
            <a:normAutofit/>
          </a:bodyPr>
          <a:lstStyle/>
          <a:p>
            <a:pPr marL="0" indent="0" algn="r" rtl="1">
              <a:buNone/>
            </a:pPr>
            <a:r>
              <a:rPr lang="fa-IR" sz="2400" b="1" dirty="0">
                <a:cs typeface="B Nazanin" panose="00000400000000000000" pitchFamily="2" charset="-78"/>
              </a:rPr>
              <a:t>انتخاب همه گزینه ها و ذخیره فهرست</a:t>
            </a:r>
            <a:endParaRPr lang="fa-IR" sz="2400" b="1" dirty="0">
              <a:solidFill>
                <a:srgbClr val="00B050"/>
              </a:solidFill>
              <a:cs typeface="B Nazanin" panose="00000400000000000000" pitchFamily="2" charset="-78"/>
            </a:endParaRPr>
          </a:p>
        </p:txBody>
      </p:sp>
      <p:sp>
        <p:nvSpPr>
          <p:cNvPr id="7" name="Arrow: Left 6">
            <a:extLst>
              <a:ext uri="{FF2B5EF4-FFF2-40B4-BE49-F238E27FC236}">
                <a16:creationId xmlns:a16="http://schemas.microsoft.com/office/drawing/2014/main" id="{6021E7BC-3092-1606-7257-7A928852D9C3}"/>
              </a:ext>
            </a:extLst>
          </p:cNvPr>
          <p:cNvSpPr/>
          <p:nvPr/>
        </p:nvSpPr>
        <p:spPr>
          <a:xfrm rot="13500000">
            <a:off x="7043396" y="5507815"/>
            <a:ext cx="680887" cy="657292"/>
          </a:xfrm>
          <a:prstGeom prst="leftArrow">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0" name="Arrow: Left 9">
            <a:extLst>
              <a:ext uri="{FF2B5EF4-FFF2-40B4-BE49-F238E27FC236}">
                <a16:creationId xmlns:a16="http://schemas.microsoft.com/office/drawing/2014/main" id="{1F00AFC7-CEA9-3F5D-6029-48E029ABCB6F}"/>
              </a:ext>
            </a:extLst>
          </p:cNvPr>
          <p:cNvSpPr/>
          <p:nvPr/>
        </p:nvSpPr>
        <p:spPr>
          <a:xfrm rot="16200000">
            <a:off x="1951777" y="2162387"/>
            <a:ext cx="680887" cy="657292"/>
          </a:xfrm>
          <a:prstGeom prst="leftArrow">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0F88FD3B-4AE2-BFFA-E377-99216013AF1D}"/>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Rounded Corners 3">
            <a:hlinkClick r:id="rId3" action="ppaction://hlinksldjump"/>
            <a:extLst>
              <a:ext uri="{FF2B5EF4-FFF2-40B4-BE49-F238E27FC236}">
                <a16:creationId xmlns:a16="http://schemas.microsoft.com/office/drawing/2014/main" id="{A778F2CB-9C3F-C782-7F97-CF7A07371538}"/>
              </a:ext>
            </a:extLst>
          </p:cNvPr>
          <p:cNvSpPr/>
          <p:nvPr/>
        </p:nvSpPr>
        <p:spPr>
          <a:xfrm>
            <a:off x="10375296" y="95654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DOI</a:t>
            </a:r>
          </a:p>
        </p:txBody>
      </p:sp>
      <p:sp>
        <p:nvSpPr>
          <p:cNvPr id="5" name="Rectangle: Rounded Corners 4">
            <a:hlinkClick r:id="rId4" action="ppaction://hlinksldjump"/>
            <a:extLst>
              <a:ext uri="{FF2B5EF4-FFF2-40B4-BE49-F238E27FC236}">
                <a16:creationId xmlns:a16="http://schemas.microsoft.com/office/drawing/2014/main" id="{7CB99242-1F1C-4BFF-FD1F-CE1B55D32936}"/>
              </a:ext>
            </a:extLst>
          </p:cNvPr>
          <p:cNvSpPr/>
          <p:nvPr/>
        </p:nvSpPr>
        <p:spPr>
          <a:xfrm>
            <a:off x="10375296" y="55268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bg1"/>
                </a:solidFill>
                <a:cs typeface="B Nazanin" panose="00000400000000000000" pitchFamily="2" charset="-78"/>
              </a:rPr>
              <a:t>معرفی منابع</a:t>
            </a:r>
            <a:endParaRPr lang="en-US" sz="1400" b="1" dirty="0">
              <a:solidFill>
                <a:schemeClr val="bg1"/>
              </a:solidFill>
              <a:cs typeface="B Nazanin" panose="00000400000000000000" pitchFamily="2" charset="-78"/>
            </a:endParaRPr>
          </a:p>
        </p:txBody>
      </p:sp>
      <p:pic>
        <p:nvPicPr>
          <p:cNvPr id="6" name="Picture 5">
            <a:extLst>
              <a:ext uri="{FF2B5EF4-FFF2-40B4-BE49-F238E27FC236}">
                <a16:creationId xmlns:a16="http://schemas.microsoft.com/office/drawing/2014/main" id="{D07861A0-0502-313A-D5B7-8DFBF7076BF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8" name="TextBox 7">
            <a:extLst>
              <a:ext uri="{FF2B5EF4-FFF2-40B4-BE49-F238E27FC236}">
                <a16:creationId xmlns:a16="http://schemas.microsoft.com/office/drawing/2014/main" id="{00743125-B611-DF2F-8DBC-601044B26260}"/>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11" name="Rectangle: Rounded Corners 10">
            <a:hlinkClick r:id="rId6" action="ppaction://hlinksldjump"/>
            <a:extLst>
              <a:ext uri="{FF2B5EF4-FFF2-40B4-BE49-F238E27FC236}">
                <a16:creationId xmlns:a16="http://schemas.microsoft.com/office/drawing/2014/main" id="{BC07B9DA-FAA0-7A2A-541E-FA9DB2FB507E}"/>
              </a:ext>
            </a:extLst>
          </p:cNvPr>
          <p:cNvSpPr/>
          <p:nvPr/>
        </p:nvSpPr>
        <p:spPr>
          <a:xfrm>
            <a:off x="10375296" y="138580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علم سنجی</a:t>
            </a:r>
            <a:endParaRPr lang="en-US" sz="1400" b="1" dirty="0">
              <a:solidFill>
                <a:schemeClr val="bg1"/>
              </a:solidFill>
              <a:cs typeface="B Nazanin" panose="00000400000000000000" pitchFamily="2" charset="-78"/>
            </a:endParaRPr>
          </a:p>
        </p:txBody>
      </p:sp>
      <p:sp>
        <p:nvSpPr>
          <p:cNvPr id="12" name="Rectangle: Rounded Corners 11">
            <a:hlinkClick r:id="rId7" action="ppaction://hlinksldjump"/>
            <a:extLst>
              <a:ext uri="{FF2B5EF4-FFF2-40B4-BE49-F238E27FC236}">
                <a16:creationId xmlns:a16="http://schemas.microsoft.com/office/drawing/2014/main" id="{83B15373-2AC8-DED3-9746-E7FAA1030E06}"/>
              </a:ext>
            </a:extLst>
          </p:cNvPr>
          <p:cNvSpPr/>
          <p:nvPr/>
        </p:nvSpPr>
        <p:spPr>
          <a:xfrm>
            <a:off x="10375296" y="1815066"/>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رتبه بندی نشریات</a:t>
            </a:r>
            <a:endParaRPr lang="en-US" sz="1400" b="1" dirty="0">
              <a:solidFill>
                <a:schemeClr val="bg1"/>
              </a:solidFill>
              <a:cs typeface="B Nazanin" panose="00000400000000000000" pitchFamily="2" charset="-78"/>
            </a:endParaRPr>
          </a:p>
        </p:txBody>
      </p:sp>
      <p:sp>
        <p:nvSpPr>
          <p:cNvPr id="13" name="Rectangle: Rounded Corners 12">
            <a:hlinkClick r:id="rId8" action="ppaction://hlinksldjump"/>
            <a:extLst>
              <a:ext uri="{FF2B5EF4-FFF2-40B4-BE49-F238E27FC236}">
                <a16:creationId xmlns:a16="http://schemas.microsoft.com/office/drawing/2014/main" id="{77A8EA36-D36E-45E4-A108-ED3D0D07F07C}"/>
              </a:ext>
            </a:extLst>
          </p:cNvPr>
          <p:cNvSpPr/>
          <p:nvPr/>
        </p:nvSpPr>
        <p:spPr>
          <a:xfrm>
            <a:off x="10375296" y="264309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دریافت مقاله</a:t>
            </a:r>
            <a:endParaRPr lang="en-US" sz="1400" b="1" dirty="0">
              <a:solidFill>
                <a:schemeClr val="bg1"/>
              </a:solidFill>
              <a:cs typeface="B Nazanin" panose="00000400000000000000" pitchFamily="2" charset="-78"/>
            </a:endParaRPr>
          </a:p>
        </p:txBody>
      </p:sp>
      <p:sp>
        <p:nvSpPr>
          <p:cNvPr id="14" name="Rectangle: Rounded Corners 13">
            <a:hlinkClick r:id="rId9" action="ppaction://hlinksldjump"/>
            <a:extLst>
              <a:ext uri="{FF2B5EF4-FFF2-40B4-BE49-F238E27FC236}">
                <a16:creationId xmlns:a16="http://schemas.microsoft.com/office/drawing/2014/main" id="{85A1ED5A-A00D-0A4E-D780-B7E3A0E27739}"/>
              </a:ext>
            </a:extLst>
          </p:cNvPr>
          <p:cNvSpPr/>
          <p:nvPr/>
        </p:nvSpPr>
        <p:spPr>
          <a:xfrm>
            <a:off x="10375296" y="305541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سامانه پژوهشیار</a:t>
            </a:r>
            <a:endParaRPr lang="en-US" sz="1400" b="1" dirty="0">
              <a:solidFill>
                <a:schemeClr val="bg1"/>
              </a:solidFill>
              <a:cs typeface="B Nazanin" panose="00000400000000000000" pitchFamily="2" charset="-78"/>
            </a:endParaRPr>
          </a:p>
        </p:txBody>
      </p:sp>
      <p:sp>
        <p:nvSpPr>
          <p:cNvPr id="15" name="Rectangle: Rounded Corners 14">
            <a:hlinkClick r:id="rId10" action="ppaction://hlinksldjump"/>
            <a:extLst>
              <a:ext uri="{FF2B5EF4-FFF2-40B4-BE49-F238E27FC236}">
                <a16:creationId xmlns:a16="http://schemas.microsoft.com/office/drawing/2014/main" id="{E4FA31A7-BDD5-B135-0A74-E777B3AD182A}"/>
              </a:ext>
            </a:extLst>
          </p:cNvPr>
          <p:cNvSpPr/>
          <p:nvPr/>
        </p:nvSpPr>
        <p:spPr>
          <a:xfrm>
            <a:off x="10375296" y="347620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ORCID</a:t>
            </a:r>
          </a:p>
        </p:txBody>
      </p:sp>
      <p:sp>
        <p:nvSpPr>
          <p:cNvPr id="16" name="Rectangle: Rounded Corners 15">
            <a:hlinkClick r:id="rId11" action="ppaction://hlinksldjump"/>
            <a:extLst>
              <a:ext uri="{FF2B5EF4-FFF2-40B4-BE49-F238E27FC236}">
                <a16:creationId xmlns:a16="http://schemas.microsoft.com/office/drawing/2014/main" id="{56006E14-C706-49E4-0294-110A52FF3893}"/>
              </a:ext>
            </a:extLst>
          </p:cNvPr>
          <p:cNvSpPr/>
          <p:nvPr/>
        </p:nvSpPr>
        <p:spPr>
          <a:xfrm>
            <a:off x="10375296" y="388852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ساختار مقاله</a:t>
            </a:r>
            <a:endParaRPr lang="en-US" sz="1400" b="1" dirty="0">
              <a:solidFill>
                <a:schemeClr val="bg1"/>
              </a:solidFill>
              <a:cs typeface="B Nazanin" panose="00000400000000000000" pitchFamily="2" charset="-78"/>
            </a:endParaRPr>
          </a:p>
        </p:txBody>
      </p:sp>
      <p:sp>
        <p:nvSpPr>
          <p:cNvPr id="18" name="Rectangle: Rounded Corners 17">
            <a:hlinkClick r:id="rId12" action="ppaction://hlinksldjump"/>
            <a:extLst>
              <a:ext uri="{FF2B5EF4-FFF2-40B4-BE49-F238E27FC236}">
                <a16:creationId xmlns:a16="http://schemas.microsoft.com/office/drawing/2014/main" id="{F2DB031C-354A-7DA6-D522-7281BD1E2D42}"/>
              </a:ext>
            </a:extLst>
          </p:cNvPr>
          <p:cNvSpPr/>
          <p:nvPr/>
        </p:nvSpPr>
        <p:spPr>
          <a:xfrm>
            <a:off x="10375296" y="43093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ارجاع دهی و نکات مهم</a:t>
            </a:r>
            <a:endParaRPr lang="en-US" sz="1400" b="1" dirty="0">
              <a:solidFill>
                <a:schemeClr val="bg1"/>
              </a:solidFill>
              <a:cs typeface="B Nazanin" panose="00000400000000000000" pitchFamily="2" charset="-78"/>
            </a:endParaRPr>
          </a:p>
        </p:txBody>
      </p:sp>
      <p:sp>
        <p:nvSpPr>
          <p:cNvPr id="19" name="Rectangle: Rounded Corners 18">
            <a:hlinkClick r:id="rId13" action="ppaction://hlinksldjump"/>
            <a:extLst>
              <a:ext uri="{FF2B5EF4-FFF2-40B4-BE49-F238E27FC236}">
                <a16:creationId xmlns:a16="http://schemas.microsoft.com/office/drawing/2014/main" id="{AFAB9A7D-584D-1D8A-3542-A03261F41E45}"/>
              </a:ext>
            </a:extLst>
          </p:cNvPr>
          <p:cNvSpPr/>
          <p:nvPr/>
        </p:nvSpPr>
        <p:spPr>
          <a:xfrm>
            <a:off x="10375296" y="473011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انواع مقاله</a:t>
            </a:r>
            <a:endParaRPr lang="en-US" sz="1400" b="1" dirty="0">
              <a:solidFill>
                <a:schemeClr val="bg1"/>
              </a:solidFill>
              <a:cs typeface="B Nazanin" panose="00000400000000000000" pitchFamily="2" charset="-78"/>
            </a:endParaRPr>
          </a:p>
        </p:txBody>
      </p:sp>
      <p:sp>
        <p:nvSpPr>
          <p:cNvPr id="20" name="Rectangle: Rounded Corners 19">
            <a:hlinkClick r:id="rId14" action="ppaction://hlinksldjump"/>
            <a:extLst>
              <a:ext uri="{FF2B5EF4-FFF2-40B4-BE49-F238E27FC236}">
                <a16:creationId xmlns:a16="http://schemas.microsoft.com/office/drawing/2014/main" id="{97A3ACC2-B256-AC70-CAF4-F3A5EC58DC1B}"/>
              </a:ext>
            </a:extLst>
          </p:cNvPr>
          <p:cNvSpPr/>
          <p:nvPr/>
        </p:nvSpPr>
        <p:spPr>
          <a:xfrm>
            <a:off x="10375296" y="515090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پذیرش و داوری</a:t>
            </a:r>
            <a:endParaRPr lang="en-US" sz="1400" b="1" dirty="0">
              <a:solidFill>
                <a:schemeClr val="bg1"/>
              </a:solidFill>
              <a:cs typeface="B Nazanin" panose="00000400000000000000" pitchFamily="2" charset="-78"/>
            </a:endParaRPr>
          </a:p>
        </p:txBody>
      </p:sp>
      <p:sp>
        <p:nvSpPr>
          <p:cNvPr id="26" name="Rectangle: Rounded Corners 25">
            <a:hlinkClick r:id="rId15" action="ppaction://hlinksldjump"/>
            <a:extLst>
              <a:ext uri="{FF2B5EF4-FFF2-40B4-BE49-F238E27FC236}">
                <a16:creationId xmlns:a16="http://schemas.microsoft.com/office/drawing/2014/main" id="{1E59937B-7B6F-2EEF-6DDA-D4CA912E56FE}"/>
              </a:ext>
            </a:extLst>
          </p:cNvPr>
          <p:cNvSpPr/>
          <p:nvPr/>
        </p:nvSpPr>
        <p:spPr>
          <a:xfrm>
            <a:off x="10375296" y="55632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سئو آکادمیک</a:t>
            </a:r>
            <a:endParaRPr lang="en-US" sz="1400" b="1" dirty="0">
              <a:solidFill>
                <a:schemeClr val="bg1"/>
              </a:solidFill>
              <a:cs typeface="B Nazanin" panose="00000400000000000000" pitchFamily="2" charset="-78"/>
            </a:endParaRPr>
          </a:p>
        </p:txBody>
      </p:sp>
      <p:sp>
        <p:nvSpPr>
          <p:cNvPr id="28" name="Rectangle: Rounded Corners 27">
            <a:hlinkClick r:id="rId16" action="ppaction://hlinksldjump"/>
            <a:extLst>
              <a:ext uri="{FF2B5EF4-FFF2-40B4-BE49-F238E27FC236}">
                <a16:creationId xmlns:a16="http://schemas.microsoft.com/office/drawing/2014/main" id="{248E368D-D4E4-26FE-A33C-7F5FA0DAA236}"/>
              </a:ext>
            </a:extLst>
          </p:cNvPr>
          <p:cNvSpPr/>
          <p:nvPr/>
        </p:nvSpPr>
        <p:spPr>
          <a:xfrm>
            <a:off x="10375297" y="597554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MaxQDA</a:t>
            </a:r>
            <a:endParaRPr lang="en-US" sz="1400" b="1" dirty="0">
              <a:solidFill>
                <a:schemeClr val="bg1"/>
              </a:solidFill>
              <a:cs typeface="B Nazanin" panose="00000400000000000000" pitchFamily="2" charset="-78"/>
            </a:endParaRPr>
          </a:p>
        </p:txBody>
      </p:sp>
      <p:sp>
        <p:nvSpPr>
          <p:cNvPr id="29" name="Rectangle: Rounded Corners 28">
            <a:hlinkClick r:id="rId17" action="ppaction://hlinksldjump"/>
            <a:extLst>
              <a:ext uri="{FF2B5EF4-FFF2-40B4-BE49-F238E27FC236}">
                <a16:creationId xmlns:a16="http://schemas.microsoft.com/office/drawing/2014/main" id="{287ABA56-49F8-B9CE-957F-AA983CE0CC62}"/>
              </a:ext>
            </a:extLst>
          </p:cNvPr>
          <p:cNvSpPr/>
          <p:nvPr/>
        </p:nvSpPr>
        <p:spPr>
          <a:xfrm>
            <a:off x="10375296" y="6396329"/>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روش‌های تحقیق منتخب</a:t>
            </a:r>
            <a:endParaRPr lang="en-US" sz="1400" b="1" dirty="0">
              <a:solidFill>
                <a:schemeClr val="bg1"/>
              </a:solidFill>
              <a:cs typeface="B Nazanin" panose="00000400000000000000" pitchFamily="2" charset="-78"/>
            </a:endParaRPr>
          </a:p>
        </p:txBody>
      </p:sp>
      <p:sp>
        <p:nvSpPr>
          <p:cNvPr id="30" name="Rectangle: Rounded Corners 29">
            <a:hlinkClick r:id="rId7" action="ppaction://hlinksldjump"/>
            <a:extLst>
              <a:ext uri="{FF2B5EF4-FFF2-40B4-BE49-F238E27FC236}">
                <a16:creationId xmlns:a16="http://schemas.microsoft.com/office/drawing/2014/main" id="{1DA10259-FE88-946B-5173-18EC5B41D840}"/>
              </a:ext>
            </a:extLst>
          </p:cNvPr>
          <p:cNvSpPr/>
          <p:nvPr/>
        </p:nvSpPr>
        <p:spPr>
          <a:xfrm>
            <a:off x="10380825" y="2239233"/>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tx1"/>
                </a:solidFill>
                <a:cs typeface="B Nazanin" panose="00000400000000000000" pitchFamily="2" charset="-78"/>
              </a:rPr>
              <a:t>VOSViewer</a:t>
            </a:r>
            <a:endParaRPr lang="en-US" sz="1400" b="1" dirty="0">
              <a:solidFill>
                <a:schemeClr val="tx1"/>
              </a:solidFill>
              <a:cs typeface="B Nazanin" panose="00000400000000000000" pitchFamily="2" charset="-78"/>
            </a:endParaRPr>
          </a:p>
        </p:txBody>
      </p:sp>
    </p:spTree>
    <p:extLst>
      <p:ext uri="{BB962C8B-B14F-4D97-AF65-F5344CB8AC3E}">
        <p14:creationId xmlns:p14="http://schemas.microsoft.com/office/powerpoint/2010/main" val="1570689188"/>
      </p:ext>
    </p:extLst>
  </p:cSld>
  <p:clrMapOvr>
    <a:masterClrMapping/>
  </p:clrMapOvr>
  <p:transition spd="med">
    <p:pull/>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31ECED-F382-4404-2AA7-AA5037719464}"/>
              </a:ext>
            </a:extLst>
          </p:cNvPr>
          <p:cNvSpPr>
            <a:spLocks noGrp="1"/>
          </p:cNvSpPr>
          <p:nvPr>
            <p:ph type="title"/>
          </p:nvPr>
        </p:nvSpPr>
        <p:spPr>
          <a:xfrm>
            <a:off x="214604" y="365125"/>
            <a:ext cx="9685176" cy="707895"/>
          </a:xfrm>
          <a:solidFill>
            <a:schemeClr val="accent1">
              <a:lumMod val="40000"/>
              <a:lumOff val="60000"/>
            </a:schemeClr>
          </a:solidFill>
        </p:spPr>
        <p:txBody>
          <a:bodyPr>
            <a:normAutofit fontScale="90000"/>
          </a:bodyPr>
          <a:lstStyle/>
          <a:p>
            <a:pPr algn="r" rtl="1"/>
            <a:r>
              <a:rPr lang="fa-IR" b="1" dirty="0">
                <a:cs typeface="B Nazanin" panose="00000400000000000000" pitchFamily="2" charset="-78"/>
              </a:rPr>
              <a:t>معرفی منابع » منابع فارسی</a:t>
            </a:r>
            <a:endParaRPr lang="en-US" b="1" dirty="0">
              <a:cs typeface="B Nazanin" panose="00000400000000000000" pitchFamily="2" charset="-78"/>
            </a:endParaRPr>
          </a:p>
        </p:txBody>
      </p:sp>
      <p:sp>
        <p:nvSpPr>
          <p:cNvPr id="17" name="Content Placeholder 2">
            <a:extLst>
              <a:ext uri="{FF2B5EF4-FFF2-40B4-BE49-F238E27FC236}">
                <a16:creationId xmlns:a16="http://schemas.microsoft.com/office/drawing/2014/main" id="{168E09BE-5C6B-1FBB-2BFF-AC850B8824F9}"/>
              </a:ext>
            </a:extLst>
          </p:cNvPr>
          <p:cNvSpPr>
            <a:spLocks noGrp="1"/>
          </p:cNvSpPr>
          <p:nvPr>
            <p:ph idx="1"/>
          </p:nvPr>
        </p:nvSpPr>
        <p:spPr>
          <a:xfrm>
            <a:off x="214604" y="1226220"/>
            <a:ext cx="9685176" cy="2016514"/>
          </a:xfrm>
        </p:spPr>
        <p:txBody>
          <a:bodyPr>
            <a:normAutofit/>
          </a:bodyPr>
          <a:lstStyle/>
          <a:p>
            <a:pPr marL="0" indent="0" algn="r" rtl="1">
              <a:buNone/>
            </a:pPr>
            <a:r>
              <a:rPr lang="fa-IR" sz="2400" b="1" dirty="0">
                <a:cs typeface="B Nazanin" panose="00000400000000000000" pitchFamily="2" charset="-78"/>
              </a:rPr>
              <a:t>سیویلیکا</a:t>
            </a:r>
            <a:endParaRPr lang="en-US" sz="2400" b="1" dirty="0">
              <a:cs typeface="B Nazanin" panose="00000400000000000000" pitchFamily="2" charset="-78"/>
            </a:endParaRPr>
          </a:p>
          <a:p>
            <a:pPr marL="0" indent="0" algn="r" rtl="1">
              <a:buNone/>
            </a:pPr>
            <a:r>
              <a:rPr lang="en-US" sz="2400" b="1" dirty="0">
                <a:solidFill>
                  <a:srgbClr val="C00000"/>
                </a:solidFill>
                <a:cs typeface="B Nazanin" panose="00000400000000000000" pitchFamily="2" charset="-78"/>
              </a:rPr>
              <a:t>https://civilica.com</a:t>
            </a:r>
          </a:p>
          <a:p>
            <a:pPr marL="0" indent="0" algn="r" rtl="1">
              <a:buNone/>
            </a:pPr>
            <a:r>
              <a:rPr lang="fa-IR" sz="2400" b="1" dirty="0">
                <a:solidFill>
                  <a:srgbClr val="0070C0"/>
                </a:solidFill>
                <a:cs typeface="B Nazanin" panose="00000400000000000000" pitchFamily="2" charset="-78"/>
              </a:rPr>
              <a:t>ایجاد رزومه علمی</a:t>
            </a:r>
            <a:endParaRPr lang="fa-IR" sz="2000" dirty="0">
              <a:solidFill>
                <a:srgbClr val="0070C0"/>
              </a:solidFill>
              <a:cs typeface="B Nazanin" panose="00000400000000000000" pitchFamily="2" charset="-78"/>
            </a:endParaRPr>
          </a:p>
        </p:txBody>
      </p:sp>
      <p:pic>
        <p:nvPicPr>
          <p:cNvPr id="20" name="Picture 19">
            <a:extLst>
              <a:ext uri="{FF2B5EF4-FFF2-40B4-BE49-F238E27FC236}">
                <a16:creationId xmlns:a16="http://schemas.microsoft.com/office/drawing/2014/main" id="{F9E85A82-7509-4849-FAAC-3B019F4EF080}"/>
              </a:ext>
            </a:extLst>
          </p:cNvPr>
          <p:cNvPicPr>
            <a:picLocks noChangeAspect="1"/>
          </p:cNvPicPr>
          <p:nvPr/>
        </p:nvPicPr>
        <p:blipFill rotWithShape="1">
          <a:blip r:embed="rId2"/>
          <a:srcRect t="8395" r="218"/>
          <a:stretch/>
        </p:blipFill>
        <p:spPr>
          <a:xfrm>
            <a:off x="214604" y="1163729"/>
            <a:ext cx="6586673" cy="5454872"/>
          </a:xfrm>
          <a:prstGeom prst="rect">
            <a:avLst/>
          </a:prstGeom>
        </p:spPr>
      </p:pic>
      <p:sp>
        <p:nvSpPr>
          <p:cNvPr id="3" name="Rectangle 2">
            <a:extLst>
              <a:ext uri="{FF2B5EF4-FFF2-40B4-BE49-F238E27FC236}">
                <a16:creationId xmlns:a16="http://schemas.microsoft.com/office/drawing/2014/main" id="{D2543B71-EAE8-2667-8522-FB4317D1CBC1}"/>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Rounded Corners 3">
            <a:hlinkClick r:id="rId3" action="ppaction://hlinksldjump"/>
            <a:extLst>
              <a:ext uri="{FF2B5EF4-FFF2-40B4-BE49-F238E27FC236}">
                <a16:creationId xmlns:a16="http://schemas.microsoft.com/office/drawing/2014/main" id="{0275677B-D9A9-CA45-02AD-A42B784D9985}"/>
              </a:ext>
            </a:extLst>
          </p:cNvPr>
          <p:cNvSpPr/>
          <p:nvPr/>
        </p:nvSpPr>
        <p:spPr>
          <a:xfrm>
            <a:off x="10375296" y="95654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DOI</a:t>
            </a:r>
          </a:p>
        </p:txBody>
      </p:sp>
      <p:sp>
        <p:nvSpPr>
          <p:cNvPr id="5" name="Rectangle: Rounded Corners 4">
            <a:hlinkClick r:id="rId4" action="ppaction://hlinksldjump"/>
            <a:extLst>
              <a:ext uri="{FF2B5EF4-FFF2-40B4-BE49-F238E27FC236}">
                <a16:creationId xmlns:a16="http://schemas.microsoft.com/office/drawing/2014/main" id="{2FB78B21-0710-FF5F-FD45-2289829136DB}"/>
              </a:ext>
            </a:extLst>
          </p:cNvPr>
          <p:cNvSpPr/>
          <p:nvPr/>
        </p:nvSpPr>
        <p:spPr>
          <a:xfrm>
            <a:off x="10375296" y="552687"/>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tx1"/>
                </a:solidFill>
                <a:cs typeface="B Nazanin" panose="00000400000000000000" pitchFamily="2" charset="-78"/>
              </a:rPr>
              <a:t>معرفی منابع</a:t>
            </a:r>
            <a:endParaRPr lang="en-US" sz="1400" b="1" dirty="0">
              <a:solidFill>
                <a:schemeClr val="tx1"/>
              </a:solidFill>
              <a:cs typeface="B Nazanin" panose="00000400000000000000" pitchFamily="2" charset="-78"/>
            </a:endParaRPr>
          </a:p>
        </p:txBody>
      </p:sp>
      <p:pic>
        <p:nvPicPr>
          <p:cNvPr id="6" name="Picture 5">
            <a:extLst>
              <a:ext uri="{FF2B5EF4-FFF2-40B4-BE49-F238E27FC236}">
                <a16:creationId xmlns:a16="http://schemas.microsoft.com/office/drawing/2014/main" id="{22C2511C-8F4F-071B-D169-4313F3E4DC3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7" name="TextBox 6">
            <a:extLst>
              <a:ext uri="{FF2B5EF4-FFF2-40B4-BE49-F238E27FC236}">
                <a16:creationId xmlns:a16="http://schemas.microsoft.com/office/drawing/2014/main" id="{8F9C39D8-25D7-9551-25ED-D2C3E21D85F2}"/>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8" name="Rectangle: Rounded Corners 7">
            <a:hlinkClick r:id="rId6" action="ppaction://hlinksldjump"/>
            <a:extLst>
              <a:ext uri="{FF2B5EF4-FFF2-40B4-BE49-F238E27FC236}">
                <a16:creationId xmlns:a16="http://schemas.microsoft.com/office/drawing/2014/main" id="{E9FB5BDC-F754-3E46-279A-3D0100260E8B}"/>
              </a:ext>
            </a:extLst>
          </p:cNvPr>
          <p:cNvSpPr/>
          <p:nvPr/>
        </p:nvSpPr>
        <p:spPr>
          <a:xfrm>
            <a:off x="10375296" y="138580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علم سنجی</a:t>
            </a:r>
            <a:endParaRPr lang="en-US" sz="1400" b="1" dirty="0">
              <a:solidFill>
                <a:schemeClr val="bg1"/>
              </a:solidFill>
              <a:cs typeface="B Nazanin" panose="00000400000000000000" pitchFamily="2" charset="-78"/>
            </a:endParaRPr>
          </a:p>
        </p:txBody>
      </p:sp>
      <p:sp>
        <p:nvSpPr>
          <p:cNvPr id="9" name="Rectangle: Rounded Corners 8">
            <a:hlinkClick r:id="rId7" action="ppaction://hlinksldjump"/>
            <a:extLst>
              <a:ext uri="{FF2B5EF4-FFF2-40B4-BE49-F238E27FC236}">
                <a16:creationId xmlns:a16="http://schemas.microsoft.com/office/drawing/2014/main" id="{A2A5385C-4FF6-7C5C-C092-B75A5477321E}"/>
              </a:ext>
            </a:extLst>
          </p:cNvPr>
          <p:cNvSpPr/>
          <p:nvPr/>
        </p:nvSpPr>
        <p:spPr>
          <a:xfrm>
            <a:off x="10375296" y="1815066"/>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رتبه بندی نشریات</a:t>
            </a:r>
            <a:endParaRPr lang="en-US" sz="1400" b="1" dirty="0">
              <a:solidFill>
                <a:schemeClr val="bg1"/>
              </a:solidFill>
              <a:cs typeface="B Nazanin" panose="00000400000000000000" pitchFamily="2" charset="-78"/>
            </a:endParaRPr>
          </a:p>
        </p:txBody>
      </p:sp>
      <p:sp>
        <p:nvSpPr>
          <p:cNvPr id="10" name="Rectangle: Rounded Corners 9">
            <a:hlinkClick r:id="rId8" action="ppaction://hlinksldjump"/>
            <a:extLst>
              <a:ext uri="{FF2B5EF4-FFF2-40B4-BE49-F238E27FC236}">
                <a16:creationId xmlns:a16="http://schemas.microsoft.com/office/drawing/2014/main" id="{6A760EF7-550B-E162-6CE0-CA3589D693FC}"/>
              </a:ext>
            </a:extLst>
          </p:cNvPr>
          <p:cNvSpPr/>
          <p:nvPr/>
        </p:nvSpPr>
        <p:spPr>
          <a:xfrm>
            <a:off x="10375296" y="264309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دریافت مقاله</a:t>
            </a:r>
            <a:endParaRPr lang="en-US" sz="1400" b="1" dirty="0">
              <a:solidFill>
                <a:schemeClr val="bg1"/>
              </a:solidFill>
              <a:cs typeface="B Nazanin" panose="00000400000000000000" pitchFamily="2" charset="-78"/>
            </a:endParaRPr>
          </a:p>
        </p:txBody>
      </p:sp>
      <p:sp>
        <p:nvSpPr>
          <p:cNvPr id="11" name="Rectangle: Rounded Corners 10">
            <a:hlinkClick r:id="rId9" action="ppaction://hlinksldjump"/>
            <a:extLst>
              <a:ext uri="{FF2B5EF4-FFF2-40B4-BE49-F238E27FC236}">
                <a16:creationId xmlns:a16="http://schemas.microsoft.com/office/drawing/2014/main" id="{6EBFE786-F87D-28D4-D119-DB5104C9D245}"/>
              </a:ext>
            </a:extLst>
          </p:cNvPr>
          <p:cNvSpPr/>
          <p:nvPr/>
        </p:nvSpPr>
        <p:spPr>
          <a:xfrm>
            <a:off x="10375296" y="305541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سامانه پژوهشیار</a:t>
            </a:r>
            <a:endParaRPr lang="en-US" sz="1400" b="1" dirty="0">
              <a:solidFill>
                <a:schemeClr val="bg1"/>
              </a:solidFill>
              <a:cs typeface="B Nazanin" panose="00000400000000000000" pitchFamily="2" charset="-78"/>
            </a:endParaRPr>
          </a:p>
        </p:txBody>
      </p:sp>
      <p:sp>
        <p:nvSpPr>
          <p:cNvPr id="12" name="Rectangle: Rounded Corners 11">
            <a:hlinkClick r:id="rId10" action="ppaction://hlinksldjump"/>
            <a:extLst>
              <a:ext uri="{FF2B5EF4-FFF2-40B4-BE49-F238E27FC236}">
                <a16:creationId xmlns:a16="http://schemas.microsoft.com/office/drawing/2014/main" id="{91F7F51B-5191-C816-6B7F-E5C8745AC082}"/>
              </a:ext>
            </a:extLst>
          </p:cNvPr>
          <p:cNvSpPr/>
          <p:nvPr/>
        </p:nvSpPr>
        <p:spPr>
          <a:xfrm>
            <a:off x="10375296" y="347620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ORCID</a:t>
            </a:r>
          </a:p>
        </p:txBody>
      </p:sp>
      <p:sp>
        <p:nvSpPr>
          <p:cNvPr id="13" name="Rectangle: Rounded Corners 12">
            <a:hlinkClick r:id="rId11" action="ppaction://hlinksldjump"/>
            <a:extLst>
              <a:ext uri="{FF2B5EF4-FFF2-40B4-BE49-F238E27FC236}">
                <a16:creationId xmlns:a16="http://schemas.microsoft.com/office/drawing/2014/main" id="{D4BBEE22-9DEF-64E9-503B-213FE71DE04A}"/>
              </a:ext>
            </a:extLst>
          </p:cNvPr>
          <p:cNvSpPr/>
          <p:nvPr/>
        </p:nvSpPr>
        <p:spPr>
          <a:xfrm>
            <a:off x="10375296" y="388852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ساختار مقاله</a:t>
            </a:r>
            <a:endParaRPr lang="en-US" sz="1400" b="1" dirty="0">
              <a:solidFill>
                <a:schemeClr val="bg1"/>
              </a:solidFill>
              <a:cs typeface="B Nazanin" panose="00000400000000000000" pitchFamily="2" charset="-78"/>
            </a:endParaRPr>
          </a:p>
        </p:txBody>
      </p:sp>
      <p:sp>
        <p:nvSpPr>
          <p:cNvPr id="14" name="Rectangle: Rounded Corners 13">
            <a:hlinkClick r:id="rId12" action="ppaction://hlinksldjump"/>
            <a:extLst>
              <a:ext uri="{FF2B5EF4-FFF2-40B4-BE49-F238E27FC236}">
                <a16:creationId xmlns:a16="http://schemas.microsoft.com/office/drawing/2014/main" id="{E1863C69-A386-D38F-8243-320D4FF5FD98}"/>
              </a:ext>
            </a:extLst>
          </p:cNvPr>
          <p:cNvSpPr/>
          <p:nvPr/>
        </p:nvSpPr>
        <p:spPr>
          <a:xfrm>
            <a:off x="10375296" y="43093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ارجاع دهی و نکات مهم</a:t>
            </a:r>
            <a:endParaRPr lang="en-US" sz="1400" b="1" dirty="0">
              <a:solidFill>
                <a:schemeClr val="bg1"/>
              </a:solidFill>
              <a:cs typeface="B Nazanin" panose="00000400000000000000" pitchFamily="2" charset="-78"/>
            </a:endParaRPr>
          </a:p>
        </p:txBody>
      </p:sp>
      <p:sp>
        <p:nvSpPr>
          <p:cNvPr id="15" name="Rectangle: Rounded Corners 14">
            <a:hlinkClick r:id="rId13" action="ppaction://hlinksldjump"/>
            <a:extLst>
              <a:ext uri="{FF2B5EF4-FFF2-40B4-BE49-F238E27FC236}">
                <a16:creationId xmlns:a16="http://schemas.microsoft.com/office/drawing/2014/main" id="{B1328B97-307E-F772-A92F-91608B48A3FD}"/>
              </a:ext>
            </a:extLst>
          </p:cNvPr>
          <p:cNvSpPr/>
          <p:nvPr/>
        </p:nvSpPr>
        <p:spPr>
          <a:xfrm>
            <a:off x="10375296" y="473011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انواع مقاله</a:t>
            </a:r>
            <a:endParaRPr lang="en-US" sz="1400" b="1" dirty="0">
              <a:solidFill>
                <a:schemeClr val="bg1"/>
              </a:solidFill>
              <a:cs typeface="B Nazanin" panose="00000400000000000000" pitchFamily="2" charset="-78"/>
            </a:endParaRPr>
          </a:p>
        </p:txBody>
      </p:sp>
      <p:sp>
        <p:nvSpPr>
          <p:cNvPr id="16" name="Rectangle: Rounded Corners 15">
            <a:hlinkClick r:id="rId14" action="ppaction://hlinksldjump"/>
            <a:extLst>
              <a:ext uri="{FF2B5EF4-FFF2-40B4-BE49-F238E27FC236}">
                <a16:creationId xmlns:a16="http://schemas.microsoft.com/office/drawing/2014/main" id="{CD370AEA-748E-5828-4A4F-AABECBB95BA0}"/>
              </a:ext>
            </a:extLst>
          </p:cNvPr>
          <p:cNvSpPr/>
          <p:nvPr/>
        </p:nvSpPr>
        <p:spPr>
          <a:xfrm>
            <a:off x="10375296" y="515090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پذیرش و داوری</a:t>
            </a:r>
            <a:endParaRPr lang="en-US" sz="1400" b="1" dirty="0">
              <a:solidFill>
                <a:schemeClr val="bg1"/>
              </a:solidFill>
              <a:cs typeface="B Nazanin" panose="00000400000000000000" pitchFamily="2" charset="-78"/>
            </a:endParaRPr>
          </a:p>
        </p:txBody>
      </p:sp>
      <p:sp>
        <p:nvSpPr>
          <p:cNvPr id="18" name="Rectangle: Rounded Corners 17">
            <a:hlinkClick r:id="rId15" action="ppaction://hlinksldjump"/>
            <a:extLst>
              <a:ext uri="{FF2B5EF4-FFF2-40B4-BE49-F238E27FC236}">
                <a16:creationId xmlns:a16="http://schemas.microsoft.com/office/drawing/2014/main" id="{710FD9B7-BB7D-3CBC-9DCE-E8A6DDE87EC8}"/>
              </a:ext>
            </a:extLst>
          </p:cNvPr>
          <p:cNvSpPr/>
          <p:nvPr/>
        </p:nvSpPr>
        <p:spPr>
          <a:xfrm>
            <a:off x="10375296" y="55632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سئو آکادمیک</a:t>
            </a:r>
            <a:endParaRPr lang="en-US" sz="1400" b="1" dirty="0">
              <a:solidFill>
                <a:schemeClr val="bg1"/>
              </a:solidFill>
              <a:cs typeface="B Nazanin" panose="00000400000000000000" pitchFamily="2" charset="-78"/>
            </a:endParaRPr>
          </a:p>
        </p:txBody>
      </p:sp>
      <p:sp>
        <p:nvSpPr>
          <p:cNvPr id="19" name="Rectangle: Rounded Corners 18">
            <a:hlinkClick r:id="rId16" action="ppaction://hlinksldjump"/>
            <a:extLst>
              <a:ext uri="{FF2B5EF4-FFF2-40B4-BE49-F238E27FC236}">
                <a16:creationId xmlns:a16="http://schemas.microsoft.com/office/drawing/2014/main" id="{70B0BFFC-60B6-A76D-5A8F-8270168FD80F}"/>
              </a:ext>
            </a:extLst>
          </p:cNvPr>
          <p:cNvSpPr/>
          <p:nvPr/>
        </p:nvSpPr>
        <p:spPr>
          <a:xfrm>
            <a:off x="10375297" y="597554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MaxQDA</a:t>
            </a:r>
            <a:endParaRPr lang="en-US" sz="1400" b="1" dirty="0">
              <a:solidFill>
                <a:schemeClr val="bg1"/>
              </a:solidFill>
              <a:cs typeface="B Nazanin" panose="00000400000000000000" pitchFamily="2" charset="-78"/>
            </a:endParaRPr>
          </a:p>
        </p:txBody>
      </p:sp>
      <p:sp>
        <p:nvSpPr>
          <p:cNvPr id="21" name="Rectangle: Rounded Corners 20">
            <a:hlinkClick r:id="rId17" action="ppaction://hlinksldjump"/>
            <a:extLst>
              <a:ext uri="{FF2B5EF4-FFF2-40B4-BE49-F238E27FC236}">
                <a16:creationId xmlns:a16="http://schemas.microsoft.com/office/drawing/2014/main" id="{0BB5570F-AB20-DF03-473A-7E20901FF311}"/>
              </a:ext>
            </a:extLst>
          </p:cNvPr>
          <p:cNvSpPr/>
          <p:nvPr/>
        </p:nvSpPr>
        <p:spPr>
          <a:xfrm>
            <a:off x="10375296" y="6396329"/>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روش‌های تحقیق منتخب</a:t>
            </a:r>
            <a:endParaRPr lang="en-US" sz="1400" b="1" dirty="0">
              <a:solidFill>
                <a:schemeClr val="bg1"/>
              </a:solidFill>
              <a:cs typeface="B Nazanin" panose="00000400000000000000" pitchFamily="2" charset="-78"/>
            </a:endParaRPr>
          </a:p>
        </p:txBody>
      </p:sp>
      <p:sp>
        <p:nvSpPr>
          <p:cNvPr id="26" name="Rectangle: Rounded Corners 25">
            <a:hlinkClick r:id="rId7" action="ppaction://hlinksldjump"/>
            <a:extLst>
              <a:ext uri="{FF2B5EF4-FFF2-40B4-BE49-F238E27FC236}">
                <a16:creationId xmlns:a16="http://schemas.microsoft.com/office/drawing/2014/main" id="{84E56621-8D0A-B295-A0F9-34F7773A94A6}"/>
              </a:ext>
            </a:extLst>
          </p:cNvPr>
          <p:cNvSpPr/>
          <p:nvPr/>
        </p:nvSpPr>
        <p:spPr>
          <a:xfrm>
            <a:off x="10380825" y="2239233"/>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VOSViewer</a:t>
            </a:r>
            <a:endParaRPr lang="en-US" sz="14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3572253366"/>
      </p:ext>
    </p:extLst>
  </p:cSld>
  <p:clrMapOvr>
    <a:masterClrMapping/>
  </p:clrMapOvr>
  <p:transition spd="med">
    <p:pull/>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86B3BA7-D30F-FC60-3650-8B2916026464}"/>
              </a:ext>
            </a:extLst>
          </p:cNvPr>
          <p:cNvPicPr>
            <a:picLocks noChangeAspect="1"/>
          </p:cNvPicPr>
          <p:nvPr/>
        </p:nvPicPr>
        <p:blipFill rotWithShape="1">
          <a:blip r:embed="rId2"/>
          <a:srcRect b="13785"/>
          <a:stretch/>
        </p:blipFill>
        <p:spPr>
          <a:xfrm>
            <a:off x="717889" y="1862223"/>
            <a:ext cx="8678605" cy="4995777"/>
          </a:xfrm>
          <a:prstGeom prst="rect">
            <a:avLst/>
          </a:prstGeom>
        </p:spPr>
      </p:pic>
      <p:sp>
        <p:nvSpPr>
          <p:cNvPr id="2" name="Title 1">
            <a:extLst>
              <a:ext uri="{FF2B5EF4-FFF2-40B4-BE49-F238E27FC236}">
                <a16:creationId xmlns:a16="http://schemas.microsoft.com/office/drawing/2014/main" id="{C431ECED-F382-4404-2AA7-AA5037719464}"/>
              </a:ext>
            </a:extLst>
          </p:cNvPr>
          <p:cNvSpPr>
            <a:spLocks noGrp="1"/>
          </p:cNvSpPr>
          <p:nvPr>
            <p:ph type="title"/>
          </p:nvPr>
        </p:nvSpPr>
        <p:spPr>
          <a:xfrm>
            <a:off x="214604" y="365125"/>
            <a:ext cx="9685176" cy="707895"/>
          </a:xfrm>
          <a:solidFill>
            <a:schemeClr val="accent1">
              <a:lumMod val="40000"/>
              <a:lumOff val="60000"/>
            </a:schemeClr>
          </a:solidFill>
        </p:spPr>
        <p:txBody>
          <a:bodyPr>
            <a:normAutofit fontScale="90000"/>
          </a:bodyPr>
          <a:lstStyle/>
          <a:p>
            <a:pPr algn="r" rtl="1"/>
            <a:r>
              <a:rPr lang="fa-IR" b="1" dirty="0">
                <a:cs typeface="B Nazanin" panose="00000400000000000000" pitchFamily="2" charset="-78"/>
              </a:rPr>
              <a:t>نرم افزار</a:t>
            </a:r>
            <a:r>
              <a:rPr lang="en-US" b="1" dirty="0" err="1">
                <a:cs typeface="B Nazanin" panose="00000400000000000000" pitchFamily="2" charset="-78"/>
              </a:rPr>
              <a:t>VOSviewer</a:t>
            </a:r>
            <a:endParaRPr lang="en-US" b="1" dirty="0">
              <a:cs typeface="B Nazanin" panose="00000400000000000000" pitchFamily="2" charset="-78"/>
            </a:endParaRPr>
          </a:p>
        </p:txBody>
      </p:sp>
      <p:sp>
        <p:nvSpPr>
          <p:cNvPr id="17" name="Content Placeholder 2">
            <a:extLst>
              <a:ext uri="{FF2B5EF4-FFF2-40B4-BE49-F238E27FC236}">
                <a16:creationId xmlns:a16="http://schemas.microsoft.com/office/drawing/2014/main" id="{168E09BE-5C6B-1FBB-2BFF-AC850B8824F9}"/>
              </a:ext>
            </a:extLst>
          </p:cNvPr>
          <p:cNvSpPr>
            <a:spLocks noGrp="1"/>
          </p:cNvSpPr>
          <p:nvPr>
            <p:ph idx="1"/>
          </p:nvPr>
        </p:nvSpPr>
        <p:spPr>
          <a:xfrm>
            <a:off x="214604" y="1226220"/>
            <a:ext cx="9685176" cy="2016514"/>
          </a:xfrm>
        </p:spPr>
        <p:txBody>
          <a:bodyPr>
            <a:normAutofit/>
          </a:bodyPr>
          <a:lstStyle/>
          <a:p>
            <a:pPr marL="0" indent="0" algn="r" rtl="1">
              <a:buNone/>
            </a:pPr>
            <a:r>
              <a:rPr lang="fa-IR" sz="2400" b="1" dirty="0">
                <a:cs typeface="B Nazanin" panose="00000400000000000000" pitchFamily="2" charset="-78"/>
              </a:rPr>
              <a:t>دریافت خروجی فهرست مقالات جستجو شده در </a:t>
            </a:r>
            <a:r>
              <a:rPr lang="en-US" sz="2400" b="1" dirty="0">
                <a:cs typeface="B Nazanin" panose="00000400000000000000" pitchFamily="2" charset="-78"/>
              </a:rPr>
              <a:t>WOS</a:t>
            </a:r>
            <a:endParaRPr lang="fa-IR" sz="2400" b="1" dirty="0">
              <a:solidFill>
                <a:srgbClr val="00B050"/>
              </a:solidFill>
              <a:cs typeface="B Nazanin" panose="00000400000000000000" pitchFamily="2" charset="-78"/>
            </a:endParaRPr>
          </a:p>
        </p:txBody>
      </p:sp>
      <p:sp>
        <p:nvSpPr>
          <p:cNvPr id="6" name="Arrow: Left 5">
            <a:extLst>
              <a:ext uri="{FF2B5EF4-FFF2-40B4-BE49-F238E27FC236}">
                <a16:creationId xmlns:a16="http://schemas.microsoft.com/office/drawing/2014/main" id="{9F2859E0-4BCC-F4EF-D73E-85305B933B9D}"/>
              </a:ext>
            </a:extLst>
          </p:cNvPr>
          <p:cNvSpPr/>
          <p:nvPr/>
        </p:nvSpPr>
        <p:spPr>
          <a:xfrm rot="10800000">
            <a:off x="4538134" y="4035482"/>
            <a:ext cx="595127" cy="604148"/>
          </a:xfrm>
          <a:prstGeom prst="leftArrow">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7" name="Arrow: Left 6">
            <a:extLst>
              <a:ext uri="{FF2B5EF4-FFF2-40B4-BE49-F238E27FC236}">
                <a16:creationId xmlns:a16="http://schemas.microsoft.com/office/drawing/2014/main" id="{6021E7BC-3092-1606-7257-7A928852D9C3}"/>
              </a:ext>
            </a:extLst>
          </p:cNvPr>
          <p:cNvSpPr/>
          <p:nvPr/>
        </p:nvSpPr>
        <p:spPr>
          <a:xfrm rot="5400000">
            <a:off x="5121464" y="5741774"/>
            <a:ext cx="680887" cy="657292"/>
          </a:xfrm>
          <a:prstGeom prst="leftArrow">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FF741255-33A1-91AD-7039-7B11152FD142}"/>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Rounded Corners 4">
            <a:hlinkClick r:id="rId3" action="ppaction://hlinksldjump"/>
            <a:extLst>
              <a:ext uri="{FF2B5EF4-FFF2-40B4-BE49-F238E27FC236}">
                <a16:creationId xmlns:a16="http://schemas.microsoft.com/office/drawing/2014/main" id="{26B1D527-03A5-1DD2-D150-BA52750D00FD}"/>
              </a:ext>
            </a:extLst>
          </p:cNvPr>
          <p:cNvSpPr/>
          <p:nvPr/>
        </p:nvSpPr>
        <p:spPr>
          <a:xfrm>
            <a:off x="10375296" y="95654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DOI</a:t>
            </a:r>
          </a:p>
        </p:txBody>
      </p:sp>
      <p:sp>
        <p:nvSpPr>
          <p:cNvPr id="8" name="Rectangle: Rounded Corners 7">
            <a:hlinkClick r:id="rId4" action="ppaction://hlinksldjump"/>
            <a:extLst>
              <a:ext uri="{FF2B5EF4-FFF2-40B4-BE49-F238E27FC236}">
                <a16:creationId xmlns:a16="http://schemas.microsoft.com/office/drawing/2014/main" id="{438DB72E-0B12-555B-6AEC-00DC240A5046}"/>
              </a:ext>
            </a:extLst>
          </p:cNvPr>
          <p:cNvSpPr/>
          <p:nvPr/>
        </p:nvSpPr>
        <p:spPr>
          <a:xfrm>
            <a:off x="10375296" y="55268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bg1"/>
                </a:solidFill>
                <a:cs typeface="B Nazanin" panose="00000400000000000000" pitchFamily="2" charset="-78"/>
              </a:rPr>
              <a:t>معرفی منابع</a:t>
            </a:r>
            <a:endParaRPr lang="en-US" sz="1400" b="1" dirty="0">
              <a:solidFill>
                <a:schemeClr val="bg1"/>
              </a:solidFill>
              <a:cs typeface="B Nazanin" panose="00000400000000000000" pitchFamily="2" charset="-78"/>
            </a:endParaRPr>
          </a:p>
        </p:txBody>
      </p:sp>
      <p:pic>
        <p:nvPicPr>
          <p:cNvPr id="9" name="Picture 8">
            <a:extLst>
              <a:ext uri="{FF2B5EF4-FFF2-40B4-BE49-F238E27FC236}">
                <a16:creationId xmlns:a16="http://schemas.microsoft.com/office/drawing/2014/main" id="{9B1CED41-EC8A-83AA-60E1-A71FA548A6D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10" name="TextBox 9">
            <a:extLst>
              <a:ext uri="{FF2B5EF4-FFF2-40B4-BE49-F238E27FC236}">
                <a16:creationId xmlns:a16="http://schemas.microsoft.com/office/drawing/2014/main" id="{A6F6D399-8CEA-B140-86ED-2955EA2095FC}"/>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11" name="Rectangle: Rounded Corners 10">
            <a:hlinkClick r:id="rId6" action="ppaction://hlinksldjump"/>
            <a:extLst>
              <a:ext uri="{FF2B5EF4-FFF2-40B4-BE49-F238E27FC236}">
                <a16:creationId xmlns:a16="http://schemas.microsoft.com/office/drawing/2014/main" id="{CBE187EA-2BAD-277E-AF43-360D5A245D45}"/>
              </a:ext>
            </a:extLst>
          </p:cNvPr>
          <p:cNvSpPr/>
          <p:nvPr/>
        </p:nvSpPr>
        <p:spPr>
          <a:xfrm>
            <a:off x="10375296" y="138580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علم سنجی</a:t>
            </a:r>
            <a:endParaRPr lang="en-US" sz="1400" b="1" dirty="0">
              <a:solidFill>
                <a:schemeClr val="bg1"/>
              </a:solidFill>
              <a:cs typeface="B Nazanin" panose="00000400000000000000" pitchFamily="2" charset="-78"/>
            </a:endParaRPr>
          </a:p>
        </p:txBody>
      </p:sp>
      <p:sp>
        <p:nvSpPr>
          <p:cNvPr id="12" name="Rectangle: Rounded Corners 11">
            <a:hlinkClick r:id="rId7" action="ppaction://hlinksldjump"/>
            <a:extLst>
              <a:ext uri="{FF2B5EF4-FFF2-40B4-BE49-F238E27FC236}">
                <a16:creationId xmlns:a16="http://schemas.microsoft.com/office/drawing/2014/main" id="{18E51429-5144-F715-BC67-89104D3B016E}"/>
              </a:ext>
            </a:extLst>
          </p:cNvPr>
          <p:cNvSpPr/>
          <p:nvPr/>
        </p:nvSpPr>
        <p:spPr>
          <a:xfrm>
            <a:off x="10375296" y="1815066"/>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رتبه بندی نشریات</a:t>
            </a:r>
            <a:endParaRPr lang="en-US" sz="1400" b="1" dirty="0">
              <a:solidFill>
                <a:schemeClr val="bg1"/>
              </a:solidFill>
              <a:cs typeface="B Nazanin" panose="00000400000000000000" pitchFamily="2" charset="-78"/>
            </a:endParaRPr>
          </a:p>
        </p:txBody>
      </p:sp>
      <p:sp>
        <p:nvSpPr>
          <p:cNvPr id="13" name="Rectangle: Rounded Corners 12">
            <a:hlinkClick r:id="rId8" action="ppaction://hlinksldjump"/>
            <a:extLst>
              <a:ext uri="{FF2B5EF4-FFF2-40B4-BE49-F238E27FC236}">
                <a16:creationId xmlns:a16="http://schemas.microsoft.com/office/drawing/2014/main" id="{074E8964-E54D-E172-3863-4D9F1179C7F0}"/>
              </a:ext>
            </a:extLst>
          </p:cNvPr>
          <p:cNvSpPr/>
          <p:nvPr/>
        </p:nvSpPr>
        <p:spPr>
          <a:xfrm>
            <a:off x="10375296" y="264309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دریافت مقاله</a:t>
            </a:r>
            <a:endParaRPr lang="en-US" sz="1400" b="1" dirty="0">
              <a:solidFill>
                <a:schemeClr val="bg1"/>
              </a:solidFill>
              <a:cs typeface="B Nazanin" panose="00000400000000000000" pitchFamily="2" charset="-78"/>
            </a:endParaRPr>
          </a:p>
        </p:txBody>
      </p:sp>
      <p:sp>
        <p:nvSpPr>
          <p:cNvPr id="14" name="Rectangle: Rounded Corners 13">
            <a:hlinkClick r:id="rId9" action="ppaction://hlinksldjump"/>
            <a:extLst>
              <a:ext uri="{FF2B5EF4-FFF2-40B4-BE49-F238E27FC236}">
                <a16:creationId xmlns:a16="http://schemas.microsoft.com/office/drawing/2014/main" id="{DDFA053B-4159-2B7E-E0E0-3A160801F156}"/>
              </a:ext>
            </a:extLst>
          </p:cNvPr>
          <p:cNvSpPr/>
          <p:nvPr/>
        </p:nvSpPr>
        <p:spPr>
          <a:xfrm>
            <a:off x="10375296" y="305541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سامانه پژوهشیار</a:t>
            </a:r>
            <a:endParaRPr lang="en-US" sz="1400" b="1" dirty="0">
              <a:solidFill>
                <a:schemeClr val="bg1"/>
              </a:solidFill>
              <a:cs typeface="B Nazanin" panose="00000400000000000000" pitchFamily="2" charset="-78"/>
            </a:endParaRPr>
          </a:p>
        </p:txBody>
      </p:sp>
      <p:sp>
        <p:nvSpPr>
          <p:cNvPr id="15" name="Rectangle: Rounded Corners 14">
            <a:hlinkClick r:id="rId10" action="ppaction://hlinksldjump"/>
            <a:extLst>
              <a:ext uri="{FF2B5EF4-FFF2-40B4-BE49-F238E27FC236}">
                <a16:creationId xmlns:a16="http://schemas.microsoft.com/office/drawing/2014/main" id="{0A9C167A-0629-F663-741C-3578CFD7C14C}"/>
              </a:ext>
            </a:extLst>
          </p:cNvPr>
          <p:cNvSpPr/>
          <p:nvPr/>
        </p:nvSpPr>
        <p:spPr>
          <a:xfrm>
            <a:off x="10375296" y="347620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ORCID</a:t>
            </a:r>
          </a:p>
        </p:txBody>
      </p:sp>
      <p:sp>
        <p:nvSpPr>
          <p:cNvPr id="16" name="Rectangle: Rounded Corners 15">
            <a:hlinkClick r:id="rId11" action="ppaction://hlinksldjump"/>
            <a:extLst>
              <a:ext uri="{FF2B5EF4-FFF2-40B4-BE49-F238E27FC236}">
                <a16:creationId xmlns:a16="http://schemas.microsoft.com/office/drawing/2014/main" id="{9FE2F388-7241-56C0-0C84-37C0B82B3B5C}"/>
              </a:ext>
            </a:extLst>
          </p:cNvPr>
          <p:cNvSpPr/>
          <p:nvPr/>
        </p:nvSpPr>
        <p:spPr>
          <a:xfrm>
            <a:off x="10375296" y="388852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ساختار مقاله</a:t>
            </a:r>
            <a:endParaRPr lang="en-US" sz="1400" b="1" dirty="0">
              <a:solidFill>
                <a:schemeClr val="bg1"/>
              </a:solidFill>
              <a:cs typeface="B Nazanin" panose="00000400000000000000" pitchFamily="2" charset="-78"/>
            </a:endParaRPr>
          </a:p>
        </p:txBody>
      </p:sp>
      <p:sp>
        <p:nvSpPr>
          <p:cNvPr id="18" name="Rectangle: Rounded Corners 17">
            <a:hlinkClick r:id="rId12" action="ppaction://hlinksldjump"/>
            <a:extLst>
              <a:ext uri="{FF2B5EF4-FFF2-40B4-BE49-F238E27FC236}">
                <a16:creationId xmlns:a16="http://schemas.microsoft.com/office/drawing/2014/main" id="{B01F9295-C229-2E42-8C90-F6F01F6B867D}"/>
              </a:ext>
            </a:extLst>
          </p:cNvPr>
          <p:cNvSpPr/>
          <p:nvPr/>
        </p:nvSpPr>
        <p:spPr>
          <a:xfrm>
            <a:off x="10375296" y="43093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ارجاع دهی و نکات مهم</a:t>
            </a:r>
            <a:endParaRPr lang="en-US" sz="1400" b="1" dirty="0">
              <a:solidFill>
                <a:schemeClr val="bg1"/>
              </a:solidFill>
              <a:cs typeface="B Nazanin" panose="00000400000000000000" pitchFamily="2" charset="-78"/>
            </a:endParaRPr>
          </a:p>
        </p:txBody>
      </p:sp>
      <p:sp>
        <p:nvSpPr>
          <p:cNvPr id="19" name="Rectangle: Rounded Corners 18">
            <a:hlinkClick r:id="rId13" action="ppaction://hlinksldjump"/>
            <a:extLst>
              <a:ext uri="{FF2B5EF4-FFF2-40B4-BE49-F238E27FC236}">
                <a16:creationId xmlns:a16="http://schemas.microsoft.com/office/drawing/2014/main" id="{8E048B6B-72BD-DF7A-4676-301704FAFB98}"/>
              </a:ext>
            </a:extLst>
          </p:cNvPr>
          <p:cNvSpPr/>
          <p:nvPr/>
        </p:nvSpPr>
        <p:spPr>
          <a:xfrm>
            <a:off x="10375296" y="473011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انواع مقاله</a:t>
            </a:r>
            <a:endParaRPr lang="en-US" sz="1400" b="1" dirty="0">
              <a:solidFill>
                <a:schemeClr val="bg1"/>
              </a:solidFill>
              <a:cs typeface="B Nazanin" panose="00000400000000000000" pitchFamily="2" charset="-78"/>
            </a:endParaRPr>
          </a:p>
        </p:txBody>
      </p:sp>
      <p:sp>
        <p:nvSpPr>
          <p:cNvPr id="20" name="Rectangle: Rounded Corners 19">
            <a:hlinkClick r:id="rId14" action="ppaction://hlinksldjump"/>
            <a:extLst>
              <a:ext uri="{FF2B5EF4-FFF2-40B4-BE49-F238E27FC236}">
                <a16:creationId xmlns:a16="http://schemas.microsoft.com/office/drawing/2014/main" id="{3DA162EB-348E-59AB-0F09-513B82D5EAB1}"/>
              </a:ext>
            </a:extLst>
          </p:cNvPr>
          <p:cNvSpPr/>
          <p:nvPr/>
        </p:nvSpPr>
        <p:spPr>
          <a:xfrm>
            <a:off x="10375296" y="515090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پذیرش و داوری</a:t>
            </a:r>
            <a:endParaRPr lang="en-US" sz="1400" b="1" dirty="0">
              <a:solidFill>
                <a:schemeClr val="bg1"/>
              </a:solidFill>
              <a:cs typeface="B Nazanin" panose="00000400000000000000" pitchFamily="2" charset="-78"/>
            </a:endParaRPr>
          </a:p>
        </p:txBody>
      </p:sp>
      <p:sp>
        <p:nvSpPr>
          <p:cNvPr id="26" name="Rectangle: Rounded Corners 25">
            <a:hlinkClick r:id="rId15" action="ppaction://hlinksldjump"/>
            <a:extLst>
              <a:ext uri="{FF2B5EF4-FFF2-40B4-BE49-F238E27FC236}">
                <a16:creationId xmlns:a16="http://schemas.microsoft.com/office/drawing/2014/main" id="{F5935F56-33CB-1CAB-9AD5-9FD9708CB221}"/>
              </a:ext>
            </a:extLst>
          </p:cNvPr>
          <p:cNvSpPr/>
          <p:nvPr/>
        </p:nvSpPr>
        <p:spPr>
          <a:xfrm>
            <a:off x="10375296" y="55632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سئو آکادمیک</a:t>
            </a:r>
            <a:endParaRPr lang="en-US" sz="1400" b="1" dirty="0">
              <a:solidFill>
                <a:schemeClr val="bg1"/>
              </a:solidFill>
              <a:cs typeface="B Nazanin" panose="00000400000000000000" pitchFamily="2" charset="-78"/>
            </a:endParaRPr>
          </a:p>
        </p:txBody>
      </p:sp>
      <p:sp>
        <p:nvSpPr>
          <p:cNvPr id="28" name="Rectangle: Rounded Corners 27">
            <a:hlinkClick r:id="rId16" action="ppaction://hlinksldjump"/>
            <a:extLst>
              <a:ext uri="{FF2B5EF4-FFF2-40B4-BE49-F238E27FC236}">
                <a16:creationId xmlns:a16="http://schemas.microsoft.com/office/drawing/2014/main" id="{1C47FE83-1190-B041-6B8A-0F591374AB2C}"/>
              </a:ext>
            </a:extLst>
          </p:cNvPr>
          <p:cNvSpPr/>
          <p:nvPr/>
        </p:nvSpPr>
        <p:spPr>
          <a:xfrm>
            <a:off x="10375297" y="597554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MaxQDA</a:t>
            </a:r>
            <a:endParaRPr lang="en-US" sz="1400" b="1" dirty="0">
              <a:solidFill>
                <a:schemeClr val="bg1"/>
              </a:solidFill>
              <a:cs typeface="B Nazanin" panose="00000400000000000000" pitchFamily="2" charset="-78"/>
            </a:endParaRPr>
          </a:p>
        </p:txBody>
      </p:sp>
      <p:sp>
        <p:nvSpPr>
          <p:cNvPr id="29" name="Rectangle: Rounded Corners 28">
            <a:hlinkClick r:id="rId17" action="ppaction://hlinksldjump"/>
            <a:extLst>
              <a:ext uri="{FF2B5EF4-FFF2-40B4-BE49-F238E27FC236}">
                <a16:creationId xmlns:a16="http://schemas.microsoft.com/office/drawing/2014/main" id="{5645B2CB-EE04-D314-AEFD-DE03CAFC4909}"/>
              </a:ext>
            </a:extLst>
          </p:cNvPr>
          <p:cNvSpPr/>
          <p:nvPr/>
        </p:nvSpPr>
        <p:spPr>
          <a:xfrm>
            <a:off x="10375296" y="6396329"/>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روش‌های تحقیق منتخب</a:t>
            </a:r>
            <a:endParaRPr lang="en-US" sz="1400" b="1" dirty="0">
              <a:solidFill>
                <a:schemeClr val="bg1"/>
              </a:solidFill>
              <a:cs typeface="B Nazanin" panose="00000400000000000000" pitchFamily="2" charset="-78"/>
            </a:endParaRPr>
          </a:p>
        </p:txBody>
      </p:sp>
      <p:sp>
        <p:nvSpPr>
          <p:cNvPr id="30" name="Rectangle: Rounded Corners 29">
            <a:hlinkClick r:id="rId7" action="ppaction://hlinksldjump"/>
            <a:extLst>
              <a:ext uri="{FF2B5EF4-FFF2-40B4-BE49-F238E27FC236}">
                <a16:creationId xmlns:a16="http://schemas.microsoft.com/office/drawing/2014/main" id="{DA180D9E-1F4A-DDEE-8EEC-962D2B6D2093}"/>
              </a:ext>
            </a:extLst>
          </p:cNvPr>
          <p:cNvSpPr/>
          <p:nvPr/>
        </p:nvSpPr>
        <p:spPr>
          <a:xfrm>
            <a:off x="10380825" y="2239233"/>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tx1"/>
                </a:solidFill>
                <a:cs typeface="B Nazanin" panose="00000400000000000000" pitchFamily="2" charset="-78"/>
              </a:rPr>
              <a:t>VOSViewer</a:t>
            </a:r>
            <a:endParaRPr lang="en-US" sz="1400" b="1" dirty="0">
              <a:solidFill>
                <a:schemeClr val="tx1"/>
              </a:solidFill>
              <a:cs typeface="B Nazanin" panose="00000400000000000000" pitchFamily="2" charset="-78"/>
            </a:endParaRPr>
          </a:p>
        </p:txBody>
      </p:sp>
    </p:spTree>
    <p:extLst>
      <p:ext uri="{BB962C8B-B14F-4D97-AF65-F5344CB8AC3E}">
        <p14:creationId xmlns:p14="http://schemas.microsoft.com/office/powerpoint/2010/main" val="2826921666"/>
      </p:ext>
    </p:extLst>
  </p:cSld>
  <p:clrMapOvr>
    <a:masterClrMapping/>
  </p:clrMapOvr>
  <p:transition spd="med">
    <p:pull/>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966EF22-4001-9504-8961-5BA2E76DAFE3}"/>
              </a:ext>
            </a:extLst>
          </p:cNvPr>
          <p:cNvPicPr>
            <a:picLocks noChangeAspect="1"/>
          </p:cNvPicPr>
          <p:nvPr/>
        </p:nvPicPr>
        <p:blipFill rotWithShape="1">
          <a:blip r:embed="rId2"/>
          <a:srcRect b="7190"/>
          <a:stretch/>
        </p:blipFill>
        <p:spPr>
          <a:xfrm>
            <a:off x="782529" y="1750027"/>
            <a:ext cx="8242938" cy="5107974"/>
          </a:xfrm>
          <a:prstGeom prst="rect">
            <a:avLst/>
          </a:prstGeom>
        </p:spPr>
      </p:pic>
      <p:sp>
        <p:nvSpPr>
          <p:cNvPr id="2" name="Title 1">
            <a:extLst>
              <a:ext uri="{FF2B5EF4-FFF2-40B4-BE49-F238E27FC236}">
                <a16:creationId xmlns:a16="http://schemas.microsoft.com/office/drawing/2014/main" id="{C431ECED-F382-4404-2AA7-AA5037719464}"/>
              </a:ext>
            </a:extLst>
          </p:cNvPr>
          <p:cNvSpPr>
            <a:spLocks noGrp="1"/>
          </p:cNvSpPr>
          <p:nvPr>
            <p:ph type="title"/>
          </p:nvPr>
        </p:nvSpPr>
        <p:spPr>
          <a:xfrm>
            <a:off x="214604" y="365125"/>
            <a:ext cx="9685176" cy="707895"/>
          </a:xfrm>
          <a:solidFill>
            <a:schemeClr val="accent1">
              <a:lumMod val="40000"/>
              <a:lumOff val="60000"/>
            </a:schemeClr>
          </a:solidFill>
        </p:spPr>
        <p:txBody>
          <a:bodyPr>
            <a:normAutofit fontScale="90000"/>
          </a:bodyPr>
          <a:lstStyle/>
          <a:p>
            <a:pPr algn="r" rtl="1"/>
            <a:r>
              <a:rPr lang="fa-IR" b="1" dirty="0">
                <a:cs typeface="B Nazanin" panose="00000400000000000000" pitchFamily="2" charset="-78"/>
              </a:rPr>
              <a:t>نرم افزار</a:t>
            </a:r>
            <a:r>
              <a:rPr lang="en-US" b="1" dirty="0" err="1">
                <a:cs typeface="B Nazanin" panose="00000400000000000000" pitchFamily="2" charset="-78"/>
              </a:rPr>
              <a:t>VOSviewer</a:t>
            </a:r>
            <a:endParaRPr lang="en-US" b="1" dirty="0">
              <a:cs typeface="B Nazanin" panose="00000400000000000000" pitchFamily="2" charset="-78"/>
            </a:endParaRPr>
          </a:p>
        </p:txBody>
      </p:sp>
      <p:sp>
        <p:nvSpPr>
          <p:cNvPr id="17" name="Content Placeholder 2">
            <a:extLst>
              <a:ext uri="{FF2B5EF4-FFF2-40B4-BE49-F238E27FC236}">
                <a16:creationId xmlns:a16="http://schemas.microsoft.com/office/drawing/2014/main" id="{168E09BE-5C6B-1FBB-2BFF-AC850B8824F9}"/>
              </a:ext>
            </a:extLst>
          </p:cNvPr>
          <p:cNvSpPr>
            <a:spLocks noGrp="1"/>
          </p:cNvSpPr>
          <p:nvPr>
            <p:ph idx="1"/>
          </p:nvPr>
        </p:nvSpPr>
        <p:spPr>
          <a:xfrm>
            <a:off x="214604" y="1226220"/>
            <a:ext cx="9685176" cy="2016514"/>
          </a:xfrm>
        </p:spPr>
        <p:txBody>
          <a:bodyPr>
            <a:normAutofit/>
          </a:bodyPr>
          <a:lstStyle/>
          <a:p>
            <a:pPr marL="0" indent="0" algn="r" rtl="1">
              <a:buNone/>
            </a:pPr>
            <a:r>
              <a:rPr lang="fa-IR" sz="2400" b="1" dirty="0">
                <a:cs typeface="B Nazanin" panose="00000400000000000000" pitchFamily="2" charset="-78"/>
              </a:rPr>
              <a:t>دریافت خروجی فهرست مقالات جستجو شده در </a:t>
            </a:r>
            <a:r>
              <a:rPr lang="en-US" sz="2400" b="1" dirty="0">
                <a:cs typeface="B Nazanin" panose="00000400000000000000" pitchFamily="2" charset="-78"/>
              </a:rPr>
              <a:t>WOS</a:t>
            </a:r>
            <a:endParaRPr lang="fa-IR" sz="2400" b="1" dirty="0">
              <a:solidFill>
                <a:srgbClr val="00B050"/>
              </a:solidFill>
              <a:cs typeface="B Nazanin" panose="00000400000000000000" pitchFamily="2" charset="-78"/>
            </a:endParaRPr>
          </a:p>
        </p:txBody>
      </p:sp>
      <p:sp>
        <p:nvSpPr>
          <p:cNvPr id="6" name="Arrow: Left 5">
            <a:extLst>
              <a:ext uri="{FF2B5EF4-FFF2-40B4-BE49-F238E27FC236}">
                <a16:creationId xmlns:a16="http://schemas.microsoft.com/office/drawing/2014/main" id="{9F2859E0-4BCC-F4EF-D73E-85305B933B9D}"/>
              </a:ext>
            </a:extLst>
          </p:cNvPr>
          <p:cNvSpPr/>
          <p:nvPr/>
        </p:nvSpPr>
        <p:spPr>
          <a:xfrm rot="10800000">
            <a:off x="3039534" y="4587911"/>
            <a:ext cx="595127" cy="604148"/>
          </a:xfrm>
          <a:prstGeom prst="leftArrow">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C603892B-7000-7991-8D73-0469CFE964D8}"/>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Rounded Corners 3">
            <a:hlinkClick r:id="rId3" action="ppaction://hlinksldjump"/>
            <a:extLst>
              <a:ext uri="{FF2B5EF4-FFF2-40B4-BE49-F238E27FC236}">
                <a16:creationId xmlns:a16="http://schemas.microsoft.com/office/drawing/2014/main" id="{85751437-59DE-1EAC-31D1-9D99C94D71C5}"/>
              </a:ext>
            </a:extLst>
          </p:cNvPr>
          <p:cNvSpPr/>
          <p:nvPr/>
        </p:nvSpPr>
        <p:spPr>
          <a:xfrm>
            <a:off x="10375296" y="95654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DOI</a:t>
            </a:r>
          </a:p>
        </p:txBody>
      </p:sp>
      <p:sp>
        <p:nvSpPr>
          <p:cNvPr id="7" name="Rectangle: Rounded Corners 6">
            <a:hlinkClick r:id="rId4" action="ppaction://hlinksldjump"/>
            <a:extLst>
              <a:ext uri="{FF2B5EF4-FFF2-40B4-BE49-F238E27FC236}">
                <a16:creationId xmlns:a16="http://schemas.microsoft.com/office/drawing/2014/main" id="{8CEDEB8A-0E5B-57DB-8475-15E76405FB32}"/>
              </a:ext>
            </a:extLst>
          </p:cNvPr>
          <p:cNvSpPr/>
          <p:nvPr/>
        </p:nvSpPr>
        <p:spPr>
          <a:xfrm>
            <a:off x="10375296" y="55268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bg1"/>
                </a:solidFill>
                <a:cs typeface="B Nazanin" panose="00000400000000000000" pitchFamily="2" charset="-78"/>
              </a:rPr>
              <a:t>معرفی منابع</a:t>
            </a:r>
            <a:endParaRPr lang="en-US" sz="1400" b="1" dirty="0">
              <a:solidFill>
                <a:schemeClr val="bg1"/>
              </a:solidFill>
              <a:cs typeface="B Nazanin" panose="00000400000000000000" pitchFamily="2" charset="-78"/>
            </a:endParaRPr>
          </a:p>
        </p:txBody>
      </p:sp>
      <p:pic>
        <p:nvPicPr>
          <p:cNvPr id="8" name="Picture 7">
            <a:extLst>
              <a:ext uri="{FF2B5EF4-FFF2-40B4-BE49-F238E27FC236}">
                <a16:creationId xmlns:a16="http://schemas.microsoft.com/office/drawing/2014/main" id="{94CDE4D3-09D9-DFF2-D3F4-3D49DBC5C5B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9" name="TextBox 8">
            <a:extLst>
              <a:ext uri="{FF2B5EF4-FFF2-40B4-BE49-F238E27FC236}">
                <a16:creationId xmlns:a16="http://schemas.microsoft.com/office/drawing/2014/main" id="{964547DC-005B-16CC-2BB4-2BB33A24FFCB}"/>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10" name="Rectangle: Rounded Corners 9">
            <a:hlinkClick r:id="rId6" action="ppaction://hlinksldjump"/>
            <a:extLst>
              <a:ext uri="{FF2B5EF4-FFF2-40B4-BE49-F238E27FC236}">
                <a16:creationId xmlns:a16="http://schemas.microsoft.com/office/drawing/2014/main" id="{B59426A1-21A1-1FDD-B627-D141F427CBB4}"/>
              </a:ext>
            </a:extLst>
          </p:cNvPr>
          <p:cNvSpPr/>
          <p:nvPr/>
        </p:nvSpPr>
        <p:spPr>
          <a:xfrm>
            <a:off x="10375296" y="138580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علم سنجی</a:t>
            </a:r>
            <a:endParaRPr lang="en-US" sz="1400" b="1" dirty="0">
              <a:solidFill>
                <a:schemeClr val="bg1"/>
              </a:solidFill>
              <a:cs typeface="B Nazanin" panose="00000400000000000000" pitchFamily="2" charset="-78"/>
            </a:endParaRPr>
          </a:p>
        </p:txBody>
      </p:sp>
      <p:sp>
        <p:nvSpPr>
          <p:cNvPr id="11" name="Rectangle: Rounded Corners 10">
            <a:hlinkClick r:id="rId7" action="ppaction://hlinksldjump"/>
            <a:extLst>
              <a:ext uri="{FF2B5EF4-FFF2-40B4-BE49-F238E27FC236}">
                <a16:creationId xmlns:a16="http://schemas.microsoft.com/office/drawing/2014/main" id="{66151DE1-A5AB-0696-1550-BAFF3BE670B9}"/>
              </a:ext>
            </a:extLst>
          </p:cNvPr>
          <p:cNvSpPr/>
          <p:nvPr/>
        </p:nvSpPr>
        <p:spPr>
          <a:xfrm>
            <a:off x="10375296" y="1815066"/>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رتبه بندی نشریات</a:t>
            </a:r>
            <a:endParaRPr lang="en-US" sz="1400" b="1" dirty="0">
              <a:solidFill>
                <a:schemeClr val="bg1"/>
              </a:solidFill>
              <a:cs typeface="B Nazanin" panose="00000400000000000000" pitchFamily="2" charset="-78"/>
            </a:endParaRPr>
          </a:p>
        </p:txBody>
      </p:sp>
      <p:sp>
        <p:nvSpPr>
          <p:cNvPr id="12" name="Rectangle: Rounded Corners 11">
            <a:hlinkClick r:id="rId8" action="ppaction://hlinksldjump"/>
            <a:extLst>
              <a:ext uri="{FF2B5EF4-FFF2-40B4-BE49-F238E27FC236}">
                <a16:creationId xmlns:a16="http://schemas.microsoft.com/office/drawing/2014/main" id="{155715E6-A35E-EEC5-F1E0-B3AD0EC11FC9}"/>
              </a:ext>
            </a:extLst>
          </p:cNvPr>
          <p:cNvSpPr/>
          <p:nvPr/>
        </p:nvSpPr>
        <p:spPr>
          <a:xfrm>
            <a:off x="10375296" y="264309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دریافت مقاله</a:t>
            </a:r>
            <a:endParaRPr lang="en-US" sz="1400" b="1" dirty="0">
              <a:solidFill>
                <a:schemeClr val="bg1"/>
              </a:solidFill>
              <a:cs typeface="B Nazanin" panose="00000400000000000000" pitchFamily="2" charset="-78"/>
            </a:endParaRPr>
          </a:p>
        </p:txBody>
      </p:sp>
      <p:sp>
        <p:nvSpPr>
          <p:cNvPr id="13" name="Rectangle: Rounded Corners 12">
            <a:hlinkClick r:id="rId9" action="ppaction://hlinksldjump"/>
            <a:extLst>
              <a:ext uri="{FF2B5EF4-FFF2-40B4-BE49-F238E27FC236}">
                <a16:creationId xmlns:a16="http://schemas.microsoft.com/office/drawing/2014/main" id="{AFFB7753-9273-1794-B51E-108798A0A239}"/>
              </a:ext>
            </a:extLst>
          </p:cNvPr>
          <p:cNvSpPr/>
          <p:nvPr/>
        </p:nvSpPr>
        <p:spPr>
          <a:xfrm>
            <a:off x="10375296" y="305541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سامانه پژوهشیار</a:t>
            </a:r>
            <a:endParaRPr lang="en-US" sz="1400" b="1" dirty="0">
              <a:solidFill>
                <a:schemeClr val="bg1"/>
              </a:solidFill>
              <a:cs typeface="B Nazanin" panose="00000400000000000000" pitchFamily="2" charset="-78"/>
            </a:endParaRPr>
          </a:p>
        </p:txBody>
      </p:sp>
      <p:sp>
        <p:nvSpPr>
          <p:cNvPr id="14" name="Rectangle: Rounded Corners 13">
            <a:hlinkClick r:id="rId10" action="ppaction://hlinksldjump"/>
            <a:extLst>
              <a:ext uri="{FF2B5EF4-FFF2-40B4-BE49-F238E27FC236}">
                <a16:creationId xmlns:a16="http://schemas.microsoft.com/office/drawing/2014/main" id="{96226BD4-CE84-6264-618F-423C3CFA966E}"/>
              </a:ext>
            </a:extLst>
          </p:cNvPr>
          <p:cNvSpPr/>
          <p:nvPr/>
        </p:nvSpPr>
        <p:spPr>
          <a:xfrm>
            <a:off x="10375296" y="347620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ORCID</a:t>
            </a:r>
          </a:p>
        </p:txBody>
      </p:sp>
      <p:sp>
        <p:nvSpPr>
          <p:cNvPr id="15" name="Rectangle: Rounded Corners 14">
            <a:hlinkClick r:id="rId11" action="ppaction://hlinksldjump"/>
            <a:extLst>
              <a:ext uri="{FF2B5EF4-FFF2-40B4-BE49-F238E27FC236}">
                <a16:creationId xmlns:a16="http://schemas.microsoft.com/office/drawing/2014/main" id="{57F6E44A-842E-2A67-AD43-5833249BA3C0}"/>
              </a:ext>
            </a:extLst>
          </p:cNvPr>
          <p:cNvSpPr/>
          <p:nvPr/>
        </p:nvSpPr>
        <p:spPr>
          <a:xfrm>
            <a:off x="10375296" y="388852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ساختار مقاله</a:t>
            </a:r>
            <a:endParaRPr lang="en-US" sz="1400" b="1" dirty="0">
              <a:solidFill>
                <a:schemeClr val="bg1"/>
              </a:solidFill>
              <a:cs typeface="B Nazanin" panose="00000400000000000000" pitchFamily="2" charset="-78"/>
            </a:endParaRPr>
          </a:p>
        </p:txBody>
      </p:sp>
      <p:sp>
        <p:nvSpPr>
          <p:cNvPr id="16" name="Rectangle: Rounded Corners 15">
            <a:hlinkClick r:id="rId12" action="ppaction://hlinksldjump"/>
            <a:extLst>
              <a:ext uri="{FF2B5EF4-FFF2-40B4-BE49-F238E27FC236}">
                <a16:creationId xmlns:a16="http://schemas.microsoft.com/office/drawing/2014/main" id="{72E6FEEE-CA55-8A89-9813-4BB627827C25}"/>
              </a:ext>
            </a:extLst>
          </p:cNvPr>
          <p:cNvSpPr/>
          <p:nvPr/>
        </p:nvSpPr>
        <p:spPr>
          <a:xfrm>
            <a:off x="10375296" y="43093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ارجاع دهی و نکات مهم</a:t>
            </a:r>
            <a:endParaRPr lang="en-US" sz="1400" b="1" dirty="0">
              <a:solidFill>
                <a:schemeClr val="bg1"/>
              </a:solidFill>
              <a:cs typeface="B Nazanin" panose="00000400000000000000" pitchFamily="2" charset="-78"/>
            </a:endParaRPr>
          </a:p>
        </p:txBody>
      </p:sp>
      <p:sp>
        <p:nvSpPr>
          <p:cNvPr id="18" name="Rectangle: Rounded Corners 17">
            <a:hlinkClick r:id="rId13" action="ppaction://hlinksldjump"/>
            <a:extLst>
              <a:ext uri="{FF2B5EF4-FFF2-40B4-BE49-F238E27FC236}">
                <a16:creationId xmlns:a16="http://schemas.microsoft.com/office/drawing/2014/main" id="{3FB47D31-877A-8C0F-EF4F-55DDDE0E00B8}"/>
              </a:ext>
            </a:extLst>
          </p:cNvPr>
          <p:cNvSpPr/>
          <p:nvPr/>
        </p:nvSpPr>
        <p:spPr>
          <a:xfrm>
            <a:off x="10375296" y="473011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انواع مقاله</a:t>
            </a:r>
            <a:endParaRPr lang="en-US" sz="1400" b="1" dirty="0">
              <a:solidFill>
                <a:schemeClr val="bg1"/>
              </a:solidFill>
              <a:cs typeface="B Nazanin" panose="00000400000000000000" pitchFamily="2" charset="-78"/>
            </a:endParaRPr>
          </a:p>
        </p:txBody>
      </p:sp>
      <p:sp>
        <p:nvSpPr>
          <p:cNvPr id="19" name="Rectangle: Rounded Corners 18">
            <a:hlinkClick r:id="rId14" action="ppaction://hlinksldjump"/>
            <a:extLst>
              <a:ext uri="{FF2B5EF4-FFF2-40B4-BE49-F238E27FC236}">
                <a16:creationId xmlns:a16="http://schemas.microsoft.com/office/drawing/2014/main" id="{3527B0D3-A9E1-F4D5-9074-3CE290C60574}"/>
              </a:ext>
            </a:extLst>
          </p:cNvPr>
          <p:cNvSpPr/>
          <p:nvPr/>
        </p:nvSpPr>
        <p:spPr>
          <a:xfrm>
            <a:off x="10375296" y="515090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پذیرش و داوری</a:t>
            </a:r>
            <a:endParaRPr lang="en-US" sz="1400" b="1" dirty="0">
              <a:solidFill>
                <a:schemeClr val="bg1"/>
              </a:solidFill>
              <a:cs typeface="B Nazanin" panose="00000400000000000000" pitchFamily="2" charset="-78"/>
            </a:endParaRPr>
          </a:p>
        </p:txBody>
      </p:sp>
      <p:sp>
        <p:nvSpPr>
          <p:cNvPr id="20" name="Rectangle: Rounded Corners 19">
            <a:hlinkClick r:id="rId15" action="ppaction://hlinksldjump"/>
            <a:extLst>
              <a:ext uri="{FF2B5EF4-FFF2-40B4-BE49-F238E27FC236}">
                <a16:creationId xmlns:a16="http://schemas.microsoft.com/office/drawing/2014/main" id="{2A4F99B6-E7C5-D416-F401-A352347B3339}"/>
              </a:ext>
            </a:extLst>
          </p:cNvPr>
          <p:cNvSpPr/>
          <p:nvPr/>
        </p:nvSpPr>
        <p:spPr>
          <a:xfrm>
            <a:off x="10375296" y="55632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سئو آکادمیک</a:t>
            </a:r>
            <a:endParaRPr lang="en-US" sz="1400" b="1" dirty="0">
              <a:solidFill>
                <a:schemeClr val="bg1"/>
              </a:solidFill>
              <a:cs typeface="B Nazanin" panose="00000400000000000000" pitchFamily="2" charset="-78"/>
            </a:endParaRPr>
          </a:p>
        </p:txBody>
      </p:sp>
      <p:sp>
        <p:nvSpPr>
          <p:cNvPr id="26" name="Rectangle: Rounded Corners 25">
            <a:hlinkClick r:id="rId16" action="ppaction://hlinksldjump"/>
            <a:extLst>
              <a:ext uri="{FF2B5EF4-FFF2-40B4-BE49-F238E27FC236}">
                <a16:creationId xmlns:a16="http://schemas.microsoft.com/office/drawing/2014/main" id="{5C6783DA-D458-03EB-A2A8-CA76A693A576}"/>
              </a:ext>
            </a:extLst>
          </p:cNvPr>
          <p:cNvSpPr/>
          <p:nvPr/>
        </p:nvSpPr>
        <p:spPr>
          <a:xfrm>
            <a:off x="10375297" y="597554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MaxQDA</a:t>
            </a:r>
            <a:endParaRPr lang="en-US" sz="1400" b="1" dirty="0">
              <a:solidFill>
                <a:schemeClr val="bg1"/>
              </a:solidFill>
              <a:cs typeface="B Nazanin" panose="00000400000000000000" pitchFamily="2" charset="-78"/>
            </a:endParaRPr>
          </a:p>
        </p:txBody>
      </p:sp>
      <p:sp>
        <p:nvSpPr>
          <p:cNvPr id="28" name="Rectangle: Rounded Corners 27">
            <a:hlinkClick r:id="rId17" action="ppaction://hlinksldjump"/>
            <a:extLst>
              <a:ext uri="{FF2B5EF4-FFF2-40B4-BE49-F238E27FC236}">
                <a16:creationId xmlns:a16="http://schemas.microsoft.com/office/drawing/2014/main" id="{17926FEA-C7A8-1921-EEB7-52876A0CD8D1}"/>
              </a:ext>
            </a:extLst>
          </p:cNvPr>
          <p:cNvSpPr/>
          <p:nvPr/>
        </p:nvSpPr>
        <p:spPr>
          <a:xfrm>
            <a:off x="10375296" y="6396329"/>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روش‌های تحقیق منتخب</a:t>
            </a:r>
            <a:endParaRPr lang="en-US" sz="1400" b="1" dirty="0">
              <a:solidFill>
                <a:schemeClr val="bg1"/>
              </a:solidFill>
              <a:cs typeface="B Nazanin" panose="00000400000000000000" pitchFamily="2" charset="-78"/>
            </a:endParaRPr>
          </a:p>
        </p:txBody>
      </p:sp>
      <p:sp>
        <p:nvSpPr>
          <p:cNvPr id="29" name="Rectangle: Rounded Corners 28">
            <a:hlinkClick r:id="rId7" action="ppaction://hlinksldjump"/>
            <a:extLst>
              <a:ext uri="{FF2B5EF4-FFF2-40B4-BE49-F238E27FC236}">
                <a16:creationId xmlns:a16="http://schemas.microsoft.com/office/drawing/2014/main" id="{9819CD76-2C32-F248-E3DB-2259070F1B39}"/>
              </a:ext>
            </a:extLst>
          </p:cNvPr>
          <p:cNvSpPr/>
          <p:nvPr/>
        </p:nvSpPr>
        <p:spPr>
          <a:xfrm>
            <a:off x="10380825" y="2239233"/>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tx1"/>
                </a:solidFill>
                <a:cs typeface="B Nazanin" panose="00000400000000000000" pitchFamily="2" charset="-78"/>
              </a:rPr>
              <a:t>VOSViewer</a:t>
            </a:r>
            <a:endParaRPr lang="en-US" sz="1400" b="1" dirty="0">
              <a:solidFill>
                <a:schemeClr val="tx1"/>
              </a:solidFill>
              <a:cs typeface="B Nazanin" panose="00000400000000000000" pitchFamily="2" charset="-78"/>
            </a:endParaRPr>
          </a:p>
        </p:txBody>
      </p:sp>
    </p:spTree>
    <p:extLst>
      <p:ext uri="{BB962C8B-B14F-4D97-AF65-F5344CB8AC3E}">
        <p14:creationId xmlns:p14="http://schemas.microsoft.com/office/powerpoint/2010/main" val="1631053094"/>
      </p:ext>
    </p:extLst>
  </p:cSld>
  <p:clrMapOvr>
    <a:masterClrMapping/>
  </p:clrMapOvr>
  <p:transition spd="med">
    <p:pull/>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55CA3112-ACFB-4634-8D01-F150070E35C4}"/>
              </a:ext>
            </a:extLst>
          </p:cNvPr>
          <p:cNvPicPr>
            <a:picLocks noChangeAspect="1"/>
          </p:cNvPicPr>
          <p:nvPr/>
        </p:nvPicPr>
        <p:blipFill>
          <a:blip r:embed="rId2"/>
          <a:stretch>
            <a:fillRect/>
          </a:stretch>
        </p:blipFill>
        <p:spPr>
          <a:xfrm>
            <a:off x="208954" y="1763059"/>
            <a:ext cx="9690826" cy="6858000"/>
          </a:xfrm>
          <a:prstGeom prst="rect">
            <a:avLst/>
          </a:prstGeom>
        </p:spPr>
      </p:pic>
      <p:sp>
        <p:nvSpPr>
          <p:cNvPr id="2" name="Title 1">
            <a:extLst>
              <a:ext uri="{FF2B5EF4-FFF2-40B4-BE49-F238E27FC236}">
                <a16:creationId xmlns:a16="http://schemas.microsoft.com/office/drawing/2014/main" id="{C431ECED-F382-4404-2AA7-AA5037719464}"/>
              </a:ext>
            </a:extLst>
          </p:cNvPr>
          <p:cNvSpPr>
            <a:spLocks noGrp="1"/>
          </p:cNvSpPr>
          <p:nvPr>
            <p:ph type="title"/>
          </p:nvPr>
        </p:nvSpPr>
        <p:spPr>
          <a:xfrm>
            <a:off x="214604" y="365125"/>
            <a:ext cx="9685176" cy="707895"/>
          </a:xfrm>
          <a:solidFill>
            <a:schemeClr val="accent1">
              <a:lumMod val="40000"/>
              <a:lumOff val="60000"/>
            </a:schemeClr>
          </a:solidFill>
        </p:spPr>
        <p:txBody>
          <a:bodyPr>
            <a:normAutofit fontScale="90000"/>
          </a:bodyPr>
          <a:lstStyle/>
          <a:p>
            <a:pPr algn="r" rtl="1"/>
            <a:r>
              <a:rPr lang="fa-IR" b="1" dirty="0">
                <a:cs typeface="B Nazanin" panose="00000400000000000000" pitchFamily="2" charset="-78"/>
              </a:rPr>
              <a:t>نرم افزار</a:t>
            </a:r>
            <a:r>
              <a:rPr lang="en-US" b="1" dirty="0" err="1">
                <a:cs typeface="B Nazanin" panose="00000400000000000000" pitchFamily="2" charset="-78"/>
              </a:rPr>
              <a:t>VOSviewer</a:t>
            </a:r>
            <a:endParaRPr lang="en-US" b="1" dirty="0">
              <a:cs typeface="B Nazanin" panose="00000400000000000000" pitchFamily="2" charset="-78"/>
            </a:endParaRPr>
          </a:p>
        </p:txBody>
      </p:sp>
      <p:sp>
        <p:nvSpPr>
          <p:cNvPr id="17" name="Content Placeholder 2">
            <a:extLst>
              <a:ext uri="{FF2B5EF4-FFF2-40B4-BE49-F238E27FC236}">
                <a16:creationId xmlns:a16="http://schemas.microsoft.com/office/drawing/2014/main" id="{168E09BE-5C6B-1FBB-2BFF-AC850B8824F9}"/>
              </a:ext>
            </a:extLst>
          </p:cNvPr>
          <p:cNvSpPr>
            <a:spLocks noGrp="1"/>
          </p:cNvSpPr>
          <p:nvPr>
            <p:ph idx="1"/>
          </p:nvPr>
        </p:nvSpPr>
        <p:spPr>
          <a:xfrm>
            <a:off x="214604" y="1226220"/>
            <a:ext cx="9685176" cy="2016514"/>
          </a:xfrm>
        </p:spPr>
        <p:txBody>
          <a:bodyPr>
            <a:normAutofit/>
          </a:bodyPr>
          <a:lstStyle/>
          <a:p>
            <a:pPr marL="0" indent="0" algn="r" rtl="1">
              <a:buNone/>
            </a:pPr>
            <a:r>
              <a:rPr lang="fa-IR" sz="2400" b="1" dirty="0">
                <a:cs typeface="B Nazanin" panose="00000400000000000000" pitchFamily="2" charset="-78"/>
              </a:rPr>
              <a:t>ورود فهرست موضوعی (درسافت شده از </a:t>
            </a:r>
            <a:r>
              <a:rPr lang="en-US" sz="2400" b="1" dirty="0">
                <a:cs typeface="B Nazanin" panose="00000400000000000000" pitchFamily="2" charset="-78"/>
              </a:rPr>
              <a:t>Scopus</a:t>
            </a:r>
            <a:r>
              <a:rPr lang="fa-IR" sz="2400" b="1" dirty="0">
                <a:cs typeface="B Nazanin" panose="00000400000000000000" pitchFamily="2" charset="-78"/>
              </a:rPr>
              <a:t> یا </a:t>
            </a:r>
            <a:r>
              <a:rPr lang="en-US" sz="2400" b="1" dirty="0">
                <a:cs typeface="B Nazanin" panose="00000400000000000000" pitchFamily="2" charset="-78"/>
              </a:rPr>
              <a:t>WOS</a:t>
            </a:r>
            <a:r>
              <a:rPr lang="fa-IR" sz="2400" b="1" dirty="0">
                <a:cs typeface="B Nazanin" panose="00000400000000000000" pitchFamily="2" charset="-78"/>
              </a:rPr>
              <a:t>) در نرم افزار</a:t>
            </a:r>
            <a:endParaRPr lang="fa-IR" sz="2400" b="1" dirty="0">
              <a:solidFill>
                <a:srgbClr val="00B050"/>
              </a:solidFill>
              <a:cs typeface="B Nazanin" panose="00000400000000000000" pitchFamily="2" charset="-78"/>
            </a:endParaRPr>
          </a:p>
        </p:txBody>
      </p:sp>
      <p:sp>
        <p:nvSpPr>
          <p:cNvPr id="6" name="Arrow: Left 5">
            <a:extLst>
              <a:ext uri="{FF2B5EF4-FFF2-40B4-BE49-F238E27FC236}">
                <a16:creationId xmlns:a16="http://schemas.microsoft.com/office/drawing/2014/main" id="{9F2859E0-4BCC-F4EF-D73E-85305B933B9D}"/>
              </a:ext>
            </a:extLst>
          </p:cNvPr>
          <p:cNvSpPr/>
          <p:nvPr/>
        </p:nvSpPr>
        <p:spPr>
          <a:xfrm>
            <a:off x="1680159" y="3640668"/>
            <a:ext cx="595127" cy="604148"/>
          </a:xfrm>
          <a:prstGeom prst="leftArrow">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CD5C8464-B525-5B4E-9175-0C46C59613B8}"/>
              </a:ext>
            </a:extLst>
          </p:cNvPr>
          <p:cNvPicPr>
            <a:picLocks noChangeAspect="1"/>
          </p:cNvPicPr>
          <p:nvPr/>
        </p:nvPicPr>
        <p:blipFill>
          <a:blip r:embed="rId3"/>
          <a:stretch>
            <a:fillRect/>
          </a:stretch>
        </p:blipFill>
        <p:spPr>
          <a:xfrm>
            <a:off x="2560906" y="2584203"/>
            <a:ext cx="5419204" cy="4418360"/>
          </a:xfrm>
          <a:prstGeom prst="rect">
            <a:avLst/>
          </a:prstGeom>
        </p:spPr>
      </p:pic>
      <p:sp>
        <p:nvSpPr>
          <p:cNvPr id="11" name="Arrow: Left 10">
            <a:extLst>
              <a:ext uri="{FF2B5EF4-FFF2-40B4-BE49-F238E27FC236}">
                <a16:creationId xmlns:a16="http://schemas.microsoft.com/office/drawing/2014/main" id="{AE1152A1-CE87-6245-81E0-8B62B0877F34}"/>
              </a:ext>
            </a:extLst>
          </p:cNvPr>
          <p:cNvSpPr/>
          <p:nvPr/>
        </p:nvSpPr>
        <p:spPr>
          <a:xfrm>
            <a:off x="4756803" y="3630699"/>
            <a:ext cx="595127" cy="604148"/>
          </a:xfrm>
          <a:prstGeom prst="leftArrow">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0877D008-A3DE-FBF5-62B3-DF4D6DF77CC5}"/>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Rounded Corners 3">
            <a:hlinkClick r:id="rId4" action="ppaction://hlinksldjump"/>
            <a:extLst>
              <a:ext uri="{FF2B5EF4-FFF2-40B4-BE49-F238E27FC236}">
                <a16:creationId xmlns:a16="http://schemas.microsoft.com/office/drawing/2014/main" id="{AC7FFB52-DE5C-F557-DA0D-7A128B929F96}"/>
              </a:ext>
            </a:extLst>
          </p:cNvPr>
          <p:cNvSpPr/>
          <p:nvPr/>
        </p:nvSpPr>
        <p:spPr>
          <a:xfrm>
            <a:off x="10375296" y="95654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DOI</a:t>
            </a:r>
          </a:p>
        </p:txBody>
      </p:sp>
      <p:sp>
        <p:nvSpPr>
          <p:cNvPr id="5" name="Rectangle: Rounded Corners 4">
            <a:hlinkClick r:id="rId5" action="ppaction://hlinksldjump"/>
            <a:extLst>
              <a:ext uri="{FF2B5EF4-FFF2-40B4-BE49-F238E27FC236}">
                <a16:creationId xmlns:a16="http://schemas.microsoft.com/office/drawing/2014/main" id="{52D68E43-F733-AE6E-2F9E-02D045B49FB4}"/>
              </a:ext>
            </a:extLst>
          </p:cNvPr>
          <p:cNvSpPr/>
          <p:nvPr/>
        </p:nvSpPr>
        <p:spPr>
          <a:xfrm>
            <a:off x="10375296" y="55268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bg1"/>
                </a:solidFill>
                <a:cs typeface="B Nazanin" panose="00000400000000000000" pitchFamily="2" charset="-78"/>
              </a:rPr>
              <a:t>معرفی منابع</a:t>
            </a:r>
            <a:endParaRPr lang="en-US" sz="1400" b="1" dirty="0">
              <a:solidFill>
                <a:schemeClr val="bg1"/>
              </a:solidFill>
              <a:cs typeface="B Nazanin" panose="00000400000000000000" pitchFamily="2" charset="-78"/>
            </a:endParaRPr>
          </a:p>
        </p:txBody>
      </p:sp>
      <p:pic>
        <p:nvPicPr>
          <p:cNvPr id="7" name="Picture 6">
            <a:extLst>
              <a:ext uri="{FF2B5EF4-FFF2-40B4-BE49-F238E27FC236}">
                <a16:creationId xmlns:a16="http://schemas.microsoft.com/office/drawing/2014/main" id="{91399ACA-ABF2-7C1F-460B-FEF79B6217D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9" name="TextBox 8">
            <a:extLst>
              <a:ext uri="{FF2B5EF4-FFF2-40B4-BE49-F238E27FC236}">
                <a16:creationId xmlns:a16="http://schemas.microsoft.com/office/drawing/2014/main" id="{2F0021B2-E159-F360-4112-442028BDC8F0}"/>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12" name="Rectangle: Rounded Corners 11">
            <a:hlinkClick r:id="rId7" action="ppaction://hlinksldjump"/>
            <a:extLst>
              <a:ext uri="{FF2B5EF4-FFF2-40B4-BE49-F238E27FC236}">
                <a16:creationId xmlns:a16="http://schemas.microsoft.com/office/drawing/2014/main" id="{21B25D94-776A-E3B6-7C99-9CDB04BFBE73}"/>
              </a:ext>
            </a:extLst>
          </p:cNvPr>
          <p:cNvSpPr/>
          <p:nvPr/>
        </p:nvSpPr>
        <p:spPr>
          <a:xfrm>
            <a:off x="10375296" y="138580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علم سنجی</a:t>
            </a:r>
            <a:endParaRPr lang="en-US" sz="1400" b="1" dirty="0">
              <a:solidFill>
                <a:schemeClr val="bg1"/>
              </a:solidFill>
              <a:cs typeface="B Nazanin" panose="00000400000000000000" pitchFamily="2" charset="-78"/>
            </a:endParaRPr>
          </a:p>
        </p:txBody>
      </p:sp>
      <p:sp>
        <p:nvSpPr>
          <p:cNvPr id="13" name="Rectangle: Rounded Corners 12">
            <a:hlinkClick r:id="rId8" action="ppaction://hlinksldjump"/>
            <a:extLst>
              <a:ext uri="{FF2B5EF4-FFF2-40B4-BE49-F238E27FC236}">
                <a16:creationId xmlns:a16="http://schemas.microsoft.com/office/drawing/2014/main" id="{6317244E-C52F-166B-4759-375AB50DAF87}"/>
              </a:ext>
            </a:extLst>
          </p:cNvPr>
          <p:cNvSpPr/>
          <p:nvPr/>
        </p:nvSpPr>
        <p:spPr>
          <a:xfrm>
            <a:off x="10375296" y="1815066"/>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رتبه بندی نشریات</a:t>
            </a:r>
            <a:endParaRPr lang="en-US" sz="1400" b="1" dirty="0">
              <a:solidFill>
                <a:schemeClr val="bg1"/>
              </a:solidFill>
              <a:cs typeface="B Nazanin" panose="00000400000000000000" pitchFamily="2" charset="-78"/>
            </a:endParaRPr>
          </a:p>
        </p:txBody>
      </p:sp>
      <p:sp>
        <p:nvSpPr>
          <p:cNvPr id="14" name="Rectangle: Rounded Corners 13">
            <a:hlinkClick r:id="rId9" action="ppaction://hlinksldjump"/>
            <a:extLst>
              <a:ext uri="{FF2B5EF4-FFF2-40B4-BE49-F238E27FC236}">
                <a16:creationId xmlns:a16="http://schemas.microsoft.com/office/drawing/2014/main" id="{698CCF4D-2E3A-8131-B746-4FB7C13299C2}"/>
              </a:ext>
            </a:extLst>
          </p:cNvPr>
          <p:cNvSpPr/>
          <p:nvPr/>
        </p:nvSpPr>
        <p:spPr>
          <a:xfrm>
            <a:off x="10375296" y="264309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دریافت مقاله</a:t>
            </a:r>
            <a:endParaRPr lang="en-US" sz="1400" b="1" dirty="0">
              <a:solidFill>
                <a:schemeClr val="bg1"/>
              </a:solidFill>
              <a:cs typeface="B Nazanin" panose="00000400000000000000" pitchFamily="2" charset="-78"/>
            </a:endParaRPr>
          </a:p>
        </p:txBody>
      </p:sp>
      <p:sp>
        <p:nvSpPr>
          <p:cNvPr id="15" name="Rectangle: Rounded Corners 14">
            <a:hlinkClick r:id="rId10" action="ppaction://hlinksldjump"/>
            <a:extLst>
              <a:ext uri="{FF2B5EF4-FFF2-40B4-BE49-F238E27FC236}">
                <a16:creationId xmlns:a16="http://schemas.microsoft.com/office/drawing/2014/main" id="{E417CCA3-EAC2-738B-86AD-C22210B1331E}"/>
              </a:ext>
            </a:extLst>
          </p:cNvPr>
          <p:cNvSpPr/>
          <p:nvPr/>
        </p:nvSpPr>
        <p:spPr>
          <a:xfrm>
            <a:off x="10375296" y="305541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سامانه پژوهشیار</a:t>
            </a:r>
            <a:endParaRPr lang="en-US" sz="1400" b="1" dirty="0">
              <a:solidFill>
                <a:schemeClr val="bg1"/>
              </a:solidFill>
              <a:cs typeface="B Nazanin" panose="00000400000000000000" pitchFamily="2" charset="-78"/>
            </a:endParaRPr>
          </a:p>
        </p:txBody>
      </p:sp>
      <p:sp>
        <p:nvSpPr>
          <p:cNvPr id="16" name="Rectangle: Rounded Corners 15">
            <a:hlinkClick r:id="rId11" action="ppaction://hlinksldjump"/>
            <a:extLst>
              <a:ext uri="{FF2B5EF4-FFF2-40B4-BE49-F238E27FC236}">
                <a16:creationId xmlns:a16="http://schemas.microsoft.com/office/drawing/2014/main" id="{522EB340-ED39-BA69-BCDD-2468B1BE21BF}"/>
              </a:ext>
            </a:extLst>
          </p:cNvPr>
          <p:cNvSpPr/>
          <p:nvPr/>
        </p:nvSpPr>
        <p:spPr>
          <a:xfrm>
            <a:off x="10375296" y="347620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ORCID</a:t>
            </a:r>
          </a:p>
        </p:txBody>
      </p:sp>
      <p:sp>
        <p:nvSpPr>
          <p:cNvPr id="18" name="Rectangle: Rounded Corners 17">
            <a:hlinkClick r:id="rId12" action="ppaction://hlinksldjump"/>
            <a:extLst>
              <a:ext uri="{FF2B5EF4-FFF2-40B4-BE49-F238E27FC236}">
                <a16:creationId xmlns:a16="http://schemas.microsoft.com/office/drawing/2014/main" id="{B7BFD6C6-BC69-957D-D586-899FE434B4B8}"/>
              </a:ext>
            </a:extLst>
          </p:cNvPr>
          <p:cNvSpPr/>
          <p:nvPr/>
        </p:nvSpPr>
        <p:spPr>
          <a:xfrm>
            <a:off x="10375296" y="388852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ساختار مقاله</a:t>
            </a:r>
            <a:endParaRPr lang="en-US" sz="1400" b="1" dirty="0">
              <a:solidFill>
                <a:schemeClr val="bg1"/>
              </a:solidFill>
              <a:cs typeface="B Nazanin" panose="00000400000000000000" pitchFamily="2" charset="-78"/>
            </a:endParaRPr>
          </a:p>
        </p:txBody>
      </p:sp>
      <p:sp>
        <p:nvSpPr>
          <p:cNvPr id="19" name="Rectangle: Rounded Corners 18">
            <a:hlinkClick r:id="rId13" action="ppaction://hlinksldjump"/>
            <a:extLst>
              <a:ext uri="{FF2B5EF4-FFF2-40B4-BE49-F238E27FC236}">
                <a16:creationId xmlns:a16="http://schemas.microsoft.com/office/drawing/2014/main" id="{3FE825EC-6EE3-1C9E-A2BD-15ABC3DB4A67}"/>
              </a:ext>
            </a:extLst>
          </p:cNvPr>
          <p:cNvSpPr/>
          <p:nvPr/>
        </p:nvSpPr>
        <p:spPr>
          <a:xfrm>
            <a:off x="10375296" y="43093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ارجاع دهی و نکات مهم</a:t>
            </a:r>
            <a:endParaRPr lang="en-US" sz="1400" b="1" dirty="0">
              <a:solidFill>
                <a:schemeClr val="bg1"/>
              </a:solidFill>
              <a:cs typeface="B Nazanin" panose="00000400000000000000" pitchFamily="2" charset="-78"/>
            </a:endParaRPr>
          </a:p>
        </p:txBody>
      </p:sp>
      <p:sp>
        <p:nvSpPr>
          <p:cNvPr id="20" name="Rectangle: Rounded Corners 19">
            <a:hlinkClick r:id="rId14" action="ppaction://hlinksldjump"/>
            <a:extLst>
              <a:ext uri="{FF2B5EF4-FFF2-40B4-BE49-F238E27FC236}">
                <a16:creationId xmlns:a16="http://schemas.microsoft.com/office/drawing/2014/main" id="{4AA86FBC-AA65-1389-6B38-8D98F6EBF78A}"/>
              </a:ext>
            </a:extLst>
          </p:cNvPr>
          <p:cNvSpPr/>
          <p:nvPr/>
        </p:nvSpPr>
        <p:spPr>
          <a:xfrm>
            <a:off x="10375296" y="473011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انواع مقاله</a:t>
            </a:r>
            <a:endParaRPr lang="en-US" sz="1400" b="1" dirty="0">
              <a:solidFill>
                <a:schemeClr val="bg1"/>
              </a:solidFill>
              <a:cs typeface="B Nazanin" panose="00000400000000000000" pitchFamily="2" charset="-78"/>
            </a:endParaRPr>
          </a:p>
        </p:txBody>
      </p:sp>
      <p:sp>
        <p:nvSpPr>
          <p:cNvPr id="26" name="Rectangle: Rounded Corners 25">
            <a:hlinkClick r:id="rId15" action="ppaction://hlinksldjump"/>
            <a:extLst>
              <a:ext uri="{FF2B5EF4-FFF2-40B4-BE49-F238E27FC236}">
                <a16:creationId xmlns:a16="http://schemas.microsoft.com/office/drawing/2014/main" id="{72C90F98-95EE-9C16-2771-CA87B226296B}"/>
              </a:ext>
            </a:extLst>
          </p:cNvPr>
          <p:cNvSpPr/>
          <p:nvPr/>
        </p:nvSpPr>
        <p:spPr>
          <a:xfrm>
            <a:off x="10375296" y="515090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پذیرش و داوری</a:t>
            </a:r>
            <a:endParaRPr lang="en-US" sz="1400" b="1" dirty="0">
              <a:solidFill>
                <a:schemeClr val="bg1"/>
              </a:solidFill>
              <a:cs typeface="B Nazanin" panose="00000400000000000000" pitchFamily="2" charset="-78"/>
            </a:endParaRPr>
          </a:p>
        </p:txBody>
      </p:sp>
      <p:sp>
        <p:nvSpPr>
          <p:cNvPr id="28" name="Rectangle: Rounded Corners 27">
            <a:hlinkClick r:id="rId16" action="ppaction://hlinksldjump"/>
            <a:extLst>
              <a:ext uri="{FF2B5EF4-FFF2-40B4-BE49-F238E27FC236}">
                <a16:creationId xmlns:a16="http://schemas.microsoft.com/office/drawing/2014/main" id="{33F64FFD-F00E-5E79-0241-C7DC87A1EF2D}"/>
              </a:ext>
            </a:extLst>
          </p:cNvPr>
          <p:cNvSpPr/>
          <p:nvPr/>
        </p:nvSpPr>
        <p:spPr>
          <a:xfrm>
            <a:off x="10375296" y="55632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سئو آکادمیک</a:t>
            </a:r>
            <a:endParaRPr lang="en-US" sz="1400" b="1" dirty="0">
              <a:solidFill>
                <a:schemeClr val="bg1"/>
              </a:solidFill>
              <a:cs typeface="B Nazanin" panose="00000400000000000000" pitchFamily="2" charset="-78"/>
            </a:endParaRPr>
          </a:p>
        </p:txBody>
      </p:sp>
      <p:sp>
        <p:nvSpPr>
          <p:cNvPr id="29" name="Rectangle: Rounded Corners 28">
            <a:hlinkClick r:id="rId17" action="ppaction://hlinksldjump"/>
            <a:extLst>
              <a:ext uri="{FF2B5EF4-FFF2-40B4-BE49-F238E27FC236}">
                <a16:creationId xmlns:a16="http://schemas.microsoft.com/office/drawing/2014/main" id="{EC96C497-FAD6-6C1B-7C7C-DBFCADD240F9}"/>
              </a:ext>
            </a:extLst>
          </p:cNvPr>
          <p:cNvSpPr/>
          <p:nvPr/>
        </p:nvSpPr>
        <p:spPr>
          <a:xfrm>
            <a:off x="10375297" y="597554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MaxQDA</a:t>
            </a:r>
            <a:endParaRPr lang="en-US" sz="1400" b="1" dirty="0">
              <a:solidFill>
                <a:schemeClr val="bg1"/>
              </a:solidFill>
              <a:cs typeface="B Nazanin" panose="00000400000000000000" pitchFamily="2" charset="-78"/>
            </a:endParaRPr>
          </a:p>
        </p:txBody>
      </p:sp>
      <p:sp>
        <p:nvSpPr>
          <p:cNvPr id="30" name="Rectangle: Rounded Corners 29">
            <a:hlinkClick r:id="rId18" action="ppaction://hlinksldjump"/>
            <a:extLst>
              <a:ext uri="{FF2B5EF4-FFF2-40B4-BE49-F238E27FC236}">
                <a16:creationId xmlns:a16="http://schemas.microsoft.com/office/drawing/2014/main" id="{B2FE57B3-28E1-D719-FF90-5B12EE33BD36}"/>
              </a:ext>
            </a:extLst>
          </p:cNvPr>
          <p:cNvSpPr/>
          <p:nvPr/>
        </p:nvSpPr>
        <p:spPr>
          <a:xfrm>
            <a:off x="10375296" y="6396329"/>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روش‌های تحقیق منتخب</a:t>
            </a:r>
            <a:endParaRPr lang="en-US" sz="1400" b="1" dirty="0">
              <a:solidFill>
                <a:schemeClr val="bg1"/>
              </a:solidFill>
              <a:cs typeface="B Nazanin" panose="00000400000000000000" pitchFamily="2" charset="-78"/>
            </a:endParaRPr>
          </a:p>
        </p:txBody>
      </p:sp>
      <p:sp>
        <p:nvSpPr>
          <p:cNvPr id="31" name="Rectangle: Rounded Corners 30">
            <a:hlinkClick r:id="rId8" action="ppaction://hlinksldjump"/>
            <a:extLst>
              <a:ext uri="{FF2B5EF4-FFF2-40B4-BE49-F238E27FC236}">
                <a16:creationId xmlns:a16="http://schemas.microsoft.com/office/drawing/2014/main" id="{C1E5F973-6423-DFE0-7108-8C85A8CC5E74}"/>
              </a:ext>
            </a:extLst>
          </p:cNvPr>
          <p:cNvSpPr/>
          <p:nvPr/>
        </p:nvSpPr>
        <p:spPr>
          <a:xfrm>
            <a:off x="10380825" y="2239233"/>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tx1"/>
                </a:solidFill>
                <a:cs typeface="B Nazanin" panose="00000400000000000000" pitchFamily="2" charset="-78"/>
              </a:rPr>
              <a:t>VOSViewer</a:t>
            </a:r>
            <a:endParaRPr lang="en-US" sz="1400" b="1" dirty="0">
              <a:solidFill>
                <a:schemeClr val="tx1"/>
              </a:solidFill>
              <a:cs typeface="B Nazanin" panose="00000400000000000000" pitchFamily="2" charset="-78"/>
            </a:endParaRPr>
          </a:p>
        </p:txBody>
      </p:sp>
    </p:spTree>
    <p:extLst>
      <p:ext uri="{BB962C8B-B14F-4D97-AF65-F5344CB8AC3E}">
        <p14:creationId xmlns:p14="http://schemas.microsoft.com/office/powerpoint/2010/main" val="784166112"/>
      </p:ext>
    </p:extLst>
  </p:cSld>
  <p:clrMapOvr>
    <a:masterClrMapping/>
  </p:clrMapOvr>
  <p:transition spd="med">
    <p:pull/>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C687FA6-0541-6CD5-2075-3C0A1D203605}"/>
              </a:ext>
            </a:extLst>
          </p:cNvPr>
          <p:cNvPicPr>
            <a:picLocks noChangeAspect="1"/>
          </p:cNvPicPr>
          <p:nvPr/>
        </p:nvPicPr>
        <p:blipFill>
          <a:blip r:embed="rId2"/>
          <a:stretch>
            <a:fillRect/>
          </a:stretch>
        </p:blipFill>
        <p:spPr>
          <a:xfrm>
            <a:off x="1818879" y="1839513"/>
            <a:ext cx="5875848" cy="4790668"/>
          </a:xfrm>
          <a:prstGeom prst="rect">
            <a:avLst/>
          </a:prstGeom>
        </p:spPr>
      </p:pic>
      <p:sp>
        <p:nvSpPr>
          <p:cNvPr id="2" name="Title 1">
            <a:extLst>
              <a:ext uri="{FF2B5EF4-FFF2-40B4-BE49-F238E27FC236}">
                <a16:creationId xmlns:a16="http://schemas.microsoft.com/office/drawing/2014/main" id="{C431ECED-F382-4404-2AA7-AA5037719464}"/>
              </a:ext>
            </a:extLst>
          </p:cNvPr>
          <p:cNvSpPr>
            <a:spLocks noGrp="1"/>
          </p:cNvSpPr>
          <p:nvPr>
            <p:ph type="title"/>
          </p:nvPr>
        </p:nvSpPr>
        <p:spPr>
          <a:xfrm>
            <a:off x="214604" y="365125"/>
            <a:ext cx="9685176" cy="707895"/>
          </a:xfrm>
          <a:solidFill>
            <a:schemeClr val="accent1">
              <a:lumMod val="40000"/>
              <a:lumOff val="60000"/>
            </a:schemeClr>
          </a:solidFill>
        </p:spPr>
        <p:txBody>
          <a:bodyPr>
            <a:normAutofit fontScale="90000"/>
          </a:bodyPr>
          <a:lstStyle/>
          <a:p>
            <a:pPr algn="r" rtl="1"/>
            <a:r>
              <a:rPr lang="fa-IR" b="1" dirty="0">
                <a:cs typeface="B Nazanin" panose="00000400000000000000" pitchFamily="2" charset="-78"/>
              </a:rPr>
              <a:t>نرم افزار</a:t>
            </a:r>
            <a:r>
              <a:rPr lang="en-US" b="1" dirty="0" err="1">
                <a:cs typeface="B Nazanin" panose="00000400000000000000" pitchFamily="2" charset="-78"/>
              </a:rPr>
              <a:t>VOSviewer</a:t>
            </a:r>
            <a:endParaRPr lang="en-US" b="1" dirty="0">
              <a:cs typeface="B Nazanin" panose="00000400000000000000" pitchFamily="2" charset="-78"/>
            </a:endParaRPr>
          </a:p>
        </p:txBody>
      </p:sp>
      <p:sp>
        <p:nvSpPr>
          <p:cNvPr id="17" name="Content Placeholder 2">
            <a:extLst>
              <a:ext uri="{FF2B5EF4-FFF2-40B4-BE49-F238E27FC236}">
                <a16:creationId xmlns:a16="http://schemas.microsoft.com/office/drawing/2014/main" id="{168E09BE-5C6B-1FBB-2BFF-AC850B8824F9}"/>
              </a:ext>
            </a:extLst>
          </p:cNvPr>
          <p:cNvSpPr>
            <a:spLocks noGrp="1"/>
          </p:cNvSpPr>
          <p:nvPr>
            <p:ph idx="1"/>
          </p:nvPr>
        </p:nvSpPr>
        <p:spPr>
          <a:xfrm>
            <a:off x="214604" y="1226220"/>
            <a:ext cx="9685176" cy="2016514"/>
          </a:xfrm>
        </p:spPr>
        <p:txBody>
          <a:bodyPr>
            <a:normAutofit/>
          </a:bodyPr>
          <a:lstStyle/>
          <a:p>
            <a:pPr marL="0" indent="0" algn="r" rtl="1">
              <a:buNone/>
            </a:pPr>
            <a:r>
              <a:rPr lang="fa-IR" sz="2400" b="1" dirty="0">
                <a:cs typeface="B Nazanin" panose="00000400000000000000" pitchFamily="2" charset="-78"/>
              </a:rPr>
              <a:t>ورود فهرست موضوعی (درسافت شده از </a:t>
            </a:r>
            <a:r>
              <a:rPr lang="en-US" sz="2400" b="1" dirty="0">
                <a:cs typeface="B Nazanin" panose="00000400000000000000" pitchFamily="2" charset="-78"/>
              </a:rPr>
              <a:t>Scopus</a:t>
            </a:r>
            <a:r>
              <a:rPr lang="fa-IR" sz="2400" b="1" dirty="0">
                <a:cs typeface="B Nazanin" panose="00000400000000000000" pitchFamily="2" charset="-78"/>
              </a:rPr>
              <a:t> یا </a:t>
            </a:r>
            <a:r>
              <a:rPr lang="en-US" sz="2400" b="1" dirty="0">
                <a:cs typeface="B Nazanin" panose="00000400000000000000" pitchFamily="2" charset="-78"/>
              </a:rPr>
              <a:t>WOS</a:t>
            </a:r>
            <a:r>
              <a:rPr lang="fa-IR" sz="2400" b="1" dirty="0">
                <a:cs typeface="B Nazanin" panose="00000400000000000000" pitchFamily="2" charset="-78"/>
              </a:rPr>
              <a:t>) در نرم افزار</a:t>
            </a:r>
            <a:endParaRPr lang="fa-IR" sz="2400" b="1" dirty="0">
              <a:solidFill>
                <a:srgbClr val="00B050"/>
              </a:solidFill>
              <a:cs typeface="B Nazanin" panose="00000400000000000000" pitchFamily="2" charset="-78"/>
            </a:endParaRPr>
          </a:p>
        </p:txBody>
      </p:sp>
      <p:sp>
        <p:nvSpPr>
          <p:cNvPr id="11" name="Arrow: Left 10">
            <a:extLst>
              <a:ext uri="{FF2B5EF4-FFF2-40B4-BE49-F238E27FC236}">
                <a16:creationId xmlns:a16="http://schemas.microsoft.com/office/drawing/2014/main" id="{AE1152A1-CE87-6245-81E0-8B62B0877F34}"/>
              </a:ext>
            </a:extLst>
          </p:cNvPr>
          <p:cNvSpPr/>
          <p:nvPr/>
        </p:nvSpPr>
        <p:spPr>
          <a:xfrm>
            <a:off x="5798436" y="3169848"/>
            <a:ext cx="595127" cy="604148"/>
          </a:xfrm>
          <a:prstGeom prst="leftArrow">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2380635F-268C-439A-B655-543775C0D063}"/>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Rounded Corners 4">
            <a:hlinkClick r:id="rId3" action="ppaction://hlinksldjump"/>
            <a:extLst>
              <a:ext uri="{FF2B5EF4-FFF2-40B4-BE49-F238E27FC236}">
                <a16:creationId xmlns:a16="http://schemas.microsoft.com/office/drawing/2014/main" id="{1A3B4BCE-55CD-92EB-4E2E-8049C7EFC175}"/>
              </a:ext>
            </a:extLst>
          </p:cNvPr>
          <p:cNvSpPr/>
          <p:nvPr/>
        </p:nvSpPr>
        <p:spPr>
          <a:xfrm>
            <a:off x="10375296" y="95654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DOI</a:t>
            </a:r>
          </a:p>
        </p:txBody>
      </p:sp>
      <p:sp>
        <p:nvSpPr>
          <p:cNvPr id="6" name="Rectangle: Rounded Corners 5">
            <a:hlinkClick r:id="rId4" action="ppaction://hlinksldjump"/>
            <a:extLst>
              <a:ext uri="{FF2B5EF4-FFF2-40B4-BE49-F238E27FC236}">
                <a16:creationId xmlns:a16="http://schemas.microsoft.com/office/drawing/2014/main" id="{69B9C91A-A36D-6207-DDB3-096554E3D913}"/>
              </a:ext>
            </a:extLst>
          </p:cNvPr>
          <p:cNvSpPr/>
          <p:nvPr/>
        </p:nvSpPr>
        <p:spPr>
          <a:xfrm>
            <a:off x="10375296" y="55268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bg1"/>
                </a:solidFill>
                <a:cs typeface="B Nazanin" panose="00000400000000000000" pitchFamily="2" charset="-78"/>
              </a:rPr>
              <a:t>معرفی منابع</a:t>
            </a:r>
            <a:endParaRPr lang="en-US" sz="1400" b="1" dirty="0">
              <a:solidFill>
                <a:schemeClr val="bg1"/>
              </a:solidFill>
              <a:cs typeface="B Nazanin" panose="00000400000000000000" pitchFamily="2" charset="-78"/>
            </a:endParaRPr>
          </a:p>
        </p:txBody>
      </p:sp>
      <p:pic>
        <p:nvPicPr>
          <p:cNvPr id="7" name="Picture 6">
            <a:extLst>
              <a:ext uri="{FF2B5EF4-FFF2-40B4-BE49-F238E27FC236}">
                <a16:creationId xmlns:a16="http://schemas.microsoft.com/office/drawing/2014/main" id="{BE7C0381-33CF-AF06-7536-4EC62316106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8" name="TextBox 7">
            <a:extLst>
              <a:ext uri="{FF2B5EF4-FFF2-40B4-BE49-F238E27FC236}">
                <a16:creationId xmlns:a16="http://schemas.microsoft.com/office/drawing/2014/main" id="{70586403-6A6E-A16D-FA60-F806B4152CE5}"/>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9" name="Rectangle: Rounded Corners 8">
            <a:hlinkClick r:id="rId6" action="ppaction://hlinksldjump"/>
            <a:extLst>
              <a:ext uri="{FF2B5EF4-FFF2-40B4-BE49-F238E27FC236}">
                <a16:creationId xmlns:a16="http://schemas.microsoft.com/office/drawing/2014/main" id="{2F26752E-D76A-86AF-1758-9236682B8B73}"/>
              </a:ext>
            </a:extLst>
          </p:cNvPr>
          <p:cNvSpPr/>
          <p:nvPr/>
        </p:nvSpPr>
        <p:spPr>
          <a:xfrm>
            <a:off x="10375296" y="138580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علم سنجی</a:t>
            </a:r>
            <a:endParaRPr lang="en-US" sz="1400" b="1" dirty="0">
              <a:solidFill>
                <a:schemeClr val="bg1"/>
              </a:solidFill>
              <a:cs typeface="B Nazanin" panose="00000400000000000000" pitchFamily="2" charset="-78"/>
            </a:endParaRPr>
          </a:p>
        </p:txBody>
      </p:sp>
      <p:sp>
        <p:nvSpPr>
          <p:cNvPr id="10" name="Rectangle: Rounded Corners 9">
            <a:hlinkClick r:id="rId7" action="ppaction://hlinksldjump"/>
            <a:extLst>
              <a:ext uri="{FF2B5EF4-FFF2-40B4-BE49-F238E27FC236}">
                <a16:creationId xmlns:a16="http://schemas.microsoft.com/office/drawing/2014/main" id="{385DF704-FC55-371E-6882-C123897430F8}"/>
              </a:ext>
            </a:extLst>
          </p:cNvPr>
          <p:cNvSpPr/>
          <p:nvPr/>
        </p:nvSpPr>
        <p:spPr>
          <a:xfrm>
            <a:off x="10375296" y="1815066"/>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رتبه بندی نشریات</a:t>
            </a:r>
            <a:endParaRPr lang="en-US" sz="1400" b="1" dirty="0">
              <a:solidFill>
                <a:schemeClr val="bg1"/>
              </a:solidFill>
              <a:cs typeface="B Nazanin" panose="00000400000000000000" pitchFamily="2" charset="-78"/>
            </a:endParaRPr>
          </a:p>
        </p:txBody>
      </p:sp>
      <p:sp>
        <p:nvSpPr>
          <p:cNvPr id="12" name="Rectangle: Rounded Corners 11">
            <a:hlinkClick r:id="rId8" action="ppaction://hlinksldjump"/>
            <a:extLst>
              <a:ext uri="{FF2B5EF4-FFF2-40B4-BE49-F238E27FC236}">
                <a16:creationId xmlns:a16="http://schemas.microsoft.com/office/drawing/2014/main" id="{EDCE9C25-A661-B0B4-76A2-C1F70AB4CE20}"/>
              </a:ext>
            </a:extLst>
          </p:cNvPr>
          <p:cNvSpPr/>
          <p:nvPr/>
        </p:nvSpPr>
        <p:spPr>
          <a:xfrm>
            <a:off x="10375296" y="264309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دریافت مقاله</a:t>
            </a:r>
            <a:endParaRPr lang="en-US" sz="1400" b="1" dirty="0">
              <a:solidFill>
                <a:schemeClr val="bg1"/>
              </a:solidFill>
              <a:cs typeface="B Nazanin" panose="00000400000000000000" pitchFamily="2" charset="-78"/>
            </a:endParaRPr>
          </a:p>
        </p:txBody>
      </p:sp>
      <p:sp>
        <p:nvSpPr>
          <p:cNvPr id="13" name="Rectangle: Rounded Corners 12">
            <a:hlinkClick r:id="rId9" action="ppaction://hlinksldjump"/>
            <a:extLst>
              <a:ext uri="{FF2B5EF4-FFF2-40B4-BE49-F238E27FC236}">
                <a16:creationId xmlns:a16="http://schemas.microsoft.com/office/drawing/2014/main" id="{884B3F89-33E9-8A6E-D72E-E4B7A3832A55}"/>
              </a:ext>
            </a:extLst>
          </p:cNvPr>
          <p:cNvSpPr/>
          <p:nvPr/>
        </p:nvSpPr>
        <p:spPr>
          <a:xfrm>
            <a:off x="10375296" y="305541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سامانه پژوهشیار</a:t>
            </a:r>
            <a:endParaRPr lang="en-US" sz="1400" b="1" dirty="0">
              <a:solidFill>
                <a:schemeClr val="bg1"/>
              </a:solidFill>
              <a:cs typeface="B Nazanin" panose="00000400000000000000" pitchFamily="2" charset="-78"/>
            </a:endParaRPr>
          </a:p>
        </p:txBody>
      </p:sp>
      <p:sp>
        <p:nvSpPr>
          <p:cNvPr id="14" name="Rectangle: Rounded Corners 13">
            <a:hlinkClick r:id="rId10" action="ppaction://hlinksldjump"/>
            <a:extLst>
              <a:ext uri="{FF2B5EF4-FFF2-40B4-BE49-F238E27FC236}">
                <a16:creationId xmlns:a16="http://schemas.microsoft.com/office/drawing/2014/main" id="{77652FD1-E387-0B5F-2CB0-CC9469C0369C}"/>
              </a:ext>
            </a:extLst>
          </p:cNvPr>
          <p:cNvSpPr/>
          <p:nvPr/>
        </p:nvSpPr>
        <p:spPr>
          <a:xfrm>
            <a:off x="10375296" y="347620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ORCID</a:t>
            </a:r>
          </a:p>
        </p:txBody>
      </p:sp>
      <p:sp>
        <p:nvSpPr>
          <p:cNvPr id="15" name="Rectangle: Rounded Corners 14">
            <a:hlinkClick r:id="rId11" action="ppaction://hlinksldjump"/>
            <a:extLst>
              <a:ext uri="{FF2B5EF4-FFF2-40B4-BE49-F238E27FC236}">
                <a16:creationId xmlns:a16="http://schemas.microsoft.com/office/drawing/2014/main" id="{E8F0A941-D5FE-CE5D-DD61-42F76440403C}"/>
              </a:ext>
            </a:extLst>
          </p:cNvPr>
          <p:cNvSpPr/>
          <p:nvPr/>
        </p:nvSpPr>
        <p:spPr>
          <a:xfrm>
            <a:off x="10375296" y="388852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ساختار مقاله</a:t>
            </a:r>
            <a:endParaRPr lang="en-US" sz="1400" b="1" dirty="0">
              <a:solidFill>
                <a:schemeClr val="bg1"/>
              </a:solidFill>
              <a:cs typeface="B Nazanin" panose="00000400000000000000" pitchFamily="2" charset="-78"/>
            </a:endParaRPr>
          </a:p>
        </p:txBody>
      </p:sp>
      <p:sp>
        <p:nvSpPr>
          <p:cNvPr id="16" name="Rectangle: Rounded Corners 15">
            <a:hlinkClick r:id="rId12" action="ppaction://hlinksldjump"/>
            <a:extLst>
              <a:ext uri="{FF2B5EF4-FFF2-40B4-BE49-F238E27FC236}">
                <a16:creationId xmlns:a16="http://schemas.microsoft.com/office/drawing/2014/main" id="{922B0BA2-4FC3-D74B-D9CC-657B66130FAA}"/>
              </a:ext>
            </a:extLst>
          </p:cNvPr>
          <p:cNvSpPr/>
          <p:nvPr/>
        </p:nvSpPr>
        <p:spPr>
          <a:xfrm>
            <a:off x="10375296" y="43093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ارجاع دهی و نکات مهم</a:t>
            </a:r>
            <a:endParaRPr lang="en-US" sz="1400" b="1" dirty="0">
              <a:solidFill>
                <a:schemeClr val="bg1"/>
              </a:solidFill>
              <a:cs typeface="B Nazanin" panose="00000400000000000000" pitchFamily="2" charset="-78"/>
            </a:endParaRPr>
          </a:p>
        </p:txBody>
      </p:sp>
      <p:sp>
        <p:nvSpPr>
          <p:cNvPr id="18" name="Rectangle: Rounded Corners 17">
            <a:hlinkClick r:id="rId13" action="ppaction://hlinksldjump"/>
            <a:extLst>
              <a:ext uri="{FF2B5EF4-FFF2-40B4-BE49-F238E27FC236}">
                <a16:creationId xmlns:a16="http://schemas.microsoft.com/office/drawing/2014/main" id="{F2E4C3BC-0ADF-D472-4DBE-4294FA1B1CFF}"/>
              </a:ext>
            </a:extLst>
          </p:cNvPr>
          <p:cNvSpPr/>
          <p:nvPr/>
        </p:nvSpPr>
        <p:spPr>
          <a:xfrm>
            <a:off x="10375296" y="473011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انواع مقاله</a:t>
            </a:r>
            <a:endParaRPr lang="en-US" sz="1400" b="1" dirty="0">
              <a:solidFill>
                <a:schemeClr val="bg1"/>
              </a:solidFill>
              <a:cs typeface="B Nazanin" panose="00000400000000000000" pitchFamily="2" charset="-78"/>
            </a:endParaRPr>
          </a:p>
        </p:txBody>
      </p:sp>
      <p:sp>
        <p:nvSpPr>
          <p:cNvPr id="19" name="Rectangle: Rounded Corners 18">
            <a:hlinkClick r:id="rId14" action="ppaction://hlinksldjump"/>
            <a:extLst>
              <a:ext uri="{FF2B5EF4-FFF2-40B4-BE49-F238E27FC236}">
                <a16:creationId xmlns:a16="http://schemas.microsoft.com/office/drawing/2014/main" id="{6026D0EF-1BE3-AB85-BCC3-A690207B632A}"/>
              </a:ext>
            </a:extLst>
          </p:cNvPr>
          <p:cNvSpPr/>
          <p:nvPr/>
        </p:nvSpPr>
        <p:spPr>
          <a:xfrm>
            <a:off x="10375296" y="515090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پذیرش و داوری</a:t>
            </a:r>
            <a:endParaRPr lang="en-US" sz="1400" b="1" dirty="0">
              <a:solidFill>
                <a:schemeClr val="bg1"/>
              </a:solidFill>
              <a:cs typeface="B Nazanin" panose="00000400000000000000" pitchFamily="2" charset="-78"/>
            </a:endParaRPr>
          </a:p>
        </p:txBody>
      </p:sp>
      <p:sp>
        <p:nvSpPr>
          <p:cNvPr id="20" name="Rectangle: Rounded Corners 19">
            <a:hlinkClick r:id="rId15" action="ppaction://hlinksldjump"/>
            <a:extLst>
              <a:ext uri="{FF2B5EF4-FFF2-40B4-BE49-F238E27FC236}">
                <a16:creationId xmlns:a16="http://schemas.microsoft.com/office/drawing/2014/main" id="{44C8F42B-2FDB-2EEB-9800-17E8D3645D78}"/>
              </a:ext>
            </a:extLst>
          </p:cNvPr>
          <p:cNvSpPr/>
          <p:nvPr/>
        </p:nvSpPr>
        <p:spPr>
          <a:xfrm>
            <a:off x="10375296" y="55632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سئو آکادمیک</a:t>
            </a:r>
            <a:endParaRPr lang="en-US" sz="1400" b="1" dirty="0">
              <a:solidFill>
                <a:schemeClr val="bg1"/>
              </a:solidFill>
              <a:cs typeface="B Nazanin" panose="00000400000000000000" pitchFamily="2" charset="-78"/>
            </a:endParaRPr>
          </a:p>
        </p:txBody>
      </p:sp>
      <p:sp>
        <p:nvSpPr>
          <p:cNvPr id="26" name="Rectangle: Rounded Corners 25">
            <a:hlinkClick r:id="rId16" action="ppaction://hlinksldjump"/>
            <a:extLst>
              <a:ext uri="{FF2B5EF4-FFF2-40B4-BE49-F238E27FC236}">
                <a16:creationId xmlns:a16="http://schemas.microsoft.com/office/drawing/2014/main" id="{EAD2D1B4-80BB-A0D6-2F5E-81210A2247FA}"/>
              </a:ext>
            </a:extLst>
          </p:cNvPr>
          <p:cNvSpPr/>
          <p:nvPr/>
        </p:nvSpPr>
        <p:spPr>
          <a:xfrm>
            <a:off x="10375297" y="597554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MaxQDA</a:t>
            </a:r>
            <a:endParaRPr lang="en-US" sz="1400" b="1" dirty="0">
              <a:solidFill>
                <a:schemeClr val="bg1"/>
              </a:solidFill>
              <a:cs typeface="B Nazanin" panose="00000400000000000000" pitchFamily="2" charset="-78"/>
            </a:endParaRPr>
          </a:p>
        </p:txBody>
      </p:sp>
      <p:sp>
        <p:nvSpPr>
          <p:cNvPr id="28" name="Rectangle: Rounded Corners 27">
            <a:hlinkClick r:id="rId17" action="ppaction://hlinksldjump"/>
            <a:extLst>
              <a:ext uri="{FF2B5EF4-FFF2-40B4-BE49-F238E27FC236}">
                <a16:creationId xmlns:a16="http://schemas.microsoft.com/office/drawing/2014/main" id="{FA507135-9015-68A0-E977-EDB6788609EE}"/>
              </a:ext>
            </a:extLst>
          </p:cNvPr>
          <p:cNvSpPr/>
          <p:nvPr/>
        </p:nvSpPr>
        <p:spPr>
          <a:xfrm>
            <a:off x="10375296" y="6396329"/>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روش‌های تحقیق منتخب</a:t>
            </a:r>
            <a:endParaRPr lang="en-US" sz="1400" b="1" dirty="0">
              <a:solidFill>
                <a:schemeClr val="bg1"/>
              </a:solidFill>
              <a:cs typeface="B Nazanin" panose="00000400000000000000" pitchFamily="2" charset="-78"/>
            </a:endParaRPr>
          </a:p>
        </p:txBody>
      </p:sp>
      <p:sp>
        <p:nvSpPr>
          <p:cNvPr id="29" name="Rectangle: Rounded Corners 28">
            <a:hlinkClick r:id="rId7" action="ppaction://hlinksldjump"/>
            <a:extLst>
              <a:ext uri="{FF2B5EF4-FFF2-40B4-BE49-F238E27FC236}">
                <a16:creationId xmlns:a16="http://schemas.microsoft.com/office/drawing/2014/main" id="{20E644C5-3AC6-74CE-58A7-5A0E3563C7C5}"/>
              </a:ext>
            </a:extLst>
          </p:cNvPr>
          <p:cNvSpPr/>
          <p:nvPr/>
        </p:nvSpPr>
        <p:spPr>
          <a:xfrm>
            <a:off x="10380825" y="2239233"/>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tx1"/>
                </a:solidFill>
                <a:cs typeface="B Nazanin" panose="00000400000000000000" pitchFamily="2" charset="-78"/>
              </a:rPr>
              <a:t>VOSViewer</a:t>
            </a:r>
            <a:endParaRPr lang="en-US" sz="1400" b="1" dirty="0">
              <a:solidFill>
                <a:schemeClr val="tx1"/>
              </a:solidFill>
              <a:cs typeface="B Nazanin" panose="00000400000000000000" pitchFamily="2" charset="-78"/>
            </a:endParaRPr>
          </a:p>
        </p:txBody>
      </p:sp>
    </p:spTree>
    <p:extLst>
      <p:ext uri="{BB962C8B-B14F-4D97-AF65-F5344CB8AC3E}">
        <p14:creationId xmlns:p14="http://schemas.microsoft.com/office/powerpoint/2010/main" val="351440336"/>
      </p:ext>
    </p:extLst>
  </p:cSld>
  <p:clrMapOvr>
    <a:masterClrMapping/>
  </p:clrMapOvr>
  <p:transition spd="med">
    <p:pull/>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88D2E74-45EE-CEE4-9328-068936CE6E08}"/>
              </a:ext>
            </a:extLst>
          </p:cNvPr>
          <p:cNvPicPr>
            <a:picLocks noChangeAspect="1"/>
          </p:cNvPicPr>
          <p:nvPr/>
        </p:nvPicPr>
        <p:blipFill>
          <a:blip r:embed="rId2"/>
          <a:stretch>
            <a:fillRect/>
          </a:stretch>
        </p:blipFill>
        <p:spPr>
          <a:xfrm>
            <a:off x="2136775" y="2342283"/>
            <a:ext cx="6343650" cy="5172075"/>
          </a:xfrm>
          <a:prstGeom prst="rect">
            <a:avLst/>
          </a:prstGeom>
        </p:spPr>
      </p:pic>
      <p:sp>
        <p:nvSpPr>
          <p:cNvPr id="2" name="Title 1">
            <a:extLst>
              <a:ext uri="{FF2B5EF4-FFF2-40B4-BE49-F238E27FC236}">
                <a16:creationId xmlns:a16="http://schemas.microsoft.com/office/drawing/2014/main" id="{C431ECED-F382-4404-2AA7-AA5037719464}"/>
              </a:ext>
            </a:extLst>
          </p:cNvPr>
          <p:cNvSpPr>
            <a:spLocks noGrp="1"/>
          </p:cNvSpPr>
          <p:nvPr>
            <p:ph type="title"/>
          </p:nvPr>
        </p:nvSpPr>
        <p:spPr>
          <a:xfrm>
            <a:off x="214604" y="365125"/>
            <a:ext cx="9685176" cy="707895"/>
          </a:xfrm>
          <a:solidFill>
            <a:schemeClr val="accent1">
              <a:lumMod val="40000"/>
              <a:lumOff val="60000"/>
            </a:schemeClr>
          </a:solidFill>
        </p:spPr>
        <p:txBody>
          <a:bodyPr>
            <a:normAutofit fontScale="90000"/>
          </a:bodyPr>
          <a:lstStyle/>
          <a:p>
            <a:pPr algn="r" rtl="1"/>
            <a:r>
              <a:rPr lang="fa-IR" b="1" dirty="0">
                <a:cs typeface="B Nazanin" panose="00000400000000000000" pitchFamily="2" charset="-78"/>
              </a:rPr>
              <a:t>نرم افزار</a:t>
            </a:r>
            <a:r>
              <a:rPr lang="en-US" b="1" dirty="0" err="1">
                <a:cs typeface="B Nazanin" panose="00000400000000000000" pitchFamily="2" charset="-78"/>
              </a:rPr>
              <a:t>VOSviewer</a:t>
            </a:r>
            <a:endParaRPr lang="en-US" b="1" dirty="0">
              <a:cs typeface="B Nazanin" panose="00000400000000000000" pitchFamily="2" charset="-78"/>
            </a:endParaRPr>
          </a:p>
        </p:txBody>
      </p:sp>
      <p:sp>
        <p:nvSpPr>
          <p:cNvPr id="17" name="Content Placeholder 2">
            <a:extLst>
              <a:ext uri="{FF2B5EF4-FFF2-40B4-BE49-F238E27FC236}">
                <a16:creationId xmlns:a16="http://schemas.microsoft.com/office/drawing/2014/main" id="{168E09BE-5C6B-1FBB-2BFF-AC850B8824F9}"/>
              </a:ext>
            </a:extLst>
          </p:cNvPr>
          <p:cNvSpPr>
            <a:spLocks noGrp="1"/>
          </p:cNvSpPr>
          <p:nvPr>
            <p:ph idx="1"/>
          </p:nvPr>
        </p:nvSpPr>
        <p:spPr>
          <a:xfrm>
            <a:off x="214604" y="1226220"/>
            <a:ext cx="9685176" cy="2016514"/>
          </a:xfrm>
        </p:spPr>
        <p:txBody>
          <a:bodyPr>
            <a:normAutofit/>
          </a:bodyPr>
          <a:lstStyle/>
          <a:p>
            <a:pPr marL="0" indent="0" algn="r" rtl="1">
              <a:buNone/>
            </a:pPr>
            <a:r>
              <a:rPr lang="fa-IR" sz="2400" b="1" dirty="0">
                <a:cs typeface="B Nazanin" panose="00000400000000000000" pitchFamily="2" charset="-78"/>
              </a:rPr>
              <a:t>ورود فهرست موضوعی (درسافت شده از </a:t>
            </a:r>
            <a:r>
              <a:rPr lang="en-US" sz="2400" b="1" dirty="0">
                <a:cs typeface="B Nazanin" panose="00000400000000000000" pitchFamily="2" charset="-78"/>
              </a:rPr>
              <a:t>Scopus</a:t>
            </a:r>
            <a:r>
              <a:rPr lang="fa-IR" sz="2400" b="1" dirty="0">
                <a:cs typeface="B Nazanin" panose="00000400000000000000" pitchFamily="2" charset="-78"/>
              </a:rPr>
              <a:t> یا </a:t>
            </a:r>
            <a:r>
              <a:rPr lang="en-US" sz="2400" b="1" dirty="0">
                <a:cs typeface="B Nazanin" panose="00000400000000000000" pitchFamily="2" charset="-78"/>
              </a:rPr>
              <a:t>WOS</a:t>
            </a:r>
            <a:r>
              <a:rPr lang="fa-IR" sz="2400" b="1" dirty="0">
                <a:cs typeface="B Nazanin" panose="00000400000000000000" pitchFamily="2" charset="-78"/>
              </a:rPr>
              <a:t>) در نرم افزار</a:t>
            </a:r>
            <a:endParaRPr lang="fa-IR" sz="2400" b="1" dirty="0">
              <a:solidFill>
                <a:srgbClr val="00B050"/>
              </a:solidFill>
              <a:cs typeface="B Nazanin" panose="00000400000000000000" pitchFamily="2" charset="-78"/>
            </a:endParaRPr>
          </a:p>
        </p:txBody>
      </p:sp>
      <p:sp>
        <p:nvSpPr>
          <p:cNvPr id="11" name="Arrow: Left 10">
            <a:extLst>
              <a:ext uri="{FF2B5EF4-FFF2-40B4-BE49-F238E27FC236}">
                <a16:creationId xmlns:a16="http://schemas.microsoft.com/office/drawing/2014/main" id="{AE1152A1-CE87-6245-81E0-8B62B0877F34}"/>
              </a:ext>
            </a:extLst>
          </p:cNvPr>
          <p:cNvSpPr/>
          <p:nvPr/>
        </p:nvSpPr>
        <p:spPr>
          <a:xfrm rot="5400000">
            <a:off x="2411770" y="3491279"/>
            <a:ext cx="595127" cy="604148"/>
          </a:xfrm>
          <a:prstGeom prst="leftArrow">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6" name="Arrow: Left 5">
            <a:extLst>
              <a:ext uri="{FF2B5EF4-FFF2-40B4-BE49-F238E27FC236}">
                <a16:creationId xmlns:a16="http://schemas.microsoft.com/office/drawing/2014/main" id="{AE27B98F-CFC1-E893-0F90-FD3BD103EA72}"/>
              </a:ext>
            </a:extLst>
          </p:cNvPr>
          <p:cNvSpPr/>
          <p:nvPr/>
        </p:nvSpPr>
        <p:spPr>
          <a:xfrm rot="5400000">
            <a:off x="3121447" y="3505788"/>
            <a:ext cx="595127" cy="604148"/>
          </a:xfrm>
          <a:prstGeom prst="leftArrow">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7" name="Arrow: Left 6">
            <a:extLst>
              <a:ext uri="{FF2B5EF4-FFF2-40B4-BE49-F238E27FC236}">
                <a16:creationId xmlns:a16="http://schemas.microsoft.com/office/drawing/2014/main" id="{4A63B8DC-C130-7033-82CE-E78EAD72C450}"/>
              </a:ext>
            </a:extLst>
          </p:cNvPr>
          <p:cNvSpPr/>
          <p:nvPr/>
        </p:nvSpPr>
        <p:spPr>
          <a:xfrm rot="5400000">
            <a:off x="7880788" y="4008824"/>
            <a:ext cx="595127" cy="604148"/>
          </a:xfrm>
          <a:prstGeom prst="leftArrow">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2A68D04E-A8E1-1391-60A9-E0699AAAABFF}"/>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Rounded Corners 3">
            <a:hlinkClick r:id="rId3" action="ppaction://hlinksldjump"/>
            <a:extLst>
              <a:ext uri="{FF2B5EF4-FFF2-40B4-BE49-F238E27FC236}">
                <a16:creationId xmlns:a16="http://schemas.microsoft.com/office/drawing/2014/main" id="{7FA67252-0ED9-0279-8802-6B099C026851}"/>
              </a:ext>
            </a:extLst>
          </p:cNvPr>
          <p:cNvSpPr/>
          <p:nvPr/>
        </p:nvSpPr>
        <p:spPr>
          <a:xfrm>
            <a:off x="10375296" y="95654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DOI</a:t>
            </a:r>
          </a:p>
        </p:txBody>
      </p:sp>
      <p:sp>
        <p:nvSpPr>
          <p:cNvPr id="8" name="Rectangle: Rounded Corners 7">
            <a:hlinkClick r:id="rId4" action="ppaction://hlinksldjump"/>
            <a:extLst>
              <a:ext uri="{FF2B5EF4-FFF2-40B4-BE49-F238E27FC236}">
                <a16:creationId xmlns:a16="http://schemas.microsoft.com/office/drawing/2014/main" id="{33C007C4-9F55-2895-FB39-2810F3FF126C}"/>
              </a:ext>
            </a:extLst>
          </p:cNvPr>
          <p:cNvSpPr/>
          <p:nvPr/>
        </p:nvSpPr>
        <p:spPr>
          <a:xfrm>
            <a:off x="10375296" y="55268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bg1"/>
                </a:solidFill>
                <a:cs typeface="B Nazanin" panose="00000400000000000000" pitchFamily="2" charset="-78"/>
              </a:rPr>
              <a:t>معرفی منابع</a:t>
            </a:r>
            <a:endParaRPr lang="en-US" sz="1400" b="1" dirty="0">
              <a:solidFill>
                <a:schemeClr val="bg1"/>
              </a:solidFill>
              <a:cs typeface="B Nazanin" panose="00000400000000000000" pitchFamily="2" charset="-78"/>
            </a:endParaRPr>
          </a:p>
        </p:txBody>
      </p:sp>
      <p:pic>
        <p:nvPicPr>
          <p:cNvPr id="9" name="Picture 8">
            <a:extLst>
              <a:ext uri="{FF2B5EF4-FFF2-40B4-BE49-F238E27FC236}">
                <a16:creationId xmlns:a16="http://schemas.microsoft.com/office/drawing/2014/main" id="{124A1686-85A4-D135-D5C7-B4072891D73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10" name="TextBox 9">
            <a:extLst>
              <a:ext uri="{FF2B5EF4-FFF2-40B4-BE49-F238E27FC236}">
                <a16:creationId xmlns:a16="http://schemas.microsoft.com/office/drawing/2014/main" id="{0252BAC1-1DC3-0F1F-59A1-ED849FB53E9C}"/>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12" name="Rectangle: Rounded Corners 11">
            <a:hlinkClick r:id="rId6" action="ppaction://hlinksldjump"/>
            <a:extLst>
              <a:ext uri="{FF2B5EF4-FFF2-40B4-BE49-F238E27FC236}">
                <a16:creationId xmlns:a16="http://schemas.microsoft.com/office/drawing/2014/main" id="{13BB75D7-D1EC-CACD-98FF-E40E81F04FBD}"/>
              </a:ext>
            </a:extLst>
          </p:cNvPr>
          <p:cNvSpPr/>
          <p:nvPr/>
        </p:nvSpPr>
        <p:spPr>
          <a:xfrm>
            <a:off x="10375296" y="138580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علم سنجی</a:t>
            </a:r>
            <a:endParaRPr lang="en-US" sz="1400" b="1" dirty="0">
              <a:solidFill>
                <a:schemeClr val="bg1"/>
              </a:solidFill>
              <a:cs typeface="B Nazanin" panose="00000400000000000000" pitchFamily="2" charset="-78"/>
            </a:endParaRPr>
          </a:p>
        </p:txBody>
      </p:sp>
      <p:sp>
        <p:nvSpPr>
          <p:cNvPr id="13" name="Rectangle: Rounded Corners 12">
            <a:hlinkClick r:id="rId7" action="ppaction://hlinksldjump"/>
            <a:extLst>
              <a:ext uri="{FF2B5EF4-FFF2-40B4-BE49-F238E27FC236}">
                <a16:creationId xmlns:a16="http://schemas.microsoft.com/office/drawing/2014/main" id="{05D63389-8DAA-F38B-A39F-03FE17E526E8}"/>
              </a:ext>
            </a:extLst>
          </p:cNvPr>
          <p:cNvSpPr/>
          <p:nvPr/>
        </p:nvSpPr>
        <p:spPr>
          <a:xfrm>
            <a:off x="10375296" y="1815066"/>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رتبه بندی نشریات</a:t>
            </a:r>
            <a:endParaRPr lang="en-US" sz="1400" b="1" dirty="0">
              <a:solidFill>
                <a:schemeClr val="bg1"/>
              </a:solidFill>
              <a:cs typeface="B Nazanin" panose="00000400000000000000" pitchFamily="2" charset="-78"/>
            </a:endParaRPr>
          </a:p>
        </p:txBody>
      </p:sp>
      <p:sp>
        <p:nvSpPr>
          <p:cNvPr id="14" name="Rectangle: Rounded Corners 13">
            <a:hlinkClick r:id="rId8" action="ppaction://hlinksldjump"/>
            <a:extLst>
              <a:ext uri="{FF2B5EF4-FFF2-40B4-BE49-F238E27FC236}">
                <a16:creationId xmlns:a16="http://schemas.microsoft.com/office/drawing/2014/main" id="{48220C6C-8BFB-4227-FD79-BF74CB3D70F6}"/>
              </a:ext>
            </a:extLst>
          </p:cNvPr>
          <p:cNvSpPr/>
          <p:nvPr/>
        </p:nvSpPr>
        <p:spPr>
          <a:xfrm>
            <a:off x="10375296" y="264309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دریافت مقاله</a:t>
            </a:r>
            <a:endParaRPr lang="en-US" sz="1400" b="1" dirty="0">
              <a:solidFill>
                <a:schemeClr val="bg1"/>
              </a:solidFill>
              <a:cs typeface="B Nazanin" panose="00000400000000000000" pitchFamily="2" charset="-78"/>
            </a:endParaRPr>
          </a:p>
        </p:txBody>
      </p:sp>
      <p:sp>
        <p:nvSpPr>
          <p:cNvPr id="15" name="Rectangle: Rounded Corners 14">
            <a:hlinkClick r:id="rId9" action="ppaction://hlinksldjump"/>
            <a:extLst>
              <a:ext uri="{FF2B5EF4-FFF2-40B4-BE49-F238E27FC236}">
                <a16:creationId xmlns:a16="http://schemas.microsoft.com/office/drawing/2014/main" id="{59B3F251-B56A-14BC-7F0D-1EE4B63927A9}"/>
              </a:ext>
            </a:extLst>
          </p:cNvPr>
          <p:cNvSpPr/>
          <p:nvPr/>
        </p:nvSpPr>
        <p:spPr>
          <a:xfrm>
            <a:off x="10375296" y="305541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سامانه پژوهشیار</a:t>
            </a:r>
            <a:endParaRPr lang="en-US" sz="1400" b="1" dirty="0">
              <a:solidFill>
                <a:schemeClr val="bg1"/>
              </a:solidFill>
              <a:cs typeface="B Nazanin" panose="00000400000000000000" pitchFamily="2" charset="-78"/>
            </a:endParaRPr>
          </a:p>
        </p:txBody>
      </p:sp>
      <p:sp>
        <p:nvSpPr>
          <p:cNvPr id="16" name="Rectangle: Rounded Corners 15">
            <a:hlinkClick r:id="rId10" action="ppaction://hlinksldjump"/>
            <a:extLst>
              <a:ext uri="{FF2B5EF4-FFF2-40B4-BE49-F238E27FC236}">
                <a16:creationId xmlns:a16="http://schemas.microsoft.com/office/drawing/2014/main" id="{ADC35BD9-92E2-9B08-FB5A-3558DEA360F9}"/>
              </a:ext>
            </a:extLst>
          </p:cNvPr>
          <p:cNvSpPr/>
          <p:nvPr/>
        </p:nvSpPr>
        <p:spPr>
          <a:xfrm>
            <a:off x="10375296" y="347620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ORCID</a:t>
            </a:r>
          </a:p>
        </p:txBody>
      </p:sp>
      <p:sp>
        <p:nvSpPr>
          <p:cNvPr id="18" name="Rectangle: Rounded Corners 17">
            <a:hlinkClick r:id="rId11" action="ppaction://hlinksldjump"/>
            <a:extLst>
              <a:ext uri="{FF2B5EF4-FFF2-40B4-BE49-F238E27FC236}">
                <a16:creationId xmlns:a16="http://schemas.microsoft.com/office/drawing/2014/main" id="{17BA273F-6080-98BD-0EC8-68025ED995E2}"/>
              </a:ext>
            </a:extLst>
          </p:cNvPr>
          <p:cNvSpPr/>
          <p:nvPr/>
        </p:nvSpPr>
        <p:spPr>
          <a:xfrm>
            <a:off x="10375296" y="388852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ساختار مقاله</a:t>
            </a:r>
            <a:endParaRPr lang="en-US" sz="1400" b="1" dirty="0">
              <a:solidFill>
                <a:schemeClr val="bg1"/>
              </a:solidFill>
              <a:cs typeface="B Nazanin" panose="00000400000000000000" pitchFamily="2" charset="-78"/>
            </a:endParaRPr>
          </a:p>
        </p:txBody>
      </p:sp>
      <p:sp>
        <p:nvSpPr>
          <p:cNvPr id="19" name="Rectangle: Rounded Corners 18">
            <a:hlinkClick r:id="rId12" action="ppaction://hlinksldjump"/>
            <a:extLst>
              <a:ext uri="{FF2B5EF4-FFF2-40B4-BE49-F238E27FC236}">
                <a16:creationId xmlns:a16="http://schemas.microsoft.com/office/drawing/2014/main" id="{49FE7838-F818-70FF-BC64-87012F732C1E}"/>
              </a:ext>
            </a:extLst>
          </p:cNvPr>
          <p:cNvSpPr/>
          <p:nvPr/>
        </p:nvSpPr>
        <p:spPr>
          <a:xfrm>
            <a:off x="10375296" y="43093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ارجاع دهی و نکات مهم</a:t>
            </a:r>
            <a:endParaRPr lang="en-US" sz="1400" b="1" dirty="0">
              <a:solidFill>
                <a:schemeClr val="bg1"/>
              </a:solidFill>
              <a:cs typeface="B Nazanin" panose="00000400000000000000" pitchFamily="2" charset="-78"/>
            </a:endParaRPr>
          </a:p>
        </p:txBody>
      </p:sp>
      <p:sp>
        <p:nvSpPr>
          <p:cNvPr id="20" name="Rectangle: Rounded Corners 19">
            <a:hlinkClick r:id="rId13" action="ppaction://hlinksldjump"/>
            <a:extLst>
              <a:ext uri="{FF2B5EF4-FFF2-40B4-BE49-F238E27FC236}">
                <a16:creationId xmlns:a16="http://schemas.microsoft.com/office/drawing/2014/main" id="{71A3CE72-6CB4-E536-108A-A4F22DEC48FD}"/>
              </a:ext>
            </a:extLst>
          </p:cNvPr>
          <p:cNvSpPr/>
          <p:nvPr/>
        </p:nvSpPr>
        <p:spPr>
          <a:xfrm>
            <a:off x="10375296" y="473011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انواع مقاله</a:t>
            </a:r>
            <a:endParaRPr lang="en-US" sz="1400" b="1" dirty="0">
              <a:solidFill>
                <a:schemeClr val="bg1"/>
              </a:solidFill>
              <a:cs typeface="B Nazanin" panose="00000400000000000000" pitchFamily="2" charset="-78"/>
            </a:endParaRPr>
          </a:p>
        </p:txBody>
      </p:sp>
      <p:sp>
        <p:nvSpPr>
          <p:cNvPr id="26" name="Rectangle: Rounded Corners 25">
            <a:hlinkClick r:id="rId14" action="ppaction://hlinksldjump"/>
            <a:extLst>
              <a:ext uri="{FF2B5EF4-FFF2-40B4-BE49-F238E27FC236}">
                <a16:creationId xmlns:a16="http://schemas.microsoft.com/office/drawing/2014/main" id="{D81D9C90-1856-51DE-B5F2-A1DB64EA8FFA}"/>
              </a:ext>
            </a:extLst>
          </p:cNvPr>
          <p:cNvSpPr/>
          <p:nvPr/>
        </p:nvSpPr>
        <p:spPr>
          <a:xfrm>
            <a:off x="10375296" y="515090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پذیرش و داوری</a:t>
            </a:r>
            <a:endParaRPr lang="en-US" sz="1400" b="1" dirty="0">
              <a:solidFill>
                <a:schemeClr val="bg1"/>
              </a:solidFill>
              <a:cs typeface="B Nazanin" panose="00000400000000000000" pitchFamily="2" charset="-78"/>
            </a:endParaRPr>
          </a:p>
        </p:txBody>
      </p:sp>
      <p:sp>
        <p:nvSpPr>
          <p:cNvPr id="28" name="Rectangle: Rounded Corners 27">
            <a:hlinkClick r:id="rId15" action="ppaction://hlinksldjump"/>
            <a:extLst>
              <a:ext uri="{FF2B5EF4-FFF2-40B4-BE49-F238E27FC236}">
                <a16:creationId xmlns:a16="http://schemas.microsoft.com/office/drawing/2014/main" id="{398A7473-E2E2-A94D-9BAA-C01015F0B69C}"/>
              </a:ext>
            </a:extLst>
          </p:cNvPr>
          <p:cNvSpPr/>
          <p:nvPr/>
        </p:nvSpPr>
        <p:spPr>
          <a:xfrm>
            <a:off x="10375296" y="55632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سئو آکادمیک</a:t>
            </a:r>
            <a:endParaRPr lang="en-US" sz="1400" b="1" dirty="0">
              <a:solidFill>
                <a:schemeClr val="bg1"/>
              </a:solidFill>
              <a:cs typeface="B Nazanin" panose="00000400000000000000" pitchFamily="2" charset="-78"/>
            </a:endParaRPr>
          </a:p>
        </p:txBody>
      </p:sp>
      <p:sp>
        <p:nvSpPr>
          <p:cNvPr id="29" name="Rectangle: Rounded Corners 28">
            <a:hlinkClick r:id="rId16" action="ppaction://hlinksldjump"/>
            <a:extLst>
              <a:ext uri="{FF2B5EF4-FFF2-40B4-BE49-F238E27FC236}">
                <a16:creationId xmlns:a16="http://schemas.microsoft.com/office/drawing/2014/main" id="{0F546E3E-4C74-FF23-1C06-1428F35E6252}"/>
              </a:ext>
            </a:extLst>
          </p:cNvPr>
          <p:cNvSpPr/>
          <p:nvPr/>
        </p:nvSpPr>
        <p:spPr>
          <a:xfrm>
            <a:off x="10375297" y="597554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MaxQDA</a:t>
            </a:r>
            <a:endParaRPr lang="en-US" sz="1400" b="1" dirty="0">
              <a:solidFill>
                <a:schemeClr val="bg1"/>
              </a:solidFill>
              <a:cs typeface="B Nazanin" panose="00000400000000000000" pitchFamily="2" charset="-78"/>
            </a:endParaRPr>
          </a:p>
        </p:txBody>
      </p:sp>
      <p:sp>
        <p:nvSpPr>
          <p:cNvPr id="30" name="Rectangle: Rounded Corners 29">
            <a:hlinkClick r:id="rId17" action="ppaction://hlinksldjump"/>
            <a:extLst>
              <a:ext uri="{FF2B5EF4-FFF2-40B4-BE49-F238E27FC236}">
                <a16:creationId xmlns:a16="http://schemas.microsoft.com/office/drawing/2014/main" id="{BDB8324D-BF8F-00FD-4377-F1657AE2A4B2}"/>
              </a:ext>
            </a:extLst>
          </p:cNvPr>
          <p:cNvSpPr/>
          <p:nvPr/>
        </p:nvSpPr>
        <p:spPr>
          <a:xfrm>
            <a:off x="10375296" y="6396329"/>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روش‌های تحقیق منتخب</a:t>
            </a:r>
            <a:endParaRPr lang="en-US" sz="1400" b="1" dirty="0">
              <a:solidFill>
                <a:schemeClr val="bg1"/>
              </a:solidFill>
              <a:cs typeface="B Nazanin" panose="00000400000000000000" pitchFamily="2" charset="-78"/>
            </a:endParaRPr>
          </a:p>
        </p:txBody>
      </p:sp>
      <p:sp>
        <p:nvSpPr>
          <p:cNvPr id="31" name="Rectangle: Rounded Corners 30">
            <a:hlinkClick r:id="rId7" action="ppaction://hlinksldjump"/>
            <a:extLst>
              <a:ext uri="{FF2B5EF4-FFF2-40B4-BE49-F238E27FC236}">
                <a16:creationId xmlns:a16="http://schemas.microsoft.com/office/drawing/2014/main" id="{58911BF2-03E2-02D5-7076-D389A6588EF3}"/>
              </a:ext>
            </a:extLst>
          </p:cNvPr>
          <p:cNvSpPr/>
          <p:nvPr/>
        </p:nvSpPr>
        <p:spPr>
          <a:xfrm>
            <a:off x="10380825" y="2239233"/>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tx1"/>
                </a:solidFill>
                <a:cs typeface="B Nazanin" panose="00000400000000000000" pitchFamily="2" charset="-78"/>
              </a:rPr>
              <a:t>VOSViewer</a:t>
            </a:r>
            <a:endParaRPr lang="en-US" sz="1400" b="1" dirty="0">
              <a:solidFill>
                <a:schemeClr val="tx1"/>
              </a:solidFill>
              <a:cs typeface="B Nazanin" panose="00000400000000000000" pitchFamily="2" charset="-78"/>
            </a:endParaRPr>
          </a:p>
        </p:txBody>
      </p:sp>
    </p:spTree>
    <p:extLst>
      <p:ext uri="{BB962C8B-B14F-4D97-AF65-F5344CB8AC3E}">
        <p14:creationId xmlns:p14="http://schemas.microsoft.com/office/powerpoint/2010/main" val="2397565970"/>
      </p:ext>
    </p:extLst>
  </p:cSld>
  <p:clrMapOvr>
    <a:masterClrMapping/>
  </p:clrMapOvr>
  <p:transition spd="med">
    <p:pull/>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F729389-E2AA-88F3-8E82-F4F26870BC41}"/>
              </a:ext>
            </a:extLst>
          </p:cNvPr>
          <p:cNvPicPr>
            <a:picLocks noChangeAspect="1"/>
          </p:cNvPicPr>
          <p:nvPr/>
        </p:nvPicPr>
        <p:blipFill rotWithShape="1">
          <a:blip r:embed="rId2"/>
          <a:srcRect b="8717"/>
          <a:stretch/>
        </p:blipFill>
        <p:spPr>
          <a:xfrm>
            <a:off x="3220508" y="2136811"/>
            <a:ext cx="6343650" cy="4721189"/>
          </a:xfrm>
          <a:prstGeom prst="rect">
            <a:avLst/>
          </a:prstGeom>
        </p:spPr>
      </p:pic>
      <p:sp>
        <p:nvSpPr>
          <p:cNvPr id="16" name="Speech Bubble: Rectangle with Corners Rounded 15">
            <a:extLst>
              <a:ext uri="{FF2B5EF4-FFF2-40B4-BE49-F238E27FC236}">
                <a16:creationId xmlns:a16="http://schemas.microsoft.com/office/drawing/2014/main" id="{423255B5-1B6A-AE72-F0F7-BD07D41271FA}"/>
              </a:ext>
            </a:extLst>
          </p:cNvPr>
          <p:cNvSpPr/>
          <p:nvPr/>
        </p:nvSpPr>
        <p:spPr>
          <a:xfrm>
            <a:off x="7905276" y="4145413"/>
            <a:ext cx="2137314" cy="646182"/>
          </a:xfrm>
          <a:prstGeom prst="wedgeRoundRectCallout">
            <a:avLst>
              <a:gd name="adj1" fmla="val -87261"/>
              <a:gd name="adj2" fmla="val -111610"/>
              <a:gd name="adj3" fmla="val 16667"/>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fa-IR" sz="1600" b="1" dirty="0">
                <a:cs typeface="B Nazanin" panose="00000400000000000000" pitchFamily="2" charset="-78"/>
              </a:rPr>
              <a:t>اشتراک کشورها</a:t>
            </a:r>
            <a:endParaRPr lang="en-US" sz="1600" b="1" dirty="0">
              <a:cs typeface="B Nazanin" panose="00000400000000000000" pitchFamily="2" charset="-78"/>
            </a:endParaRPr>
          </a:p>
        </p:txBody>
      </p:sp>
      <p:sp>
        <p:nvSpPr>
          <p:cNvPr id="13" name="Speech Bubble: Rectangle with Corners Rounded 12">
            <a:extLst>
              <a:ext uri="{FF2B5EF4-FFF2-40B4-BE49-F238E27FC236}">
                <a16:creationId xmlns:a16="http://schemas.microsoft.com/office/drawing/2014/main" id="{336013A5-5613-E27B-523E-62DA78788407}"/>
              </a:ext>
            </a:extLst>
          </p:cNvPr>
          <p:cNvSpPr/>
          <p:nvPr/>
        </p:nvSpPr>
        <p:spPr>
          <a:xfrm>
            <a:off x="93132" y="4828715"/>
            <a:ext cx="3022599" cy="646182"/>
          </a:xfrm>
          <a:prstGeom prst="wedgeRoundRectCallout">
            <a:avLst>
              <a:gd name="adj1" fmla="val 57460"/>
              <a:gd name="adj2" fmla="val -154848"/>
              <a:gd name="adj3" fmla="val 16667"/>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a-IR" sz="1600" b="1" dirty="0">
                <a:cs typeface="B Nazanin" panose="00000400000000000000" pitchFamily="2" charset="-78"/>
              </a:rPr>
              <a:t>هم‌استنادی</a:t>
            </a:r>
            <a:endParaRPr lang="en-US" sz="1600" b="1" dirty="0">
              <a:cs typeface="B Nazanin" panose="00000400000000000000" pitchFamily="2" charset="-78"/>
            </a:endParaRPr>
          </a:p>
          <a:p>
            <a:pPr algn="ctr"/>
            <a:r>
              <a:rPr lang="fa-IR" sz="1600" b="1" dirty="0">
                <a:cs typeface="B Nazanin" panose="00000400000000000000" pitchFamily="2" charset="-78"/>
              </a:rPr>
              <a:t>(ارجاع به دو مقاله در یک مقاله)</a:t>
            </a:r>
            <a:endParaRPr lang="en-US" sz="1600" b="1" dirty="0">
              <a:cs typeface="B Nazanin" panose="00000400000000000000" pitchFamily="2" charset="-78"/>
            </a:endParaRPr>
          </a:p>
        </p:txBody>
      </p:sp>
      <p:sp>
        <p:nvSpPr>
          <p:cNvPr id="2" name="Title 1">
            <a:extLst>
              <a:ext uri="{FF2B5EF4-FFF2-40B4-BE49-F238E27FC236}">
                <a16:creationId xmlns:a16="http://schemas.microsoft.com/office/drawing/2014/main" id="{C431ECED-F382-4404-2AA7-AA5037719464}"/>
              </a:ext>
            </a:extLst>
          </p:cNvPr>
          <p:cNvSpPr>
            <a:spLocks noGrp="1"/>
          </p:cNvSpPr>
          <p:nvPr>
            <p:ph type="title"/>
          </p:nvPr>
        </p:nvSpPr>
        <p:spPr>
          <a:xfrm>
            <a:off x="214604" y="365125"/>
            <a:ext cx="9685176" cy="707895"/>
          </a:xfrm>
          <a:solidFill>
            <a:schemeClr val="accent1">
              <a:lumMod val="40000"/>
              <a:lumOff val="60000"/>
            </a:schemeClr>
          </a:solidFill>
        </p:spPr>
        <p:txBody>
          <a:bodyPr>
            <a:normAutofit fontScale="90000"/>
          </a:bodyPr>
          <a:lstStyle/>
          <a:p>
            <a:pPr algn="r" rtl="1"/>
            <a:r>
              <a:rPr lang="fa-IR" b="1" dirty="0">
                <a:cs typeface="B Nazanin" panose="00000400000000000000" pitchFamily="2" charset="-78"/>
              </a:rPr>
              <a:t>نرم افزار</a:t>
            </a:r>
            <a:r>
              <a:rPr lang="en-US" b="1" dirty="0" err="1">
                <a:cs typeface="B Nazanin" panose="00000400000000000000" pitchFamily="2" charset="-78"/>
              </a:rPr>
              <a:t>VOSviewer</a:t>
            </a:r>
            <a:endParaRPr lang="en-US" b="1" dirty="0">
              <a:cs typeface="B Nazanin" panose="00000400000000000000" pitchFamily="2" charset="-78"/>
            </a:endParaRPr>
          </a:p>
        </p:txBody>
      </p:sp>
      <p:sp>
        <p:nvSpPr>
          <p:cNvPr id="17" name="Content Placeholder 2">
            <a:extLst>
              <a:ext uri="{FF2B5EF4-FFF2-40B4-BE49-F238E27FC236}">
                <a16:creationId xmlns:a16="http://schemas.microsoft.com/office/drawing/2014/main" id="{168E09BE-5C6B-1FBB-2BFF-AC850B8824F9}"/>
              </a:ext>
            </a:extLst>
          </p:cNvPr>
          <p:cNvSpPr>
            <a:spLocks noGrp="1"/>
          </p:cNvSpPr>
          <p:nvPr>
            <p:ph idx="1"/>
          </p:nvPr>
        </p:nvSpPr>
        <p:spPr>
          <a:xfrm>
            <a:off x="214604" y="1226220"/>
            <a:ext cx="9685176" cy="2016514"/>
          </a:xfrm>
        </p:spPr>
        <p:txBody>
          <a:bodyPr>
            <a:normAutofit/>
          </a:bodyPr>
          <a:lstStyle/>
          <a:p>
            <a:pPr marL="0" indent="0" algn="r" rtl="1">
              <a:buNone/>
            </a:pPr>
            <a:r>
              <a:rPr lang="fa-IR" sz="2400" b="1" dirty="0">
                <a:cs typeface="B Nazanin" panose="00000400000000000000" pitchFamily="2" charset="-78"/>
              </a:rPr>
              <a:t>ورود فهرست موضوعی (درسافت شده از </a:t>
            </a:r>
            <a:r>
              <a:rPr lang="en-US" sz="2400" b="1" dirty="0">
                <a:cs typeface="B Nazanin" panose="00000400000000000000" pitchFamily="2" charset="-78"/>
              </a:rPr>
              <a:t>Scopus</a:t>
            </a:r>
            <a:r>
              <a:rPr lang="fa-IR" sz="2400" b="1" dirty="0">
                <a:cs typeface="B Nazanin" panose="00000400000000000000" pitchFamily="2" charset="-78"/>
              </a:rPr>
              <a:t> یا </a:t>
            </a:r>
            <a:r>
              <a:rPr lang="en-US" sz="2400" b="1" dirty="0">
                <a:cs typeface="B Nazanin" panose="00000400000000000000" pitchFamily="2" charset="-78"/>
              </a:rPr>
              <a:t>WOS</a:t>
            </a:r>
            <a:r>
              <a:rPr lang="fa-IR" sz="2400" b="1" dirty="0">
                <a:cs typeface="B Nazanin" panose="00000400000000000000" pitchFamily="2" charset="-78"/>
              </a:rPr>
              <a:t>) در نرم افزار</a:t>
            </a:r>
            <a:endParaRPr lang="fa-IR" sz="2400" b="1" dirty="0">
              <a:solidFill>
                <a:srgbClr val="00B050"/>
              </a:solidFill>
              <a:cs typeface="B Nazanin" panose="00000400000000000000" pitchFamily="2" charset="-78"/>
            </a:endParaRPr>
          </a:p>
        </p:txBody>
      </p:sp>
      <p:sp>
        <p:nvSpPr>
          <p:cNvPr id="8" name="Speech Bubble: Rectangle with Corners Rounded 7">
            <a:extLst>
              <a:ext uri="{FF2B5EF4-FFF2-40B4-BE49-F238E27FC236}">
                <a16:creationId xmlns:a16="http://schemas.microsoft.com/office/drawing/2014/main" id="{C4926CF6-A28D-AEF8-1846-B53538D0B73C}"/>
              </a:ext>
            </a:extLst>
          </p:cNvPr>
          <p:cNvSpPr/>
          <p:nvPr/>
        </p:nvSpPr>
        <p:spPr>
          <a:xfrm>
            <a:off x="93134" y="1656751"/>
            <a:ext cx="3022600" cy="646182"/>
          </a:xfrm>
          <a:prstGeom prst="wedgeRoundRectCallout">
            <a:avLst>
              <a:gd name="adj1" fmla="val 55744"/>
              <a:gd name="adj2" fmla="val 196301"/>
              <a:gd name="adj3" fmla="val 16667"/>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a-IR" sz="1600" b="1" dirty="0">
                <a:cs typeface="B Nazanin" panose="00000400000000000000" pitchFamily="2" charset="-78"/>
              </a:rPr>
              <a:t>هم‌نویسندگی</a:t>
            </a:r>
            <a:endParaRPr lang="en-US" sz="1600" b="1" dirty="0">
              <a:cs typeface="B Nazanin" panose="00000400000000000000" pitchFamily="2" charset="-78"/>
            </a:endParaRPr>
          </a:p>
          <a:p>
            <a:pPr algn="ctr"/>
            <a:r>
              <a:rPr lang="fa-IR" sz="1600" b="1" dirty="0">
                <a:cs typeface="B Nazanin" panose="00000400000000000000" pitchFamily="2" charset="-78"/>
              </a:rPr>
              <a:t>(آثار مشترک نویسندگان)</a:t>
            </a:r>
            <a:endParaRPr lang="en-US" sz="1600" b="1" dirty="0">
              <a:cs typeface="B Nazanin" panose="00000400000000000000" pitchFamily="2" charset="-78"/>
            </a:endParaRPr>
          </a:p>
        </p:txBody>
      </p:sp>
      <p:sp>
        <p:nvSpPr>
          <p:cNvPr id="9" name="Speech Bubble: Rectangle with Corners Rounded 8">
            <a:extLst>
              <a:ext uri="{FF2B5EF4-FFF2-40B4-BE49-F238E27FC236}">
                <a16:creationId xmlns:a16="http://schemas.microsoft.com/office/drawing/2014/main" id="{DB7F95C1-DB76-3D70-4444-09E4FE828DA2}"/>
              </a:ext>
            </a:extLst>
          </p:cNvPr>
          <p:cNvSpPr/>
          <p:nvPr/>
        </p:nvSpPr>
        <p:spPr>
          <a:xfrm>
            <a:off x="93133" y="2449742"/>
            <a:ext cx="3022599" cy="646182"/>
          </a:xfrm>
          <a:prstGeom prst="wedgeRoundRectCallout">
            <a:avLst>
              <a:gd name="adj1" fmla="val 56620"/>
              <a:gd name="adj2" fmla="val 113755"/>
              <a:gd name="adj3" fmla="val 16667"/>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a-IR" sz="1600" b="1" dirty="0">
                <a:cs typeface="B Nazanin" panose="00000400000000000000" pitchFamily="2" charset="-78"/>
              </a:rPr>
              <a:t>همزمانی</a:t>
            </a:r>
            <a:endParaRPr lang="en-US" sz="1600" b="1" dirty="0">
              <a:cs typeface="B Nazanin" panose="00000400000000000000" pitchFamily="2" charset="-78"/>
            </a:endParaRPr>
          </a:p>
          <a:p>
            <a:pPr algn="ctr"/>
            <a:r>
              <a:rPr lang="fa-IR" sz="1600" b="1" dirty="0">
                <a:cs typeface="B Nazanin" panose="00000400000000000000" pitchFamily="2" charset="-78"/>
              </a:rPr>
              <a:t>(هم زمان روی چه موضوعاتی کار شده)</a:t>
            </a:r>
            <a:endParaRPr lang="en-US" sz="1600" b="1" dirty="0">
              <a:cs typeface="B Nazanin" panose="00000400000000000000" pitchFamily="2" charset="-78"/>
            </a:endParaRPr>
          </a:p>
        </p:txBody>
      </p:sp>
      <p:sp>
        <p:nvSpPr>
          <p:cNvPr id="10" name="Speech Bubble: Rectangle with Corners Rounded 9">
            <a:extLst>
              <a:ext uri="{FF2B5EF4-FFF2-40B4-BE49-F238E27FC236}">
                <a16:creationId xmlns:a16="http://schemas.microsoft.com/office/drawing/2014/main" id="{6E6E7F3B-883F-C006-1605-BB8903FD4D0F}"/>
              </a:ext>
            </a:extLst>
          </p:cNvPr>
          <p:cNvSpPr/>
          <p:nvPr/>
        </p:nvSpPr>
        <p:spPr>
          <a:xfrm>
            <a:off x="93133" y="3242733"/>
            <a:ext cx="3022599" cy="646182"/>
          </a:xfrm>
          <a:prstGeom prst="wedgeRoundRectCallout">
            <a:avLst>
              <a:gd name="adj1" fmla="val 56900"/>
              <a:gd name="adj2" fmla="val 22037"/>
              <a:gd name="adj3" fmla="val 16667"/>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a-IR" sz="1600" b="1" dirty="0">
                <a:cs typeface="B Nazanin" panose="00000400000000000000" pitchFamily="2" charset="-78"/>
              </a:rPr>
              <a:t>استناد</a:t>
            </a:r>
            <a:endParaRPr lang="en-US" sz="1600" b="1" dirty="0">
              <a:cs typeface="B Nazanin" panose="00000400000000000000" pitchFamily="2" charset="-78"/>
            </a:endParaRPr>
          </a:p>
          <a:p>
            <a:pPr algn="ctr"/>
            <a:r>
              <a:rPr lang="fa-IR" sz="1600" b="1" dirty="0">
                <a:cs typeface="B Nazanin" panose="00000400000000000000" pitchFamily="2" charset="-78"/>
              </a:rPr>
              <a:t>(تعداد استنادها)</a:t>
            </a:r>
            <a:endParaRPr lang="en-US" sz="1600" b="1" dirty="0">
              <a:cs typeface="B Nazanin" panose="00000400000000000000" pitchFamily="2" charset="-78"/>
            </a:endParaRPr>
          </a:p>
        </p:txBody>
      </p:sp>
      <p:sp>
        <p:nvSpPr>
          <p:cNvPr id="12" name="Speech Bubble: Rectangle with Corners Rounded 11">
            <a:extLst>
              <a:ext uri="{FF2B5EF4-FFF2-40B4-BE49-F238E27FC236}">
                <a16:creationId xmlns:a16="http://schemas.microsoft.com/office/drawing/2014/main" id="{2E267738-14CA-8927-68BA-7919263E7DBB}"/>
              </a:ext>
            </a:extLst>
          </p:cNvPr>
          <p:cNvSpPr/>
          <p:nvPr/>
        </p:nvSpPr>
        <p:spPr>
          <a:xfrm>
            <a:off x="93132" y="4035724"/>
            <a:ext cx="3022599" cy="646182"/>
          </a:xfrm>
          <a:prstGeom prst="wedgeRoundRectCallout">
            <a:avLst>
              <a:gd name="adj1" fmla="val 58020"/>
              <a:gd name="adj2" fmla="val -69681"/>
              <a:gd name="adj3" fmla="val 16667"/>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a-IR" sz="1600" b="1" dirty="0">
                <a:cs typeface="B Nazanin" panose="00000400000000000000" pitchFamily="2" charset="-78"/>
              </a:rPr>
              <a:t>زوج کتاب شناختی</a:t>
            </a:r>
            <a:endParaRPr lang="en-US" sz="1600" b="1" dirty="0">
              <a:cs typeface="B Nazanin" panose="00000400000000000000" pitchFamily="2" charset="-78"/>
            </a:endParaRPr>
          </a:p>
          <a:p>
            <a:pPr algn="ctr"/>
            <a:r>
              <a:rPr lang="fa-IR" sz="1600" b="1" dirty="0">
                <a:cs typeface="B Nazanin" panose="00000400000000000000" pitchFamily="2" charset="-78"/>
              </a:rPr>
              <a:t>(تعداد ارجاعات مشترک مقالات)</a:t>
            </a:r>
            <a:endParaRPr lang="en-US" sz="1600" b="1" dirty="0">
              <a:cs typeface="B Nazanin" panose="00000400000000000000" pitchFamily="2" charset="-78"/>
            </a:endParaRPr>
          </a:p>
        </p:txBody>
      </p:sp>
      <p:sp>
        <p:nvSpPr>
          <p:cNvPr id="14" name="Speech Bubble: Rectangle with Corners Rounded 13">
            <a:extLst>
              <a:ext uri="{FF2B5EF4-FFF2-40B4-BE49-F238E27FC236}">
                <a16:creationId xmlns:a16="http://schemas.microsoft.com/office/drawing/2014/main" id="{E6BAAA02-BC91-C8E4-7976-E70CC260EBB7}"/>
              </a:ext>
            </a:extLst>
          </p:cNvPr>
          <p:cNvSpPr/>
          <p:nvPr/>
        </p:nvSpPr>
        <p:spPr>
          <a:xfrm>
            <a:off x="7905276" y="2616869"/>
            <a:ext cx="2137314" cy="646182"/>
          </a:xfrm>
          <a:prstGeom prst="wedgeRoundRectCallout">
            <a:avLst>
              <a:gd name="adj1" fmla="val -88449"/>
              <a:gd name="adj2" fmla="val 56103"/>
              <a:gd name="adj3" fmla="val 16667"/>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fa-IR" sz="1600" b="1" dirty="0">
                <a:cs typeface="B Nazanin" panose="00000400000000000000" pitchFamily="2" charset="-78"/>
              </a:rPr>
              <a:t>اشتراک نویسندگان</a:t>
            </a:r>
            <a:endParaRPr lang="en-US" sz="1600" b="1" dirty="0">
              <a:cs typeface="B Nazanin" panose="00000400000000000000" pitchFamily="2" charset="-78"/>
            </a:endParaRPr>
          </a:p>
        </p:txBody>
      </p:sp>
      <p:sp>
        <p:nvSpPr>
          <p:cNvPr id="15" name="Speech Bubble: Rectangle with Corners Rounded 14">
            <a:extLst>
              <a:ext uri="{FF2B5EF4-FFF2-40B4-BE49-F238E27FC236}">
                <a16:creationId xmlns:a16="http://schemas.microsoft.com/office/drawing/2014/main" id="{2469D3C2-A3AB-BACC-A097-60D086AEAEB1}"/>
              </a:ext>
            </a:extLst>
          </p:cNvPr>
          <p:cNvSpPr/>
          <p:nvPr/>
        </p:nvSpPr>
        <p:spPr>
          <a:xfrm>
            <a:off x="7905276" y="3381141"/>
            <a:ext cx="2137314" cy="646182"/>
          </a:xfrm>
          <a:prstGeom prst="wedgeRoundRectCallout">
            <a:avLst>
              <a:gd name="adj1" fmla="val -75377"/>
              <a:gd name="adj2" fmla="val -23823"/>
              <a:gd name="adj3" fmla="val 16667"/>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fa-IR" sz="1600" b="1" dirty="0">
                <a:cs typeface="B Nazanin" panose="00000400000000000000" pitchFamily="2" charset="-78"/>
              </a:rPr>
              <a:t>اشتراک نهادی یا نشریه</a:t>
            </a:r>
            <a:endParaRPr lang="en-US" sz="1600" b="1" dirty="0">
              <a:cs typeface="B Nazanin" panose="00000400000000000000" pitchFamily="2" charset="-78"/>
            </a:endParaRPr>
          </a:p>
        </p:txBody>
      </p:sp>
      <p:sp>
        <p:nvSpPr>
          <p:cNvPr id="3" name="Rectangle 2">
            <a:extLst>
              <a:ext uri="{FF2B5EF4-FFF2-40B4-BE49-F238E27FC236}">
                <a16:creationId xmlns:a16="http://schemas.microsoft.com/office/drawing/2014/main" id="{63FA140B-CAD3-FEBE-E08B-32979A9FB02D}"/>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Rounded Corners 4">
            <a:hlinkClick r:id="rId3" action="ppaction://hlinksldjump"/>
            <a:extLst>
              <a:ext uri="{FF2B5EF4-FFF2-40B4-BE49-F238E27FC236}">
                <a16:creationId xmlns:a16="http://schemas.microsoft.com/office/drawing/2014/main" id="{69F3AE63-691C-CE33-161D-C9110A0633FE}"/>
              </a:ext>
            </a:extLst>
          </p:cNvPr>
          <p:cNvSpPr/>
          <p:nvPr/>
        </p:nvSpPr>
        <p:spPr>
          <a:xfrm>
            <a:off x="10375296" y="95654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DOI</a:t>
            </a:r>
          </a:p>
        </p:txBody>
      </p:sp>
      <p:sp>
        <p:nvSpPr>
          <p:cNvPr id="6" name="Rectangle: Rounded Corners 5">
            <a:hlinkClick r:id="rId4" action="ppaction://hlinksldjump"/>
            <a:extLst>
              <a:ext uri="{FF2B5EF4-FFF2-40B4-BE49-F238E27FC236}">
                <a16:creationId xmlns:a16="http://schemas.microsoft.com/office/drawing/2014/main" id="{836546EB-3A74-096D-8399-D101374275D6}"/>
              </a:ext>
            </a:extLst>
          </p:cNvPr>
          <p:cNvSpPr/>
          <p:nvPr/>
        </p:nvSpPr>
        <p:spPr>
          <a:xfrm>
            <a:off x="10375296" y="55268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bg1"/>
                </a:solidFill>
                <a:cs typeface="B Nazanin" panose="00000400000000000000" pitchFamily="2" charset="-78"/>
              </a:rPr>
              <a:t>معرفی منابع</a:t>
            </a:r>
            <a:endParaRPr lang="en-US" sz="1400" b="1" dirty="0">
              <a:solidFill>
                <a:schemeClr val="bg1"/>
              </a:solidFill>
              <a:cs typeface="B Nazanin" panose="00000400000000000000" pitchFamily="2" charset="-78"/>
            </a:endParaRPr>
          </a:p>
        </p:txBody>
      </p:sp>
      <p:pic>
        <p:nvPicPr>
          <p:cNvPr id="7" name="Picture 6">
            <a:extLst>
              <a:ext uri="{FF2B5EF4-FFF2-40B4-BE49-F238E27FC236}">
                <a16:creationId xmlns:a16="http://schemas.microsoft.com/office/drawing/2014/main" id="{1BFB5440-8F9A-F475-2613-A2EF3FC9EED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11" name="TextBox 10">
            <a:extLst>
              <a:ext uri="{FF2B5EF4-FFF2-40B4-BE49-F238E27FC236}">
                <a16:creationId xmlns:a16="http://schemas.microsoft.com/office/drawing/2014/main" id="{B0839911-EB12-4058-9B8C-AA7EDD91AA8F}"/>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18" name="Rectangle: Rounded Corners 17">
            <a:hlinkClick r:id="rId6" action="ppaction://hlinksldjump"/>
            <a:extLst>
              <a:ext uri="{FF2B5EF4-FFF2-40B4-BE49-F238E27FC236}">
                <a16:creationId xmlns:a16="http://schemas.microsoft.com/office/drawing/2014/main" id="{DB3C70C5-1303-B99F-1ADB-B1BE37AE6696}"/>
              </a:ext>
            </a:extLst>
          </p:cNvPr>
          <p:cNvSpPr/>
          <p:nvPr/>
        </p:nvSpPr>
        <p:spPr>
          <a:xfrm>
            <a:off x="10375296" y="138580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علم سنجی</a:t>
            </a:r>
            <a:endParaRPr lang="en-US" sz="1400" b="1" dirty="0">
              <a:solidFill>
                <a:schemeClr val="bg1"/>
              </a:solidFill>
              <a:cs typeface="B Nazanin" panose="00000400000000000000" pitchFamily="2" charset="-78"/>
            </a:endParaRPr>
          </a:p>
        </p:txBody>
      </p:sp>
      <p:sp>
        <p:nvSpPr>
          <p:cNvPr id="19" name="Rectangle: Rounded Corners 18">
            <a:hlinkClick r:id="rId7" action="ppaction://hlinksldjump"/>
            <a:extLst>
              <a:ext uri="{FF2B5EF4-FFF2-40B4-BE49-F238E27FC236}">
                <a16:creationId xmlns:a16="http://schemas.microsoft.com/office/drawing/2014/main" id="{8ADDCA52-7793-ED0E-DF59-B24195C9E2FA}"/>
              </a:ext>
            </a:extLst>
          </p:cNvPr>
          <p:cNvSpPr/>
          <p:nvPr/>
        </p:nvSpPr>
        <p:spPr>
          <a:xfrm>
            <a:off x="10375296" y="1815066"/>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رتبه بندی نشریات</a:t>
            </a:r>
            <a:endParaRPr lang="en-US" sz="1400" b="1" dirty="0">
              <a:solidFill>
                <a:schemeClr val="bg1"/>
              </a:solidFill>
              <a:cs typeface="B Nazanin" panose="00000400000000000000" pitchFamily="2" charset="-78"/>
            </a:endParaRPr>
          </a:p>
        </p:txBody>
      </p:sp>
      <p:sp>
        <p:nvSpPr>
          <p:cNvPr id="20" name="Rectangle: Rounded Corners 19">
            <a:hlinkClick r:id="rId8" action="ppaction://hlinksldjump"/>
            <a:extLst>
              <a:ext uri="{FF2B5EF4-FFF2-40B4-BE49-F238E27FC236}">
                <a16:creationId xmlns:a16="http://schemas.microsoft.com/office/drawing/2014/main" id="{CB40F7D8-DA21-6F81-F621-0CE449284E27}"/>
              </a:ext>
            </a:extLst>
          </p:cNvPr>
          <p:cNvSpPr/>
          <p:nvPr/>
        </p:nvSpPr>
        <p:spPr>
          <a:xfrm>
            <a:off x="10375296" y="264309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دریافت مقاله</a:t>
            </a:r>
            <a:endParaRPr lang="en-US" sz="1400" b="1" dirty="0">
              <a:solidFill>
                <a:schemeClr val="bg1"/>
              </a:solidFill>
              <a:cs typeface="B Nazanin" panose="00000400000000000000" pitchFamily="2" charset="-78"/>
            </a:endParaRPr>
          </a:p>
        </p:txBody>
      </p:sp>
      <p:sp>
        <p:nvSpPr>
          <p:cNvPr id="26" name="Rectangle: Rounded Corners 25">
            <a:hlinkClick r:id="rId9" action="ppaction://hlinksldjump"/>
            <a:extLst>
              <a:ext uri="{FF2B5EF4-FFF2-40B4-BE49-F238E27FC236}">
                <a16:creationId xmlns:a16="http://schemas.microsoft.com/office/drawing/2014/main" id="{6AD97BBB-3ACD-7EA7-3695-FFEBD084F6A9}"/>
              </a:ext>
            </a:extLst>
          </p:cNvPr>
          <p:cNvSpPr/>
          <p:nvPr/>
        </p:nvSpPr>
        <p:spPr>
          <a:xfrm>
            <a:off x="10375296" y="305541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سامانه پژوهشیار</a:t>
            </a:r>
            <a:endParaRPr lang="en-US" sz="1400" b="1" dirty="0">
              <a:solidFill>
                <a:schemeClr val="bg1"/>
              </a:solidFill>
              <a:cs typeface="B Nazanin" panose="00000400000000000000" pitchFamily="2" charset="-78"/>
            </a:endParaRPr>
          </a:p>
        </p:txBody>
      </p:sp>
      <p:sp>
        <p:nvSpPr>
          <p:cNvPr id="28" name="Rectangle: Rounded Corners 27">
            <a:hlinkClick r:id="rId10" action="ppaction://hlinksldjump"/>
            <a:extLst>
              <a:ext uri="{FF2B5EF4-FFF2-40B4-BE49-F238E27FC236}">
                <a16:creationId xmlns:a16="http://schemas.microsoft.com/office/drawing/2014/main" id="{0E7D4145-3089-2967-6D65-D44600B0E708}"/>
              </a:ext>
            </a:extLst>
          </p:cNvPr>
          <p:cNvSpPr/>
          <p:nvPr/>
        </p:nvSpPr>
        <p:spPr>
          <a:xfrm>
            <a:off x="10375296" y="347620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ORCID</a:t>
            </a:r>
          </a:p>
        </p:txBody>
      </p:sp>
      <p:sp>
        <p:nvSpPr>
          <p:cNvPr id="29" name="Rectangle: Rounded Corners 28">
            <a:hlinkClick r:id="rId11" action="ppaction://hlinksldjump"/>
            <a:extLst>
              <a:ext uri="{FF2B5EF4-FFF2-40B4-BE49-F238E27FC236}">
                <a16:creationId xmlns:a16="http://schemas.microsoft.com/office/drawing/2014/main" id="{866A258D-1472-94B4-AE52-5A3A41E5515E}"/>
              </a:ext>
            </a:extLst>
          </p:cNvPr>
          <p:cNvSpPr/>
          <p:nvPr/>
        </p:nvSpPr>
        <p:spPr>
          <a:xfrm>
            <a:off x="10375296" y="388852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ساختار مقاله</a:t>
            </a:r>
            <a:endParaRPr lang="en-US" sz="1400" b="1" dirty="0">
              <a:solidFill>
                <a:schemeClr val="bg1"/>
              </a:solidFill>
              <a:cs typeface="B Nazanin" panose="00000400000000000000" pitchFamily="2" charset="-78"/>
            </a:endParaRPr>
          </a:p>
        </p:txBody>
      </p:sp>
      <p:sp>
        <p:nvSpPr>
          <p:cNvPr id="30" name="Rectangle: Rounded Corners 29">
            <a:hlinkClick r:id="rId12" action="ppaction://hlinksldjump"/>
            <a:extLst>
              <a:ext uri="{FF2B5EF4-FFF2-40B4-BE49-F238E27FC236}">
                <a16:creationId xmlns:a16="http://schemas.microsoft.com/office/drawing/2014/main" id="{AF25DC13-632A-7ADE-C866-BBFD1E737F59}"/>
              </a:ext>
            </a:extLst>
          </p:cNvPr>
          <p:cNvSpPr/>
          <p:nvPr/>
        </p:nvSpPr>
        <p:spPr>
          <a:xfrm>
            <a:off x="10375296" y="43093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ارجاع دهی و نکات مهم</a:t>
            </a:r>
            <a:endParaRPr lang="en-US" sz="1400" b="1" dirty="0">
              <a:solidFill>
                <a:schemeClr val="bg1"/>
              </a:solidFill>
              <a:cs typeface="B Nazanin" panose="00000400000000000000" pitchFamily="2" charset="-78"/>
            </a:endParaRPr>
          </a:p>
        </p:txBody>
      </p:sp>
      <p:sp>
        <p:nvSpPr>
          <p:cNvPr id="31" name="Rectangle: Rounded Corners 30">
            <a:hlinkClick r:id="rId13" action="ppaction://hlinksldjump"/>
            <a:extLst>
              <a:ext uri="{FF2B5EF4-FFF2-40B4-BE49-F238E27FC236}">
                <a16:creationId xmlns:a16="http://schemas.microsoft.com/office/drawing/2014/main" id="{43846F03-C6FF-DD68-AB7E-97EEE8230DBF}"/>
              </a:ext>
            </a:extLst>
          </p:cNvPr>
          <p:cNvSpPr/>
          <p:nvPr/>
        </p:nvSpPr>
        <p:spPr>
          <a:xfrm>
            <a:off x="10375296" y="473011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انواع مقاله</a:t>
            </a:r>
            <a:endParaRPr lang="en-US" sz="1400" b="1" dirty="0">
              <a:solidFill>
                <a:schemeClr val="bg1"/>
              </a:solidFill>
              <a:cs typeface="B Nazanin" panose="00000400000000000000" pitchFamily="2" charset="-78"/>
            </a:endParaRPr>
          </a:p>
        </p:txBody>
      </p:sp>
      <p:sp>
        <p:nvSpPr>
          <p:cNvPr id="32" name="Rectangle: Rounded Corners 31">
            <a:hlinkClick r:id="rId14" action="ppaction://hlinksldjump"/>
            <a:extLst>
              <a:ext uri="{FF2B5EF4-FFF2-40B4-BE49-F238E27FC236}">
                <a16:creationId xmlns:a16="http://schemas.microsoft.com/office/drawing/2014/main" id="{BFD35B7F-73F5-2364-DE1C-BFD3C5E5ABDE}"/>
              </a:ext>
            </a:extLst>
          </p:cNvPr>
          <p:cNvSpPr/>
          <p:nvPr/>
        </p:nvSpPr>
        <p:spPr>
          <a:xfrm>
            <a:off x="10375296" y="515090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پذیرش و داوری</a:t>
            </a:r>
            <a:endParaRPr lang="en-US" sz="1400" b="1" dirty="0">
              <a:solidFill>
                <a:schemeClr val="bg1"/>
              </a:solidFill>
              <a:cs typeface="B Nazanin" panose="00000400000000000000" pitchFamily="2" charset="-78"/>
            </a:endParaRPr>
          </a:p>
        </p:txBody>
      </p:sp>
      <p:sp>
        <p:nvSpPr>
          <p:cNvPr id="33" name="Rectangle: Rounded Corners 32">
            <a:hlinkClick r:id="rId15" action="ppaction://hlinksldjump"/>
            <a:extLst>
              <a:ext uri="{FF2B5EF4-FFF2-40B4-BE49-F238E27FC236}">
                <a16:creationId xmlns:a16="http://schemas.microsoft.com/office/drawing/2014/main" id="{9F54E34F-3CFB-4AA0-C036-6B4C141D71F8}"/>
              </a:ext>
            </a:extLst>
          </p:cNvPr>
          <p:cNvSpPr/>
          <p:nvPr/>
        </p:nvSpPr>
        <p:spPr>
          <a:xfrm>
            <a:off x="10375296" y="55632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سئو آکادمیک</a:t>
            </a:r>
            <a:endParaRPr lang="en-US" sz="1400" b="1" dirty="0">
              <a:solidFill>
                <a:schemeClr val="bg1"/>
              </a:solidFill>
              <a:cs typeface="B Nazanin" panose="00000400000000000000" pitchFamily="2" charset="-78"/>
            </a:endParaRPr>
          </a:p>
        </p:txBody>
      </p:sp>
      <p:sp>
        <p:nvSpPr>
          <p:cNvPr id="34" name="Rectangle: Rounded Corners 33">
            <a:hlinkClick r:id="rId16" action="ppaction://hlinksldjump"/>
            <a:extLst>
              <a:ext uri="{FF2B5EF4-FFF2-40B4-BE49-F238E27FC236}">
                <a16:creationId xmlns:a16="http://schemas.microsoft.com/office/drawing/2014/main" id="{A2AEDE41-DE08-1030-E151-3712A6F18732}"/>
              </a:ext>
            </a:extLst>
          </p:cNvPr>
          <p:cNvSpPr/>
          <p:nvPr/>
        </p:nvSpPr>
        <p:spPr>
          <a:xfrm>
            <a:off x="10375297" y="597554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MaxQDA</a:t>
            </a:r>
            <a:endParaRPr lang="en-US" sz="1400" b="1" dirty="0">
              <a:solidFill>
                <a:schemeClr val="bg1"/>
              </a:solidFill>
              <a:cs typeface="B Nazanin" panose="00000400000000000000" pitchFamily="2" charset="-78"/>
            </a:endParaRPr>
          </a:p>
        </p:txBody>
      </p:sp>
      <p:sp>
        <p:nvSpPr>
          <p:cNvPr id="35" name="Rectangle: Rounded Corners 34">
            <a:hlinkClick r:id="rId17" action="ppaction://hlinksldjump"/>
            <a:extLst>
              <a:ext uri="{FF2B5EF4-FFF2-40B4-BE49-F238E27FC236}">
                <a16:creationId xmlns:a16="http://schemas.microsoft.com/office/drawing/2014/main" id="{2060BE33-E86E-6A40-1DA1-8AA02630579F}"/>
              </a:ext>
            </a:extLst>
          </p:cNvPr>
          <p:cNvSpPr/>
          <p:nvPr/>
        </p:nvSpPr>
        <p:spPr>
          <a:xfrm>
            <a:off x="10375296" y="6396329"/>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روش‌های تحقیق منتخب</a:t>
            </a:r>
            <a:endParaRPr lang="en-US" sz="1400" b="1" dirty="0">
              <a:solidFill>
                <a:schemeClr val="bg1"/>
              </a:solidFill>
              <a:cs typeface="B Nazanin" panose="00000400000000000000" pitchFamily="2" charset="-78"/>
            </a:endParaRPr>
          </a:p>
        </p:txBody>
      </p:sp>
      <p:sp>
        <p:nvSpPr>
          <p:cNvPr id="36" name="Rectangle: Rounded Corners 35">
            <a:hlinkClick r:id="rId7" action="ppaction://hlinksldjump"/>
            <a:extLst>
              <a:ext uri="{FF2B5EF4-FFF2-40B4-BE49-F238E27FC236}">
                <a16:creationId xmlns:a16="http://schemas.microsoft.com/office/drawing/2014/main" id="{AB6FFC25-6F38-0634-CA4F-2B75FC8615BE}"/>
              </a:ext>
            </a:extLst>
          </p:cNvPr>
          <p:cNvSpPr/>
          <p:nvPr/>
        </p:nvSpPr>
        <p:spPr>
          <a:xfrm>
            <a:off x="10380825" y="2239233"/>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tx1"/>
                </a:solidFill>
                <a:cs typeface="B Nazanin" panose="00000400000000000000" pitchFamily="2" charset="-78"/>
              </a:rPr>
              <a:t>VOSViewer</a:t>
            </a:r>
            <a:endParaRPr lang="en-US" sz="1400" b="1" dirty="0">
              <a:solidFill>
                <a:schemeClr val="tx1"/>
              </a:solidFill>
              <a:cs typeface="B Nazanin" panose="00000400000000000000" pitchFamily="2" charset="-78"/>
            </a:endParaRPr>
          </a:p>
        </p:txBody>
      </p:sp>
    </p:spTree>
    <p:extLst>
      <p:ext uri="{BB962C8B-B14F-4D97-AF65-F5344CB8AC3E}">
        <p14:creationId xmlns:p14="http://schemas.microsoft.com/office/powerpoint/2010/main" val="3868481003"/>
      </p:ext>
    </p:extLst>
  </p:cSld>
  <p:clrMapOvr>
    <a:masterClrMapping/>
  </p:clrMapOvr>
  <p:transition spd="med">
    <p:pull/>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29E1129-1924-610A-83F6-E59EA1C783EA}"/>
              </a:ext>
            </a:extLst>
          </p:cNvPr>
          <p:cNvPicPr>
            <a:picLocks noChangeAspect="1"/>
          </p:cNvPicPr>
          <p:nvPr/>
        </p:nvPicPr>
        <p:blipFill>
          <a:blip r:embed="rId2"/>
          <a:stretch>
            <a:fillRect/>
          </a:stretch>
        </p:blipFill>
        <p:spPr>
          <a:xfrm>
            <a:off x="1992841" y="1763694"/>
            <a:ext cx="6185959" cy="5043507"/>
          </a:xfrm>
          <a:prstGeom prst="rect">
            <a:avLst/>
          </a:prstGeom>
        </p:spPr>
      </p:pic>
      <p:sp>
        <p:nvSpPr>
          <p:cNvPr id="2" name="Title 1">
            <a:extLst>
              <a:ext uri="{FF2B5EF4-FFF2-40B4-BE49-F238E27FC236}">
                <a16:creationId xmlns:a16="http://schemas.microsoft.com/office/drawing/2014/main" id="{C431ECED-F382-4404-2AA7-AA5037719464}"/>
              </a:ext>
            </a:extLst>
          </p:cNvPr>
          <p:cNvSpPr>
            <a:spLocks noGrp="1"/>
          </p:cNvSpPr>
          <p:nvPr>
            <p:ph type="title"/>
          </p:nvPr>
        </p:nvSpPr>
        <p:spPr>
          <a:xfrm>
            <a:off x="214604" y="365125"/>
            <a:ext cx="9685176" cy="707895"/>
          </a:xfrm>
          <a:solidFill>
            <a:schemeClr val="accent1">
              <a:lumMod val="40000"/>
              <a:lumOff val="60000"/>
            </a:schemeClr>
          </a:solidFill>
        </p:spPr>
        <p:txBody>
          <a:bodyPr>
            <a:normAutofit fontScale="90000"/>
          </a:bodyPr>
          <a:lstStyle/>
          <a:p>
            <a:pPr algn="r" rtl="1"/>
            <a:r>
              <a:rPr lang="fa-IR" b="1" dirty="0">
                <a:cs typeface="B Nazanin" panose="00000400000000000000" pitchFamily="2" charset="-78"/>
              </a:rPr>
              <a:t>نرم افزار</a:t>
            </a:r>
            <a:r>
              <a:rPr lang="en-US" b="1" dirty="0" err="1">
                <a:cs typeface="B Nazanin" panose="00000400000000000000" pitchFamily="2" charset="-78"/>
              </a:rPr>
              <a:t>VOSviewer</a:t>
            </a:r>
            <a:endParaRPr lang="en-US" b="1" dirty="0">
              <a:cs typeface="B Nazanin" panose="00000400000000000000" pitchFamily="2" charset="-78"/>
            </a:endParaRPr>
          </a:p>
        </p:txBody>
      </p:sp>
      <p:sp>
        <p:nvSpPr>
          <p:cNvPr id="17" name="Content Placeholder 2">
            <a:extLst>
              <a:ext uri="{FF2B5EF4-FFF2-40B4-BE49-F238E27FC236}">
                <a16:creationId xmlns:a16="http://schemas.microsoft.com/office/drawing/2014/main" id="{168E09BE-5C6B-1FBB-2BFF-AC850B8824F9}"/>
              </a:ext>
            </a:extLst>
          </p:cNvPr>
          <p:cNvSpPr>
            <a:spLocks noGrp="1"/>
          </p:cNvSpPr>
          <p:nvPr>
            <p:ph idx="1"/>
          </p:nvPr>
        </p:nvSpPr>
        <p:spPr>
          <a:xfrm>
            <a:off x="214604" y="1226220"/>
            <a:ext cx="9685176" cy="2016514"/>
          </a:xfrm>
        </p:spPr>
        <p:txBody>
          <a:bodyPr>
            <a:normAutofit/>
          </a:bodyPr>
          <a:lstStyle/>
          <a:p>
            <a:pPr marL="0" indent="0" algn="r" rtl="1">
              <a:buNone/>
            </a:pPr>
            <a:r>
              <a:rPr lang="fa-IR" sz="2400" b="1" dirty="0">
                <a:cs typeface="B Nazanin" panose="00000400000000000000" pitchFamily="2" charset="-78"/>
              </a:rPr>
              <a:t>ورود فهرست موضوعی (درسافت شده از </a:t>
            </a:r>
            <a:r>
              <a:rPr lang="en-US" sz="2400" b="1" dirty="0">
                <a:cs typeface="B Nazanin" panose="00000400000000000000" pitchFamily="2" charset="-78"/>
              </a:rPr>
              <a:t>Scopus</a:t>
            </a:r>
            <a:r>
              <a:rPr lang="fa-IR" sz="2400" b="1" dirty="0">
                <a:cs typeface="B Nazanin" panose="00000400000000000000" pitchFamily="2" charset="-78"/>
              </a:rPr>
              <a:t> یا </a:t>
            </a:r>
            <a:r>
              <a:rPr lang="en-US" sz="2400" b="1" dirty="0">
                <a:cs typeface="B Nazanin" panose="00000400000000000000" pitchFamily="2" charset="-78"/>
              </a:rPr>
              <a:t>WOS</a:t>
            </a:r>
            <a:r>
              <a:rPr lang="fa-IR" sz="2400" b="1" dirty="0">
                <a:cs typeface="B Nazanin" panose="00000400000000000000" pitchFamily="2" charset="-78"/>
              </a:rPr>
              <a:t>) در نرم افزار</a:t>
            </a:r>
            <a:endParaRPr lang="fa-IR" sz="2400" b="1" dirty="0">
              <a:solidFill>
                <a:srgbClr val="00B050"/>
              </a:solidFill>
              <a:cs typeface="B Nazanin" panose="00000400000000000000" pitchFamily="2" charset="-78"/>
            </a:endParaRPr>
          </a:p>
        </p:txBody>
      </p:sp>
      <p:sp>
        <p:nvSpPr>
          <p:cNvPr id="11" name="Arrow: Left 10">
            <a:extLst>
              <a:ext uri="{FF2B5EF4-FFF2-40B4-BE49-F238E27FC236}">
                <a16:creationId xmlns:a16="http://schemas.microsoft.com/office/drawing/2014/main" id="{AE1152A1-CE87-6245-81E0-8B62B0877F34}"/>
              </a:ext>
            </a:extLst>
          </p:cNvPr>
          <p:cNvSpPr/>
          <p:nvPr/>
        </p:nvSpPr>
        <p:spPr>
          <a:xfrm rot="5400000">
            <a:off x="4392970" y="2916705"/>
            <a:ext cx="595127" cy="604148"/>
          </a:xfrm>
          <a:prstGeom prst="leftArrow">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8" name="Rectangle: Rounded Corners 7">
            <a:extLst>
              <a:ext uri="{FF2B5EF4-FFF2-40B4-BE49-F238E27FC236}">
                <a16:creationId xmlns:a16="http://schemas.microsoft.com/office/drawing/2014/main" id="{C814679A-1AB4-7417-EB9B-8AE3E541C913}"/>
              </a:ext>
            </a:extLst>
          </p:cNvPr>
          <p:cNvSpPr/>
          <p:nvPr/>
        </p:nvSpPr>
        <p:spPr>
          <a:xfrm>
            <a:off x="3335867" y="3673511"/>
            <a:ext cx="2760133" cy="91440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a-IR" sz="2000" b="1" dirty="0">
                <a:cs typeface="B Nazanin" panose="00000400000000000000" pitchFamily="2" charset="-78"/>
              </a:rPr>
              <a:t>حد اقل تعداد ارجاع</a:t>
            </a:r>
            <a:endParaRPr lang="en-US" sz="2000" b="1" dirty="0">
              <a:cs typeface="B Nazanin" panose="00000400000000000000" pitchFamily="2" charset="-78"/>
            </a:endParaRPr>
          </a:p>
        </p:txBody>
      </p:sp>
      <p:sp>
        <p:nvSpPr>
          <p:cNvPr id="3" name="Rectangle 2">
            <a:extLst>
              <a:ext uri="{FF2B5EF4-FFF2-40B4-BE49-F238E27FC236}">
                <a16:creationId xmlns:a16="http://schemas.microsoft.com/office/drawing/2014/main" id="{521DE443-3738-F80F-C69D-BF62DD93D7F6}"/>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Rounded Corners 4">
            <a:hlinkClick r:id="rId3" action="ppaction://hlinksldjump"/>
            <a:extLst>
              <a:ext uri="{FF2B5EF4-FFF2-40B4-BE49-F238E27FC236}">
                <a16:creationId xmlns:a16="http://schemas.microsoft.com/office/drawing/2014/main" id="{3722D409-289D-6429-2160-5F65BDB22374}"/>
              </a:ext>
            </a:extLst>
          </p:cNvPr>
          <p:cNvSpPr/>
          <p:nvPr/>
        </p:nvSpPr>
        <p:spPr>
          <a:xfrm>
            <a:off x="10375296" y="95654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DOI</a:t>
            </a:r>
          </a:p>
        </p:txBody>
      </p:sp>
      <p:sp>
        <p:nvSpPr>
          <p:cNvPr id="6" name="Rectangle: Rounded Corners 5">
            <a:hlinkClick r:id="rId4" action="ppaction://hlinksldjump"/>
            <a:extLst>
              <a:ext uri="{FF2B5EF4-FFF2-40B4-BE49-F238E27FC236}">
                <a16:creationId xmlns:a16="http://schemas.microsoft.com/office/drawing/2014/main" id="{D09A4AAA-C4F1-8F6D-1946-252E67FFD90F}"/>
              </a:ext>
            </a:extLst>
          </p:cNvPr>
          <p:cNvSpPr/>
          <p:nvPr/>
        </p:nvSpPr>
        <p:spPr>
          <a:xfrm>
            <a:off x="10375296" y="55268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bg1"/>
                </a:solidFill>
                <a:cs typeface="B Nazanin" panose="00000400000000000000" pitchFamily="2" charset="-78"/>
              </a:rPr>
              <a:t>معرفی منابع</a:t>
            </a:r>
            <a:endParaRPr lang="en-US" sz="1400" b="1" dirty="0">
              <a:solidFill>
                <a:schemeClr val="bg1"/>
              </a:solidFill>
              <a:cs typeface="B Nazanin" panose="00000400000000000000" pitchFamily="2" charset="-78"/>
            </a:endParaRPr>
          </a:p>
        </p:txBody>
      </p:sp>
      <p:pic>
        <p:nvPicPr>
          <p:cNvPr id="7" name="Picture 6">
            <a:extLst>
              <a:ext uri="{FF2B5EF4-FFF2-40B4-BE49-F238E27FC236}">
                <a16:creationId xmlns:a16="http://schemas.microsoft.com/office/drawing/2014/main" id="{CFA01FA3-2D6E-B51A-D042-BA17C78C20F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9" name="TextBox 8">
            <a:extLst>
              <a:ext uri="{FF2B5EF4-FFF2-40B4-BE49-F238E27FC236}">
                <a16:creationId xmlns:a16="http://schemas.microsoft.com/office/drawing/2014/main" id="{A1D838E4-027B-FF28-E0E7-54301734D4E7}"/>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10" name="Rectangle: Rounded Corners 9">
            <a:hlinkClick r:id="rId6" action="ppaction://hlinksldjump"/>
            <a:extLst>
              <a:ext uri="{FF2B5EF4-FFF2-40B4-BE49-F238E27FC236}">
                <a16:creationId xmlns:a16="http://schemas.microsoft.com/office/drawing/2014/main" id="{C751891A-FE66-74A0-FD65-FF8B75C09D0E}"/>
              </a:ext>
            </a:extLst>
          </p:cNvPr>
          <p:cNvSpPr/>
          <p:nvPr/>
        </p:nvSpPr>
        <p:spPr>
          <a:xfrm>
            <a:off x="10375296" y="138580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علم سنجی</a:t>
            </a:r>
            <a:endParaRPr lang="en-US" sz="1400" b="1" dirty="0">
              <a:solidFill>
                <a:schemeClr val="bg1"/>
              </a:solidFill>
              <a:cs typeface="B Nazanin" panose="00000400000000000000" pitchFamily="2" charset="-78"/>
            </a:endParaRPr>
          </a:p>
        </p:txBody>
      </p:sp>
      <p:sp>
        <p:nvSpPr>
          <p:cNvPr id="12" name="Rectangle: Rounded Corners 11">
            <a:hlinkClick r:id="rId7" action="ppaction://hlinksldjump"/>
            <a:extLst>
              <a:ext uri="{FF2B5EF4-FFF2-40B4-BE49-F238E27FC236}">
                <a16:creationId xmlns:a16="http://schemas.microsoft.com/office/drawing/2014/main" id="{77627675-82DE-765C-3F79-45904132BF08}"/>
              </a:ext>
            </a:extLst>
          </p:cNvPr>
          <p:cNvSpPr/>
          <p:nvPr/>
        </p:nvSpPr>
        <p:spPr>
          <a:xfrm>
            <a:off x="10375296" y="1815066"/>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رتبه بندی نشریات</a:t>
            </a:r>
            <a:endParaRPr lang="en-US" sz="1400" b="1" dirty="0">
              <a:solidFill>
                <a:schemeClr val="bg1"/>
              </a:solidFill>
              <a:cs typeface="B Nazanin" panose="00000400000000000000" pitchFamily="2" charset="-78"/>
            </a:endParaRPr>
          </a:p>
        </p:txBody>
      </p:sp>
      <p:sp>
        <p:nvSpPr>
          <p:cNvPr id="13" name="Rectangle: Rounded Corners 12">
            <a:hlinkClick r:id="rId8" action="ppaction://hlinksldjump"/>
            <a:extLst>
              <a:ext uri="{FF2B5EF4-FFF2-40B4-BE49-F238E27FC236}">
                <a16:creationId xmlns:a16="http://schemas.microsoft.com/office/drawing/2014/main" id="{9BC7A58B-D674-F8D0-F3C1-BE3725F7C041}"/>
              </a:ext>
            </a:extLst>
          </p:cNvPr>
          <p:cNvSpPr/>
          <p:nvPr/>
        </p:nvSpPr>
        <p:spPr>
          <a:xfrm>
            <a:off x="10375296" y="264309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دریافت مقاله</a:t>
            </a:r>
            <a:endParaRPr lang="en-US" sz="1400" b="1" dirty="0">
              <a:solidFill>
                <a:schemeClr val="bg1"/>
              </a:solidFill>
              <a:cs typeface="B Nazanin" panose="00000400000000000000" pitchFamily="2" charset="-78"/>
            </a:endParaRPr>
          </a:p>
        </p:txBody>
      </p:sp>
      <p:sp>
        <p:nvSpPr>
          <p:cNvPr id="14" name="Rectangle: Rounded Corners 13">
            <a:hlinkClick r:id="rId9" action="ppaction://hlinksldjump"/>
            <a:extLst>
              <a:ext uri="{FF2B5EF4-FFF2-40B4-BE49-F238E27FC236}">
                <a16:creationId xmlns:a16="http://schemas.microsoft.com/office/drawing/2014/main" id="{A7CC24D3-B9A0-96C1-EF51-4CF76EEC19F4}"/>
              </a:ext>
            </a:extLst>
          </p:cNvPr>
          <p:cNvSpPr/>
          <p:nvPr/>
        </p:nvSpPr>
        <p:spPr>
          <a:xfrm>
            <a:off x="10375296" y="305541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سامانه پژوهشیار</a:t>
            </a:r>
            <a:endParaRPr lang="en-US" sz="1400" b="1" dirty="0">
              <a:solidFill>
                <a:schemeClr val="bg1"/>
              </a:solidFill>
              <a:cs typeface="B Nazanin" panose="00000400000000000000" pitchFamily="2" charset="-78"/>
            </a:endParaRPr>
          </a:p>
        </p:txBody>
      </p:sp>
      <p:sp>
        <p:nvSpPr>
          <p:cNvPr id="15" name="Rectangle: Rounded Corners 14">
            <a:hlinkClick r:id="rId10" action="ppaction://hlinksldjump"/>
            <a:extLst>
              <a:ext uri="{FF2B5EF4-FFF2-40B4-BE49-F238E27FC236}">
                <a16:creationId xmlns:a16="http://schemas.microsoft.com/office/drawing/2014/main" id="{89A2BD30-0A93-E778-512D-E36C292263B0}"/>
              </a:ext>
            </a:extLst>
          </p:cNvPr>
          <p:cNvSpPr/>
          <p:nvPr/>
        </p:nvSpPr>
        <p:spPr>
          <a:xfrm>
            <a:off x="10375296" y="347620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ORCID</a:t>
            </a:r>
          </a:p>
        </p:txBody>
      </p:sp>
      <p:sp>
        <p:nvSpPr>
          <p:cNvPr id="16" name="Rectangle: Rounded Corners 15">
            <a:hlinkClick r:id="rId11" action="ppaction://hlinksldjump"/>
            <a:extLst>
              <a:ext uri="{FF2B5EF4-FFF2-40B4-BE49-F238E27FC236}">
                <a16:creationId xmlns:a16="http://schemas.microsoft.com/office/drawing/2014/main" id="{3F2C003F-6359-2E7C-BE17-42CF2A816DFD}"/>
              </a:ext>
            </a:extLst>
          </p:cNvPr>
          <p:cNvSpPr/>
          <p:nvPr/>
        </p:nvSpPr>
        <p:spPr>
          <a:xfrm>
            <a:off x="10375296" y="388852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ساختار مقاله</a:t>
            </a:r>
            <a:endParaRPr lang="en-US" sz="1400" b="1" dirty="0">
              <a:solidFill>
                <a:schemeClr val="bg1"/>
              </a:solidFill>
              <a:cs typeface="B Nazanin" panose="00000400000000000000" pitchFamily="2" charset="-78"/>
            </a:endParaRPr>
          </a:p>
        </p:txBody>
      </p:sp>
      <p:sp>
        <p:nvSpPr>
          <p:cNvPr id="18" name="Rectangle: Rounded Corners 17">
            <a:hlinkClick r:id="rId12" action="ppaction://hlinksldjump"/>
            <a:extLst>
              <a:ext uri="{FF2B5EF4-FFF2-40B4-BE49-F238E27FC236}">
                <a16:creationId xmlns:a16="http://schemas.microsoft.com/office/drawing/2014/main" id="{6752BEC0-29C2-B7D3-6B76-E4F46283F97B}"/>
              </a:ext>
            </a:extLst>
          </p:cNvPr>
          <p:cNvSpPr/>
          <p:nvPr/>
        </p:nvSpPr>
        <p:spPr>
          <a:xfrm>
            <a:off x="10375296" y="43093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ارجاع دهی و نکات مهم</a:t>
            </a:r>
            <a:endParaRPr lang="en-US" sz="1400" b="1" dirty="0">
              <a:solidFill>
                <a:schemeClr val="bg1"/>
              </a:solidFill>
              <a:cs typeface="B Nazanin" panose="00000400000000000000" pitchFamily="2" charset="-78"/>
            </a:endParaRPr>
          </a:p>
        </p:txBody>
      </p:sp>
      <p:sp>
        <p:nvSpPr>
          <p:cNvPr id="19" name="Rectangle: Rounded Corners 18">
            <a:hlinkClick r:id="rId13" action="ppaction://hlinksldjump"/>
            <a:extLst>
              <a:ext uri="{FF2B5EF4-FFF2-40B4-BE49-F238E27FC236}">
                <a16:creationId xmlns:a16="http://schemas.microsoft.com/office/drawing/2014/main" id="{B1253362-1648-0F7A-8AEA-2308EEDF899C}"/>
              </a:ext>
            </a:extLst>
          </p:cNvPr>
          <p:cNvSpPr/>
          <p:nvPr/>
        </p:nvSpPr>
        <p:spPr>
          <a:xfrm>
            <a:off x="10375296" y="473011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انواع مقاله</a:t>
            </a:r>
            <a:endParaRPr lang="en-US" sz="1400" b="1" dirty="0">
              <a:solidFill>
                <a:schemeClr val="bg1"/>
              </a:solidFill>
              <a:cs typeface="B Nazanin" panose="00000400000000000000" pitchFamily="2" charset="-78"/>
            </a:endParaRPr>
          </a:p>
        </p:txBody>
      </p:sp>
      <p:sp>
        <p:nvSpPr>
          <p:cNvPr id="20" name="Rectangle: Rounded Corners 19">
            <a:hlinkClick r:id="rId14" action="ppaction://hlinksldjump"/>
            <a:extLst>
              <a:ext uri="{FF2B5EF4-FFF2-40B4-BE49-F238E27FC236}">
                <a16:creationId xmlns:a16="http://schemas.microsoft.com/office/drawing/2014/main" id="{869ABE70-0902-E94B-0E4E-E7B0E6803B96}"/>
              </a:ext>
            </a:extLst>
          </p:cNvPr>
          <p:cNvSpPr/>
          <p:nvPr/>
        </p:nvSpPr>
        <p:spPr>
          <a:xfrm>
            <a:off x="10375296" y="515090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پذیرش و داوری</a:t>
            </a:r>
            <a:endParaRPr lang="en-US" sz="1400" b="1" dirty="0">
              <a:solidFill>
                <a:schemeClr val="bg1"/>
              </a:solidFill>
              <a:cs typeface="B Nazanin" panose="00000400000000000000" pitchFamily="2" charset="-78"/>
            </a:endParaRPr>
          </a:p>
        </p:txBody>
      </p:sp>
      <p:sp>
        <p:nvSpPr>
          <p:cNvPr id="26" name="Rectangle: Rounded Corners 25">
            <a:hlinkClick r:id="rId15" action="ppaction://hlinksldjump"/>
            <a:extLst>
              <a:ext uri="{FF2B5EF4-FFF2-40B4-BE49-F238E27FC236}">
                <a16:creationId xmlns:a16="http://schemas.microsoft.com/office/drawing/2014/main" id="{46536798-7E19-99A0-A2CF-0A0A87BE24C3}"/>
              </a:ext>
            </a:extLst>
          </p:cNvPr>
          <p:cNvSpPr/>
          <p:nvPr/>
        </p:nvSpPr>
        <p:spPr>
          <a:xfrm>
            <a:off x="10375296" y="55632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سئو آکادمیک</a:t>
            </a:r>
            <a:endParaRPr lang="en-US" sz="1400" b="1" dirty="0">
              <a:solidFill>
                <a:schemeClr val="bg1"/>
              </a:solidFill>
              <a:cs typeface="B Nazanin" panose="00000400000000000000" pitchFamily="2" charset="-78"/>
            </a:endParaRPr>
          </a:p>
        </p:txBody>
      </p:sp>
      <p:sp>
        <p:nvSpPr>
          <p:cNvPr id="28" name="Rectangle: Rounded Corners 27">
            <a:hlinkClick r:id="rId16" action="ppaction://hlinksldjump"/>
            <a:extLst>
              <a:ext uri="{FF2B5EF4-FFF2-40B4-BE49-F238E27FC236}">
                <a16:creationId xmlns:a16="http://schemas.microsoft.com/office/drawing/2014/main" id="{315E1279-6B21-C5DB-FE13-4C61AE5DA582}"/>
              </a:ext>
            </a:extLst>
          </p:cNvPr>
          <p:cNvSpPr/>
          <p:nvPr/>
        </p:nvSpPr>
        <p:spPr>
          <a:xfrm>
            <a:off x="10375297" y="597554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MaxQDA</a:t>
            </a:r>
            <a:endParaRPr lang="en-US" sz="1400" b="1" dirty="0">
              <a:solidFill>
                <a:schemeClr val="bg1"/>
              </a:solidFill>
              <a:cs typeface="B Nazanin" panose="00000400000000000000" pitchFamily="2" charset="-78"/>
            </a:endParaRPr>
          </a:p>
        </p:txBody>
      </p:sp>
      <p:sp>
        <p:nvSpPr>
          <p:cNvPr id="29" name="Rectangle: Rounded Corners 28">
            <a:hlinkClick r:id="rId17" action="ppaction://hlinksldjump"/>
            <a:extLst>
              <a:ext uri="{FF2B5EF4-FFF2-40B4-BE49-F238E27FC236}">
                <a16:creationId xmlns:a16="http://schemas.microsoft.com/office/drawing/2014/main" id="{B2CE4D30-D35B-7F11-3237-639532D0B637}"/>
              </a:ext>
            </a:extLst>
          </p:cNvPr>
          <p:cNvSpPr/>
          <p:nvPr/>
        </p:nvSpPr>
        <p:spPr>
          <a:xfrm>
            <a:off x="10375296" y="6396329"/>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روش‌های تحقیق منتخب</a:t>
            </a:r>
            <a:endParaRPr lang="en-US" sz="1400" b="1" dirty="0">
              <a:solidFill>
                <a:schemeClr val="bg1"/>
              </a:solidFill>
              <a:cs typeface="B Nazanin" panose="00000400000000000000" pitchFamily="2" charset="-78"/>
            </a:endParaRPr>
          </a:p>
        </p:txBody>
      </p:sp>
      <p:sp>
        <p:nvSpPr>
          <p:cNvPr id="30" name="Rectangle: Rounded Corners 29">
            <a:hlinkClick r:id="rId7" action="ppaction://hlinksldjump"/>
            <a:extLst>
              <a:ext uri="{FF2B5EF4-FFF2-40B4-BE49-F238E27FC236}">
                <a16:creationId xmlns:a16="http://schemas.microsoft.com/office/drawing/2014/main" id="{965E8103-A985-B7F3-88EB-15F3A60DBD7E}"/>
              </a:ext>
            </a:extLst>
          </p:cNvPr>
          <p:cNvSpPr/>
          <p:nvPr/>
        </p:nvSpPr>
        <p:spPr>
          <a:xfrm>
            <a:off x="10380825" y="2239233"/>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tx1"/>
                </a:solidFill>
                <a:cs typeface="B Nazanin" panose="00000400000000000000" pitchFamily="2" charset="-78"/>
              </a:rPr>
              <a:t>VOSViewer</a:t>
            </a:r>
            <a:endParaRPr lang="en-US" sz="1400" b="1" dirty="0">
              <a:solidFill>
                <a:schemeClr val="tx1"/>
              </a:solidFill>
              <a:cs typeface="B Nazanin" panose="00000400000000000000" pitchFamily="2" charset="-78"/>
            </a:endParaRPr>
          </a:p>
        </p:txBody>
      </p:sp>
    </p:spTree>
    <p:extLst>
      <p:ext uri="{BB962C8B-B14F-4D97-AF65-F5344CB8AC3E}">
        <p14:creationId xmlns:p14="http://schemas.microsoft.com/office/powerpoint/2010/main" val="3237633973"/>
      </p:ext>
    </p:extLst>
  </p:cSld>
  <p:clrMapOvr>
    <a:masterClrMapping/>
  </p:clrMapOvr>
  <p:transition spd="med">
    <p:pull/>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DC62080-499A-B220-2494-48192C5E8046}"/>
              </a:ext>
            </a:extLst>
          </p:cNvPr>
          <p:cNvPicPr>
            <a:picLocks noChangeAspect="1"/>
          </p:cNvPicPr>
          <p:nvPr/>
        </p:nvPicPr>
        <p:blipFill>
          <a:blip r:embed="rId2"/>
          <a:stretch>
            <a:fillRect/>
          </a:stretch>
        </p:blipFill>
        <p:spPr>
          <a:xfrm>
            <a:off x="2762250" y="1862223"/>
            <a:ext cx="6051550" cy="4933921"/>
          </a:xfrm>
          <a:prstGeom prst="rect">
            <a:avLst/>
          </a:prstGeom>
        </p:spPr>
      </p:pic>
      <p:sp>
        <p:nvSpPr>
          <p:cNvPr id="2" name="Title 1">
            <a:extLst>
              <a:ext uri="{FF2B5EF4-FFF2-40B4-BE49-F238E27FC236}">
                <a16:creationId xmlns:a16="http://schemas.microsoft.com/office/drawing/2014/main" id="{C431ECED-F382-4404-2AA7-AA5037719464}"/>
              </a:ext>
            </a:extLst>
          </p:cNvPr>
          <p:cNvSpPr>
            <a:spLocks noGrp="1"/>
          </p:cNvSpPr>
          <p:nvPr>
            <p:ph type="title"/>
          </p:nvPr>
        </p:nvSpPr>
        <p:spPr>
          <a:xfrm>
            <a:off x="214604" y="365125"/>
            <a:ext cx="9685176" cy="707895"/>
          </a:xfrm>
          <a:solidFill>
            <a:schemeClr val="accent1">
              <a:lumMod val="40000"/>
              <a:lumOff val="60000"/>
            </a:schemeClr>
          </a:solidFill>
        </p:spPr>
        <p:txBody>
          <a:bodyPr>
            <a:normAutofit fontScale="90000"/>
          </a:bodyPr>
          <a:lstStyle/>
          <a:p>
            <a:pPr algn="r" rtl="1"/>
            <a:r>
              <a:rPr lang="fa-IR" b="1" dirty="0">
                <a:cs typeface="B Nazanin" panose="00000400000000000000" pitchFamily="2" charset="-78"/>
              </a:rPr>
              <a:t>نرم افزار</a:t>
            </a:r>
            <a:r>
              <a:rPr lang="en-US" b="1" dirty="0" err="1">
                <a:cs typeface="B Nazanin" panose="00000400000000000000" pitchFamily="2" charset="-78"/>
              </a:rPr>
              <a:t>VOSviewer</a:t>
            </a:r>
            <a:endParaRPr lang="en-US" b="1" dirty="0">
              <a:cs typeface="B Nazanin" panose="00000400000000000000" pitchFamily="2" charset="-78"/>
            </a:endParaRPr>
          </a:p>
        </p:txBody>
      </p:sp>
      <p:sp>
        <p:nvSpPr>
          <p:cNvPr id="17" name="Content Placeholder 2">
            <a:extLst>
              <a:ext uri="{FF2B5EF4-FFF2-40B4-BE49-F238E27FC236}">
                <a16:creationId xmlns:a16="http://schemas.microsoft.com/office/drawing/2014/main" id="{168E09BE-5C6B-1FBB-2BFF-AC850B8824F9}"/>
              </a:ext>
            </a:extLst>
          </p:cNvPr>
          <p:cNvSpPr>
            <a:spLocks noGrp="1"/>
          </p:cNvSpPr>
          <p:nvPr>
            <p:ph idx="1"/>
          </p:nvPr>
        </p:nvSpPr>
        <p:spPr>
          <a:xfrm>
            <a:off x="214604" y="1226220"/>
            <a:ext cx="9685176" cy="2016514"/>
          </a:xfrm>
        </p:spPr>
        <p:txBody>
          <a:bodyPr>
            <a:normAutofit/>
          </a:bodyPr>
          <a:lstStyle/>
          <a:p>
            <a:pPr marL="0" indent="0" algn="r" rtl="1">
              <a:buNone/>
            </a:pPr>
            <a:r>
              <a:rPr lang="fa-IR" sz="2400" b="1" dirty="0">
                <a:cs typeface="B Nazanin" panose="00000400000000000000" pitchFamily="2" charset="-78"/>
              </a:rPr>
              <a:t>ورود فهرست موضوعی (درسافت شده از </a:t>
            </a:r>
            <a:r>
              <a:rPr lang="en-US" sz="2400" b="1" dirty="0">
                <a:cs typeface="B Nazanin" panose="00000400000000000000" pitchFamily="2" charset="-78"/>
              </a:rPr>
              <a:t>Scopus</a:t>
            </a:r>
            <a:r>
              <a:rPr lang="fa-IR" sz="2400" b="1" dirty="0">
                <a:cs typeface="B Nazanin" panose="00000400000000000000" pitchFamily="2" charset="-78"/>
              </a:rPr>
              <a:t> یا </a:t>
            </a:r>
            <a:r>
              <a:rPr lang="en-US" sz="2400" b="1" dirty="0">
                <a:cs typeface="B Nazanin" panose="00000400000000000000" pitchFamily="2" charset="-78"/>
              </a:rPr>
              <a:t>WOS</a:t>
            </a:r>
            <a:r>
              <a:rPr lang="fa-IR" sz="2400" b="1" dirty="0">
                <a:cs typeface="B Nazanin" panose="00000400000000000000" pitchFamily="2" charset="-78"/>
              </a:rPr>
              <a:t>) در نرم افزار</a:t>
            </a:r>
            <a:endParaRPr lang="fa-IR" sz="2400" b="1" dirty="0">
              <a:solidFill>
                <a:srgbClr val="00B050"/>
              </a:solidFill>
              <a:cs typeface="B Nazanin" panose="00000400000000000000" pitchFamily="2" charset="-78"/>
            </a:endParaRPr>
          </a:p>
        </p:txBody>
      </p:sp>
      <p:sp>
        <p:nvSpPr>
          <p:cNvPr id="8" name="Rectangle: Rounded Corners 7">
            <a:extLst>
              <a:ext uri="{FF2B5EF4-FFF2-40B4-BE49-F238E27FC236}">
                <a16:creationId xmlns:a16="http://schemas.microsoft.com/office/drawing/2014/main" id="{C814679A-1AB4-7417-EB9B-8AE3E541C913}"/>
              </a:ext>
            </a:extLst>
          </p:cNvPr>
          <p:cNvSpPr/>
          <p:nvPr/>
        </p:nvSpPr>
        <p:spPr>
          <a:xfrm>
            <a:off x="61385" y="3602390"/>
            <a:ext cx="2760133" cy="91440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a-IR" sz="2000" b="1" dirty="0">
                <a:cs typeface="B Nazanin" panose="00000400000000000000" pitchFamily="2" charset="-78"/>
              </a:rPr>
              <a:t>جدول محتوای گراف</a:t>
            </a:r>
            <a:endParaRPr lang="en-US" sz="2000" b="1" dirty="0">
              <a:cs typeface="B Nazanin" panose="00000400000000000000" pitchFamily="2" charset="-78"/>
            </a:endParaRPr>
          </a:p>
        </p:txBody>
      </p:sp>
      <p:sp>
        <p:nvSpPr>
          <p:cNvPr id="3" name="Rectangle 2">
            <a:extLst>
              <a:ext uri="{FF2B5EF4-FFF2-40B4-BE49-F238E27FC236}">
                <a16:creationId xmlns:a16="http://schemas.microsoft.com/office/drawing/2014/main" id="{76226989-917D-9769-CAF6-11DEE445BA1A}"/>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Rounded Corners 3">
            <a:hlinkClick r:id="rId3" action="ppaction://hlinksldjump"/>
            <a:extLst>
              <a:ext uri="{FF2B5EF4-FFF2-40B4-BE49-F238E27FC236}">
                <a16:creationId xmlns:a16="http://schemas.microsoft.com/office/drawing/2014/main" id="{F85AEC8D-D687-D12C-7177-FF34F999C388}"/>
              </a:ext>
            </a:extLst>
          </p:cNvPr>
          <p:cNvSpPr/>
          <p:nvPr/>
        </p:nvSpPr>
        <p:spPr>
          <a:xfrm>
            <a:off x="10375296" y="95654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DOI</a:t>
            </a:r>
          </a:p>
        </p:txBody>
      </p:sp>
      <p:sp>
        <p:nvSpPr>
          <p:cNvPr id="6" name="Rectangle: Rounded Corners 5">
            <a:hlinkClick r:id="rId4" action="ppaction://hlinksldjump"/>
            <a:extLst>
              <a:ext uri="{FF2B5EF4-FFF2-40B4-BE49-F238E27FC236}">
                <a16:creationId xmlns:a16="http://schemas.microsoft.com/office/drawing/2014/main" id="{49C26352-10DC-83DD-3CAD-8616DB3F8E5B}"/>
              </a:ext>
            </a:extLst>
          </p:cNvPr>
          <p:cNvSpPr/>
          <p:nvPr/>
        </p:nvSpPr>
        <p:spPr>
          <a:xfrm>
            <a:off x="10375296" y="55268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bg1"/>
                </a:solidFill>
                <a:cs typeface="B Nazanin" panose="00000400000000000000" pitchFamily="2" charset="-78"/>
              </a:rPr>
              <a:t>معرفی منابع</a:t>
            </a:r>
            <a:endParaRPr lang="en-US" sz="1400" b="1" dirty="0">
              <a:solidFill>
                <a:schemeClr val="bg1"/>
              </a:solidFill>
              <a:cs typeface="B Nazanin" panose="00000400000000000000" pitchFamily="2" charset="-78"/>
            </a:endParaRPr>
          </a:p>
        </p:txBody>
      </p:sp>
      <p:pic>
        <p:nvPicPr>
          <p:cNvPr id="7" name="Picture 6">
            <a:extLst>
              <a:ext uri="{FF2B5EF4-FFF2-40B4-BE49-F238E27FC236}">
                <a16:creationId xmlns:a16="http://schemas.microsoft.com/office/drawing/2014/main" id="{33671FBC-CEDE-CEF6-1BD9-7BFBC699268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9" name="TextBox 8">
            <a:extLst>
              <a:ext uri="{FF2B5EF4-FFF2-40B4-BE49-F238E27FC236}">
                <a16:creationId xmlns:a16="http://schemas.microsoft.com/office/drawing/2014/main" id="{1D02D525-6F92-97CD-01E0-4A66E37189E7}"/>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10" name="Rectangle: Rounded Corners 9">
            <a:hlinkClick r:id="rId6" action="ppaction://hlinksldjump"/>
            <a:extLst>
              <a:ext uri="{FF2B5EF4-FFF2-40B4-BE49-F238E27FC236}">
                <a16:creationId xmlns:a16="http://schemas.microsoft.com/office/drawing/2014/main" id="{6BB9FD70-1372-4B47-3E40-C600FC2F7853}"/>
              </a:ext>
            </a:extLst>
          </p:cNvPr>
          <p:cNvSpPr/>
          <p:nvPr/>
        </p:nvSpPr>
        <p:spPr>
          <a:xfrm>
            <a:off x="10375296" y="138580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علم سنجی</a:t>
            </a:r>
            <a:endParaRPr lang="en-US" sz="1400" b="1" dirty="0">
              <a:solidFill>
                <a:schemeClr val="bg1"/>
              </a:solidFill>
              <a:cs typeface="B Nazanin" panose="00000400000000000000" pitchFamily="2" charset="-78"/>
            </a:endParaRPr>
          </a:p>
        </p:txBody>
      </p:sp>
      <p:sp>
        <p:nvSpPr>
          <p:cNvPr id="11" name="Rectangle: Rounded Corners 10">
            <a:hlinkClick r:id="rId7" action="ppaction://hlinksldjump"/>
            <a:extLst>
              <a:ext uri="{FF2B5EF4-FFF2-40B4-BE49-F238E27FC236}">
                <a16:creationId xmlns:a16="http://schemas.microsoft.com/office/drawing/2014/main" id="{C3AAA419-F52D-60B6-7E2B-06FDB0B235E1}"/>
              </a:ext>
            </a:extLst>
          </p:cNvPr>
          <p:cNvSpPr/>
          <p:nvPr/>
        </p:nvSpPr>
        <p:spPr>
          <a:xfrm>
            <a:off x="10375296" y="1815066"/>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رتبه بندی نشریات</a:t>
            </a:r>
            <a:endParaRPr lang="en-US" sz="1400" b="1" dirty="0">
              <a:solidFill>
                <a:schemeClr val="bg1"/>
              </a:solidFill>
              <a:cs typeface="B Nazanin" panose="00000400000000000000" pitchFamily="2" charset="-78"/>
            </a:endParaRPr>
          </a:p>
        </p:txBody>
      </p:sp>
      <p:sp>
        <p:nvSpPr>
          <p:cNvPr id="12" name="Rectangle: Rounded Corners 11">
            <a:hlinkClick r:id="rId8" action="ppaction://hlinksldjump"/>
            <a:extLst>
              <a:ext uri="{FF2B5EF4-FFF2-40B4-BE49-F238E27FC236}">
                <a16:creationId xmlns:a16="http://schemas.microsoft.com/office/drawing/2014/main" id="{C3FDF04A-D38A-71F3-1837-A4598AC61978}"/>
              </a:ext>
            </a:extLst>
          </p:cNvPr>
          <p:cNvSpPr/>
          <p:nvPr/>
        </p:nvSpPr>
        <p:spPr>
          <a:xfrm>
            <a:off x="10375296" y="264309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دریافت مقاله</a:t>
            </a:r>
            <a:endParaRPr lang="en-US" sz="1400" b="1" dirty="0">
              <a:solidFill>
                <a:schemeClr val="bg1"/>
              </a:solidFill>
              <a:cs typeface="B Nazanin" panose="00000400000000000000" pitchFamily="2" charset="-78"/>
            </a:endParaRPr>
          </a:p>
        </p:txBody>
      </p:sp>
      <p:sp>
        <p:nvSpPr>
          <p:cNvPr id="13" name="Rectangle: Rounded Corners 12">
            <a:hlinkClick r:id="rId9" action="ppaction://hlinksldjump"/>
            <a:extLst>
              <a:ext uri="{FF2B5EF4-FFF2-40B4-BE49-F238E27FC236}">
                <a16:creationId xmlns:a16="http://schemas.microsoft.com/office/drawing/2014/main" id="{BF8D8EC1-C12D-7395-A9BC-4F253B489249}"/>
              </a:ext>
            </a:extLst>
          </p:cNvPr>
          <p:cNvSpPr/>
          <p:nvPr/>
        </p:nvSpPr>
        <p:spPr>
          <a:xfrm>
            <a:off x="10375296" y="305541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سامانه پژوهشیار</a:t>
            </a:r>
            <a:endParaRPr lang="en-US" sz="1400" b="1" dirty="0">
              <a:solidFill>
                <a:schemeClr val="bg1"/>
              </a:solidFill>
              <a:cs typeface="B Nazanin" panose="00000400000000000000" pitchFamily="2" charset="-78"/>
            </a:endParaRPr>
          </a:p>
        </p:txBody>
      </p:sp>
      <p:sp>
        <p:nvSpPr>
          <p:cNvPr id="14" name="Rectangle: Rounded Corners 13">
            <a:hlinkClick r:id="rId10" action="ppaction://hlinksldjump"/>
            <a:extLst>
              <a:ext uri="{FF2B5EF4-FFF2-40B4-BE49-F238E27FC236}">
                <a16:creationId xmlns:a16="http://schemas.microsoft.com/office/drawing/2014/main" id="{5C3547E7-897D-1C34-994E-7A14EC8A0598}"/>
              </a:ext>
            </a:extLst>
          </p:cNvPr>
          <p:cNvSpPr/>
          <p:nvPr/>
        </p:nvSpPr>
        <p:spPr>
          <a:xfrm>
            <a:off x="10375296" y="347620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ORCID</a:t>
            </a:r>
          </a:p>
        </p:txBody>
      </p:sp>
      <p:sp>
        <p:nvSpPr>
          <p:cNvPr id="15" name="Rectangle: Rounded Corners 14">
            <a:hlinkClick r:id="rId11" action="ppaction://hlinksldjump"/>
            <a:extLst>
              <a:ext uri="{FF2B5EF4-FFF2-40B4-BE49-F238E27FC236}">
                <a16:creationId xmlns:a16="http://schemas.microsoft.com/office/drawing/2014/main" id="{59720FEA-F52F-45B6-ADA3-CC5DE5838BEB}"/>
              </a:ext>
            </a:extLst>
          </p:cNvPr>
          <p:cNvSpPr/>
          <p:nvPr/>
        </p:nvSpPr>
        <p:spPr>
          <a:xfrm>
            <a:off x="10375296" y="388852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ساختار مقاله</a:t>
            </a:r>
            <a:endParaRPr lang="en-US" sz="1400" b="1" dirty="0">
              <a:solidFill>
                <a:schemeClr val="bg1"/>
              </a:solidFill>
              <a:cs typeface="B Nazanin" panose="00000400000000000000" pitchFamily="2" charset="-78"/>
            </a:endParaRPr>
          </a:p>
        </p:txBody>
      </p:sp>
      <p:sp>
        <p:nvSpPr>
          <p:cNvPr id="16" name="Rectangle: Rounded Corners 15">
            <a:hlinkClick r:id="rId12" action="ppaction://hlinksldjump"/>
            <a:extLst>
              <a:ext uri="{FF2B5EF4-FFF2-40B4-BE49-F238E27FC236}">
                <a16:creationId xmlns:a16="http://schemas.microsoft.com/office/drawing/2014/main" id="{32BED438-F589-F2C5-A188-6E7D64F4D868}"/>
              </a:ext>
            </a:extLst>
          </p:cNvPr>
          <p:cNvSpPr/>
          <p:nvPr/>
        </p:nvSpPr>
        <p:spPr>
          <a:xfrm>
            <a:off x="10375296" y="43093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ارجاع دهی و نکات مهم</a:t>
            </a:r>
            <a:endParaRPr lang="en-US" sz="1400" b="1" dirty="0">
              <a:solidFill>
                <a:schemeClr val="bg1"/>
              </a:solidFill>
              <a:cs typeface="B Nazanin" panose="00000400000000000000" pitchFamily="2" charset="-78"/>
            </a:endParaRPr>
          </a:p>
        </p:txBody>
      </p:sp>
      <p:sp>
        <p:nvSpPr>
          <p:cNvPr id="18" name="Rectangle: Rounded Corners 17">
            <a:hlinkClick r:id="rId13" action="ppaction://hlinksldjump"/>
            <a:extLst>
              <a:ext uri="{FF2B5EF4-FFF2-40B4-BE49-F238E27FC236}">
                <a16:creationId xmlns:a16="http://schemas.microsoft.com/office/drawing/2014/main" id="{7AC333D5-633B-CC76-DDFF-0D01E73294A0}"/>
              </a:ext>
            </a:extLst>
          </p:cNvPr>
          <p:cNvSpPr/>
          <p:nvPr/>
        </p:nvSpPr>
        <p:spPr>
          <a:xfrm>
            <a:off x="10375296" y="473011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انواع مقاله</a:t>
            </a:r>
            <a:endParaRPr lang="en-US" sz="1400" b="1" dirty="0">
              <a:solidFill>
                <a:schemeClr val="bg1"/>
              </a:solidFill>
              <a:cs typeface="B Nazanin" panose="00000400000000000000" pitchFamily="2" charset="-78"/>
            </a:endParaRPr>
          </a:p>
        </p:txBody>
      </p:sp>
      <p:sp>
        <p:nvSpPr>
          <p:cNvPr id="19" name="Rectangle: Rounded Corners 18">
            <a:hlinkClick r:id="rId14" action="ppaction://hlinksldjump"/>
            <a:extLst>
              <a:ext uri="{FF2B5EF4-FFF2-40B4-BE49-F238E27FC236}">
                <a16:creationId xmlns:a16="http://schemas.microsoft.com/office/drawing/2014/main" id="{E15606C7-64D4-4C54-49BF-597230B75620}"/>
              </a:ext>
            </a:extLst>
          </p:cNvPr>
          <p:cNvSpPr/>
          <p:nvPr/>
        </p:nvSpPr>
        <p:spPr>
          <a:xfrm>
            <a:off x="10375296" y="515090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پذیرش و داوری</a:t>
            </a:r>
            <a:endParaRPr lang="en-US" sz="1400" b="1" dirty="0">
              <a:solidFill>
                <a:schemeClr val="bg1"/>
              </a:solidFill>
              <a:cs typeface="B Nazanin" panose="00000400000000000000" pitchFamily="2" charset="-78"/>
            </a:endParaRPr>
          </a:p>
        </p:txBody>
      </p:sp>
      <p:sp>
        <p:nvSpPr>
          <p:cNvPr id="20" name="Rectangle: Rounded Corners 19">
            <a:hlinkClick r:id="rId15" action="ppaction://hlinksldjump"/>
            <a:extLst>
              <a:ext uri="{FF2B5EF4-FFF2-40B4-BE49-F238E27FC236}">
                <a16:creationId xmlns:a16="http://schemas.microsoft.com/office/drawing/2014/main" id="{D515CFE4-603A-7BF7-8750-4F47214AF032}"/>
              </a:ext>
            </a:extLst>
          </p:cNvPr>
          <p:cNvSpPr/>
          <p:nvPr/>
        </p:nvSpPr>
        <p:spPr>
          <a:xfrm>
            <a:off x="10375296" y="55632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سئو آکادمیک</a:t>
            </a:r>
            <a:endParaRPr lang="en-US" sz="1400" b="1" dirty="0">
              <a:solidFill>
                <a:schemeClr val="bg1"/>
              </a:solidFill>
              <a:cs typeface="B Nazanin" panose="00000400000000000000" pitchFamily="2" charset="-78"/>
            </a:endParaRPr>
          </a:p>
        </p:txBody>
      </p:sp>
      <p:sp>
        <p:nvSpPr>
          <p:cNvPr id="26" name="Rectangle: Rounded Corners 25">
            <a:hlinkClick r:id="rId16" action="ppaction://hlinksldjump"/>
            <a:extLst>
              <a:ext uri="{FF2B5EF4-FFF2-40B4-BE49-F238E27FC236}">
                <a16:creationId xmlns:a16="http://schemas.microsoft.com/office/drawing/2014/main" id="{C7588147-6FED-4D57-5239-E81D4BA6E6F2}"/>
              </a:ext>
            </a:extLst>
          </p:cNvPr>
          <p:cNvSpPr/>
          <p:nvPr/>
        </p:nvSpPr>
        <p:spPr>
          <a:xfrm>
            <a:off x="10375297" y="597554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MaxQDA</a:t>
            </a:r>
            <a:endParaRPr lang="en-US" sz="1400" b="1" dirty="0">
              <a:solidFill>
                <a:schemeClr val="bg1"/>
              </a:solidFill>
              <a:cs typeface="B Nazanin" panose="00000400000000000000" pitchFamily="2" charset="-78"/>
            </a:endParaRPr>
          </a:p>
        </p:txBody>
      </p:sp>
      <p:sp>
        <p:nvSpPr>
          <p:cNvPr id="28" name="Rectangle: Rounded Corners 27">
            <a:hlinkClick r:id="rId17" action="ppaction://hlinksldjump"/>
            <a:extLst>
              <a:ext uri="{FF2B5EF4-FFF2-40B4-BE49-F238E27FC236}">
                <a16:creationId xmlns:a16="http://schemas.microsoft.com/office/drawing/2014/main" id="{87CD4B63-4A2C-516E-0A7D-486A0E2B012D}"/>
              </a:ext>
            </a:extLst>
          </p:cNvPr>
          <p:cNvSpPr/>
          <p:nvPr/>
        </p:nvSpPr>
        <p:spPr>
          <a:xfrm>
            <a:off x="10375296" y="6396329"/>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روش‌های تحقیق منتخب</a:t>
            </a:r>
            <a:endParaRPr lang="en-US" sz="1400" b="1" dirty="0">
              <a:solidFill>
                <a:schemeClr val="bg1"/>
              </a:solidFill>
              <a:cs typeface="B Nazanin" panose="00000400000000000000" pitchFamily="2" charset="-78"/>
            </a:endParaRPr>
          </a:p>
        </p:txBody>
      </p:sp>
      <p:sp>
        <p:nvSpPr>
          <p:cNvPr id="29" name="Rectangle: Rounded Corners 28">
            <a:hlinkClick r:id="rId7" action="ppaction://hlinksldjump"/>
            <a:extLst>
              <a:ext uri="{FF2B5EF4-FFF2-40B4-BE49-F238E27FC236}">
                <a16:creationId xmlns:a16="http://schemas.microsoft.com/office/drawing/2014/main" id="{CCCCB756-4B1A-8142-FCD7-01CFAAFC8676}"/>
              </a:ext>
            </a:extLst>
          </p:cNvPr>
          <p:cNvSpPr/>
          <p:nvPr/>
        </p:nvSpPr>
        <p:spPr>
          <a:xfrm>
            <a:off x="10380825" y="2239233"/>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tx1"/>
                </a:solidFill>
                <a:cs typeface="B Nazanin" panose="00000400000000000000" pitchFamily="2" charset="-78"/>
              </a:rPr>
              <a:t>VOSViewer</a:t>
            </a:r>
            <a:endParaRPr lang="en-US" sz="1400" b="1" dirty="0">
              <a:solidFill>
                <a:schemeClr val="tx1"/>
              </a:solidFill>
              <a:cs typeface="B Nazanin" panose="00000400000000000000" pitchFamily="2" charset="-78"/>
            </a:endParaRPr>
          </a:p>
        </p:txBody>
      </p:sp>
    </p:spTree>
    <p:extLst>
      <p:ext uri="{BB962C8B-B14F-4D97-AF65-F5344CB8AC3E}">
        <p14:creationId xmlns:p14="http://schemas.microsoft.com/office/powerpoint/2010/main" val="1775618301"/>
      </p:ext>
    </p:extLst>
  </p:cSld>
  <p:clrMapOvr>
    <a:masterClrMapping/>
  </p:clrMapOvr>
  <p:transition spd="med">
    <p:pull/>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4A083D6-1E68-86CC-10E8-D2FB260E7912}"/>
              </a:ext>
            </a:extLst>
          </p:cNvPr>
          <p:cNvPicPr>
            <a:picLocks noChangeAspect="1"/>
          </p:cNvPicPr>
          <p:nvPr/>
        </p:nvPicPr>
        <p:blipFill rotWithShape="1">
          <a:blip r:embed="rId2"/>
          <a:srcRect b="13509"/>
          <a:stretch/>
        </p:blipFill>
        <p:spPr>
          <a:xfrm>
            <a:off x="1284453" y="1964429"/>
            <a:ext cx="7995013" cy="4893571"/>
          </a:xfrm>
          <a:prstGeom prst="rect">
            <a:avLst/>
          </a:prstGeom>
        </p:spPr>
      </p:pic>
      <p:sp>
        <p:nvSpPr>
          <p:cNvPr id="2" name="Title 1">
            <a:extLst>
              <a:ext uri="{FF2B5EF4-FFF2-40B4-BE49-F238E27FC236}">
                <a16:creationId xmlns:a16="http://schemas.microsoft.com/office/drawing/2014/main" id="{C431ECED-F382-4404-2AA7-AA5037719464}"/>
              </a:ext>
            </a:extLst>
          </p:cNvPr>
          <p:cNvSpPr>
            <a:spLocks noGrp="1"/>
          </p:cNvSpPr>
          <p:nvPr>
            <p:ph type="title"/>
          </p:nvPr>
        </p:nvSpPr>
        <p:spPr>
          <a:xfrm>
            <a:off x="214604" y="365125"/>
            <a:ext cx="9685176" cy="707895"/>
          </a:xfrm>
          <a:solidFill>
            <a:schemeClr val="accent1">
              <a:lumMod val="40000"/>
              <a:lumOff val="60000"/>
            </a:schemeClr>
          </a:solidFill>
        </p:spPr>
        <p:txBody>
          <a:bodyPr>
            <a:normAutofit fontScale="90000"/>
          </a:bodyPr>
          <a:lstStyle/>
          <a:p>
            <a:pPr algn="r" rtl="1"/>
            <a:r>
              <a:rPr lang="fa-IR" b="1" dirty="0">
                <a:cs typeface="B Nazanin" panose="00000400000000000000" pitchFamily="2" charset="-78"/>
              </a:rPr>
              <a:t>نرم افزار</a:t>
            </a:r>
            <a:r>
              <a:rPr lang="en-US" b="1" dirty="0" err="1">
                <a:cs typeface="B Nazanin" panose="00000400000000000000" pitchFamily="2" charset="-78"/>
              </a:rPr>
              <a:t>VOSviewer</a:t>
            </a:r>
            <a:endParaRPr lang="en-US" b="1" dirty="0">
              <a:cs typeface="B Nazanin" panose="00000400000000000000" pitchFamily="2" charset="-78"/>
            </a:endParaRPr>
          </a:p>
        </p:txBody>
      </p:sp>
      <p:sp>
        <p:nvSpPr>
          <p:cNvPr id="17" name="Content Placeholder 2">
            <a:extLst>
              <a:ext uri="{FF2B5EF4-FFF2-40B4-BE49-F238E27FC236}">
                <a16:creationId xmlns:a16="http://schemas.microsoft.com/office/drawing/2014/main" id="{168E09BE-5C6B-1FBB-2BFF-AC850B8824F9}"/>
              </a:ext>
            </a:extLst>
          </p:cNvPr>
          <p:cNvSpPr>
            <a:spLocks noGrp="1"/>
          </p:cNvSpPr>
          <p:nvPr>
            <p:ph idx="1"/>
          </p:nvPr>
        </p:nvSpPr>
        <p:spPr>
          <a:xfrm>
            <a:off x="214604" y="1226220"/>
            <a:ext cx="9685176" cy="2016514"/>
          </a:xfrm>
        </p:spPr>
        <p:txBody>
          <a:bodyPr>
            <a:normAutofit/>
          </a:bodyPr>
          <a:lstStyle/>
          <a:p>
            <a:pPr marL="0" indent="0" algn="r" rtl="1">
              <a:buNone/>
            </a:pPr>
            <a:r>
              <a:rPr lang="fa-IR" sz="2400" b="1" dirty="0">
                <a:cs typeface="B Nazanin" panose="00000400000000000000" pitchFamily="2" charset="-78"/>
              </a:rPr>
              <a:t>ورود فهرست موضوعی (درسافت شده از </a:t>
            </a:r>
            <a:r>
              <a:rPr lang="en-US" sz="2400" b="1" dirty="0">
                <a:cs typeface="B Nazanin" panose="00000400000000000000" pitchFamily="2" charset="-78"/>
              </a:rPr>
              <a:t>Scopus</a:t>
            </a:r>
            <a:r>
              <a:rPr lang="fa-IR" sz="2400" b="1" dirty="0">
                <a:cs typeface="B Nazanin" panose="00000400000000000000" pitchFamily="2" charset="-78"/>
              </a:rPr>
              <a:t> یا </a:t>
            </a:r>
            <a:r>
              <a:rPr lang="en-US" sz="2400" b="1" dirty="0">
                <a:cs typeface="B Nazanin" panose="00000400000000000000" pitchFamily="2" charset="-78"/>
              </a:rPr>
              <a:t>WOS</a:t>
            </a:r>
            <a:r>
              <a:rPr lang="fa-IR" sz="2400" b="1" dirty="0">
                <a:cs typeface="B Nazanin" panose="00000400000000000000" pitchFamily="2" charset="-78"/>
              </a:rPr>
              <a:t>) در نرم افزار</a:t>
            </a:r>
            <a:endParaRPr lang="fa-IR" sz="2400" b="1" dirty="0">
              <a:solidFill>
                <a:srgbClr val="00B050"/>
              </a:solidFill>
              <a:cs typeface="B Nazanin" panose="00000400000000000000" pitchFamily="2" charset="-78"/>
            </a:endParaRPr>
          </a:p>
        </p:txBody>
      </p:sp>
      <p:sp>
        <p:nvSpPr>
          <p:cNvPr id="8" name="Rectangle: Rounded Corners 7">
            <a:extLst>
              <a:ext uri="{FF2B5EF4-FFF2-40B4-BE49-F238E27FC236}">
                <a16:creationId xmlns:a16="http://schemas.microsoft.com/office/drawing/2014/main" id="{C814679A-1AB4-7417-EB9B-8AE3E541C913}"/>
              </a:ext>
            </a:extLst>
          </p:cNvPr>
          <p:cNvSpPr/>
          <p:nvPr/>
        </p:nvSpPr>
        <p:spPr>
          <a:xfrm>
            <a:off x="4006851" y="2785534"/>
            <a:ext cx="2760133" cy="91440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a-IR" sz="2000" b="1" dirty="0">
                <a:cs typeface="B Nazanin" panose="00000400000000000000" pitchFamily="2" charset="-78"/>
              </a:rPr>
              <a:t>گراف شبکه نهایی</a:t>
            </a:r>
            <a:endParaRPr lang="en-US" sz="2000" b="1" dirty="0">
              <a:cs typeface="B Nazanin" panose="00000400000000000000" pitchFamily="2" charset="-78"/>
            </a:endParaRPr>
          </a:p>
        </p:txBody>
      </p:sp>
      <p:sp>
        <p:nvSpPr>
          <p:cNvPr id="3" name="Rectangle 2">
            <a:extLst>
              <a:ext uri="{FF2B5EF4-FFF2-40B4-BE49-F238E27FC236}">
                <a16:creationId xmlns:a16="http://schemas.microsoft.com/office/drawing/2014/main" id="{96F20BE3-D37C-E267-9AC7-0E30D10B560E}"/>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Rounded Corners 4">
            <a:hlinkClick r:id="rId3" action="ppaction://hlinksldjump"/>
            <a:extLst>
              <a:ext uri="{FF2B5EF4-FFF2-40B4-BE49-F238E27FC236}">
                <a16:creationId xmlns:a16="http://schemas.microsoft.com/office/drawing/2014/main" id="{5B4AC36A-6EF1-7A22-E999-C3EB3B4ECAEE}"/>
              </a:ext>
            </a:extLst>
          </p:cNvPr>
          <p:cNvSpPr/>
          <p:nvPr/>
        </p:nvSpPr>
        <p:spPr>
          <a:xfrm>
            <a:off x="10375296" y="95654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DOI</a:t>
            </a:r>
          </a:p>
        </p:txBody>
      </p:sp>
      <p:sp>
        <p:nvSpPr>
          <p:cNvPr id="6" name="Rectangle: Rounded Corners 5">
            <a:hlinkClick r:id="rId4" action="ppaction://hlinksldjump"/>
            <a:extLst>
              <a:ext uri="{FF2B5EF4-FFF2-40B4-BE49-F238E27FC236}">
                <a16:creationId xmlns:a16="http://schemas.microsoft.com/office/drawing/2014/main" id="{1B6F8958-846A-D9B7-C6CD-D377BB96D802}"/>
              </a:ext>
            </a:extLst>
          </p:cNvPr>
          <p:cNvSpPr/>
          <p:nvPr/>
        </p:nvSpPr>
        <p:spPr>
          <a:xfrm>
            <a:off x="10375296" y="55268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bg1"/>
                </a:solidFill>
                <a:cs typeface="B Nazanin" panose="00000400000000000000" pitchFamily="2" charset="-78"/>
              </a:rPr>
              <a:t>معرفی منابع</a:t>
            </a:r>
            <a:endParaRPr lang="en-US" sz="1400" b="1" dirty="0">
              <a:solidFill>
                <a:schemeClr val="bg1"/>
              </a:solidFill>
              <a:cs typeface="B Nazanin" panose="00000400000000000000" pitchFamily="2" charset="-78"/>
            </a:endParaRPr>
          </a:p>
        </p:txBody>
      </p:sp>
      <p:pic>
        <p:nvPicPr>
          <p:cNvPr id="7" name="Picture 6">
            <a:extLst>
              <a:ext uri="{FF2B5EF4-FFF2-40B4-BE49-F238E27FC236}">
                <a16:creationId xmlns:a16="http://schemas.microsoft.com/office/drawing/2014/main" id="{FA9E9DF3-3F6D-EC67-59C9-8DD93B30515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9" name="TextBox 8">
            <a:extLst>
              <a:ext uri="{FF2B5EF4-FFF2-40B4-BE49-F238E27FC236}">
                <a16:creationId xmlns:a16="http://schemas.microsoft.com/office/drawing/2014/main" id="{CC1BD7A2-6254-766E-4E97-AF4E4644B79B}"/>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10" name="Rectangle: Rounded Corners 9">
            <a:hlinkClick r:id="rId6" action="ppaction://hlinksldjump"/>
            <a:extLst>
              <a:ext uri="{FF2B5EF4-FFF2-40B4-BE49-F238E27FC236}">
                <a16:creationId xmlns:a16="http://schemas.microsoft.com/office/drawing/2014/main" id="{4695BB89-3C66-975B-FE49-2C7AFA4B194E}"/>
              </a:ext>
            </a:extLst>
          </p:cNvPr>
          <p:cNvSpPr/>
          <p:nvPr/>
        </p:nvSpPr>
        <p:spPr>
          <a:xfrm>
            <a:off x="10375296" y="138580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علم سنجی</a:t>
            </a:r>
            <a:endParaRPr lang="en-US" sz="1400" b="1" dirty="0">
              <a:solidFill>
                <a:schemeClr val="bg1"/>
              </a:solidFill>
              <a:cs typeface="B Nazanin" panose="00000400000000000000" pitchFamily="2" charset="-78"/>
            </a:endParaRPr>
          </a:p>
        </p:txBody>
      </p:sp>
      <p:sp>
        <p:nvSpPr>
          <p:cNvPr id="11" name="Rectangle: Rounded Corners 10">
            <a:hlinkClick r:id="rId7" action="ppaction://hlinksldjump"/>
            <a:extLst>
              <a:ext uri="{FF2B5EF4-FFF2-40B4-BE49-F238E27FC236}">
                <a16:creationId xmlns:a16="http://schemas.microsoft.com/office/drawing/2014/main" id="{FB3013D8-2EB2-1666-2B86-37BDE3B217A0}"/>
              </a:ext>
            </a:extLst>
          </p:cNvPr>
          <p:cNvSpPr/>
          <p:nvPr/>
        </p:nvSpPr>
        <p:spPr>
          <a:xfrm>
            <a:off x="10375296" y="1815066"/>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رتبه بندی نشریات</a:t>
            </a:r>
            <a:endParaRPr lang="en-US" sz="1400" b="1" dirty="0">
              <a:solidFill>
                <a:schemeClr val="bg1"/>
              </a:solidFill>
              <a:cs typeface="B Nazanin" panose="00000400000000000000" pitchFamily="2" charset="-78"/>
            </a:endParaRPr>
          </a:p>
        </p:txBody>
      </p:sp>
      <p:sp>
        <p:nvSpPr>
          <p:cNvPr id="12" name="Rectangle: Rounded Corners 11">
            <a:hlinkClick r:id="rId8" action="ppaction://hlinksldjump"/>
            <a:extLst>
              <a:ext uri="{FF2B5EF4-FFF2-40B4-BE49-F238E27FC236}">
                <a16:creationId xmlns:a16="http://schemas.microsoft.com/office/drawing/2014/main" id="{977EE84A-3BC6-8B87-51CC-5E97ABC2D6B3}"/>
              </a:ext>
            </a:extLst>
          </p:cNvPr>
          <p:cNvSpPr/>
          <p:nvPr/>
        </p:nvSpPr>
        <p:spPr>
          <a:xfrm>
            <a:off x="10375296" y="264309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دریافت مقاله</a:t>
            </a:r>
            <a:endParaRPr lang="en-US" sz="1400" b="1" dirty="0">
              <a:solidFill>
                <a:schemeClr val="bg1"/>
              </a:solidFill>
              <a:cs typeface="B Nazanin" panose="00000400000000000000" pitchFamily="2" charset="-78"/>
            </a:endParaRPr>
          </a:p>
        </p:txBody>
      </p:sp>
      <p:sp>
        <p:nvSpPr>
          <p:cNvPr id="13" name="Rectangle: Rounded Corners 12">
            <a:hlinkClick r:id="rId9" action="ppaction://hlinksldjump"/>
            <a:extLst>
              <a:ext uri="{FF2B5EF4-FFF2-40B4-BE49-F238E27FC236}">
                <a16:creationId xmlns:a16="http://schemas.microsoft.com/office/drawing/2014/main" id="{D049F6F4-65C9-8E9B-438C-A78E2F58A258}"/>
              </a:ext>
            </a:extLst>
          </p:cNvPr>
          <p:cNvSpPr/>
          <p:nvPr/>
        </p:nvSpPr>
        <p:spPr>
          <a:xfrm>
            <a:off x="10375296" y="305541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سامانه پژوهشیار</a:t>
            </a:r>
            <a:endParaRPr lang="en-US" sz="1400" b="1" dirty="0">
              <a:solidFill>
                <a:schemeClr val="bg1"/>
              </a:solidFill>
              <a:cs typeface="B Nazanin" panose="00000400000000000000" pitchFamily="2" charset="-78"/>
            </a:endParaRPr>
          </a:p>
        </p:txBody>
      </p:sp>
      <p:sp>
        <p:nvSpPr>
          <p:cNvPr id="14" name="Rectangle: Rounded Corners 13">
            <a:hlinkClick r:id="rId10" action="ppaction://hlinksldjump"/>
            <a:extLst>
              <a:ext uri="{FF2B5EF4-FFF2-40B4-BE49-F238E27FC236}">
                <a16:creationId xmlns:a16="http://schemas.microsoft.com/office/drawing/2014/main" id="{E46B51DA-4739-9AC9-F52B-6309D9D7E2BB}"/>
              </a:ext>
            </a:extLst>
          </p:cNvPr>
          <p:cNvSpPr/>
          <p:nvPr/>
        </p:nvSpPr>
        <p:spPr>
          <a:xfrm>
            <a:off x="10375296" y="347620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ORCID</a:t>
            </a:r>
          </a:p>
        </p:txBody>
      </p:sp>
      <p:sp>
        <p:nvSpPr>
          <p:cNvPr id="15" name="Rectangle: Rounded Corners 14">
            <a:hlinkClick r:id="rId11" action="ppaction://hlinksldjump"/>
            <a:extLst>
              <a:ext uri="{FF2B5EF4-FFF2-40B4-BE49-F238E27FC236}">
                <a16:creationId xmlns:a16="http://schemas.microsoft.com/office/drawing/2014/main" id="{E74B62CF-4C6D-16FB-E877-C3C38DC661F6}"/>
              </a:ext>
            </a:extLst>
          </p:cNvPr>
          <p:cNvSpPr/>
          <p:nvPr/>
        </p:nvSpPr>
        <p:spPr>
          <a:xfrm>
            <a:off x="10375296" y="388852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ساختار مقاله</a:t>
            </a:r>
            <a:endParaRPr lang="en-US" sz="1400" b="1" dirty="0">
              <a:solidFill>
                <a:schemeClr val="bg1"/>
              </a:solidFill>
              <a:cs typeface="B Nazanin" panose="00000400000000000000" pitchFamily="2" charset="-78"/>
            </a:endParaRPr>
          </a:p>
        </p:txBody>
      </p:sp>
      <p:sp>
        <p:nvSpPr>
          <p:cNvPr id="16" name="Rectangle: Rounded Corners 15">
            <a:hlinkClick r:id="rId12" action="ppaction://hlinksldjump"/>
            <a:extLst>
              <a:ext uri="{FF2B5EF4-FFF2-40B4-BE49-F238E27FC236}">
                <a16:creationId xmlns:a16="http://schemas.microsoft.com/office/drawing/2014/main" id="{8560E29C-739A-40A9-1896-1BAC6A67340F}"/>
              </a:ext>
            </a:extLst>
          </p:cNvPr>
          <p:cNvSpPr/>
          <p:nvPr/>
        </p:nvSpPr>
        <p:spPr>
          <a:xfrm>
            <a:off x="10375296" y="43093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ارجاع دهی و نکات مهم</a:t>
            </a:r>
            <a:endParaRPr lang="en-US" sz="1400" b="1" dirty="0">
              <a:solidFill>
                <a:schemeClr val="bg1"/>
              </a:solidFill>
              <a:cs typeface="B Nazanin" panose="00000400000000000000" pitchFamily="2" charset="-78"/>
            </a:endParaRPr>
          </a:p>
        </p:txBody>
      </p:sp>
      <p:sp>
        <p:nvSpPr>
          <p:cNvPr id="18" name="Rectangle: Rounded Corners 17">
            <a:hlinkClick r:id="rId13" action="ppaction://hlinksldjump"/>
            <a:extLst>
              <a:ext uri="{FF2B5EF4-FFF2-40B4-BE49-F238E27FC236}">
                <a16:creationId xmlns:a16="http://schemas.microsoft.com/office/drawing/2014/main" id="{51F9D293-E737-6592-913D-FD4A46A2A572}"/>
              </a:ext>
            </a:extLst>
          </p:cNvPr>
          <p:cNvSpPr/>
          <p:nvPr/>
        </p:nvSpPr>
        <p:spPr>
          <a:xfrm>
            <a:off x="10375296" y="473011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انواع مقاله</a:t>
            </a:r>
            <a:endParaRPr lang="en-US" sz="1400" b="1" dirty="0">
              <a:solidFill>
                <a:schemeClr val="bg1"/>
              </a:solidFill>
              <a:cs typeface="B Nazanin" panose="00000400000000000000" pitchFamily="2" charset="-78"/>
            </a:endParaRPr>
          </a:p>
        </p:txBody>
      </p:sp>
      <p:sp>
        <p:nvSpPr>
          <p:cNvPr id="19" name="Rectangle: Rounded Corners 18">
            <a:hlinkClick r:id="rId14" action="ppaction://hlinksldjump"/>
            <a:extLst>
              <a:ext uri="{FF2B5EF4-FFF2-40B4-BE49-F238E27FC236}">
                <a16:creationId xmlns:a16="http://schemas.microsoft.com/office/drawing/2014/main" id="{56C18694-D3A8-391B-98C5-7168BF56791B}"/>
              </a:ext>
            </a:extLst>
          </p:cNvPr>
          <p:cNvSpPr/>
          <p:nvPr/>
        </p:nvSpPr>
        <p:spPr>
          <a:xfrm>
            <a:off x="10375296" y="515090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پذیرش و داوری</a:t>
            </a:r>
            <a:endParaRPr lang="en-US" sz="1400" b="1" dirty="0">
              <a:solidFill>
                <a:schemeClr val="bg1"/>
              </a:solidFill>
              <a:cs typeface="B Nazanin" panose="00000400000000000000" pitchFamily="2" charset="-78"/>
            </a:endParaRPr>
          </a:p>
        </p:txBody>
      </p:sp>
      <p:sp>
        <p:nvSpPr>
          <p:cNvPr id="20" name="Rectangle: Rounded Corners 19">
            <a:hlinkClick r:id="rId15" action="ppaction://hlinksldjump"/>
            <a:extLst>
              <a:ext uri="{FF2B5EF4-FFF2-40B4-BE49-F238E27FC236}">
                <a16:creationId xmlns:a16="http://schemas.microsoft.com/office/drawing/2014/main" id="{5818FC91-8F5C-2681-7BCA-F050C8561B01}"/>
              </a:ext>
            </a:extLst>
          </p:cNvPr>
          <p:cNvSpPr/>
          <p:nvPr/>
        </p:nvSpPr>
        <p:spPr>
          <a:xfrm>
            <a:off x="10375296" y="55632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سئو آکادمیک</a:t>
            </a:r>
            <a:endParaRPr lang="en-US" sz="1400" b="1" dirty="0">
              <a:solidFill>
                <a:schemeClr val="bg1"/>
              </a:solidFill>
              <a:cs typeface="B Nazanin" panose="00000400000000000000" pitchFamily="2" charset="-78"/>
            </a:endParaRPr>
          </a:p>
        </p:txBody>
      </p:sp>
      <p:sp>
        <p:nvSpPr>
          <p:cNvPr id="26" name="Rectangle: Rounded Corners 25">
            <a:hlinkClick r:id="rId16" action="ppaction://hlinksldjump"/>
            <a:extLst>
              <a:ext uri="{FF2B5EF4-FFF2-40B4-BE49-F238E27FC236}">
                <a16:creationId xmlns:a16="http://schemas.microsoft.com/office/drawing/2014/main" id="{69455966-D4C0-26FF-B2FF-7658778B858F}"/>
              </a:ext>
            </a:extLst>
          </p:cNvPr>
          <p:cNvSpPr/>
          <p:nvPr/>
        </p:nvSpPr>
        <p:spPr>
          <a:xfrm>
            <a:off x="10375297" y="597554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MaxQDA</a:t>
            </a:r>
            <a:endParaRPr lang="en-US" sz="1400" b="1" dirty="0">
              <a:solidFill>
                <a:schemeClr val="bg1"/>
              </a:solidFill>
              <a:cs typeface="B Nazanin" panose="00000400000000000000" pitchFamily="2" charset="-78"/>
            </a:endParaRPr>
          </a:p>
        </p:txBody>
      </p:sp>
      <p:sp>
        <p:nvSpPr>
          <p:cNvPr id="28" name="Rectangle: Rounded Corners 27">
            <a:hlinkClick r:id="rId17" action="ppaction://hlinksldjump"/>
            <a:extLst>
              <a:ext uri="{FF2B5EF4-FFF2-40B4-BE49-F238E27FC236}">
                <a16:creationId xmlns:a16="http://schemas.microsoft.com/office/drawing/2014/main" id="{69498354-D5FE-8013-FAB7-80DB1645F34B}"/>
              </a:ext>
            </a:extLst>
          </p:cNvPr>
          <p:cNvSpPr/>
          <p:nvPr/>
        </p:nvSpPr>
        <p:spPr>
          <a:xfrm>
            <a:off x="10375296" y="6396329"/>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روش‌های تحقیق منتخب</a:t>
            </a:r>
            <a:endParaRPr lang="en-US" sz="1400" b="1" dirty="0">
              <a:solidFill>
                <a:schemeClr val="bg1"/>
              </a:solidFill>
              <a:cs typeface="B Nazanin" panose="00000400000000000000" pitchFamily="2" charset="-78"/>
            </a:endParaRPr>
          </a:p>
        </p:txBody>
      </p:sp>
      <p:sp>
        <p:nvSpPr>
          <p:cNvPr id="29" name="Rectangle: Rounded Corners 28">
            <a:hlinkClick r:id="rId7" action="ppaction://hlinksldjump"/>
            <a:extLst>
              <a:ext uri="{FF2B5EF4-FFF2-40B4-BE49-F238E27FC236}">
                <a16:creationId xmlns:a16="http://schemas.microsoft.com/office/drawing/2014/main" id="{1CBD9DC3-18BD-FA26-3134-E1F408CD8944}"/>
              </a:ext>
            </a:extLst>
          </p:cNvPr>
          <p:cNvSpPr/>
          <p:nvPr/>
        </p:nvSpPr>
        <p:spPr>
          <a:xfrm>
            <a:off x="10380825" y="2239233"/>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tx1"/>
                </a:solidFill>
                <a:cs typeface="B Nazanin" panose="00000400000000000000" pitchFamily="2" charset="-78"/>
              </a:rPr>
              <a:t>VOSViewer</a:t>
            </a:r>
            <a:endParaRPr lang="en-US" sz="1400" b="1" dirty="0">
              <a:solidFill>
                <a:schemeClr val="tx1"/>
              </a:solidFill>
              <a:cs typeface="B Nazanin" panose="00000400000000000000" pitchFamily="2" charset="-78"/>
            </a:endParaRPr>
          </a:p>
        </p:txBody>
      </p:sp>
    </p:spTree>
    <p:extLst>
      <p:ext uri="{BB962C8B-B14F-4D97-AF65-F5344CB8AC3E}">
        <p14:creationId xmlns:p14="http://schemas.microsoft.com/office/powerpoint/2010/main" val="882987177"/>
      </p:ext>
    </p:extLst>
  </p:cSld>
  <p:clrMapOvr>
    <a:masterClrMapping/>
  </p:clrMapOvr>
  <p:transition spd="med">
    <p:pull/>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58C905A-19BF-009F-06C7-877F097D5C2E}"/>
              </a:ext>
            </a:extLst>
          </p:cNvPr>
          <p:cNvPicPr>
            <a:picLocks noChangeAspect="1"/>
          </p:cNvPicPr>
          <p:nvPr/>
        </p:nvPicPr>
        <p:blipFill>
          <a:blip r:embed="rId2"/>
          <a:stretch>
            <a:fillRect/>
          </a:stretch>
        </p:blipFill>
        <p:spPr>
          <a:xfrm>
            <a:off x="666387" y="1838603"/>
            <a:ext cx="8350613" cy="5909559"/>
          </a:xfrm>
          <a:prstGeom prst="rect">
            <a:avLst/>
          </a:prstGeom>
        </p:spPr>
      </p:pic>
      <p:sp>
        <p:nvSpPr>
          <p:cNvPr id="2" name="Title 1">
            <a:extLst>
              <a:ext uri="{FF2B5EF4-FFF2-40B4-BE49-F238E27FC236}">
                <a16:creationId xmlns:a16="http://schemas.microsoft.com/office/drawing/2014/main" id="{C431ECED-F382-4404-2AA7-AA5037719464}"/>
              </a:ext>
            </a:extLst>
          </p:cNvPr>
          <p:cNvSpPr>
            <a:spLocks noGrp="1"/>
          </p:cNvSpPr>
          <p:nvPr>
            <p:ph type="title"/>
          </p:nvPr>
        </p:nvSpPr>
        <p:spPr>
          <a:xfrm>
            <a:off x="214604" y="365125"/>
            <a:ext cx="9685176" cy="707895"/>
          </a:xfrm>
          <a:solidFill>
            <a:schemeClr val="accent1">
              <a:lumMod val="40000"/>
              <a:lumOff val="60000"/>
            </a:schemeClr>
          </a:solidFill>
        </p:spPr>
        <p:txBody>
          <a:bodyPr>
            <a:normAutofit fontScale="90000"/>
          </a:bodyPr>
          <a:lstStyle/>
          <a:p>
            <a:pPr algn="r" rtl="1"/>
            <a:r>
              <a:rPr lang="fa-IR" b="1" dirty="0">
                <a:cs typeface="B Nazanin" panose="00000400000000000000" pitchFamily="2" charset="-78"/>
              </a:rPr>
              <a:t>نرم افزار</a:t>
            </a:r>
            <a:r>
              <a:rPr lang="en-US" b="1" dirty="0" err="1">
                <a:cs typeface="B Nazanin" panose="00000400000000000000" pitchFamily="2" charset="-78"/>
              </a:rPr>
              <a:t>VOSviewer</a:t>
            </a:r>
            <a:endParaRPr lang="en-US" b="1" dirty="0">
              <a:cs typeface="B Nazanin" panose="00000400000000000000" pitchFamily="2" charset="-78"/>
            </a:endParaRPr>
          </a:p>
        </p:txBody>
      </p:sp>
      <p:sp>
        <p:nvSpPr>
          <p:cNvPr id="17" name="Content Placeholder 2">
            <a:extLst>
              <a:ext uri="{FF2B5EF4-FFF2-40B4-BE49-F238E27FC236}">
                <a16:creationId xmlns:a16="http://schemas.microsoft.com/office/drawing/2014/main" id="{168E09BE-5C6B-1FBB-2BFF-AC850B8824F9}"/>
              </a:ext>
            </a:extLst>
          </p:cNvPr>
          <p:cNvSpPr>
            <a:spLocks noGrp="1"/>
          </p:cNvSpPr>
          <p:nvPr>
            <p:ph idx="1"/>
          </p:nvPr>
        </p:nvSpPr>
        <p:spPr>
          <a:xfrm>
            <a:off x="214604" y="1226220"/>
            <a:ext cx="9685176" cy="2016514"/>
          </a:xfrm>
        </p:spPr>
        <p:txBody>
          <a:bodyPr>
            <a:normAutofit/>
          </a:bodyPr>
          <a:lstStyle/>
          <a:p>
            <a:pPr marL="0" indent="0" algn="r" rtl="1">
              <a:buNone/>
            </a:pPr>
            <a:r>
              <a:rPr lang="fa-IR" sz="2400" b="1" dirty="0">
                <a:cs typeface="B Nazanin" panose="00000400000000000000" pitchFamily="2" charset="-78"/>
              </a:rPr>
              <a:t>ورود فهرست موضوعی (درسافت شده از </a:t>
            </a:r>
            <a:r>
              <a:rPr lang="en-US" sz="2400" b="1" dirty="0">
                <a:cs typeface="B Nazanin" panose="00000400000000000000" pitchFamily="2" charset="-78"/>
              </a:rPr>
              <a:t>Scopus</a:t>
            </a:r>
            <a:r>
              <a:rPr lang="fa-IR" sz="2400" b="1" dirty="0">
                <a:cs typeface="B Nazanin" panose="00000400000000000000" pitchFamily="2" charset="-78"/>
              </a:rPr>
              <a:t> یا </a:t>
            </a:r>
            <a:r>
              <a:rPr lang="en-US" sz="2400" b="1" dirty="0">
                <a:cs typeface="B Nazanin" panose="00000400000000000000" pitchFamily="2" charset="-78"/>
              </a:rPr>
              <a:t>WOS</a:t>
            </a:r>
            <a:r>
              <a:rPr lang="fa-IR" sz="2400" b="1" dirty="0">
                <a:cs typeface="B Nazanin" panose="00000400000000000000" pitchFamily="2" charset="-78"/>
              </a:rPr>
              <a:t>) در نرم افزار</a:t>
            </a:r>
            <a:endParaRPr lang="fa-IR" sz="2400" b="1" dirty="0">
              <a:solidFill>
                <a:srgbClr val="00B050"/>
              </a:solidFill>
              <a:cs typeface="B Nazanin" panose="00000400000000000000" pitchFamily="2" charset="-78"/>
            </a:endParaRPr>
          </a:p>
        </p:txBody>
      </p:sp>
      <p:sp>
        <p:nvSpPr>
          <p:cNvPr id="8" name="Rectangle: Rounded Corners 7">
            <a:extLst>
              <a:ext uri="{FF2B5EF4-FFF2-40B4-BE49-F238E27FC236}">
                <a16:creationId xmlns:a16="http://schemas.microsoft.com/office/drawing/2014/main" id="{C814679A-1AB4-7417-EB9B-8AE3E541C913}"/>
              </a:ext>
            </a:extLst>
          </p:cNvPr>
          <p:cNvSpPr/>
          <p:nvPr/>
        </p:nvSpPr>
        <p:spPr>
          <a:xfrm>
            <a:off x="4006851" y="2785534"/>
            <a:ext cx="2760133" cy="91440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a-IR" sz="2000" b="1" dirty="0">
                <a:cs typeface="B Nazanin" panose="00000400000000000000" pitchFamily="2" charset="-78"/>
              </a:rPr>
              <a:t>گراف چگالی</a:t>
            </a:r>
            <a:endParaRPr lang="en-US" sz="2000" b="1" dirty="0">
              <a:cs typeface="B Nazanin" panose="00000400000000000000" pitchFamily="2" charset="-78"/>
            </a:endParaRPr>
          </a:p>
        </p:txBody>
      </p:sp>
      <p:sp>
        <p:nvSpPr>
          <p:cNvPr id="3" name="Rectangle 2">
            <a:extLst>
              <a:ext uri="{FF2B5EF4-FFF2-40B4-BE49-F238E27FC236}">
                <a16:creationId xmlns:a16="http://schemas.microsoft.com/office/drawing/2014/main" id="{FE5F5B4F-5EDB-86D2-CD7D-9AC9F420D956}"/>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Rounded Corners 3">
            <a:hlinkClick r:id="rId3" action="ppaction://hlinksldjump"/>
            <a:extLst>
              <a:ext uri="{FF2B5EF4-FFF2-40B4-BE49-F238E27FC236}">
                <a16:creationId xmlns:a16="http://schemas.microsoft.com/office/drawing/2014/main" id="{B31819F6-ACD3-0013-9613-9A8BE28A152B}"/>
              </a:ext>
            </a:extLst>
          </p:cNvPr>
          <p:cNvSpPr/>
          <p:nvPr/>
        </p:nvSpPr>
        <p:spPr>
          <a:xfrm>
            <a:off x="10375296" y="95654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DOI</a:t>
            </a:r>
          </a:p>
        </p:txBody>
      </p:sp>
      <p:sp>
        <p:nvSpPr>
          <p:cNvPr id="6" name="Rectangle: Rounded Corners 5">
            <a:hlinkClick r:id="rId4" action="ppaction://hlinksldjump"/>
            <a:extLst>
              <a:ext uri="{FF2B5EF4-FFF2-40B4-BE49-F238E27FC236}">
                <a16:creationId xmlns:a16="http://schemas.microsoft.com/office/drawing/2014/main" id="{AEC4FAA2-C16E-7006-1035-2468FA709E38}"/>
              </a:ext>
            </a:extLst>
          </p:cNvPr>
          <p:cNvSpPr/>
          <p:nvPr/>
        </p:nvSpPr>
        <p:spPr>
          <a:xfrm>
            <a:off x="10375296" y="55268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bg1"/>
                </a:solidFill>
                <a:cs typeface="B Nazanin" panose="00000400000000000000" pitchFamily="2" charset="-78"/>
              </a:rPr>
              <a:t>معرفی منابع</a:t>
            </a:r>
            <a:endParaRPr lang="en-US" sz="1400" b="1" dirty="0">
              <a:solidFill>
                <a:schemeClr val="bg1"/>
              </a:solidFill>
              <a:cs typeface="B Nazanin" panose="00000400000000000000" pitchFamily="2" charset="-78"/>
            </a:endParaRPr>
          </a:p>
        </p:txBody>
      </p:sp>
      <p:pic>
        <p:nvPicPr>
          <p:cNvPr id="7" name="Picture 6">
            <a:extLst>
              <a:ext uri="{FF2B5EF4-FFF2-40B4-BE49-F238E27FC236}">
                <a16:creationId xmlns:a16="http://schemas.microsoft.com/office/drawing/2014/main" id="{715D2879-A547-DF42-A4A3-852AFF86CD2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9" name="TextBox 8">
            <a:extLst>
              <a:ext uri="{FF2B5EF4-FFF2-40B4-BE49-F238E27FC236}">
                <a16:creationId xmlns:a16="http://schemas.microsoft.com/office/drawing/2014/main" id="{0A1FC573-8958-484F-8E2D-4EDB1621F136}"/>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10" name="Rectangle: Rounded Corners 9">
            <a:hlinkClick r:id="rId6" action="ppaction://hlinksldjump"/>
            <a:extLst>
              <a:ext uri="{FF2B5EF4-FFF2-40B4-BE49-F238E27FC236}">
                <a16:creationId xmlns:a16="http://schemas.microsoft.com/office/drawing/2014/main" id="{10599044-8E30-BD1C-A4DE-402DAD8E9F32}"/>
              </a:ext>
            </a:extLst>
          </p:cNvPr>
          <p:cNvSpPr/>
          <p:nvPr/>
        </p:nvSpPr>
        <p:spPr>
          <a:xfrm>
            <a:off x="10375296" y="138580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علم سنجی</a:t>
            </a:r>
            <a:endParaRPr lang="en-US" sz="1400" b="1" dirty="0">
              <a:solidFill>
                <a:schemeClr val="bg1"/>
              </a:solidFill>
              <a:cs typeface="B Nazanin" panose="00000400000000000000" pitchFamily="2" charset="-78"/>
            </a:endParaRPr>
          </a:p>
        </p:txBody>
      </p:sp>
      <p:sp>
        <p:nvSpPr>
          <p:cNvPr id="11" name="Rectangle: Rounded Corners 10">
            <a:hlinkClick r:id="rId7" action="ppaction://hlinksldjump"/>
            <a:extLst>
              <a:ext uri="{FF2B5EF4-FFF2-40B4-BE49-F238E27FC236}">
                <a16:creationId xmlns:a16="http://schemas.microsoft.com/office/drawing/2014/main" id="{105B6CDB-811B-75DC-5320-DAE08E8BB63E}"/>
              </a:ext>
            </a:extLst>
          </p:cNvPr>
          <p:cNvSpPr/>
          <p:nvPr/>
        </p:nvSpPr>
        <p:spPr>
          <a:xfrm>
            <a:off x="10375296" y="1815066"/>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رتبه بندی نشریات</a:t>
            </a:r>
            <a:endParaRPr lang="en-US" sz="1400" b="1" dirty="0">
              <a:solidFill>
                <a:schemeClr val="bg1"/>
              </a:solidFill>
              <a:cs typeface="B Nazanin" panose="00000400000000000000" pitchFamily="2" charset="-78"/>
            </a:endParaRPr>
          </a:p>
        </p:txBody>
      </p:sp>
      <p:sp>
        <p:nvSpPr>
          <p:cNvPr id="12" name="Rectangle: Rounded Corners 11">
            <a:hlinkClick r:id="rId8" action="ppaction://hlinksldjump"/>
            <a:extLst>
              <a:ext uri="{FF2B5EF4-FFF2-40B4-BE49-F238E27FC236}">
                <a16:creationId xmlns:a16="http://schemas.microsoft.com/office/drawing/2014/main" id="{9F0C2365-1230-3F89-B62F-B55C3C2A2590}"/>
              </a:ext>
            </a:extLst>
          </p:cNvPr>
          <p:cNvSpPr/>
          <p:nvPr/>
        </p:nvSpPr>
        <p:spPr>
          <a:xfrm>
            <a:off x="10375296" y="264309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دریافت مقاله</a:t>
            </a:r>
            <a:endParaRPr lang="en-US" sz="1400" b="1" dirty="0">
              <a:solidFill>
                <a:schemeClr val="bg1"/>
              </a:solidFill>
              <a:cs typeface="B Nazanin" panose="00000400000000000000" pitchFamily="2" charset="-78"/>
            </a:endParaRPr>
          </a:p>
        </p:txBody>
      </p:sp>
      <p:sp>
        <p:nvSpPr>
          <p:cNvPr id="13" name="Rectangle: Rounded Corners 12">
            <a:hlinkClick r:id="rId9" action="ppaction://hlinksldjump"/>
            <a:extLst>
              <a:ext uri="{FF2B5EF4-FFF2-40B4-BE49-F238E27FC236}">
                <a16:creationId xmlns:a16="http://schemas.microsoft.com/office/drawing/2014/main" id="{EAD72EFE-C732-3FE0-9BCA-8EBFE1888BF1}"/>
              </a:ext>
            </a:extLst>
          </p:cNvPr>
          <p:cNvSpPr/>
          <p:nvPr/>
        </p:nvSpPr>
        <p:spPr>
          <a:xfrm>
            <a:off x="10375296" y="305541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سامانه پژوهشیار</a:t>
            </a:r>
            <a:endParaRPr lang="en-US" sz="1400" b="1" dirty="0">
              <a:solidFill>
                <a:schemeClr val="bg1"/>
              </a:solidFill>
              <a:cs typeface="B Nazanin" panose="00000400000000000000" pitchFamily="2" charset="-78"/>
            </a:endParaRPr>
          </a:p>
        </p:txBody>
      </p:sp>
      <p:sp>
        <p:nvSpPr>
          <p:cNvPr id="14" name="Rectangle: Rounded Corners 13">
            <a:hlinkClick r:id="rId10" action="ppaction://hlinksldjump"/>
            <a:extLst>
              <a:ext uri="{FF2B5EF4-FFF2-40B4-BE49-F238E27FC236}">
                <a16:creationId xmlns:a16="http://schemas.microsoft.com/office/drawing/2014/main" id="{B4CF3B7C-043F-C811-65B3-CD2C0FD61232}"/>
              </a:ext>
            </a:extLst>
          </p:cNvPr>
          <p:cNvSpPr/>
          <p:nvPr/>
        </p:nvSpPr>
        <p:spPr>
          <a:xfrm>
            <a:off x="10375296" y="347620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ORCID</a:t>
            </a:r>
          </a:p>
        </p:txBody>
      </p:sp>
      <p:sp>
        <p:nvSpPr>
          <p:cNvPr id="15" name="Rectangle: Rounded Corners 14">
            <a:hlinkClick r:id="rId11" action="ppaction://hlinksldjump"/>
            <a:extLst>
              <a:ext uri="{FF2B5EF4-FFF2-40B4-BE49-F238E27FC236}">
                <a16:creationId xmlns:a16="http://schemas.microsoft.com/office/drawing/2014/main" id="{4EA1E04B-9928-5166-526B-5411EA355332}"/>
              </a:ext>
            </a:extLst>
          </p:cNvPr>
          <p:cNvSpPr/>
          <p:nvPr/>
        </p:nvSpPr>
        <p:spPr>
          <a:xfrm>
            <a:off x="10375296" y="388852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ساختار مقاله</a:t>
            </a:r>
            <a:endParaRPr lang="en-US" sz="1400" b="1" dirty="0">
              <a:solidFill>
                <a:schemeClr val="bg1"/>
              </a:solidFill>
              <a:cs typeface="B Nazanin" panose="00000400000000000000" pitchFamily="2" charset="-78"/>
            </a:endParaRPr>
          </a:p>
        </p:txBody>
      </p:sp>
      <p:sp>
        <p:nvSpPr>
          <p:cNvPr id="16" name="Rectangle: Rounded Corners 15">
            <a:hlinkClick r:id="rId12" action="ppaction://hlinksldjump"/>
            <a:extLst>
              <a:ext uri="{FF2B5EF4-FFF2-40B4-BE49-F238E27FC236}">
                <a16:creationId xmlns:a16="http://schemas.microsoft.com/office/drawing/2014/main" id="{01B51E47-20D4-D99C-F807-A9846B144D00}"/>
              </a:ext>
            </a:extLst>
          </p:cNvPr>
          <p:cNvSpPr/>
          <p:nvPr/>
        </p:nvSpPr>
        <p:spPr>
          <a:xfrm>
            <a:off x="10375296" y="43093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ارجاع دهی و نکات مهم</a:t>
            </a:r>
            <a:endParaRPr lang="en-US" sz="1400" b="1" dirty="0">
              <a:solidFill>
                <a:schemeClr val="bg1"/>
              </a:solidFill>
              <a:cs typeface="B Nazanin" panose="00000400000000000000" pitchFamily="2" charset="-78"/>
            </a:endParaRPr>
          </a:p>
        </p:txBody>
      </p:sp>
      <p:sp>
        <p:nvSpPr>
          <p:cNvPr id="18" name="Rectangle: Rounded Corners 17">
            <a:hlinkClick r:id="rId13" action="ppaction://hlinksldjump"/>
            <a:extLst>
              <a:ext uri="{FF2B5EF4-FFF2-40B4-BE49-F238E27FC236}">
                <a16:creationId xmlns:a16="http://schemas.microsoft.com/office/drawing/2014/main" id="{F9C891FC-8134-16F6-0F53-3B42203555C5}"/>
              </a:ext>
            </a:extLst>
          </p:cNvPr>
          <p:cNvSpPr/>
          <p:nvPr/>
        </p:nvSpPr>
        <p:spPr>
          <a:xfrm>
            <a:off x="10375296" y="473011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انواع مقاله</a:t>
            </a:r>
            <a:endParaRPr lang="en-US" sz="1400" b="1" dirty="0">
              <a:solidFill>
                <a:schemeClr val="bg1"/>
              </a:solidFill>
              <a:cs typeface="B Nazanin" panose="00000400000000000000" pitchFamily="2" charset="-78"/>
            </a:endParaRPr>
          </a:p>
        </p:txBody>
      </p:sp>
      <p:sp>
        <p:nvSpPr>
          <p:cNvPr id="19" name="Rectangle: Rounded Corners 18">
            <a:hlinkClick r:id="rId14" action="ppaction://hlinksldjump"/>
            <a:extLst>
              <a:ext uri="{FF2B5EF4-FFF2-40B4-BE49-F238E27FC236}">
                <a16:creationId xmlns:a16="http://schemas.microsoft.com/office/drawing/2014/main" id="{6468F7F6-4FC0-50C5-8AF7-BE80CE87E08C}"/>
              </a:ext>
            </a:extLst>
          </p:cNvPr>
          <p:cNvSpPr/>
          <p:nvPr/>
        </p:nvSpPr>
        <p:spPr>
          <a:xfrm>
            <a:off x="10375296" y="515090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پذیرش و داوری</a:t>
            </a:r>
            <a:endParaRPr lang="en-US" sz="1400" b="1" dirty="0">
              <a:solidFill>
                <a:schemeClr val="bg1"/>
              </a:solidFill>
              <a:cs typeface="B Nazanin" panose="00000400000000000000" pitchFamily="2" charset="-78"/>
            </a:endParaRPr>
          </a:p>
        </p:txBody>
      </p:sp>
      <p:sp>
        <p:nvSpPr>
          <p:cNvPr id="20" name="Rectangle: Rounded Corners 19">
            <a:hlinkClick r:id="rId15" action="ppaction://hlinksldjump"/>
            <a:extLst>
              <a:ext uri="{FF2B5EF4-FFF2-40B4-BE49-F238E27FC236}">
                <a16:creationId xmlns:a16="http://schemas.microsoft.com/office/drawing/2014/main" id="{23F8A6D3-6FE9-7D1F-74F6-805E05E3176C}"/>
              </a:ext>
            </a:extLst>
          </p:cNvPr>
          <p:cNvSpPr/>
          <p:nvPr/>
        </p:nvSpPr>
        <p:spPr>
          <a:xfrm>
            <a:off x="10375296" y="55632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سئو آکادمیک</a:t>
            </a:r>
            <a:endParaRPr lang="en-US" sz="1400" b="1" dirty="0">
              <a:solidFill>
                <a:schemeClr val="bg1"/>
              </a:solidFill>
              <a:cs typeface="B Nazanin" panose="00000400000000000000" pitchFamily="2" charset="-78"/>
            </a:endParaRPr>
          </a:p>
        </p:txBody>
      </p:sp>
      <p:sp>
        <p:nvSpPr>
          <p:cNvPr id="26" name="Rectangle: Rounded Corners 25">
            <a:hlinkClick r:id="rId16" action="ppaction://hlinksldjump"/>
            <a:extLst>
              <a:ext uri="{FF2B5EF4-FFF2-40B4-BE49-F238E27FC236}">
                <a16:creationId xmlns:a16="http://schemas.microsoft.com/office/drawing/2014/main" id="{E53B72D8-BB16-A3B5-4523-F82CE7105AD7}"/>
              </a:ext>
            </a:extLst>
          </p:cNvPr>
          <p:cNvSpPr/>
          <p:nvPr/>
        </p:nvSpPr>
        <p:spPr>
          <a:xfrm>
            <a:off x="10375297" y="597554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MaxQDA</a:t>
            </a:r>
            <a:endParaRPr lang="en-US" sz="1400" b="1" dirty="0">
              <a:solidFill>
                <a:schemeClr val="bg1"/>
              </a:solidFill>
              <a:cs typeface="B Nazanin" panose="00000400000000000000" pitchFamily="2" charset="-78"/>
            </a:endParaRPr>
          </a:p>
        </p:txBody>
      </p:sp>
      <p:sp>
        <p:nvSpPr>
          <p:cNvPr id="28" name="Rectangle: Rounded Corners 27">
            <a:hlinkClick r:id="rId17" action="ppaction://hlinksldjump"/>
            <a:extLst>
              <a:ext uri="{FF2B5EF4-FFF2-40B4-BE49-F238E27FC236}">
                <a16:creationId xmlns:a16="http://schemas.microsoft.com/office/drawing/2014/main" id="{26BC9A1C-D14F-44D3-46D8-EEE14B92991E}"/>
              </a:ext>
            </a:extLst>
          </p:cNvPr>
          <p:cNvSpPr/>
          <p:nvPr/>
        </p:nvSpPr>
        <p:spPr>
          <a:xfrm>
            <a:off x="10375296" y="6396329"/>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روش‌های تحقیق منتخب</a:t>
            </a:r>
            <a:endParaRPr lang="en-US" sz="1400" b="1" dirty="0">
              <a:solidFill>
                <a:schemeClr val="bg1"/>
              </a:solidFill>
              <a:cs typeface="B Nazanin" panose="00000400000000000000" pitchFamily="2" charset="-78"/>
            </a:endParaRPr>
          </a:p>
        </p:txBody>
      </p:sp>
      <p:sp>
        <p:nvSpPr>
          <p:cNvPr id="29" name="Rectangle: Rounded Corners 28">
            <a:hlinkClick r:id="rId7" action="ppaction://hlinksldjump"/>
            <a:extLst>
              <a:ext uri="{FF2B5EF4-FFF2-40B4-BE49-F238E27FC236}">
                <a16:creationId xmlns:a16="http://schemas.microsoft.com/office/drawing/2014/main" id="{1E51B9A1-320E-CA35-D692-53191BA0A1C8}"/>
              </a:ext>
            </a:extLst>
          </p:cNvPr>
          <p:cNvSpPr/>
          <p:nvPr/>
        </p:nvSpPr>
        <p:spPr>
          <a:xfrm>
            <a:off x="10380825" y="2239233"/>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tx1"/>
                </a:solidFill>
                <a:cs typeface="B Nazanin" panose="00000400000000000000" pitchFamily="2" charset="-78"/>
              </a:rPr>
              <a:t>VOSViewer</a:t>
            </a:r>
            <a:endParaRPr lang="en-US" sz="1400" b="1" dirty="0">
              <a:solidFill>
                <a:schemeClr val="tx1"/>
              </a:solidFill>
              <a:cs typeface="B Nazanin" panose="00000400000000000000" pitchFamily="2" charset="-78"/>
            </a:endParaRPr>
          </a:p>
        </p:txBody>
      </p:sp>
    </p:spTree>
    <p:extLst>
      <p:ext uri="{BB962C8B-B14F-4D97-AF65-F5344CB8AC3E}">
        <p14:creationId xmlns:p14="http://schemas.microsoft.com/office/powerpoint/2010/main" val="1124781580"/>
      </p:ext>
    </p:extLst>
  </p:cSld>
  <p:clrMapOvr>
    <a:masterClrMapping/>
  </p:clrMapOvr>
  <p:transition spd="med">
    <p:pull/>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31ECED-F382-4404-2AA7-AA5037719464}"/>
              </a:ext>
            </a:extLst>
          </p:cNvPr>
          <p:cNvSpPr>
            <a:spLocks noGrp="1"/>
          </p:cNvSpPr>
          <p:nvPr>
            <p:ph type="title"/>
          </p:nvPr>
        </p:nvSpPr>
        <p:spPr>
          <a:xfrm>
            <a:off x="214604" y="365125"/>
            <a:ext cx="9685176" cy="707895"/>
          </a:xfrm>
          <a:solidFill>
            <a:schemeClr val="accent1">
              <a:lumMod val="40000"/>
              <a:lumOff val="60000"/>
            </a:schemeClr>
          </a:solidFill>
        </p:spPr>
        <p:txBody>
          <a:bodyPr>
            <a:normAutofit fontScale="90000"/>
          </a:bodyPr>
          <a:lstStyle/>
          <a:p>
            <a:pPr algn="r" rtl="1"/>
            <a:r>
              <a:rPr lang="fa-IR" b="1" dirty="0">
                <a:cs typeface="B Nazanin" panose="00000400000000000000" pitchFamily="2" charset="-78"/>
              </a:rPr>
              <a:t>معرفی منابع » منابع فارسی</a:t>
            </a:r>
            <a:endParaRPr lang="en-US" b="1" dirty="0">
              <a:cs typeface="B Nazanin" panose="00000400000000000000" pitchFamily="2" charset="-78"/>
            </a:endParaRPr>
          </a:p>
        </p:txBody>
      </p:sp>
      <p:sp>
        <p:nvSpPr>
          <p:cNvPr id="17" name="Content Placeholder 2">
            <a:extLst>
              <a:ext uri="{FF2B5EF4-FFF2-40B4-BE49-F238E27FC236}">
                <a16:creationId xmlns:a16="http://schemas.microsoft.com/office/drawing/2014/main" id="{168E09BE-5C6B-1FBB-2BFF-AC850B8824F9}"/>
              </a:ext>
            </a:extLst>
          </p:cNvPr>
          <p:cNvSpPr>
            <a:spLocks noGrp="1"/>
          </p:cNvSpPr>
          <p:nvPr>
            <p:ph idx="1"/>
          </p:nvPr>
        </p:nvSpPr>
        <p:spPr>
          <a:xfrm>
            <a:off x="214604" y="1226220"/>
            <a:ext cx="9685176" cy="2016514"/>
          </a:xfrm>
        </p:spPr>
        <p:txBody>
          <a:bodyPr>
            <a:normAutofit/>
          </a:bodyPr>
          <a:lstStyle/>
          <a:p>
            <a:pPr marL="0" indent="0" algn="r" rtl="1">
              <a:buNone/>
            </a:pPr>
            <a:r>
              <a:rPr lang="fa-IR" sz="2400" b="1" dirty="0">
                <a:cs typeface="B Nazanin" panose="00000400000000000000" pitchFamily="2" charset="-78"/>
              </a:rPr>
              <a:t>جهاد دانشگاهی </a:t>
            </a:r>
            <a:r>
              <a:rPr lang="en-US" sz="2400" b="1" dirty="0">
                <a:solidFill>
                  <a:srgbClr val="C00000"/>
                </a:solidFill>
                <a:cs typeface="B Nazanin" panose="00000400000000000000" pitchFamily="2" charset="-78"/>
              </a:rPr>
              <a:t>https://sid.ir</a:t>
            </a:r>
            <a:endParaRPr lang="fa-IR" sz="2000" dirty="0">
              <a:solidFill>
                <a:srgbClr val="C00000"/>
              </a:solidFill>
              <a:cs typeface="B Nazanin" panose="00000400000000000000" pitchFamily="2" charset="-78"/>
            </a:endParaRPr>
          </a:p>
        </p:txBody>
      </p:sp>
      <p:pic>
        <p:nvPicPr>
          <p:cNvPr id="7" name="Picture 6">
            <a:extLst>
              <a:ext uri="{FF2B5EF4-FFF2-40B4-BE49-F238E27FC236}">
                <a16:creationId xmlns:a16="http://schemas.microsoft.com/office/drawing/2014/main" id="{06A5D2D8-0011-0409-D1DD-6A8A44755FAC}"/>
              </a:ext>
            </a:extLst>
          </p:cNvPr>
          <p:cNvPicPr>
            <a:picLocks noChangeAspect="1"/>
          </p:cNvPicPr>
          <p:nvPr/>
        </p:nvPicPr>
        <p:blipFill>
          <a:blip r:embed="rId2"/>
          <a:stretch>
            <a:fillRect/>
          </a:stretch>
        </p:blipFill>
        <p:spPr>
          <a:xfrm>
            <a:off x="677907" y="1684866"/>
            <a:ext cx="8758570" cy="6858000"/>
          </a:xfrm>
          <a:prstGeom prst="rect">
            <a:avLst/>
          </a:prstGeom>
        </p:spPr>
      </p:pic>
      <p:sp>
        <p:nvSpPr>
          <p:cNvPr id="3" name="Rectangle 2">
            <a:extLst>
              <a:ext uri="{FF2B5EF4-FFF2-40B4-BE49-F238E27FC236}">
                <a16:creationId xmlns:a16="http://schemas.microsoft.com/office/drawing/2014/main" id="{F8583B0F-858F-15EF-5D3D-B85FAE2C5852}"/>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Rounded Corners 3">
            <a:hlinkClick r:id="rId3" action="ppaction://hlinksldjump"/>
            <a:extLst>
              <a:ext uri="{FF2B5EF4-FFF2-40B4-BE49-F238E27FC236}">
                <a16:creationId xmlns:a16="http://schemas.microsoft.com/office/drawing/2014/main" id="{7E379FFF-F3C0-9074-7E0C-4123E2511DFA}"/>
              </a:ext>
            </a:extLst>
          </p:cNvPr>
          <p:cNvSpPr/>
          <p:nvPr/>
        </p:nvSpPr>
        <p:spPr>
          <a:xfrm>
            <a:off x="10375296" y="95654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DOI</a:t>
            </a:r>
          </a:p>
        </p:txBody>
      </p:sp>
      <p:sp>
        <p:nvSpPr>
          <p:cNvPr id="5" name="Rectangle: Rounded Corners 4">
            <a:hlinkClick r:id="rId4" action="ppaction://hlinksldjump"/>
            <a:extLst>
              <a:ext uri="{FF2B5EF4-FFF2-40B4-BE49-F238E27FC236}">
                <a16:creationId xmlns:a16="http://schemas.microsoft.com/office/drawing/2014/main" id="{2C95B28A-92B4-345D-D42C-A3EDC5096387}"/>
              </a:ext>
            </a:extLst>
          </p:cNvPr>
          <p:cNvSpPr/>
          <p:nvPr/>
        </p:nvSpPr>
        <p:spPr>
          <a:xfrm>
            <a:off x="10375296" y="552687"/>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tx1"/>
                </a:solidFill>
                <a:cs typeface="B Nazanin" panose="00000400000000000000" pitchFamily="2" charset="-78"/>
              </a:rPr>
              <a:t>معرفی منابع</a:t>
            </a:r>
            <a:endParaRPr lang="en-US" sz="1400" b="1" dirty="0">
              <a:solidFill>
                <a:schemeClr val="tx1"/>
              </a:solidFill>
              <a:cs typeface="B Nazanin" panose="00000400000000000000" pitchFamily="2" charset="-78"/>
            </a:endParaRPr>
          </a:p>
        </p:txBody>
      </p:sp>
      <p:pic>
        <p:nvPicPr>
          <p:cNvPr id="6" name="Picture 5">
            <a:extLst>
              <a:ext uri="{FF2B5EF4-FFF2-40B4-BE49-F238E27FC236}">
                <a16:creationId xmlns:a16="http://schemas.microsoft.com/office/drawing/2014/main" id="{7BF129BE-B747-FA0C-FB63-C881CF04CBF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8" name="TextBox 7">
            <a:extLst>
              <a:ext uri="{FF2B5EF4-FFF2-40B4-BE49-F238E27FC236}">
                <a16:creationId xmlns:a16="http://schemas.microsoft.com/office/drawing/2014/main" id="{8FD6D681-3889-ED0D-E83B-32564EC8A098}"/>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9" name="Rectangle: Rounded Corners 8">
            <a:hlinkClick r:id="rId6" action="ppaction://hlinksldjump"/>
            <a:extLst>
              <a:ext uri="{FF2B5EF4-FFF2-40B4-BE49-F238E27FC236}">
                <a16:creationId xmlns:a16="http://schemas.microsoft.com/office/drawing/2014/main" id="{81B93DB7-77D9-B011-AC29-1D3825ECB4B2}"/>
              </a:ext>
            </a:extLst>
          </p:cNvPr>
          <p:cNvSpPr/>
          <p:nvPr/>
        </p:nvSpPr>
        <p:spPr>
          <a:xfrm>
            <a:off x="10375296" y="138580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علم سنجی</a:t>
            </a:r>
            <a:endParaRPr lang="en-US" sz="1400" b="1" dirty="0">
              <a:solidFill>
                <a:schemeClr val="bg1"/>
              </a:solidFill>
              <a:cs typeface="B Nazanin" panose="00000400000000000000" pitchFamily="2" charset="-78"/>
            </a:endParaRPr>
          </a:p>
        </p:txBody>
      </p:sp>
      <p:sp>
        <p:nvSpPr>
          <p:cNvPr id="10" name="Rectangle: Rounded Corners 9">
            <a:hlinkClick r:id="rId7" action="ppaction://hlinksldjump"/>
            <a:extLst>
              <a:ext uri="{FF2B5EF4-FFF2-40B4-BE49-F238E27FC236}">
                <a16:creationId xmlns:a16="http://schemas.microsoft.com/office/drawing/2014/main" id="{7DBE06F9-D1AB-6C07-B95E-37B5E2B72C79}"/>
              </a:ext>
            </a:extLst>
          </p:cNvPr>
          <p:cNvSpPr/>
          <p:nvPr/>
        </p:nvSpPr>
        <p:spPr>
          <a:xfrm>
            <a:off x="10375296" y="1815066"/>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رتبه بندی نشریات</a:t>
            </a:r>
            <a:endParaRPr lang="en-US" sz="1400" b="1" dirty="0">
              <a:solidFill>
                <a:schemeClr val="bg1"/>
              </a:solidFill>
              <a:cs typeface="B Nazanin" panose="00000400000000000000" pitchFamily="2" charset="-78"/>
            </a:endParaRPr>
          </a:p>
        </p:txBody>
      </p:sp>
      <p:sp>
        <p:nvSpPr>
          <p:cNvPr id="11" name="Rectangle: Rounded Corners 10">
            <a:hlinkClick r:id="rId8" action="ppaction://hlinksldjump"/>
            <a:extLst>
              <a:ext uri="{FF2B5EF4-FFF2-40B4-BE49-F238E27FC236}">
                <a16:creationId xmlns:a16="http://schemas.microsoft.com/office/drawing/2014/main" id="{B8AEACE5-C202-DC3E-B615-8ECB8C04C225}"/>
              </a:ext>
            </a:extLst>
          </p:cNvPr>
          <p:cNvSpPr/>
          <p:nvPr/>
        </p:nvSpPr>
        <p:spPr>
          <a:xfrm>
            <a:off x="10375296" y="264309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دریافت مقاله</a:t>
            </a:r>
            <a:endParaRPr lang="en-US" sz="1400" b="1" dirty="0">
              <a:solidFill>
                <a:schemeClr val="bg1"/>
              </a:solidFill>
              <a:cs typeface="B Nazanin" panose="00000400000000000000" pitchFamily="2" charset="-78"/>
            </a:endParaRPr>
          </a:p>
        </p:txBody>
      </p:sp>
      <p:sp>
        <p:nvSpPr>
          <p:cNvPr id="12" name="Rectangle: Rounded Corners 11">
            <a:hlinkClick r:id="rId9" action="ppaction://hlinksldjump"/>
            <a:extLst>
              <a:ext uri="{FF2B5EF4-FFF2-40B4-BE49-F238E27FC236}">
                <a16:creationId xmlns:a16="http://schemas.microsoft.com/office/drawing/2014/main" id="{3CB5348A-A8AB-E470-9B5E-FC312D5BE086}"/>
              </a:ext>
            </a:extLst>
          </p:cNvPr>
          <p:cNvSpPr/>
          <p:nvPr/>
        </p:nvSpPr>
        <p:spPr>
          <a:xfrm>
            <a:off x="10375296" y="305541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سامانه پژوهشیار</a:t>
            </a:r>
            <a:endParaRPr lang="en-US" sz="1400" b="1" dirty="0">
              <a:solidFill>
                <a:schemeClr val="bg1"/>
              </a:solidFill>
              <a:cs typeface="B Nazanin" panose="00000400000000000000" pitchFamily="2" charset="-78"/>
            </a:endParaRPr>
          </a:p>
        </p:txBody>
      </p:sp>
      <p:sp>
        <p:nvSpPr>
          <p:cNvPr id="13" name="Rectangle: Rounded Corners 12">
            <a:hlinkClick r:id="rId10" action="ppaction://hlinksldjump"/>
            <a:extLst>
              <a:ext uri="{FF2B5EF4-FFF2-40B4-BE49-F238E27FC236}">
                <a16:creationId xmlns:a16="http://schemas.microsoft.com/office/drawing/2014/main" id="{EEBC6AB4-BE6A-EFDB-88CD-FCB3B8F27D38}"/>
              </a:ext>
            </a:extLst>
          </p:cNvPr>
          <p:cNvSpPr/>
          <p:nvPr/>
        </p:nvSpPr>
        <p:spPr>
          <a:xfrm>
            <a:off x="10375296" y="347620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ORCID</a:t>
            </a:r>
          </a:p>
        </p:txBody>
      </p:sp>
      <p:sp>
        <p:nvSpPr>
          <p:cNvPr id="14" name="Rectangle: Rounded Corners 13">
            <a:hlinkClick r:id="rId11" action="ppaction://hlinksldjump"/>
            <a:extLst>
              <a:ext uri="{FF2B5EF4-FFF2-40B4-BE49-F238E27FC236}">
                <a16:creationId xmlns:a16="http://schemas.microsoft.com/office/drawing/2014/main" id="{4E280F36-1C3D-F378-92E5-63C268797D58}"/>
              </a:ext>
            </a:extLst>
          </p:cNvPr>
          <p:cNvSpPr/>
          <p:nvPr/>
        </p:nvSpPr>
        <p:spPr>
          <a:xfrm>
            <a:off x="10375296" y="388852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ساختار مقاله</a:t>
            </a:r>
            <a:endParaRPr lang="en-US" sz="1400" b="1" dirty="0">
              <a:solidFill>
                <a:schemeClr val="bg1"/>
              </a:solidFill>
              <a:cs typeface="B Nazanin" panose="00000400000000000000" pitchFamily="2" charset="-78"/>
            </a:endParaRPr>
          </a:p>
        </p:txBody>
      </p:sp>
      <p:sp>
        <p:nvSpPr>
          <p:cNvPr id="15" name="Rectangle: Rounded Corners 14">
            <a:hlinkClick r:id="rId12" action="ppaction://hlinksldjump"/>
            <a:extLst>
              <a:ext uri="{FF2B5EF4-FFF2-40B4-BE49-F238E27FC236}">
                <a16:creationId xmlns:a16="http://schemas.microsoft.com/office/drawing/2014/main" id="{8081603A-0689-E904-5C93-ECD0BA8402A8}"/>
              </a:ext>
            </a:extLst>
          </p:cNvPr>
          <p:cNvSpPr/>
          <p:nvPr/>
        </p:nvSpPr>
        <p:spPr>
          <a:xfrm>
            <a:off x="10375296" y="43093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ارجاع دهی و نکات مهم</a:t>
            </a:r>
            <a:endParaRPr lang="en-US" sz="1400" b="1" dirty="0">
              <a:solidFill>
                <a:schemeClr val="bg1"/>
              </a:solidFill>
              <a:cs typeface="B Nazanin" panose="00000400000000000000" pitchFamily="2" charset="-78"/>
            </a:endParaRPr>
          </a:p>
        </p:txBody>
      </p:sp>
      <p:sp>
        <p:nvSpPr>
          <p:cNvPr id="16" name="Rectangle: Rounded Corners 15">
            <a:hlinkClick r:id="rId13" action="ppaction://hlinksldjump"/>
            <a:extLst>
              <a:ext uri="{FF2B5EF4-FFF2-40B4-BE49-F238E27FC236}">
                <a16:creationId xmlns:a16="http://schemas.microsoft.com/office/drawing/2014/main" id="{7A2400FA-CBBD-E4E4-A690-FF8455FAF89F}"/>
              </a:ext>
            </a:extLst>
          </p:cNvPr>
          <p:cNvSpPr/>
          <p:nvPr/>
        </p:nvSpPr>
        <p:spPr>
          <a:xfrm>
            <a:off x="10375296" y="473011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انواع مقاله</a:t>
            </a:r>
            <a:endParaRPr lang="en-US" sz="1400" b="1" dirty="0">
              <a:solidFill>
                <a:schemeClr val="bg1"/>
              </a:solidFill>
              <a:cs typeface="B Nazanin" panose="00000400000000000000" pitchFamily="2" charset="-78"/>
            </a:endParaRPr>
          </a:p>
        </p:txBody>
      </p:sp>
      <p:sp>
        <p:nvSpPr>
          <p:cNvPr id="18" name="Rectangle: Rounded Corners 17">
            <a:hlinkClick r:id="rId14" action="ppaction://hlinksldjump"/>
            <a:extLst>
              <a:ext uri="{FF2B5EF4-FFF2-40B4-BE49-F238E27FC236}">
                <a16:creationId xmlns:a16="http://schemas.microsoft.com/office/drawing/2014/main" id="{A3DDCB5E-0B2B-D77F-3958-FF795F512EF3}"/>
              </a:ext>
            </a:extLst>
          </p:cNvPr>
          <p:cNvSpPr/>
          <p:nvPr/>
        </p:nvSpPr>
        <p:spPr>
          <a:xfrm>
            <a:off x="10375296" y="515090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پذیرش و داوری</a:t>
            </a:r>
            <a:endParaRPr lang="en-US" sz="1400" b="1" dirty="0">
              <a:solidFill>
                <a:schemeClr val="bg1"/>
              </a:solidFill>
              <a:cs typeface="B Nazanin" panose="00000400000000000000" pitchFamily="2" charset="-78"/>
            </a:endParaRPr>
          </a:p>
        </p:txBody>
      </p:sp>
      <p:sp>
        <p:nvSpPr>
          <p:cNvPr id="19" name="Rectangle: Rounded Corners 18">
            <a:hlinkClick r:id="rId15" action="ppaction://hlinksldjump"/>
            <a:extLst>
              <a:ext uri="{FF2B5EF4-FFF2-40B4-BE49-F238E27FC236}">
                <a16:creationId xmlns:a16="http://schemas.microsoft.com/office/drawing/2014/main" id="{88FCB0DF-EDCF-C0E6-598D-D5709BAC0464}"/>
              </a:ext>
            </a:extLst>
          </p:cNvPr>
          <p:cNvSpPr/>
          <p:nvPr/>
        </p:nvSpPr>
        <p:spPr>
          <a:xfrm>
            <a:off x="10375296" y="55632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سئو آکادمیک</a:t>
            </a:r>
            <a:endParaRPr lang="en-US" sz="1400" b="1" dirty="0">
              <a:solidFill>
                <a:schemeClr val="bg1"/>
              </a:solidFill>
              <a:cs typeface="B Nazanin" panose="00000400000000000000" pitchFamily="2" charset="-78"/>
            </a:endParaRPr>
          </a:p>
        </p:txBody>
      </p:sp>
      <p:sp>
        <p:nvSpPr>
          <p:cNvPr id="20" name="Rectangle: Rounded Corners 19">
            <a:hlinkClick r:id="rId16" action="ppaction://hlinksldjump"/>
            <a:extLst>
              <a:ext uri="{FF2B5EF4-FFF2-40B4-BE49-F238E27FC236}">
                <a16:creationId xmlns:a16="http://schemas.microsoft.com/office/drawing/2014/main" id="{333BCBF3-EC0F-9A04-4278-D6AE2834F537}"/>
              </a:ext>
            </a:extLst>
          </p:cNvPr>
          <p:cNvSpPr/>
          <p:nvPr/>
        </p:nvSpPr>
        <p:spPr>
          <a:xfrm>
            <a:off x="10375297" y="597554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MaxQDA</a:t>
            </a:r>
            <a:endParaRPr lang="en-US" sz="1400" b="1" dirty="0">
              <a:solidFill>
                <a:schemeClr val="bg1"/>
              </a:solidFill>
              <a:cs typeface="B Nazanin" panose="00000400000000000000" pitchFamily="2" charset="-78"/>
            </a:endParaRPr>
          </a:p>
        </p:txBody>
      </p:sp>
      <p:sp>
        <p:nvSpPr>
          <p:cNvPr id="21" name="Rectangle: Rounded Corners 20">
            <a:hlinkClick r:id="rId17" action="ppaction://hlinksldjump"/>
            <a:extLst>
              <a:ext uri="{FF2B5EF4-FFF2-40B4-BE49-F238E27FC236}">
                <a16:creationId xmlns:a16="http://schemas.microsoft.com/office/drawing/2014/main" id="{F4B3D93F-E44C-1705-13F7-942C4D5C78E4}"/>
              </a:ext>
            </a:extLst>
          </p:cNvPr>
          <p:cNvSpPr/>
          <p:nvPr/>
        </p:nvSpPr>
        <p:spPr>
          <a:xfrm>
            <a:off x="10375296" y="6396329"/>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روش‌های تحقیق منتخب</a:t>
            </a:r>
            <a:endParaRPr lang="en-US" sz="1400" b="1" dirty="0">
              <a:solidFill>
                <a:schemeClr val="bg1"/>
              </a:solidFill>
              <a:cs typeface="B Nazanin" panose="00000400000000000000" pitchFamily="2" charset="-78"/>
            </a:endParaRPr>
          </a:p>
        </p:txBody>
      </p:sp>
      <p:sp>
        <p:nvSpPr>
          <p:cNvPr id="26" name="Rectangle: Rounded Corners 25">
            <a:hlinkClick r:id="rId7" action="ppaction://hlinksldjump"/>
            <a:extLst>
              <a:ext uri="{FF2B5EF4-FFF2-40B4-BE49-F238E27FC236}">
                <a16:creationId xmlns:a16="http://schemas.microsoft.com/office/drawing/2014/main" id="{026FF136-FB09-A4D8-40B8-2B33FCC611AF}"/>
              </a:ext>
            </a:extLst>
          </p:cNvPr>
          <p:cNvSpPr/>
          <p:nvPr/>
        </p:nvSpPr>
        <p:spPr>
          <a:xfrm>
            <a:off x="10380825" y="2239233"/>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VOSViewer</a:t>
            </a:r>
            <a:endParaRPr lang="en-US" sz="14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3495480352"/>
      </p:ext>
    </p:extLst>
  </p:cSld>
  <p:clrMapOvr>
    <a:masterClrMapping/>
  </p:clrMapOvr>
  <p:transition spd="med">
    <p:pull/>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a:extLst>
              <a:ext uri="{FF2B5EF4-FFF2-40B4-BE49-F238E27FC236}">
                <a16:creationId xmlns:a16="http://schemas.microsoft.com/office/drawing/2014/main" id="{28F76838-C74F-8A21-331C-DB4BE197E040}"/>
              </a:ext>
            </a:extLst>
          </p:cNvPr>
          <p:cNvPicPr>
            <a:picLocks noChangeAspect="1"/>
          </p:cNvPicPr>
          <p:nvPr/>
        </p:nvPicPr>
        <p:blipFill rotWithShape="1">
          <a:blip r:embed="rId2">
            <a:extLst>
              <a:ext uri="{28A0092B-C50C-407E-A947-70E740481C1C}">
                <a14:useLocalDpi xmlns:a14="http://schemas.microsoft.com/office/drawing/2010/main" val="0"/>
              </a:ext>
            </a:extLst>
          </a:blip>
          <a:srcRect l="-1" r="-35" b="39012"/>
          <a:stretch/>
        </p:blipFill>
        <p:spPr>
          <a:xfrm>
            <a:off x="543568" y="2310342"/>
            <a:ext cx="9201566" cy="4182533"/>
          </a:xfrm>
          <a:prstGeom prst="rect">
            <a:avLst/>
          </a:prstGeom>
        </p:spPr>
      </p:pic>
      <p:sp>
        <p:nvSpPr>
          <p:cNvPr id="2" name="Title 1">
            <a:extLst>
              <a:ext uri="{FF2B5EF4-FFF2-40B4-BE49-F238E27FC236}">
                <a16:creationId xmlns:a16="http://schemas.microsoft.com/office/drawing/2014/main" id="{C431ECED-F382-4404-2AA7-AA5037719464}"/>
              </a:ext>
            </a:extLst>
          </p:cNvPr>
          <p:cNvSpPr>
            <a:spLocks noGrp="1"/>
          </p:cNvSpPr>
          <p:nvPr>
            <p:ph type="title"/>
          </p:nvPr>
        </p:nvSpPr>
        <p:spPr>
          <a:xfrm>
            <a:off x="214604" y="365125"/>
            <a:ext cx="9685176" cy="707895"/>
          </a:xfrm>
          <a:solidFill>
            <a:schemeClr val="accent1">
              <a:lumMod val="40000"/>
              <a:lumOff val="60000"/>
            </a:schemeClr>
          </a:solidFill>
        </p:spPr>
        <p:txBody>
          <a:bodyPr>
            <a:normAutofit fontScale="90000"/>
          </a:bodyPr>
          <a:lstStyle/>
          <a:p>
            <a:pPr algn="r" rtl="1"/>
            <a:r>
              <a:rPr lang="fa-IR" b="1" dirty="0">
                <a:cs typeface="B Nazanin" panose="00000400000000000000" pitchFamily="2" charset="-78"/>
              </a:rPr>
              <a:t>دریافت مقاله » از طریق </a:t>
            </a:r>
            <a:r>
              <a:rPr lang="en-US" b="1" dirty="0">
                <a:cs typeface="B Nazanin" panose="00000400000000000000" pitchFamily="2" charset="-78"/>
              </a:rPr>
              <a:t>sci-</a:t>
            </a:r>
            <a:r>
              <a:rPr lang="en-US" b="1" dirty="0" err="1">
                <a:cs typeface="B Nazanin" panose="00000400000000000000" pitchFamily="2" charset="-78"/>
              </a:rPr>
              <a:t>hub.iu</a:t>
            </a:r>
            <a:endParaRPr lang="en-US" b="1" dirty="0">
              <a:cs typeface="B Nazanin" panose="00000400000000000000" pitchFamily="2" charset="-78"/>
            </a:endParaRPr>
          </a:p>
        </p:txBody>
      </p:sp>
      <p:sp>
        <p:nvSpPr>
          <p:cNvPr id="17" name="Content Placeholder 2">
            <a:extLst>
              <a:ext uri="{FF2B5EF4-FFF2-40B4-BE49-F238E27FC236}">
                <a16:creationId xmlns:a16="http://schemas.microsoft.com/office/drawing/2014/main" id="{168E09BE-5C6B-1FBB-2BFF-AC850B8824F9}"/>
              </a:ext>
            </a:extLst>
          </p:cNvPr>
          <p:cNvSpPr>
            <a:spLocks noGrp="1"/>
          </p:cNvSpPr>
          <p:nvPr>
            <p:ph idx="1"/>
          </p:nvPr>
        </p:nvSpPr>
        <p:spPr>
          <a:xfrm>
            <a:off x="214604" y="1226220"/>
            <a:ext cx="9685176" cy="2016514"/>
          </a:xfrm>
        </p:spPr>
        <p:txBody>
          <a:bodyPr>
            <a:normAutofit/>
          </a:bodyPr>
          <a:lstStyle/>
          <a:p>
            <a:pPr marL="0" indent="0" algn="r" rtl="1">
              <a:buNone/>
            </a:pPr>
            <a:r>
              <a:rPr lang="fa-IR" sz="2400" b="1" dirty="0">
                <a:cs typeface="B Nazanin" panose="00000400000000000000" pitchFamily="2" charset="-78"/>
              </a:rPr>
              <a:t>1- ورود به آدرس </a:t>
            </a:r>
            <a:r>
              <a:rPr lang="en-US" sz="2400" b="1" dirty="0">
                <a:solidFill>
                  <a:srgbClr val="C00000"/>
                </a:solidFill>
                <a:cs typeface="B Nazanin" panose="00000400000000000000" pitchFamily="2" charset="-78"/>
              </a:rPr>
              <a:t>https://sci-hub.ru</a:t>
            </a:r>
            <a:endParaRPr lang="fa-IR" sz="2400" b="1" dirty="0">
              <a:solidFill>
                <a:srgbClr val="C00000"/>
              </a:solidFill>
              <a:cs typeface="B Nazanin" panose="00000400000000000000" pitchFamily="2" charset="-78"/>
            </a:endParaRPr>
          </a:p>
          <a:p>
            <a:pPr marL="0" indent="0" algn="r" rtl="1">
              <a:buNone/>
            </a:pPr>
            <a:r>
              <a:rPr lang="fa-IR" sz="2400" b="1" dirty="0">
                <a:cs typeface="B Nazanin" panose="00000400000000000000" pitchFamily="2" charset="-78"/>
              </a:rPr>
              <a:t>2- درج کد </a:t>
            </a:r>
            <a:r>
              <a:rPr lang="en-US" sz="2400" b="1" dirty="0" err="1">
                <a:solidFill>
                  <a:srgbClr val="C00000"/>
                </a:solidFill>
                <a:cs typeface="B Nazanin" panose="00000400000000000000" pitchFamily="2" charset="-78"/>
              </a:rPr>
              <a:t>doi</a:t>
            </a:r>
            <a:r>
              <a:rPr lang="fa-IR" sz="2400" b="1" dirty="0">
                <a:solidFill>
                  <a:srgbClr val="C00000"/>
                </a:solidFill>
                <a:cs typeface="B Nazanin" panose="00000400000000000000" pitchFamily="2" charset="-78"/>
              </a:rPr>
              <a:t> </a:t>
            </a:r>
            <a:r>
              <a:rPr lang="fa-IR" sz="2400" b="1" dirty="0">
                <a:cs typeface="B Nazanin" panose="00000400000000000000" pitchFamily="2" charset="-78"/>
              </a:rPr>
              <a:t>و جستجو</a:t>
            </a:r>
            <a:endParaRPr lang="fa-IR" sz="2000" dirty="0">
              <a:cs typeface="B Nazanin" panose="00000400000000000000" pitchFamily="2" charset="-78"/>
            </a:endParaRPr>
          </a:p>
        </p:txBody>
      </p:sp>
      <p:sp>
        <p:nvSpPr>
          <p:cNvPr id="21" name="Arrow: Down 20">
            <a:extLst>
              <a:ext uri="{FF2B5EF4-FFF2-40B4-BE49-F238E27FC236}">
                <a16:creationId xmlns:a16="http://schemas.microsoft.com/office/drawing/2014/main" id="{EF003761-AFA8-7E33-DF6E-A01811A777BD}"/>
              </a:ext>
            </a:extLst>
          </p:cNvPr>
          <p:cNvSpPr/>
          <p:nvPr/>
        </p:nvSpPr>
        <p:spPr>
          <a:xfrm rot="17100000">
            <a:off x="1718733" y="3835753"/>
            <a:ext cx="728134" cy="812800"/>
          </a:xfrm>
          <a:prstGeom prst="downArrow">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22" name="Arrow: Down 21">
            <a:extLst>
              <a:ext uri="{FF2B5EF4-FFF2-40B4-BE49-F238E27FC236}">
                <a16:creationId xmlns:a16="http://schemas.microsoft.com/office/drawing/2014/main" id="{2DB0B601-208A-D32E-C96D-D8CA09D958F9}"/>
              </a:ext>
            </a:extLst>
          </p:cNvPr>
          <p:cNvSpPr/>
          <p:nvPr/>
        </p:nvSpPr>
        <p:spPr>
          <a:xfrm rot="3600000">
            <a:off x="8323963" y="3624087"/>
            <a:ext cx="728134" cy="812800"/>
          </a:xfrm>
          <a:prstGeom prst="downArrow">
            <a:avLst/>
          </a:prstGeom>
          <a:solidFill>
            <a:schemeClr val="accent1"/>
          </a:solidFill>
          <a:ln>
            <a:solidFill>
              <a:schemeClr val="tx2"/>
            </a:solid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3D46D60F-1049-3A98-361D-A727F671DFC6}"/>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Rectangle: Rounded Corners 22">
            <a:hlinkClick r:id="rId3" action="ppaction://hlinksldjump"/>
            <a:extLst>
              <a:ext uri="{FF2B5EF4-FFF2-40B4-BE49-F238E27FC236}">
                <a16:creationId xmlns:a16="http://schemas.microsoft.com/office/drawing/2014/main" id="{3B5D4EBF-2AD6-DB52-CE2E-E76F2B166DB9}"/>
              </a:ext>
            </a:extLst>
          </p:cNvPr>
          <p:cNvSpPr/>
          <p:nvPr/>
        </p:nvSpPr>
        <p:spPr>
          <a:xfrm>
            <a:off x="10375296" y="95654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DOI</a:t>
            </a:r>
          </a:p>
        </p:txBody>
      </p:sp>
      <p:sp>
        <p:nvSpPr>
          <p:cNvPr id="24" name="Rectangle: Rounded Corners 23">
            <a:hlinkClick r:id="rId4" action="ppaction://hlinksldjump"/>
            <a:extLst>
              <a:ext uri="{FF2B5EF4-FFF2-40B4-BE49-F238E27FC236}">
                <a16:creationId xmlns:a16="http://schemas.microsoft.com/office/drawing/2014/main" id="{BD5E2747-240A-66EF-DBE9-F472CCF77EE1}"/>
              </a:ext>
            </a:extLst>
          </p:cNvPr>
          <p:cNvSpPr/>
          <p:nvPr/>
        </p:nvSpPr>
        <p:spPr>
          <a:xfrm>
            <a:off x="10375296" y="55268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bg1"/>
                </a:solidFill>
                <a:cs typeface="B Nazanin" panose="00000400000000000000" pitchFamily="2" charset="-78"/>
              </a:rPr>
              <a:t>معرفی منابع</a:t>
            </a:r>
            <a:endParaRPr lang="en-US" sz="1400" b="1" dirty="0">
              <a:solidFill>
                <a:schemeClr val="bg1"/>
              </a:solidFill>
              <a:cs typeface="B Nazanin" panose="00000400000000000000" pitchFamily="2" charset="-78"/>
            </a:endParaRPr>
          </a:p>
        </p:txBody>
      </p:sp>
      <p:pic>
        <p:nvPicPr>
          <p:cNvPr id="25" name="Picture 24">
            <a:extLst>
              <a:ext uri="{FF2B5EF4-FFF2-40B4-BE49-F238E27FC236}">
                <a16:creationId xmlns:a16="http://schemas.microsoft.com/office/drawing/2014/main" id="{3E3D4D2C-F92D-28D5-F843-AD5A834151F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26" name="TextBox 25">
            <a:extLst>
              <a:ext uri="{FF2B5EF4-FFF2-40B4-BE49-F238E27FC236}">
                <a16:creationId xmlns:a16="http://schemas.microsoft.com/office/drawing/2014/main" id="{B808E86E-91E4-B64B-E7A6-E8583F0E5113}"/>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27" name="Rectangle: Rounded Corners 26">
            <a:hlinkClick r:id="rId6" action="ppaction://hlinksldjump"/>
            <a:extLst>
              <a:ext uri="{FF2B5EF4-FFF2-40B4-BE49-F238E27FC236}">
                <a16:creationId xmlns:a16="http://schemas.microsoft.com/office/drawing/2014/main" id="{73C12887-24C8-4CD8-53E2-80226A454949}"/>
              </a:ext>
            </a:extLst>
          </p:cNvPr>
          <p:cNvSpPr/>
          <p:nvPr/>
        </p:nvSpPr>
        <p:spPr>
          <a:xfrm>
            <a:off x="10375296" y="138580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علم سنجی</a:t>
            </a:r>
            <a:endParaRPr lang="en-US" sz="1400" b="1" dirty="0">
              <a:solidFill>
                <a:schemeClr val="bg1"/>
              </a:solidFill>
              <a:cs typeface="B Nazanin" panose="00000400000000000000" pitchFamily="2" charset="-78"/>
            </a:endParaRPr>
          </a:p>
        </p:txBody>
      </p:sp>
      <p:sp>
        <p:nvSpPr>
          <p:cNvPr id="28" name="Rectangle: Rounded Corners 27">
            <a:hlinkClick r:id="rId7" action="ppaction://hlinksldjump"/>
            <a:extLst>
              <a:ext uri="{FF2B5EF4-FFF2-40B4-BE49-F238E27FC236}">
                <a16:creationId xmlns:a16="http://schemas.microsoft.com/office/drawing/2014/main" id="{F00CFD72-BBF9-493D-E3DD-E18AEF315FC4}"/>
              </a:ext>
            </a:extLst>
          </p:cNvPr>
          <p:cNvSpPr/>
          <p:nvPr/>
        </p:nvSpPr>
        <p:spPr>
          <a:xfrm>
            <a:off x="10375296" y="1815066"/>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رتبه بندی نشریات</a:t>
            </a:r>
            <a:endParaRPr lang="en-US" sz="1400" b="1" dirty="0">
              <a:solidFill>
                <a:schemeClr val="bg1"/>
              </a:solidFill>
              <a:cs typeface="B Nazanin" panose="00000400000000000000" pitchFamily="2" charset="-78"/>
            </a:endParaRPr>
          </a:p>
        </p:txBody>
      </p:sp>
      <p:sp>
        <p:nvSpPr>
          <p:cNvPr id="29" name="Rectangle: Rounded Corners 28">
            <a:hlinkClick r:id="rId8" action="ppaction://hlinksldjump"/>
            <a:extLst>
              <a:ext uri="{FF2B5EF4-FFF2-40B4-BE49-F238E27FC236}">
                <a16:creationId xmlns:a16="http://schemas.microsoft.com/office/drawing/2014/main" id="{4D68D382-CB30-538C-6E72-C568873A612B}"/>
              </a:ext>
            </a:extLst>
          </p:cNvPr>
          <p:cNvSpPr/>
          <p:nvPr/>
        </p:nvSpPr>
        <p:spPr>
          <a:xfrm>
            <a:off x="10375296" y="2643090"/>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tx1"/>
                </a:solidFill>
                <a:cs typeface="B Nazanin" panose="00000400000000000000" pitchFamily="2" charset="-78"/>
              </a:rPr>
              <a:t>دریافت مقاله</a:t>
            </a:r>
            <a:endParaRPr lang="en-US" sz="1400" b="1" dirty="0">
              <a:solidFill>
                <a:schemeClr val="tx1"/>
              </a:solidFill>
              <a:cs typeface="B Nazanin" panose="00000400000000000000" pitchFamily="2" charset="-78"/>
            </a:endParaRPr>
          </a:p>
        </p:txBody>
      </p:sp>
      <p:sp>
        <p:nvSpPr>
          <p:cNvPr id="30" name="Rectangle: Rounded Corners 29">
            <a:hlinkClick r:id="rId9" action="ppaction://hlinksldjump"/>
            <a:extLst>
              <a:ext uri="{FF2B5EF4-FFF2-40B4-BE49-F238E27FC236}">
                <a16:creationId xmlns:a16="http://schemas.microsoft.com/office/drawing/2014/main" id="{B938AF2F-63F6-AE5B-8D36-041657E304A1}"/>
              </a:ext>
            </a:extLst>
          </p:cNvPr>
          <p:cNvSpPr/>
          <p:nvPr/>
        </p:nvSpPr>
        <p:spPr>
          <a:xfrm>
            <a:off x="10375296" y="305541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سامانه پژوهشیار</a:t>
            </a:r>
            <a:endParaRPr lang="en-US" sz="1400" b="1" dirty="0">
              <a:solidFill>
                <a:schemeClr val="bg1"/>
              </a:solidFill>
              <a:cs typeface="B Nazanin" panose="00000400000000000000" pitchFamily="2" charset="-78"/>
            </a:endParaRPr>
          </a:p>
        </p:txBody>
      </p:sp>
      <p:sp>
        <p:nvSpPr>
          <p:cNvPr id="31" name="Rectangle: Rounded Corners 30">
            <a:hlinkClick r:id="rId10" action="ppaction://hlinksldjump"/>
            <a:extLst>
              <a:ext uri="{FF2B5EF4-FFF2-40B4-BE49-F238E27FC236}">
                <a16:creationId xmlns:a16="http://schemas.microsoft.com/office/drawing/2014/main" id="{DADD421F-6655-6644-6E0F-70E204898B51}"/>
              </a:ext>
            </a:extLst>
          </p:cNvPr>
          <p:cNvSpPr/>
          <p:nvPr/>
        </p:nvSpPr>
        <p:spPr>
          <a:xfrm>
            <a:off x="10375296" y="347620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ORCID</a:t>
            </a:r>
          </a:p>
        </p:txBody>
      </p:sp>
      <p:sp>
        <p:nvSpPr>
          <p:cNvPr id="32" name="Rectangle: Rounded Corners 31">
            <a:hlinkClick r:id="rId11" action="ppaction://hlinksldjump"/>
            <a:extLst>
              <a:ext uri="{FF2B5EF4-FFF2-40B4-BE49-F238E27FC236}">
                <a16:creationId xmlns:a16="http://schemas.microsoft.com/office/drawing/2014/main" id="{9A999F0F-C99C-C8D9-3D89-4C7E97AF994B}"/>
              </a:ext>
            </a:extLst>
          </p:cNvPr>
          <p:cNvSpPr/>
          <p:nvPr/>
        </p:nvSpPr>
        <p:spPr>
          <a:xfrm>
            <a:off x="10375296" y="388852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ساختار مقاله</a:t>
            </a:r>
            <a:endParaRPr lang="en-US" sz="1400" b="1" dirty="0">
              <a:solidFill>
                <a:schemeClr val="bg1"/>
              </a:solidFill>
              <a:cs typeface="B Nazanin" panose="00000400000000000000" pitchFamily="2" charset="-78"/>
            </a:endParaRPr>
          </a:p>
        </p:txBody>
      </p:sp>
      <p:sp>
        <p:nvSpPr>
          <p:cNvPr id="33" name="Rectangle: Rounded Corners 32">
            <a:hlinkClick r:id="rId12" action="ppaction://hlinksldjump"/>
            <a:extLst>
              <a:ext uri="{FF2B5EF4-FFF2-40B4-BE49-F238E27FC236}">
                <a16:creationId xmlns:a16="http://schemas.microsoft.com/office/drawing/2014/main" id="{45BBA803-5D79-C4F1-3470-BEC054843CD9}"/>
              </a:ext>
            </a:extLst>
          </p:cNvPr>
          <p:cNvSpPr/>
          <p:nvPr/>
        </p:nvSpPr>
        <p:spPr>
          <a:xfrm>
            <a:off x="10375296" y="43093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ارجاع دهی و نکات مهم</a:t>
            </a:r>
            <a:endParaRPr lang="en-US" sz="1400" b="1" dirty="0">
              <a:solidFill>
                <a:schemeClr val="bg1"/>
              </a:solidFill>
              <a:cs typeface="B Nazanin" panose="00000400000000000000" pitchFamily="2" charset="-78"/>
            </a:endParaRPr>
          </a:p>
        </p:txBody>
      </p:sp>
      <p:sp>
        <p:nvSpPr>
          <p:cNvPr id="34" name="Rectangle: Rounded Corners 33">
            <a:hlinkClick r:id="rId13" action="ppaction://hlinksldjump"/>
            <a:extLst>
              <a:ext uri="{FF2B5EF4-FFF2-40B4-BE49-F238E27FC236}">
                <a16:creationId xmlns:a16="http://schemas.microsoft.com/office/drawing/2014/main" id="{9D2B99BD-8A31-AA5D-D536-A14B093EF542}"/>
              </a:ext>
            </a:extLst>
          </p:cNvPr>
          <p:cNvSpPr/>
          <p:nvPr/>
        </p:nvSpPr>
        <p:spPr>
          <a:xfrm>
            <a:off x="10375296" y="473011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انواع مقاله</a:t>
            </a:r>
            <a:endParaRPr lang="en-US" sz="1400" b="1" dirty="0">
              <a:solidFill>
                <a:schemeClr val="bg1"/>
              </a:solidFill>
              <a:cs typeface="B Nazanin" panose="00000400000000000000" pitchFamily="2" charset="-78"/>
            </a:endParaRPr>
          </a:p>
        </p:txBody>
      </p:sp>
      <p:sp>
        <p:nvSpPr>
          <p:cNvPr id="35" name="Rectangle: Rounded Corners 34">
            <a:hlinkClick r:id="rId14" action="ppaction://hlinksldjump"/>
            <a:extLst>
              <a:ext uri="{FF2B5EF4-FFF2-40B4-BE49-F238E27FC236}">
                <a16:creationId xmlns:a16="http://schemas.microsoft.com/office/drawing/2014/main" id="{7ACBBD27-1D04-D3C3-5FA8-F43D9045F73F}"/>
              </a:ext>
            </a:extLst>
          </p:cNvPr>
          <p:cNvSpPr/>
          <p:nvPr/>
        </p:nvSpPr>
        <p:spPr>
          <a:xfrm>
            <a:off x="10375296" y="515090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پذیرش و داوری</a:t>
            </a:r>
            <a:endParaRPr lang="en-US" sz="1400" b="1" dirty="0">
              <a:solidFill>
                <a:schemeClr val="bg1"/>
              </a:solidFill>
              <a:cs typeface="B Nazanin" panose="00000400000000000000" pitchFamily="2" charset="-78"/>
            </a:endParaRPr>
          </a:p>
        </p:txBody>
      </p:sp>
      <p:sp>
        <p:nvSpPr>
          <p:cNvPr id="36" name="Rectangle: Rounded Corners 35">
            <a:hlinkClick r:id="rId15" action="ppaction://hlinksldjump"/>
            <a:extLst>
              <a:ext uri="{FF2B5EF4-FFF2-40B4-BE49-F238E27FC236}">
                <a16:creationId xmlns:a16="http://schemas.microsoft.com/office/drawing/2014/main" id="{E3296303-BB58-BF8D-0E50-5C2B10183217}"/>
              </a:ext>
            </a:extLst>
          </p:cNvPr>
          <p:cNvSpPr/>
          <p:nvPr/>
        </p:nvSpPr>
        <p:spPr>
          <a:xfrm>
            <a:off x="10375296" y="55632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سئو آکادمیک</a:t>
            </a:r>
            <a:endParaRPr lang="en-US" sz="1400" b="1" dirty="0">
              <a:solidFill>
                <a:schemeClr val="bg1"/>
              </a:solidFill>
              <a:cs typeface="B Nazanin" panose="00000400000000000000" pitchFamily="2" charset="-78"/>
            </a:endParaRPr>
          </a:p>
        </p:txBody>
      </p:sp>
      <p:sp>
        <p:nvSpPr>
          <p:cNvPr id="37" name="Rectangle: Rounded Corners 36">
            <a:hlinkClick r:id="rId16" action="ppaction://hlinksldjump"/>
            <a:extLst>
              <a:ext uri="{FF2B5EF4-FFF2-40B4-BE49-F238E27FC236}">
                <a16:creationId xmlns:a16="http://schemas.microsoft.com/office/drawing/2014/main" id="{C1A2FAFB-A891-A799-194B-434376DD2E63}"/>
              </a:ext>
            </a:extLst>
          </p:cNvPr>
          <p:cNvSpPr/>
          <p:nvPr/>
        </p:nvSpPr>
        <p:spPr>
          <a:xfrm>
            <a:off x="10375297" y="597554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MaxQDA</a:t>
            </a:r>
            <a:endParaRPr lang="en-US" sz="1400" b="1" dirty="0">
              <a:solidFill>
                <a:schemeClr val="bg1"/>
              </a:solidFill>
              <a:cs typeface="B Nazanin" panose="00000400000000000000" pitchFamily="2" charset="-78"/>
            </a:endParaRPr>
          </a:p>
        </p:txBody>
      </p:sp>
      <p:sp>
        <p:nvSpPr>
          <p:cNvPr id="38" name="Rectangle: Rounded Corners 37">
            <a:hlinkClick r:id="rId17" action="ppaction://hlinksldjump"/>
            <a:extLst>
              <a:ext uri="{FF2B5EF4-FFF2-40B4-BE49-F238E27FC236}">
                <a16:creationId xmlns:a16="http://schemas.microsoft.com/office/drawing/2014/main" id="{C6B2F4B1-0347-1149-2588-D8746174ADE9}"/>
              </a:ext>
            </a:extLst>
          </p:cNvPr>
          <p:cNvSpPr/>
          <p:nvPr/>
        </p:nvSpPr>
        <p:spPr>
          <a:xfrm>
            <a:off x="10375296" y="6396329"/>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روش‌های تحقیق منتخب</a:t>
            </a:r>
            <a:endParaRPr lang="en-US" sz="1400" b="1" dirty="0">
              <a:solidFill>
                <a:schemeClr val="bg1"/>
              </a:solidFill>
              <a:cs typeface="B Nazanin" panose="00000400000000000000" pitchFamily="2" charset="-78"/>
            </a:endParaRPr>
          </a:p>
        </p:txBody>
      </p:sp>
      <p:sp>
        <p:nvSpPr>
          <p:cNvPr id="39" name="Rectangle: Rounded Corners 38">
            <a:hlinkClick r:id="rId7" action="ppaction://hlinksldjump"/>
            <a:extLst>
              <a:ext uri="{FF2B5EF4-FFF2-40B4-BE49-F238E27FC236}">
                <a16:creationId xmlns:a16="http://schemas.microsoft.com/office/drawing/2014/main" id="{861B605F-2A21-592D-342D-AC72E4ACE369}"/>
              </a:ext>
            </a:extLst>
          </p:cNvPr>
          <p:cNvSpPr/>
          <p:nvPr/>
        </p:nvSpPr>
        <p:spPr>
          <a:xfrm>
            <a:off x="10380825" y="2239233"/>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VOSViewer</a:t>
            </a:r>
            <a:endParaRPr lang="en-US" sz="14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1926472015"/>
      </p:ext>
    </p:extLst>
  </p:cSld>
  <p:clrMapOvr>
    <a:masterClrMapping/>
  </p:clrMapOvr>
  <p:transition spd="med">
    <p:pull/>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31ECED-F382-4404-2AA7-AA5037719464}"/>
              </a:ext>
            </a:extLst>
          </p:cNvPr>
          <p:cNvSpPr>
            <a:spLocks noGrp="1"/>
          </p:cNvSpPr>
          <p:nvPr>
            <p:ph type="title"/>
          </p:nvPr>
        </p:nvSpPr>
        <p:spPr>
          <a:xfrm>
            <a:off x="214604" y="365125"/>
            <a:ext cx="9685176" cy="707895"/>
          </a:xfrm>
          <a:solidFill>
            <a:schemeClr val="accent1">
              <a:lumMod val="40000"/>
              <a:lumOff val="60000"/>
            </a:schemeClr>
          </a:solidFill>
        </p:spPr>
        <p:txBody>
          <a:bodyPr>
            <a:normAutofit fontScale="90000"/>
          </a:bodyPr>
          <a:lstStyle/>
          <a:p>
            <a:pPr algn="r" rtl="1"/>
            <a:r>
              <a:rPr lang="fa-IR" b="1" dirty="0">
                <a:cs typeface="B Nazanin" panose="00000400000000000000" pitchFamily="2" charset="-78"/>
              </a:rPr>
              <a:t>دریافت مقاله » از طریق </a:t>
            </a:r>
            <a:r>
              <a:rPr lang="en-US" b="1" dirty="0">
                <a:cs typeface="B Nazanin" panose="00000400000000000000" pitchFamily="2" charset="-78"/>
              </a:rPr>
              <a:t>sci-</a:t>
            </a:r>
            <a:r>
              <a:rPr lang="en-US" b="1" dirty="0" err="1">
                <a:cs typeface="B Nazanin" panose="00000400000000000000" pitchFamily="2" charset="-78"/>
              </a:rPr>
              <a:t>hub.iu</a:t>
            </a:r>
            <a:endParaRPr lang="en-US" b="1" dirty="0">
              <a:cs typeface="B Nazanin" panose="00000400000000000000" pitchFamily="2" charset="-78"/>
            </a:endParaRPr>
          </a:p>
        </p:txBody>
      </p:sp>
      <p:sp>
        <p:nvSpPr>
          <p:cNvPr id="17" name="Content Placeholder 2">
            <a:extLst>
              <a:ext uri="{FF2B5EF4-FFF2-40B4-BE49-F238E27FC236}">
                <a16:creationId xmlns:a16="http://schemas.microsoft.com/office/drawing/2014/main" id="{168E09BE-5C6B-1FBB-2BFF-AC850B8824F9}"/>
              </a:ext>
            </a:extLst>
          </p:cNvPr>
          <p:cNvSpPr>
            <a:spLocks noGrp="1"/>
          </p:cNvSpPr>
          <p:nvPr>
            <p:ph idx="1"/>
          </p:nvPr>
        </p:nvSpPr>
        <p:spPr>
          <a:xfrm>
            <a:off x="214604" y="1226220"/>
            <a:ext cx="9685176" cy="2016514"/>
          </a:xfrm>
        </p:spPr>
        <p:txBody>
          <a:bodyPr>
            <a:normAutofit/>
          </a:bodyPr>
          <a:lstStyle/>
          <a:p>
            <a:pPr marL="0" indent="0" algn="r" rtl="1">
              <a:buNone/>
            </a:pPr>
            <a:r>
              <a:rPr lang="fa-IR" sz="2400" b="1" dirty="0">
                <a:cs typeface="B Nazanin" panose="00000400000000000000" pitchFamily="2" charset="-78"/>
              </a:rPr>
              <a:t>3- مشاهده و دریافت مقاله</a:t>
            </a:r>
            <a:endParaRPr lang="fa-IR" sz="2400" b="1" dirty="0">
              <a:solidFill>
                <a:srgbClr val="C00000"/>
              </a:solidFill>
              <a:cs typeface="B Nazanin" panose="00000400000000000000" pitchFamily="2" charset="-78"/>
            </a:endParaRPr>
          </a:p>
        </p:txBody>
      </p:sp>
      <p:pic>
        <p:nvPicPr>
          <p:cNvPr id="4" name="Picture 3">
            <a:extLst>
              <a:ext uri="{FF2B5EF4-FFF2-40B4-BE49-F238E27FC236}">
                <a16:creationId xmlns:a16="http://schemas.microsoft.com/office/drawing/2014/main" id="{B6354A39-CB7E-EA60-67F7-2DD23549D21F}"/>
              </a:ext>
            </a:extLst>
          </p:cNvPr>
          <p:cNvPicPr>
            <a:picLocks noChangeAspect="1"/>
          </p:cNvPicPr>
          <p:nvPr/>
        </p:nvPicPr>
        <p:blipFill rotWithShape="1">
          <a:blip r:embed="rId2">
            <a:extLst>
              <a:ext uri="{28A0092B-C50C-407E-A947-70E740481C1C}">
                <a14:useLocalDpi xmlns:a14="http://schemas.microsoft.com/office/drawing/2010/main" val="0"/>
              </a:ext>
            </a:extLst>
          </a:blip>
          <a:srcRect l="-1" r="111" b="30000"/>
          <a:stretch/>
        </p:blipFill>
        <p:spPr>
          <a:xfrm>
            <a:off x="523151" y="1769534"/>
            <a:ext cx="9188116" cy="4800600"/>
          </a:xfrm>
          <a:prstGeom prst="rect">
            <a:avLst/>
          </a:prstGeom>
        </p:spPr>
      </p:pic>
      <p:sp>
        <p:nvSpPr>
          <p:cNvPr id="5" name="Rectangle: Rounded Corners 4">
            <a:extLst>
              <a:ext uri="{FF2B5EF4-FFF2-40B4-BE49-F238E27FC236}">
                <a16:creationId xmlns:a16="http://schemas.microsoft.com/office/drawing/2014/main" id="{A027082D-5DCB-E64C-3B77-C2D1C2BA0122}"/>
              </a:ext>
            </a:extLst>
          </p:cNvPr>
          <p:cNvSpPr/>
          <p:nvPr/>
        </p:nvSpPr>
        <p:spPr>
          <a:xfrm>
            <a:off x="8509000" y="2497667"/>
            <a:ext cx="491067" cy="423333"/>
          </a:xfrm>
          <a:prstGeom prst="roundRect">
            <a:avLst/>
          </a:prstGeom>
          <a:noFill/>
          <a:ln w="5715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n w="57150">
                <a:solidFill>
                  <a:schemeClr val="tx1"/>
                </a:solidFill>
              </a:ln>
            </a:endParaRPr>
          </a:p>
        </p:txBody>
      </p:sp>
      <p:sp>
        <p:nvSpPr>
          <p:cNvPr id="6" name="Arrow: Down 5">
            <a:extLst>
              <a:ext uri="{FF2B5EF4-FFF2-40B4-BE49-F238E27FC236}">
                <a16:creationId xmlns:a16="http://schemas.microsoft.com/office/drawing/2014/main" id="{59929BC4-28ED-E6B9-DCD8-ECD15A53C674}"/>
              </a:ext>
            </a:extLst>
          </p:cNvPr>
          <p:cNvSpPr/>
          <p:nvPr/>
        </p:nvSpPr>
        <p:spPr>
          <a:xfrm rot="10800000">
            <a:off x="8390466" y="2921000"/>
            <a:ext cx="728134" cy="812800"/>
          </a:xfrm>
          <a:prstGeom prst="downArrow">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EC70D045-EE33-EFE2-9976-3C33B94ED11C}"/>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Rectangle: Rounded Corners 22">
            <a:hlinkClick r:id="rId3" action="ppaction://hlinksldjump"/>
            <a:extLst>
              <a:ext uri="{FF2B5EF4-FFF2-40B4-BE49-F238E27FC236}">
                <a16:creationId xmlns:a16="http://schemas.microsoft.com/office/drawing/2014/main" id="{61E7A678-B491-1A34-DA74-8C9FFECC0771}"/>
              </a:ext>
            </a:extLst>
          </p:cNvPr>
          <p:cNvSpPr/>
          <p:nvPr/>
        </p:nvSpPr>
        <p:spPr>
          <a:xfrm>
            <a:off x="10375296" y="95654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DOI</a:t>
            </a:r>
          </a:p>
        </p:txBody>
      </p:sp>
      <p:sp>
        <p:nvSpPr>
          <p:cNvPr id="24" name="Rectangle: Rounded Corners 23">
            <a:hlinkClick r:id="rId4" action="ppaction://hlinksldjump"/>
            <a:extLst>
              <a:ext uri="{FF2B5EF4-FFF2-40B4-BE49-F238E27FC236}">
                <a16:creationId xmlns:a16="http://schemas.microsoft.com/office/drawing/2014/main" id="{263C3DE7-8C9B-2BF6-C573-3BEC757A1EFF}"/>
              </a:ext>
            </a:extLst>
          </p:cNvPr>
          <p:cNvSpPr/>
          <p:nvPr/>
        </p:nvSpPr>
        <p:spPr>
          <a:xfrm>
            <a:off x="10375296" y="55268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bg1"/>
                </a:solidFill>
                <a:cs typeface="B Nazanin" panose="00000400000000000000" pitchFamily="2" charset="-78"/>
              </a:rPr>
              <a:t>معرفی منابع</a:t>
            </a:r>
            <a:endParaRPr lang="en-US" sz="1400" b="1" dirty="0">
              <a:solidFill>
                <a:schemeClr val="bg1"/>
              </a:solidFill>
              <a:cs typeface="B Nazanin" panose="00000400000000000000" pitchFamily="2" charset="-78"/>
            </a:endParaRPr>
          </a:p>
        </p:txBody>
      </p:sp>
      <p:pic>
        <p:nvPicPr>
          <p:cNvPr id="25" name="Picture 24">
            <a:extLst>
              <a:ext uri="{FF2B5EF4-FFF2-40B4-BE49-F238E27FC236}">
                <a16:creationId xmlns:a16="http://schemas.microsoft.com/office/drawing/2014/main" id="{9A0B3766-02A4-807A-E04A-15A5006E9F8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26" name="TextBox 25">
            <a:extLst>
              <a:ext uri="{FF2B5EF4-FFF2-40B4-BE49-F238E27FC236}">
                <a16:creationId xmlns:a16="http://schemas.microsoft.com/office/drawing/2014/main" id="{794B8268-AD6E-5622-D43E-990E7EC51DD4}"/>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27" name="Rectangle: Rounded Corners 26">
            <a:hlinkClick r:id="rId6" action="ppaction://hlinksldjump"/>
            <a:extLst>
              <a:ext uri="{FF2B5EF4-FFF2-40B4-BE49-F238E27FC236}">
                <a16:creationId xmlns:a16="http://schemas.microsoft.com/office/drawing/2014/main" id="{952EE295-4FFF-F273-65DB-8D6B8581CDFF}"/>
              </a:ext>
            </a:extLst>
          </p:cNvPr>
          <p:cNvSpPr/>
          <p:nvPr/>
        </p:nvSpPr>
        <p:spPr>
          <a:xfrm>
            <a:off x="10375296" y="138580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علم سنجی</a:t>
            </a:r>
            <a:endParaRPr lang="en-US" sz="1400" b="1" dirty="0">
              <a:solidFill>
                <a:schemeClr val="bg1"/>
              </a:solidFill>
              <a:cs typeface="B Nazanin" panose="00000400000000000000" pitchFamily="2" charset="-78"/>
            </a:endParaRPr>
          </a:p>
        </p:txBody>
      </p:sp>
      <p:sp>
        <p:nvSpPr>
          <p:cNvPr id="28" name="Rectangle: Rounded Corners 27">
            <a:hlinkClick r:id="rId7" action="ppaction://hlinksldjump"/>
            <a:extLst>
              <a:ext uri="{FF2B5EF4-FFF2-40B4-BE49-F238E27FC236}">
                <a16:creationId xmlns:a16="http://schemas.microsoft.com/office/drawing/2014/main" id="{564D5358-5D9E-F9F2-0FEA-A4484B189528}"/>
              </a:ext>
            </a:extLst>
          </p:cNvPr>
          <p:cNvSpPr/>
          <p:nvPr/>
        </p:nvSpPr>
        <p:spPr>
          <a:xfrm>
            <a:off x="10375296" y="1815066"/>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رتبه بندی نشریات</a:t>
            </a:r>
            <a:endParaRPr lang="en-US" sz="1400" b="1" dirty="0">
              <a:solidFill>
                <a:schemeClr val="bg1"/>
              </a:solidFill>
              <a:cs typeface="B Nazanin" panose="00000400000000000000" pitchFamily="2" charset="-78"/>
            </a:endParaRPr>
          </a:p>
        </p:txBody>
      </p:sp>
      <p:sp>
        <p:nvSpPr>
          <p:cNvPr id="29" name="Rectangle: Rounded Corners 28">
            <a:hlinkClick r:id="rId8" action="ppaction://hlinksldjump"/>
            <a:extLst>
              <a:ext uri="{FF2B5EF4-FFF2-40B4-BE49-F238E27FC236}">
                <a16:creationId xmlns:a16="http://schemas.microsoft.com/office/drawing/2014/main" id="{78192EB3-07AC-86AE-5A9D-41681D5B7463}"/>
              </a:ext>
            </a:extLst>
          </p:cNvPr>
          <p:cNvSpPr/>
          <p:nvPr/>
        </p:nvSpPr>
        <p:spPr>
          <a:xfrm>
            <a:off x="10375296" y="2643090"/>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tx1"/>
                </a:solidFill>
                <a:cs typeface="B Nazanin" panose="00000400000000000000" pitchFamily="2" charset="-78"/>
              </a:rPr>
              <a:t>دریافت مقاله</a:t>
            </a:r>
            <a:endParaRPr lang="en-US" sz="1400" b="1" dirty="0">
              <a:solidFill>
                <a:schemeClr val="tx1"/>
              </a:solidFill>
              <a:cs typeface="B Nazanin" panose="00000400000000000000" pitchFamily="2" charset="-78"/>
            </a:endParaRPr>
          </a:p>
        </p:txBody>
      </p:sp>
      <p:sp>
        <p:nvSpPr>
          <p:cNvPr id="30" name="Rectangle: Rounded Corners 29">
            <a:hlinkClick r:id="rId9" action="ppaction://hlinksldjump"/>
            <a:extLst>
              <a:ext uri="{FF2B5EF4-FFF2-40B4-BE49-F238E27FC236}">
                <a16:creationId xmlns:a16="http://schemas.microsoft.com/office/drawing/2014/main" id="{E71990B9-3400-5141-CA74-3D243C291F61}"/>
              </a:ext>
            </a:extLst>
          </p:cNvPr>
          <p:cNvSpPr/>
          <p:nvPr/>
        </p:nvSpPr>
        <p:spPr>
          <a:xfrm>
            <a:off x="10375296" y="305541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سامانه پژوهشیار</a:t>
            </a:r>
            <a:endParaRPr lang="en-US" sz="1400" b="1" dirty="0">
              <a:solidFill>
                <a:schemeClr val="bg1"/>
              </a:solidFill>
              <a:cs typeface="B Nazanin" panose="00000400000000000000" pitchFamily="2" charset="-78"/>
            </a:endParaRPr>
          </a:p>
        </p:txBody>
      </p:sp>
      <p:sp>
        <p:nvSpPr>
          <p:cNvPr id="31" name="Rectangle: Rounded Corners 30">
            <a:hlinkClick r:id="rId10" action="ppaction://hlinksldjump"/>
            <a:extLst>
              <a:ext uri="{FF2B5EF4-FFF2-40B4-BE49-F238E27FC236}">
                <a16:creationId xmlns:a16="http://schemas.microsoft.com/office/drawing/2014/main" id="{7B7A6578-B39E-A380-E2AE-FB4D8673B970}"/>
              </a:ext>
            </a:extLst>
          </p:cNvPr>
          <p:cNvSpPr/>
          <p:nvPr/>
        </p:nvSpPr>
        <p:spPr>
          <a:xfrm>
            <a:off x="10375296" y="347620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ORCID</a:t>
            </a:r>
          </a:p>
        </p:txBody>
      </p:sp>
      <p:sp>
        <p:nvSpPr>
          <p:cNvPr id="32" name="Rectangle: Rounded Corners 31">
            <a:hlinkClick r:id="rId11" action="ppaction://hlinksldjump"/>
            <a:extLst>
              <a:ext uri="{FF2B5EF4-FFF2-40B4-BE49-F238E27FC236}">
                <a16:creationId xmlns:a16="http://schemas.microsoft.com/office/drawing/2014/main" id="{DB26840B-1A50-566B-345E-A3B911AAD870}"/>
              </a:ext>
            </a:extLst>
          </p:cNvPr>
          <p:cNvSpPr/>
          <p:nvPr/>
        </p:nvSpPr>
        <p:spPr>
          <a:xfrm>
            <a:off x="10375296" y="388852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ساختار مقاله</a:t>
            </a:r>
            <a:endParaRPr lang="en-US" sz="1400" b="1" dirty="0">
              <a:solidFill>
                <a:schemeClr val="bg1"/>
              </a:solidFill>
              <a:cs typeface="B Nazanin" panose="00000400000000000000" pitchFamily="2" charset="-78"/>
            </a:endParaRPr>
          </a:p>
        </p:txBody>
      </p:sp>
      <p:sp>
        <p:nvSpPr>
          <p:cNvPr id="33" name="Rectangle: Rounded Corners 32">
            <a:hlinkClick r:id="rId12" action="ppaction://hlinksldjump"/>
            <a:extLst>
              <a:ext uri="{FF2B5EF4-FFF2-40B4-BE49-F238E27FC236}">
                <a16:creationId xmlns:a16="http://schemas.microsoft.com/office/drawing/2014/main" id="{81DF8DEC-13B8-A89C-2933-4F5CFC3B496E}"/>
              </a:ext>
            </a:extLst>
          </p:cNvPr>
          <p:cNvSpPr/>
          <p:nvPr/>
        </p:nvSpPr>
        <p:spPr>
          <a:xfrm>
            <a:off x="10375296" y="43093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ارجاع دهی و نکات مهم</a:t>
            </a:r>
            <a:endParaRPr lang="en-US" sz="1400" b="1" dirty="0">
              <a:solidFill>
                <a:schemeClr val="bg1"/>
              </a:solidFill>
              <a:cs typeface="B Nazanin" panose="00000400000000000000" pitchFamily="2" charset="-78"/>
            </a:endParaRPr>
          </a:p>
        </p:txBody>
      </p:sp>
      <p:sp>
        <p:nvSpPr>
          <p:cNvPr id="34" name="Rectangle: Rounded Corners 33">
            <a:hlinkClick r:id="rId13" action="ppaction://hlinksldjump"/>
            <a:extLst>
              <a:ext uri="{FF2B5EF4-FFF2-40B4-BE49-F238E27FC236}">
                <a16:creationId xmlns:a16="http://schemas.microsoft.com/office/drawing/2014/main" id="{5A7D8A38-AAB3-2D1C-9432-3E4D20455B4F}"/>
              </a:ext>
            </a:extLst>
          </p:cNvPr>
          <p:cNvSpPr/>
          <p:nvPr/>
        </p:nvSpPr>
        <p:spPr>
          <a:xfrm>
            <a:off x="10375296" y="473011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انواع مقاله</a:t>
            </a:r>
            <a:endParaRPr lang="en-US" sz="1400" b="1" dirty="0">
              <a:solidFill>
                <a:schemeClr val="bg1"/>
              </a:solidFill>
              <a:cs typeface="B Nazanin" panose="00000400000000000000" pitchFamily="2" charset="-78"/>
            </a:endParaRPr>
          </a:p>
        </p:txBody>
      </p:sp>
      <p:sp>
        <p:nvSpPr>
          <p:cNvPr id="35" name="Rectangle: Rounded Corners 34">
            <a:hlinkClick r:id="rId14" action="ppaction://hlinksldjump"/>
            <a:extLst>
              <a:ext uri="{FF2B5EF4-FFF2-40B4-BE49-F238E27FC236}">
                <a16:creationId xmlns:a16="http://schemas.microsoft.com/office/drawing/2014/main" id="{D764CB73-D691-B42E-C0FF-EE39F4E43515}"/>
              </a:ext>
            </a:extLst>
          </p:cNvPr>
          <p:cNvSpPr/>
          <p:nvPr/>
        </p:nvSpPr>
        <p:spPr>
          <a:xfrm>
            <a:off x="10375296" y="515090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پذیرش و داوری</a:t>
            </a:r>
            <a:endParaRPr lang="en-US" sz="1400" b="1" dirty="0">
              <a:solidFill>
                <a:schemeClr val="bg1"/>
              </a:solidFill>
              <a:cs typeface="B Nazanin" panose="00000400000000000000" pitchFamily="2" charset="-78"/>
            </a:endParaRPr>
          </a:p>
        </p:txBody>
      </p:sp>
      <p:sp>
        <p:nvSpPr>
          <p:cNvPr id="36" name="Rectangle: Rounded Corners 35">
            <a:hlinkClick r:id="rId15" action="ppaction://hlinksldjump"/>
            <a:extLst>
              <a:ext uri="{FF2B5EF4-FFF2-40B4-BE49-F238E27FC236}">
                <a16:creationId xmlns:a16="http://schemas.microsoft.com/office/drawing/2014/main" id="{9EAFA19F-72F5-15B2-06C1-77529BB05383}"/>
              </a:ext>
            </a:extLst>
          </p:cNvPr>
          <p:cNvSpPr/>
          <p:nvPr/>
        </p:nvSpPr>
        <p:spPr>
          <a:xfrm>
            <a:off x="10375296" y="55632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سئو آکادمیک</a:t>
            </a:r>
            <a:endParaRPr lang="en-US" sz="1400" b="1" dirty="0">
              <a:solidFill>
                <a:schemeClr val="bg1"/>
              </a:solidFill>
              <a:cs typeface="B Nazanin" panose="00000400000000000000" pitchFamily="2" charset="-78"/>
            </a:endParaRPr>
          </a:p>
        </p:txBody>
      </p:sp>
      <p:sp>
        <p:nvSpPr>
          <p:cNvPr id="37" name="Rectangle: Rounded Corners 36">
            <a:hlinkClick r:id="rId16" action="ppaction://hlinksldjump"/>
            <a:extLst>
              <a:ext uri="{FF2B5EF4-FFF2-40B4-BE49-F238E27FC236}">
                <a16:creationId xmlns:a16="http://schemas.microsoft.com/office/drawing/2014/main" id="{01230159-84EB-B7FB-3F1B-375198050FA9}"/>
              </a:ext>
            </a:extLst>
          </p:cNvPr>
          <p:cNvSpPr/>
          <p:nvPr/>
        </p:nvSpPr>
        <p:spPr>
          <a:xfrm>
            <a:off x="10375297" y="597554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MaxQDA</a:t>
            </a:r>
            <a:endParaRPr lang="en-US" sz="1400" b="1" dirty="0">
              <a:solidFill>
                <a:schemeClr val="bg1"/>
              </a:solidFill>
              <a:cs typeface="B Nazanin" panose="00000400000000000000" pitchFamily="2" charset="-78"/>
            </a:endParaRPr>
          </a:p>
        </p:txBody>
      </p:sp>
      <p:sp>
        <p:nvSpPr>
          <p:cNvPr id="38" name="Rectangle: Rounded Corners 37">
            <a:hlinkClick r:id="rId17" action="ppaction://hlinksldjump"/>
            <a:extLst>
              <a:ext uri="{FF2B5EF4-FFF2-40B4-BE49-F238E27FC236}">
                <a16:creationId xmlns:a16="http://schemas.microsoft.com/office/drawing/2014/main" id="{E85CCEC0-B6EE-568F-B3AB-E068B1C61221}"/>
              </a:ext>
            </a:extLst>
          </p:cNvPr>
          <p:cNvSpPr/>
          <p:nvPr/>
        </p:nvSpPr>
        <p:spPr>
          <a:xfrm>
            <a:off x="10375296" y="6396329"/>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روش‌های تحقیق منتخب</a:t>
            </a:r>
            <a:endParaRPr lang="en-US" sz="1400" b="1" dirty="0">
              <a:solidFill>
                <a:schemeClr val="bg1"/>
              </a:solidFill>
              <a:cs typeface="B Nazanin" panose="00000400000000000000" pitchFamily="2" charset="-78"/>
            </a:endParaRPr>
          </a:p>
        </p:txBody>
      </p:sp>
      <p:sp>
        <p:nvSpPr>
          <p:cNvPr id="39" name="Rectangle: Rounded Corners 38">
            <a:hlinkClick r:id="rId7" action="ppaction://hlinksldjump"/>
            <a:extLst>
              <a:ext uri="{FF2B5EF4-FFF2-40B4-BE49-F238E27FC236}">
                <a16:creationId xmlns:a16="http://schemas.microsoft.com/office/drawing/2014/main" id="{82FB738F-8A67-B552-CF4D-C7E18F7EA0C3}"/>
              </a:ext>
            </a:extLst>
          </p:cNvPr>
          <p:cNvSpPr/>
          <p:nvPr/>
        </p:nvSpPr>
        <p:spPr>
          <a:xfrm>
            <a:off x="10380825" y="2239233"/>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VOSViewer</a:t>
            </a:r>
            <a:endParaRPr lang="en-US" sz="14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482755883"/>
      </p:ext>
    </p:extLst>
  </p:cSld>
  <p:clrMapOvr>
    <a:masterClrMapping/>
  </p:clrMapOvr>
  <p:transition spd="med">
    <p:pull/>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31ECED-F382-4404-2AA7-AA5037719464}"/>
              </a:ext>
            </a:extLst>
          </p:cNvPr>
          <p:cNvSpPr>
            <a:spLocks noGrp="1"/>
          </p:cNvSpPr>
          <p:nvPr>
            <p:ph type="title"/>
          </p:nvPr>
        </p:nvSpPr>
        <p:spPr>
          <a:xfrm>
            <a:off x="214604" y="365125"/>
            <a:ext cx="9685176" cy="707895"/>
          </a:xfrm>
          <a:solidFill>
            <a:schemeClr val="accent1">
              <a:lumMod val="40000"/>
              <a:lumOff val="60000"/>
            </a:schemeClr>
          </a:solidFill>
        </p:spPr>
        <p:txBody>
          <a:bodyPr>
            <a:normAutofit fontScale="90000"/>
          </a:bodyPr>
          <a:lstStyle/>
          <a:p>
            <a:pPr algn="r" rtl="1"/>
            <a:r>
              <a:rPr lang="fa-IR" b="1" dirty="0">
                <a:cs typeface="B Nazanin" panose="00000400000000000000" pitchFamily="2" charset="-78"/>
              </a:rPr>
              <a:t>دریافت مقاله » از طریق سامانه آموزشیار</a:t>
            </a:r>
            <a:endParaRPr lang="en-US" b="1" dirty="0">
              <a:cs typeface="B Nazanin" panose="00000400000000000000" pitchFamily="2" charset="-78"/>
            </a:endParaRPr>
          </a:p>
        </p:txBody>
      </p:sp>
      <p:pic>
        <p:nvPicPr>
          <p:cNvPr id="16" name="Picture 15">
            <a:extLst>
              <a:ext uri="{FF2B5EF4-FFF2-40B4-BE49-F238E27FC236}">
                <a16:creationId xmlns:a16="http://schemas.microsoft.com/office/drawing/2014/main" id="{74C325FB-467F-E88A-ED41-CC6CABC1D229}"/>
              </a:ext>
            </a:extLst>
          </p:cNvPr>
          <p:cNvPicPr>
            <a:picLocks noChangeAspect="1"/>
          </p:cNvPicPr>
          <p:nvPr/>
        </p:nvPicPr>
        <p:blipFill rotWithShape="1">
          <a:blip r:embed="rId2">
            <a:extLst>
              <a:ext uri="{28A0092B-C50C-407E-A947-70E740481C1C}">
                <a14:useLocalDpi xmlns:a14="http://schemas.microsoft.com/office/drawing/2010/main" val="0"/>
              </a:ext>
            </a:extLst>
          </a:blip>
          <a:srcRect r="192" b="31409"/>
          <a:stretch/>
        </p:blipFill>
        <p:spPr>
          <a:xfrm>
            <a:off x="590704" y="2590125"/>
            <a:ext cx="8815764" cy="3716360"/>
          </a:xfrm>
          <a:prstGeom prst="rect">
            <a:avLst/>
          </a:prstGeom>
        </p:spPr>
      </p:pic>
      <p:sp>
        <p:nvSpPr>
          <p:cNvPr id="17" name="Content Placeholder 2">
            <a:extLst>
              <a:ext uri="{FF2B5EF4-FFF2-40B4-BE49-F238E27FC236}">
                <a16:creationId xmlns:a16="http://schemas.microsoft.com/office/drawing/2014/main" id="{168E09BE-5C6B-1FBB-2BFF-AC850B8824F9}"/>
              </a:ext>
            </a:extLst>
          </p:cNvPr>
          <p:cNvSpPr>
            <a:spLocks noGrp="1"/>
          </p:cNvSpPr>
          <p:nvPr>
            <p:ph idx="1"/>
          </p:nvPr>
        </p:nvSpPr>
        <p:spPr>
          <a:xfrm>
            <a:off x="214604" y="1226220"/>
            <a:ext cx="9685176" cy="2016514"/>
          </a:xfrm>
        </p:spPr>
        <p:txBody>
          <a:bodyPr>
            <a:normAutofit/>
          </a:bodyPr>
          <a:lstStyle/>
          <a:p>
            <a:pPr marL="0" indent="0" algn="r" rtl="1">
              <a:buNone/>
            </a:pPr>
            <a:r>
              <a:rPr lang="fa-IR" sz="2400" b="1" dirty="0">
                <a:cs typeface="B Nazanin" panose="00000400000000000000" pitchFamily="2" charset="-78"/>
              </a:rPr>
              <a:t>1- ورود به سامانه آموزشیار و انتخاب گزینه </a:t>
            </a:r>
            <a:r>
              <a:rPr lang="fa-IR" sz="2400" b="1" dirty="0">
                <a:solidFill>
                  <a:srgbClr val="C00000"/>
                </a:solidFill>
                <a:cs typeface="B Nazanin" panose="00000400000000000000" pitchFamily="2" charset="-78"/>
              </a:rPr>
              <a:t>سیستم کتابخانه و منابع الکترونیکی</a:t>
            </a:r>
            <a:endParaRPr lang="fa-IR" sz="2000" dirty="0">
              <a:solidFill>
                <a:srgbClr val="C00000"/>
              </a:solidFill>
              <a:cs typeface="B Nazanin" panose="00000400000000000000" pitchFamily="2" charset="-78"/>
            </a:endParaRPr>
          </a:p>
        </p:txBody>
      </p:sp>
      <p:sp>
        <p:nvSpPr>
          <p:cNvPr id="18" name="Rectangle 17">
            <a:extLst>
              <a:ext uri="{FF2B5EF4-FFF2-40B4-BE49-F238E27FC236}">
                <a16:creationId xmlns:a16="http://schemas.microsoft.com/office/drawing/2014/main" id="{6C3F861E-6696-DA0C-CCB9-57C069BBE9BA}"/>
              </a:ext>
            </a:extLst>
          </p:cNvPr>
          <p:cNvSpPr/>
          <p:nvPr/>
        </p:nvSpPr>
        <p:spPr>
          <a:xfrm>
            <a:off x="867747" y="3984171"/>
            <a:ext cx="1222310" cy="1166327"/>
          </a:xfrm>
          <a:prstGeom prst="rect">
            <a:avLst/>
          </a:prstGeom>
          <a:noFill/>
          <a:ln w="38100">
            <a:solidFill>
              <a:srgbClr val="C0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21" name="Rectangle 20">
            <a:extLst>
              <a:ext uri="{FF2B5EF4-FFF2-40B4-BE49-F238E27FC236}">
                <a16:creationId xmlns:a16="http://schemas.microsoft.com/office/drawing/2014/main" id="{E5C56964-C4E3-F8CF-9958-8D25D7699F15}"/>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Rectangle: Rounded Corners 21">
            <a:hlinkClick r:id="rId3" action="ppaction://hlinksldjump"/>
            <a:extLst>
              <a:ext uri="{FF2B5EF4-FFF2-40B4-BE49-F238E27FC236}">
                <a16:creationId xmlns:a16="http://schemas.microsoft.com/office/drawing/2014/main" id="{61FB5358-EE3F-A8C0-A8FC-5F34B85A70EF}"/>
              </a:ext>
            </a:extLst>
          </p:cNvPr>
          <p:cNvSpPr/>
          <p:nvPr/>
        </p:nvSpPr>
        <p:spPr>
          <a:xfrm>
            <a:off x="10375296" y="95654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DOI</a:t>
            </a:r>
          </a:p>
        </p:txBody>
      </p:sp>
      <p:sp>
        <p:nvSpPr>
          <p:cNvPr id="23" name="Rectangle: Rounded Corners 22">
            <a:hlinkClick r:id="rId4" action="ppaction://hlinksldjump"/>
            <a:extLst>
              <a:ext uri="{FF2B5EF4-FFF2-40B4-BE49-F238E27FC236}">
                <a16:creationId xmlns:a16="http://schemas.microsoft.com/office/drawing/2014/main" id="{E9E4FF6E-D996-F09E-08B0-955085DB105A}"/>
              </a:ext>
            </a:extLst>
          </p:cNvPr>
          <p:cNvSpPr/>
          <p:nvPr/>
        </p:nvSpPr>
        <p:spPr>
          <a:xfrm>
            <a:off x="10375296" y="55268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bg1"/>
                </a:solidFill>
                <a:cs typeface="B Nazanin" panose="00000400000000000000" pitchFamily="2" charset="-78"/>
              </a:rPr>
              <a:t>معرفی منابع</a:t>
            </a:r>
            <a:endParaRPr lang="en-US" sz="1400" b="1" dirty="0">
              <a:solidFill>
                <a:schemeClr val="bg1"/>
              </a:solidFill>
              <a:cs typeface="B Nazanin" panose="00000400000000000000" pitchFamily="2" charset="-78"/>
            </a:endParaRPr>
          </a:p>
        </p:txBody>
      </p:sp>
      <p:pic>
        <p:nvPicPr>
          <p:cNvPr id="24" name="Picture 23">
            <a:extLst>
              <a:ext uri="{FF2B5EF4-FFF2-40B4-BE49-F238E27FC236}">
                <a16:creationId xmlns:a16="http://schemas.microsoft.com/office/drawing/2014/main" id="{E4BC4AAA-9F3F-90A5-9837-C61C1D8DAAC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25" name="TextBox 24">
            <a:extLst>
              <a:ext uri="{FF2B5EF4-FFF2-40B4-BE49-F238E27FC236}">
                <a16:creationId xmlns:a16="http://schemas.microsoft.com/office/drawing/2014/main" id="{14244689-7AB4-4E84-5F4C-CB806CD2E434}"/>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26" name="Rectangle: Rounded Corners 25">
            <a:hlinkClick r:id="rId6" action="ppaction://hlinksldjump"/>
            <a:extLst>
              <a:ext uri="{FF2B5EF4-FFF2-40B4-BE49-F238E27FC236}">
                <a16:creationId xmlns:a16="http://schemas.microsoft.com/office/drawing/2014/main" id="{3271A627-0511-71BC-509F-B606B044CFB6}"/>
              </a:ext>
            </a:extLst>
          </p:cNvPr>
          <p:cNvSpPr/>
          <p:nvPr/>
        </p:nvSpPr>
        <p:spPr>
          <a:xfrm>
            <a:off x="10375296" y="138580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علم سنجی</a:t>
            </a:r>
            <a:endParaRPr lang="en-US" sz="1400" b="1" dirty="0">
              <a:solidFill>
                <a:schemeClr val="bg1"/>
              </a:solidFill>
              <a:cs typeface="B Nazanin" panose="00000400000000000000" pitchFamily="2" charset="-78"/>
            </a:endParaRPr>
          </a:p>
        </p:txBody>
      </p:sp>
      <p:sp>
        <p:nvSpPr>
          <p:cNvPr id="27" name="Rectangle: Rounded Corners 26">
            <a:hlinkClick r:id="rId7" action="ppaction://hlinksldjump"/>
            <a:extLst>
              <a:ext uri="{FF2B5EF4-FFF2-40B4-BE49-F238E27FC236}">
                <a16:creationId xmlns:a16="http://schemas.microsoft.com/office/drawing/2014/main" id="{0847CC9C-2B94-A8D9-5CDC-F04B2C48E0F5}"/>
              </a:ext>
            </a:extLst>
          </p:cNvPr>
          <p:cNvSpPr/>
          <p:nvPr/>
        </p:nvSpPr>
        <p:spPr>
          <a:xfrm>
            <a:off x="10375296" y="1815066"/>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رتبه بندی نشریات</a:t>
            </a:r>
            <a:endParaRPr lang="en-US" sz="1400" b="1" dirty="0">
              <a:solidFill>
                <a:schemeClr val="bg1"/>
              </a:solidFill>
              <a:cs typeface="B Nazanin" panose="00000400000000000000" pitchFamily="2" charset="-78"/>
            </a:endParaRPr>
          </a:p>
        </p:txBody>
      </p:sp>
      <p:sp>
        <p:nvSpPr>
          <p:cNvPr id="28" name="Rectangle: Rounded Corners 27">
            <a:hlinkClick r:id="rId8" action="ppaction://hlinksldjump"/>
            <a:extLst>
              <a:ext uri="{FF2B5EF4-FFF2-40B4-BE49-F238E27FC236}">
                <a16:creationId xmlns:a16="http://schemas.microsoft.com/office/drawing/2014/main" id="{05332212-7736-C438-9107-152A7516B419}"/>
              </a:ext>
            </a:extLst>
          </p:cNvPr>
          <p:cNvSpPr/>
          <p:nvPr/>
        </p:nvSpPr>
        <p:spPr>
          <a:xfrm>
            <a:off x="10375296" y="2643090"/>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tx1"/>
                </a:solidFill>
                <a:cs typeface="B Nazanin" panose="00000400000000000000" pitchFamily="2" charset="-78"/>
              </a:rPr>
              <a:t>دریافت مقاله</a:t>
            </a:r>
            <a:endParaRPr lang="en-US" sz="1400" b="1" dirty="0">
              <a:solidFill>
                <a:schemeClr val="tx1"/>
              </a:solidFill>
              <a:cs typeface="B Nazanin" panose="00000400000000000000" pitchFamily="2" charset="-78"/>
            </a:endParaRPr>
          </a:p>
        </p:txBody>
      </p:sp>
      <p:sp>
        <p:nvSpPr>
          <p:cNvPr id="29" name="Rectangle: Rounded Corners 28">
            <a:hlinkClick r:id="rId9" action="ppaction://hlinksldjump"/>
            <a:extLst>
              <a:ext uri="{FF2B5EF4-FFF2-40B4-BE49-F238E27FC236}">
                <a16:creationId xmlns:a16="http://schemas.microsoft.com/office/drawing/2014/main" id="{8F8D9C48-C402-E434-EEDC-714CB21E5550}"/>
              </a:ext>
            </a:extLst>
          </p:cNvPr>
          <p:cNvSpPr/>
          <p:nvPr/>
        </p:nvSpPr>
        <p:spPr>
          <a:xfrm>
            <a:off x="10375296" y="305541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سامانه پژوهشیار</a:t>
            </a:r>
            <a:endParaRPr lang="en-US" sz="1400" b="1" dirty="0">
              <a:solidFill>
                <a:schemeClr val="bg1"/>
              </a:solidFill>
              <a:cs typeface="B Nazanin" panose="00000400000000000000" pitchFamily="2" charset="-78"/>
            </a:endParaRPr>
          </a:p>
        </p:txBody>
      </p:sp>
      <p:sp>
        <p:nvSpPr>
          <p:cNvPr id="30" name="Rectangle: Rounded Corners 29">
            <a:hlinkClick r:id="rId10" action="ppaction://hlinksldjump"/>
            <a:extLst>
              <a:ext uri="{FF2B5EF4-FFF2-40B4-BE49-F238E27FC236}">
                <a16:creationId xmlns:a16="http://schemas.microsoft.com/office/drawing/2014/main" id="{4907490E-9FB1-622C-38C7-382DD70A5E47}"/>
              </a:ext>
            </a:extLst>
          </p:cNvPr>
          <p:cNvSpPr/>
          <p:nvPr/>
        </p:nvSpPr>
        <p:spPr>
          <a:xfrm>
            <a:off x="10375296" y="347620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ORCID</a:t>
            </a:r>
          </a:p>
        </p:txBody>
      </p:sp>
      <p:sp>
        <p:nvSpPr>
          <p:cNvPr id="31" name="Rectangle: Rounded Corners 30">
            <a:hlinkClick r:id="rId11" action="ppaction://hlinksldjump"/>
            <a:extLst>
              <a:ext uri="{FF2B5EF4-FFF2-40B4-BE49-F238E27FC236}">
                <a16:creationId xmlns:a16="http://schemas.microsoft.com/office/drawing/2014/main" id="{E76CA66F-2D0D-3CE3-5A57-AEFDC0944452}"/>
              </a:ext>
            </a:extLst>
          </p:cNvPr>
          <p:cNvSpPr/>
          <p:nvPr/>
        </p:nvSpPr>
        <p:spPr>
          <a:xfrm>
            <a:off x="10375296" y="388852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ساختار مقاله</a:t>
            </a:r>
            <a:endParaRPr lang="en-US" sz="1400" b="1" dirty="0">
              <a:solidFill>
                <a:schemeClr val="bg1"/>
              </a:solidFill>
              <a:cs typeface="B Nazanin" panose="00000400000000000000" pitchFamily="2" charset="-78"/>
            </a:endParaRPr>
          </a:p>
        </p:txBody>
      </p:sp>
      <p:sp>
        <p:nvSpPr>
          <p:cNvPr id="32" name="Rectangle: Rounded Corners 31">
            <a:hlinkClick r:id="rId12" action="ppaction://hlinksldjump"/>
            <a:extLst>
              <a:ext uri="{FF2B5EF4-FFF2-40B4-BE49-F238E27FC236}">
                <a16:creationId xmlns:a16="http://schemas.microsoft.com/office/drawing/2014/main" id="{988939BE-6C09-1007-2A04-B69BB2E11B75}"/>
              </a:ext>
            </a:extLst>
          </p:cNvPr>
          <p:cNvSpPr/>
          <p:nvPr/>
        </p:nvSpPr>
        <p:spPr>
          <a:xfrm>
            <a:off x="10375296" y="43093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ارجاع دهی و نکات مهم</a:t>
            </a:r>
            <a:endParaRPr lang="en-US" sz="1400" b="1" dirty="0">
              <a:solidFill>
                <a:schemeClr val="bg1"/>
              </a:solidFill>
              <a:cs typeface="B Nazanin" panose="00000400000000000000" pitchFamily="2" charset="-78"/>
            </a:endParaRPr>
          </a:p>
        </p:txBody>
      </p:sp>
      <p:sp>
        <p:nvSpPr>
          <p:cNvPr id="33" name="Rectangle: Rounded Corners 32">
            <a:hlinkClick r:id="rId13" action="ppaction://hlinksldjump"/>
            <a:extLst>
              <a:ext uri="{FF2B5EF4-FFF2-40B4-BE49-F238E27FC236}">
                <a16:creationId xmlns:a16="http://schemas.microsoft.com/office/drawing/2014/main" id="{2D476CF4-8134-5CF5-01FC-B3C1AA0BC766}"/>
              </a:ext>
            </a:extLst>
          </p:cNvPr>
          <p:cNvSpPr/>
          <p:nvPr/>
        </p:nvSpPr>
        <p:spPr>
          <a:xfrm>
            <a:off x="10375296" y="473011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انواع مقاله</a:t>
            </a:r>
            <a:endParaRPr lang="en-US" sz="1400" b="1" dirty="0">
              <a:solidFill>
                <a:schemeClr val="bg1"/>
              </a:solidFill>
              <a:cs typeface="B Nazanin" panose="00000400000000000000" pitchFamily="2" charset="-78"/>
            </a:endParaRPr>
          </a:p>
        </p:txBody>
      </p:sp>
      <p:sp>
        <p:nvSpPr>
          <p:cNvPr id="34" name="Rectangle: Rounded Corners 33">
            <a:hlinkClick r:id="rId14" action="ppaction://hlinksldjump"/>
            <a:extLst>
              <a:ext uri="{FF2B5EF4-FFF2-40B4-BE49-F238E27FC236}">
                <a16:creationId xmlns:a16="http://schemas.microsoft.com/office/drawing/2014/main" id="{7029765D-5A31-4B8E-44C3-39C25836EFC3}"/>
              </a:ext>
            </a:extLst>
          </p:cNvPr>
          <p:cNvSpPr/>
          <p:nvPr/>
        </p:nvSpPr>
        <p:spPr>
          <a:xfrm>
            <a:off x="10375296" y="515090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پذیرش و داوری</a:t>
            </a:r>
            <a:endParaRPr lang="en-US" sz="1400" b="1" dirty="0">
              <a:solidFill>
                <a:schemeClr val="bg1"/>
              </a:solidFill>
              <a:cs typeface="B Nazanin" panose="00000400000000000000" pitchFamily="2" charset="-78"/>
            </a:endParaRPr>
          </a:p>
        </p:txBody>
      </p:sp>
      <p:sp>
        <p:nvSpPr>
          <p:cNvPr id="35" name="Rectangle: Rounded Corners 34">
            <a:hlinkClick r:id="rId15" action="ppaction://hlinksldjump"/>
            <a:extLst>
              <a:ext uri="{FF2B5EF4-FFF2-40B4-BE49-F238E27FC236}">
                <a16:creationId xmlns:a16="http://schemas.microsoft.com/office/drawing/2014/main" id="{CD911C43-015B-4BA0-63D8-EEF2498E519E}"/>
              </a:ext>
            </a:extLst>
          </p:cNvPr>
          <p:cNvSpPr/>
          <p:nvPr/>
        </p:nvSpPr>
        <p:spPr>
          <a:xfrm>
            <a:off x="10375296" y="55632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سئو آکادمیک</a:t>
            </a:r>
            <a:endParaRPr lang="en-US" sz="1400" b="1" dirty="0">
              <a:solidFill>
                <a:schemeClr val="bg1"/>
              </a:solidFill>
              <a:cs typeface="B Nazanin" panose="00000400000000000000" pitchFamily="2" charset="-78"/>
            </a:endParaRPr>
          </a:p>
        </p:txBody>
      </p:sp>
      <p:sp>
        <p:nvSpPr>
          <p:cNvPr id="36" name="Rectangle: Rounded Corners 35">
            <a:hlinkClick r:id="rId16" action="ppaction://hlinksldjump"/>
            <a:extLst>
              <a:ext uri="{FF2B5EF4-FFF2-40B4-BE49-F238E27FC236}">
                <a16:creationId xmlns:a16="http://schemas.microsoft.com/office/drawing/2014/main" id="{A08A832F-4305-8B0D-9181-98F5C72CF5D4}"/>
              </a:ext>
            </a:extLst>
          </p:cNvPr>
          <p:cNvSpPr/>
          <p:nvPr/>
        </p:nvSpPr>
        <p:spPr>
          <a:xfrm>
            <a:off x="10375297" y="597554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MaxQDA</a:t>
            </a:r>
            <a:endParaRPr lang="en-US" sz="1400" b="1" dirty="0">
              <a:solidFill>
                <a:schemeClr val="bg1"/>
              </a:solidFill>
              <a:cs typeface="B Nazanin" panose="00000400000000000000" pitchFamily="2" charset="-78"/>
            </a:endParaRPr>
          </a:p>
        </p:txBody>
      </p:sp>
      <p:sp>
        <p:nvSpPr>
          <p:cNvPr id="37" name="Rectangle: Rounded Corners 36">
            <a:hlinkClick r:id="rId17" action="ppaction://hlinksldjump"/>
            <a:extLst>
              <a:ext uri="{FF2B5EF4-FFF2-40B4-BE49-F238E27FC236}">
                <a16:creationId xmlns:a16="http://schemas.microsoft.com/office/drawing/2014/main" id="{414136C2-172E-610E-4F55-400B68824E66}"/>
              </a:ext>
            </a:extLst>
          </p:cNvPr>
          <p:cNvSpPr/>
          <p:nvPr/>
        </p:nvSpPr>
        <p:spPr>
          <a:xfrm>
            <a:off x="10375296" y="6396329"/>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روش‌های تحقیق منتخب</a:t>
            </a:r>
            <a:endParaRPr lang="en-US" sz="1400" b="1" dirty="0">
              <a:solidFill>
                <a:schemeClr val="bg1"/>
              </a:solidFill>
              <a:cs typeface="B Nazanin" panose="00000400000000000000" pitchFamily="2" charset="-78"/>
            </a:endParaRPr>
          </a:p>
        </p:txBody>
      </p:sp>
      <p:sp>
        <p:nvSpPr>
          <p:cNvPr id="38" name="Rectangle: Rounded Corners 37">
            <a:hlinkClick r:id="rId7" action="ppaction://hlinksldjump"/>
            <a:extLst>
              <a:ext uri="{FF2B5EF4-FFF2-40B4-BE49-F238E27FC236}">
                <a16:creationId xmlns:a16="http://schemas.microsoft.com/office/drawing/2014/main" id="{1875B554-30A3-DFE0-AA55-6B0A3232F6CD}"/>
              </a:ext>
            </a:extLst>
          </p:cNvPr>
          <p:cNvSpPr/>
          <p:nvPr/>
        </p:nvSpPr>
        <p:spPr>
          <a:xfrm>
            <a:off x="10380825" y="2239233"/>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VOSViewer</a:t>
            </a:r>
            <a:endParaRPr lang="en-US" sz="14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3796002677"/>
      </p:ext>
    </p:extLst>
  </p:cSld>
  <p:clrMapOvr>
    <a:masterClrMapping/>
  </p:clrMapOvr>
  <p:transition spd="med">
    <p:pull/>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31ECED-F382-4404-2AA7-AA5037719464}"/>
              </a:ext>
            </a:extLst>
          </p:cNvPr>
          <p:cNvSpPr>
            <a:spLocks noGrp="1"/>
          </p:cNvSpPr>
          <p:nvPr>
            <p:ph type="title"/>
          </p:nvPr>
        </p:nvSpPr>
        <p:spPr>
          <a:xfrm>
            <a:off x="214604" y="365125"/>
            <a:ext cx="9685176" cy="707895"/>
          </a:xfrm>
          <a:solidFill>
            <a:schemeClr val="accent1">
              <a:lumMod val="40000"/>
              <a:lumOff val="60000"/>
            </a:schemeClr>
          </a:solidFill>
        </p:spPr>
        <p:txBody>
          <a:bodyPr>
            <a:normAutofit fontScale="90000"/>
          </a:bodyPr>
          <a:lstStyle/>
          <a:p>
            <a:pPr algn="r" rtl="1"/>
            <a:r>
              <a:rPr lang="fa-IR" b="1" dirty="0">
                <a:cs typeface="B Nazanin" panose="00000400000000000000" pitchFamily="2" charset="-78"/>
              </a:rPr>
              <a:t>دریافت مقاله » از طریق سامانه آموزشیار</a:t>
            </a:r>
            <a:endParaRPr lang="en-US" b="1" dirty="0">
              <a:cs typeface="B Nazanin" panose="00000400000000000000" pitchFamily="2" charset="-78"/>
            </a:endParaRPr>
          </a:p>
        </p:txBody>
      </p:sp>
      <p:sp>
        <p:nvSpPr>
          <p:cNvPr id="17" name="Content Placeholder 2">
            <a:extLst>
              <a:ext uri="{FF2B5EF4-FFF2-40B4-BE49-F238E27FC236}">
                <a16:creationId xmlns:a16="http://schemas.microsoft.com/office/drawing/2014/main" id="{168E09BE-5C6B-1FBB-2BFF-AC850B8824F9}"/>
              </a:ext>
            </a:extLst>
          </p:cNvPr>
          <p:cNvSpPr>
            <a:spLocks noGrp="1"/>
          </p:cNvSpPr>
          <p:nvPr>
            <p:ph idx="1"/>
          </p:nvPr>
        </p:nvSpPr>
        <p:spPr>
          <a:xfrm>
            <a:off x="214604" y="1226220"/>
            <a:ext cx="9685176" cy="2016514"/>
          </a:xfrm>
        </p:spPr>
        <p:txBody>
          <a:bodyPr>
            <a:normAutofit/>
          </a:bodyPr>
          <a:lstStyle/>
          <a:p>
            <a:pPr marL="0" indent="0" algn="r" rtl="1">
              <a:buNone/>
            </a:pPr>
            <a:r>
              <a:rPr lang="fa-IR" b="1" dirty="0">
                <a:cs typeface="B Nazanin" panose="00000400000000000000" pitchFamily="2" charset="-78"/>
              </a:rPr>
              <a:t>2- انتخاب گزینه </a:t>
            </a:r>
            <a:r>
              <a:rPr lang="fa-IR" b="1" dirty="0">
                <a:solidFill>
                  <a:srgbClr val="C00000"/>
                </a:solidFill>
                <a:cs typeface="B Nazanin" panose="00000400000000000000" pitchFamily="2" charset="-78"/>
              </a:rPr>
              <a:t>منابع الکترونیکی</a:t>
            </a:r>
            <a:endParaRPr lang="fa-IR" sz="2400" dirty="0">
              <a:solidFill>
                <a:srgbClr val="C00000"/>
              </a:solidFill>
              <a:cs typeface="B Nazanin" panose="00000400000000000000" pitchFamily="2" charset="-78"/>
            </a:endParaRPr>
          </a:p>
        </p:txBody>
      </p:sp>
      <p:pic>
        <p:nvPicPr>
          <p:cNvPr id="5" name="Picture 4">
            <a:extLst>
              <a:ext uri="{FF2B5EF4-FFF2-40B4-BE49-F238E27FC236}">
                <a16:creationId xmlns:a16="http://schemas.microsoft.com/office/drawing/2014/main" id="{00C3D47A-30A5-2C20-F04C-55446C726BE6}"/>
              </a:ext>
            </a:extLst>
          </p:cNvPr>
          <p:cNvPicPr>
            <a:picLocks noChangeAspect="1"/>
          </p:cNvPicPr>
          <p:nvPr/>
        </p:nvPicPr>
        <p:blipFill rotWithShape="1">
          <a:blip r:embed="rId2">
            <a:extLst>
              <a:ext uri="{28A0092B-C50C-407E-A947-70E740481C1C}">
                <a14:useLocalDpi xmlns:a14="http://schemas.microsoft.com/office/drawing/2010/main" val="0"/>
              </a:ext>
            </a:extLst>
          </a:blip>
          <a:srcRect b="43818"/>
          <a:stretch/>
        </p:blipFill>
        <p:spPr>
          <a:xfrm>
            <a:off x="214604" y="2293930"/>
            <a:ext cx="9685176" cy="3337850"/>
          </a:xfrm>
          <a:prstGeom prst="rect">
            <a:avLst/>
          </a:prstGeom>
        </p:spPr>
      </p:pic>
      <p:sp>
        <p:nvSpPr>
          <p:cNvPr id="3" name="Rectangle 2">
            <a:extLst>
              <a:ext uri="{FF2B5EF4-FFF2-40B4-BE49-F238E27FC236}">
                <a16:creationId xmlns:a16="http://schemas.microsoft.com/office/drawing/2014/main" id="{37827491-A01E-449B-4AA0-0E2841B34547}"/>
              </a:ext>
            </a:extLst>
          </p:cNvPr>
          <p:cNvSpPr/>
          <p:nvPr/>
        </p:nvSpPr>
        <p:spPr>
          <a:xfrm>
            <a:off x="4985656" y="4107680"/>
            <a:ext cx="2450842" cy="417667"/>
          </a:xfrm>
          <a:prstGeom prst="rect">
            <a:avLst/>
          </a:prstGeom>
          <a:noFill/>
          <a:ln w="38100">
            <a:solidFill>
              <a:srgbClr val="C0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21" name="Rectangle 20">
            <a:extLst>
              <a:ext uri="{FF2B5EF4-FFF2-40B4-BE49-F238E27FC236}">
                <a16:creationId xmlns:a16="http://schemas.microsoft.com/office/drawing/2014/main" id="{83B9C00D-D6AA-10EA-257B-5A8EF3A12ED5}"/>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Rectangle: Rounded Corners 21">
            <a:hlinkClick r:id="rId3" action="ppaction://hlinksldjump"/>
            <a:extLst>
              <a:ext uri="{FF2B5EF4-FFF2-40B4-BE49-F238E27FC236}">
                <a16:creationId xmlns:a16="http://schemas.microsoft.com/office/drawing/2014/main" id="{AC13C85A-3D92-A349-1806-38B1BC0BD995}"/>
              </a:ext>
            </a:extLst>
          </p:cNvPr>
          <p:cNvSpPr/>
          <p:nvPr/>
        </p:nvSpPr>
        <p:spPr>
          <a:xfrm>
            <a:off x="10375296" y="95654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DOI</a:t>
            </a:r>
          </a:p>
        </p:txBody>
      </p:sp>
      <p:sp>
        <p:nvSpPr>
          <p:cNvPr id="23" name="Rectangle: Rounded Corners 22">
            <a:hlinkClick r:id="rId4" action="ppaction://hlinksldjump"/>
            <a:extLst>
              <a:ext uri="{FF2B5EF4-FFF2-40B4-BE49-F238E27FC236}">
                <a16:creationId xmlns:a16="http://schemas.microsoft.com/office/drawing/2014/main" id="{21FA7956-56B5-43C3-A52A-656BF5890ECD}"/>
              </a:ext>
            </a:extLst>
          </p:cNvPr>
          <p:cNvSpPr/>
          <p:nvPr/>
        </p:nvSpPr>
        <p:spPr>
          <a:xfrm>
            <a:off x="10375296" y="55268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bg1"/>
                </a:solidFill>
                <a:cs typeface="B Nazanin" panose="00000400000000000000" pitchFamily="2" charset="-78"/>
              </a:rPr>
              <a:t>معرفی منابع</a:t>
            </a:r>
            <a:endParaRPr lang="en-US" sz="1400" b="1" dirty="0">
              <a:solidFill>
                <a:schemeClr val="bg1"/>
              </a:solidFill>
              <a:cs typeface="B Nazanin" panose="00000400000000000000" pitchFamily="2" charset="-78"/>
            </a:endParaRPr>
          </a:p>
        </p:txBody>
      </p:sp>
      <p:pic>
        <p:nvPicPr>
          <p:cNvPr id="24" name="Picture 23">
            <a:extLst>
              <a:ext uri="{FF2B5EF4-FFF2-40B4-BE49-F238E27FC236}">
                <a16:creationId xmlns:a16="http://schemas.microsoft.com/office/drawing/2014/main" id="{E41B97B9-6F5C-4535-5F60-EDB468F5A7A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25" name="TextBox 24">
            <a:extLst>
              <a:ext uri="{FF2B5EF4-FFF2-40B4-BE49-F238E27FC236}">
                <a16:creationId xmlns:a16="http://schemas.microsoft.com/office/drawing/2014/main" id="{180DFEE1-2A28-0D86-F84A-4FEAB5187D82}"/>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26" name="Rectangle: Rounded Corners 25">
            <a:hlinkClick r:id="rId6" action="ppaction://hlinksldjump"/>
            <a:extLst>
              <a:ext uri="{FF2B5EF4-FFF2-40B4-BE49-F238E27FC236}">
                <a16:creationId xmlns:a16="http://schemas.microsoft.com/office/drawing/2014/main" id="{C9CEAC14-7B47-E577-688E-6CA8550B351B}"/>
              </a:ext>
            </a:extLst>
          </p:cNvPr>
          <p:cNvSpPr/>
          <p:nvPr/>
        </p:nvSpPr>
        <p:spPr>
          <a:xfrm>
            <a:off x="10375296" y="138580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علم سنجی</a:t>
            </a:r>
            <a:endParaRPr lang="en-US" sz="1400" b="1" dirty="0">
              <a:solidFill>
                <a:schemeClr val="bg1"/>
              </a:solidFill>
              <a:cs typeface="B Nazanin" panose="00000400000000000000" pitchFamily="2" charset="-78"/>
            </a:endParaRPr>
          </a:p>
        </p:txBody>
      </p:sp>
      <p:sp>
        <p:nvSpPr>
          <p:cNvPr id="27" name="Rectangle: Rounded Corners 26">
            <a:hlinkClick r:id="rId7" action="ppaction://hlinksldjump"/>
            <a:extLst>
              <a:ext uri="{FF2B5EF4-FFF2-40B4-BE49-F238E27FC236}">
                <a16:creationId xmlns:a16="http://schemas.microsoft.com/office/drawing/2014/main" id="{35585FED-B861-29BE-B83A-6D9D99F01496}"/>
              </a:ext>
            </a:extLst>
          </p:cNvPr>
          <p:cNvSpPr/>
          <p:nvPr/>
        </p:nvSpPr>
        <p:spPr>
          <a:xfrm>
            <a:off x="10375296" y="1815066"/>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رتبه بندی نشریات</a:t>
            </a:r>
            <a:endParaRPr lang="en-US" sz="1400" b="1" dirty="0">
              <a:solidFill>
                <a:schemeClr val="bg1"/>
              </a:solidFill>
              <a:cs typeface="B Nazanin" panose="00000400000000000000" pitchFamily="2" charset="-78"/>
            </a:endParaRPr>
          </a:p>
        </p:txBody>
      </p:sp>
      <p:sp>
        <p:nvSpPr>
          <p:cNvPr id="28" name="Rectangle: Rounded Corners 27">
            <a:hlinkClick r:id="rId8" action="ppaction://hlinksldjump"/>
            <a:extLst>
              <a:ext uri="{FF2B5EF4-FFF2-40B4-BE49-F238E27FC236}">
                <a16:creationId xmlns:a16="http://schemas.microsoft.com/office/drawing/2014/main" id="{18749545-C3B3-16C4-9D5F-DDFAC89119E8}"/>
              </a:ext>
            </a:extLst>
          </p:cNvPr>
          <p:cNvSpPr/>
          <p:nvPr/>
        </p:nvSpPr>
        <p:spPr>
          <a:xfrm>
            <a:off x="10375296" y="2643090"/>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tx1"/>
                </a:solidFill>
                <a:cs typeface="B Nazanin" panose="00000400000000000000" pitchFamily="2" charset="-78"/>
              </a:rPr>
              <a:t>دریافت مقاله</a:t>
            </a:r>
            <a:endParaRPr lang="en-US" sz="1400" b="1" dirty="0">
              <a:solidFill>
                <a:schemeClr val="tx1"/>
              </a:solidFill>
              <a:cs typeface="B Nazanin" panose="00000400000000000000" pitchFamily="2" charset="-78"/>
            </a:endParaRPr>
          </a:p>
        </p:txBody>
      </p:sp>
      <p:sp>
        <p:nvSpPr>
          <p:cNvPr id="29" name="Rectangle: Rounded Corners 28">
            <a:hlinkClick r:id="rId9" action="ppaction://hlinksldjump"/>
            <a:extLst>
              <a:ext uri="{FF2B5EF4-FFF2-40B4-BE49-F238E27FC236}">
                <a16:creationId xmlns:a16="http://schemas.microsoft.com/office/drawing/2014/main" id="{AC02B4F1-4AC2-3E17-F299-C76C5C84374D}"/>
              </a:ext>
            </a:extLst>
          </p:cNvPr>
          <p:cNvSpPr/>
          <p:nvPr/>
        </p:nvSpPr>
        <p:spPr>
          <a:xfrm>
            <a:off x="10375296" y="305541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سامانه پژوهشیار</a:t>
            </a:r>
            <a:endParaRPr lang="en-US" sz="1400" b="1" dirty="0">
              <a:solidFill>
                <a:schemeClr val="bg1"/>
              </a:solidFill>
              <a:cs typeface="B Nazanin" panose="00000400000000000000" pitchFamily="2" charset="-78"/>
            </a:endParaRPr>
          </a:p>
        </p:txBody>
      </p:sp>
      <p:sp>
        <p:nvSpPr>
          <p:cNvPr id="30" name="Rectangle: Rounded Corners 29">
            <a:hlinkClick r:id="rId10" action="ppaction://hlinksldjump"/>
            <a:extLst>
              <a:ext uri="{FF2B5EF4-FFF2-40B4-BE49-F238E27FC236}">
                <a16:creationId xmlns:a16="http://schemas.microsoft.com/office/drawing/2014/main" id="{32A351AC-3F92-6154-44FE-8C4E5A8A1738}"/>
              </a:ext>
            </a:extLst>
          </p:cNvPr>
          <p:cNvSpPr/>
          <p:nvPr/>
        </p:nvSpPr>
        <p:spPr>
          <a:xfrm>
            <a:off x="10375296" y="347620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ORCID</a:t>
            </a:r>
          </a:p>
        </p:txBody>
      </p:sp>
      <p:sp>
        <p:nvSpPr>
          <p:cNvPr id="31" name="Rectangle: Rounded Corners 30">
            <a:hlinkClick r:id="rId11" action="ppaction://hlinksldjump"/>
            <a:extLst>
              <a:ext uri="{FF2B5EF4-FFF2-40B4-BE49-F238E27FC236}">
                <a16:creationId xmlns:a16="http://schemas.microsoft.com/office/drawing/2014/main" id="{52EE5271-2F18-F54E-942C-19910CCD2604}"/>
              </a:ext>
            </a:extLst>
          </p:cNvPr>
          <p:cNvSpPr/>
          <p:nvPr/>
        </p:nvSpPr>
        <p:spPr>
          <a:xfrm>
            <a:off x="10375296" y="388852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ساختار مقاله</a:t>
            </a:r>
            <a:endParaRPr lang="en-US" sz="1400" b="1" dirty="0">
              <a:solidFill>
                <a:schemeClr val="bg1"/>
              </a:solidFill>
              <a:cs typeface="B Nazanin" panose="00000400000000000000" pitchFamily="2" charset="-78"/>
            </a:endParaRPr>
          </a:p>
        </p:txBody>
      </p:sp>
      <p:sp>
        <p:nvSpPr>
          <p:cNvPr id="32" name="Rectangle: Rounded Corners 31">
            <a:hlinkClick r:id="rId12" action="ppaction://hlinksldjump"/>
            <a:extLst>
              <a:ext uri="{FF2B5EF4-FFF2-40B4-BE49-F238E27FC236}">
                <a16:creationId xmlns:a16="http://schemas.microsoft.com/office/drawing/2014/main" id="{1659075D-DDCF-64AA-5E52-1F51210528F2}"/>
              </a:ext>
            </a:extLst>
          </p:cNvPr>
          <p:cNvSpPr/>
          <p:nvPr/>
        </p:nvSpPr>
        <p:spPr>
          <a:xfrm>
            <a:off x="10375296" y="43093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ارجاع دهی و نکات مهم</a:t>
            </a:r>
            <a:endParaRPr lang="en-US" sz="1400" b="1" dirty="0">
              <a:solidFill>
                <a:schemeClr val="bg1"/>
              </a:solidFill>
              <a:cs typeface="B Nazanin" panose="00000400000000000000" pitchFamily="2" charset="-78"/>
            </a:endParaRPr>
          </a:p>
        </p:txBody>
      </p:sp>
      <p:sp>
        <p:nvSpPr>
          <p:cNvPr id="33" name="Rectangle: Rounded Corners 32">
            <a:hlinkClick r:id="rId13" action="ppaction://hlinksldjump"/>
            <a:extLst>
              <a:ext uri="{FF2B5EF4-FFF2-40B4-BE49-F238E27FC236}">
                <a16:creationId xmlns:a16="http://schemas.microsoft.com/office/drawing/2014/main" id="{C02D3234-9529-4B52-2F21-73DA2F21ACBE}"/>
              </a:ext>
            </a:extLst>
          </p:cNvPr>
          <p:cNvSpPr/>
          <p:nvPr/>
        </p:nvSpPr>
        <p:spPr>
          <a:xfrm>
            <a:off x="10375296" y="473011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انواع مقاله</a:t>
            </a:r>
            <a:endParaRPr lang="en-US" sz="1400" b="1" dirty="0">
              <a:solidFill>
                <a:schemeClr val="bg1"/>
              </a:solidFill>
              <a:cs typeface="B Nazanin" panose="00000400000000000000" pitchFamily="2" charset="-78"/>
            </a:endParaRPr>
          </a:p>
        </p:txBody>
      </p:sp>
      <p:sp>
        <p:nvSpPr>
          <p:cNvPr id="34" name="Rectangle: Rounded Corners 33">
            <a:hlinkClick r:id="rId14" action="ppaction://hlinksldjump"/>
            <a:extLst>
              <a:ext uri="{FF2B5EF4-FFF2-40B4-BE49-F238E27FC236}">
                <a16:creationId xmlns:a16="http://schemas.microsoft.com/office/drawing/2014/main" id="{B4D761E1-9A92-3EF7-CA82-77F1F144785E}"/>
              </a:ext>
            </a:extLst>
          </p:cNvPr>
          <p:cNvSpPr/>
          <p:nvPr/>
        </p:nvSpPr>
        <p:spPr>
          <a:xfrm>
            <a:off x="10375296" y="515090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پذیرش و داوری</a:t>
            </a:r>
            <a:endParaRPr lang="en-US" sz="1400" b="1" dirty="0">
              <a:solidFill>
                <a:schemeClr val="bg1"/>
              </a:solidFill>
              <a:cs typeface="B Nazanin" panose="00000400000000000000" pitchFamily="2" charset="-78"/>
            </a:endParaRPr>
          </a:p>
        </p:txBody>
      </p:sp>
      <p:sp>
        <p:nvSpPr>
          <p:cNvPr id="35" name="Rectangle: Rounded Corners 34">
            <a:hlinkClick r:id="rId15" action="ppaction://hlinksldjump"/>
            <a:extLst>
              <a:ext uri="{FF2B5EF4-FFF2-40B4-BE49-F238E27FC236}">
                <a16:creationId xmlns:a16="http://schemas.microsoft.com/office/drawing/2014/main" id="{2DA958DE-D586-EDEC-6964-365EE7BE8782}"/>
              </a:ext>
            </a:extLst>
          </p:cNvPr>
          <p:cNvSpPr/>
          <p:nvPr/>
        </p:nvSpPr>
        <p:spPr>
          <a:xfrm>
            <a:off x="10375296" y="55632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سئو آکادمیک</a:t>
            </a:r>
            <a:endParaRPr lang="en-US" sz="1400" b="1" dirty="0">
              <a:solidFill>
                <a:schemeClr val="bg1"/>
              </a:solidFill>
              <a:cs typeface="B Nazanin" panose="00000400000000000000" pitchFamily="2" charset="-78"/>
            </a:endParaRPr>
          </a:p>
        </p:txBody>
      </p:sp>
      <p:sp>
        <p:nvSpPr>
          <p:cNvPr id="36" name="Rectangle: Rounded Corners 35">
            <a:hlinkClick r:id="rId16" action="ppaction://hlinksldjump"/>
            <a:extLst>
              <a:ext uri="{FF2B5EF4-FFF2-40B4-BE49-F238E27FC236}">
                <a16:creationId xmlns:a16="http://schemas.microsoft.com/office/drawing/2014/main" id="{6C2B1E4B-E941-5C04-3074-65CD614841DA}"/>
              </a:ext>
            </a:extLst>
          </p:cNvPr>
          <p:cNvSpPr/>
          <p:nvPr/>
        </p:nvSpPr>
        <p:spPr>
          <a:xfrm>
            <a:off x="10375297" y="597554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MaxQDA</a:t>
            </a:r>
            <a:endParaRPr lang="en-US" sz="1400" b="1" dirty="0">
              <a:solidFill>
                <a:schemeClr val="bg1"/>
              </a:solidFill>
              <a:cs typeface="B Nazanin" panose="00000400000000000000" pitchFamily="2" charset="-78"/>
            </a:endParaRPr>
          </a:p>
        </p:txBody>
      </p:sp>
      <p:sp>
        <p:nvSpPr>
          <p:cNvPr id="37" name="Rectangle: Rounded Corners 36">
            <a:hlinkClick r:id="rId17" action="ppaction://hlinksldjump"/>
            <a:extLst>
              <a:ext uri="{FF2B5EF4-FFF2-40B4-BE49-F238E27FC236}">
                <a16:creationId xmlns:a16="http://schemas.microsoft.com/office/drawing/2014/main" id="{E08D2D8C-90E1-F412-F577-0C2F499D6973}"/>
              </a:ext>
            </a:extLst>
          </p:cNvPr>
          <p:cNvSpPr/>
          <p:nvPr/>
        </p:nvSpPr>
        <p:spPr>
          <a:xfrm>
            <a:off x="10375296" y="6396329"/>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روش‌های تحقیق منتخب</a:t>
            </a:r>
            <a:endParaRPr lang="en-US" sz="1400" b="1" dirty="0">
              <a:solidFill>
                <a:schemeClr val="bg1"/>
              </a:solidFill>
              <a:cs typeface="B Nazanin" panose="00000400000000000000" pitchFamily="2" charset="-78"/>
            </a:endParaRPr>
          </a:p>
        </p:txBody>
      </p:sp>
      <p:sp>
        <p:nvSpPr>
          <p:cNvPr id="38" name="Rectangle: Rounded Corners 37">
            <a:hlinkClick r:id="rId7" action="ppaction://hlinksldjump"/>
            <a:extLst>
              <a:ext uri="{FF2B5EF4-FFF2-40B4-BE49-F238E27FC236}">
                <a16:creationId xmlns:a16="http://schemas.microsoft.com/office/drawing/2014/main" id="{02802938-6C7C-A6A9-80D1-6C6975FF4C94}"/>
              </a:ext>
            </a:extLst>
          </p:cNvPr>
          <p:cNvSpPr/>
          <p:nvPr/>
        </p:nvSpPr>
        <p:spPr>
          <a:xfrm>
            <a:off x="10380825" y="2239233"/>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VOSViewer</a:t>
            </a:r>
            <a:endParaRPr lang="en-US" sz="14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1636117879"/>
      </p:ext>
    </p:extLst>
  </p:cSld>
  <p:clrMapOvr>
    <a:masterClrMapping/>
  </p:clrMapOvr>
  <p:transition spd="med">
    <p:pull/>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B029010-EFE9-CA59-F8EB-AB6FC8CF171F}"/>
              </a:ext>
            </a:extLst>
          </p:cNvPr>
          <p:cNvPicPr>
            <a:picLocks noChangeAspect="1"/>
          </p:cNvPicPr>
          <p:nvPr/>
        </p:nvPicPr>
        <p:blipFill rotWithShape="1">
          <a:blip r:embed="rId2">
            <a:extLst>
              <a:ext uri="{28A0092B-C50C-407E-A947-70E740481C1C}">
                <a14:useLocalDpi xmlns:a14="http://schemas.microsoft.com/office/drawing/2010/main" val="0"/>
              </a:ext>
            </a:extLst>
          </a:blip>
          <a:srcRect b="30197"/>
          <a:stretch/>
        </p:blipFill>
        <p:spPr>
          <a:xfrm>
            <a:off x="285675" y="2034689"/>
            <a:ext cx="9543033" cy="4086193"/>
          </a:xfrm>
          <a:prstGeom prst="rect">
            <a:avLst/>
          </a:prstGeom>
        </p:spPr>
      </p:pic>
      <p:sp>
        <p:nvSpPr>
          <p:cNvPr id="2" name="Title 1">
            <a:extLst>
              <a:ext uri="{FF2B5EF4-FFF2-40B4-BE49-F238E27FC236}">
                <a16:creationId xmlns:a16="http://schemas.microsoft.com/office/drawing/2014/main" id="{C431ECED-F382-4404-2AA7-AA5037719464}"/>
              </a:ext>
            </a:extLst>
          </p:cNvPr>
          <p:cNvSpPr>
            <a:spLocks noGrp="1"/>
          </p:cNvSpPr>
          <p:nvPr>
            <p:ph type="title"/>
          </p:nvPr>
        </p:nvSpPr>
        <p:spPr>
          <a:xfrm>
            <a:off x="214604" y="365125"/>
            <a:ext cx="9685176" cy="707895"/>
          </a:xfrm>
          <a:solidFill>
            <a:schemeClr val="accent1">
              <a:lumMod val="40000"/>
              <a:lumOff val="60000"/>
            </a:schemeClr>
          </a:solidFill>
        </p:spPr>
        <p:txBody>
          <a:bodyPr>
            <a:normAutofit fontScale="90000"/>
          </a:bodyPr>
          <a:lstStyle/>
          <a:p>
            <a:pPr algn="r" rtl="1"/>
            <a:r>
              <a:rPr lang="fa-IR" b="1" dirty="0">
                <a:cs typeface="B Nazanin" panose="00000400000000000000" pitchFamily="2" charset="-78"/>
              </a:rPr>
              <a:t>دریافت مقاله » از طریق سامانه آموزشیار</a:t>
            </a:r>
            <a:endParaRPr lang="en-US" b="1" dirty="0">
              <a:cs typeface="B Nazanin" panose="00000400000000000000" pitchFamily="2" charset="-78"/>
            </a:endParaRPr>
          </a:p>
        </p:txBody>
      </p:sp>
      <p:sp>
        <p:nvSpPr>
          <p:cNvPr id="17" name="Content Placeholder 2">
            <a:extLst>
              <a:ext uri="{FF2B5EF4-FFF2-40B4-BE49-F238E27FC236}">
                <a16:creationId xmlns:a16="http://schemas.microsoft.com/office/drawing/2014/main" id="{168E09BE-5C6B-1FBB-2BFF-AC850B8824F9}"/>
              </a:ext>
            </a:extLst>
          </p:cNvPr>
          <p:cNvSpPr>
            <a:spLocks noGrp="1"/>
          </p:cNvSpPr>
          <p:nvPr>
            <p:ph idx="1"/>
          </p:nvPr>
        </p:nvSpPr>
        <p:spPr>
          <a:xfrm>
            <a:off x="214604" y="1226220"/>
            <a:ext cx="9685176" cy="2016514"/>
          </a:xfrm>
        </p:spPr>
        <p:txBody>
          <a:bodyPr>
            <a:normAutofit/>
          </a:bodyPr>
          <a:lstStyle/>
          <a:p>
            <a:pPr marL="0" indent="0" algn="r" rtl="1">
              <a:buNone/>
            </a:pPr>
            <a:r>
              <a:rPr lang="fa-IR" b="1" dirty="0">
                <a:cs typeface="B Nazanin" panose="00000400000000000000" pitchFamily="2" charset="-78"/>
              </a:rPr>
              <a:t>3- جستجوی کد </a:t>
            </a:r>
            <a:r>
              <a:rPr lang="en-US" b="1" dirty="0">
                <a:solidFill>
                  <a:srgbClr val="C00000"/>
                </a:solidFill>
                <a:cs typeface="B Nazanin" panose="00000400000000000000" pitchFamily="2" charset="-78"/>
              </a:rPr>
              <a:t>DOI</a:t>
            </a:r>
            <a:r>
              <a:rPr lang="fa-IR" b="1" dirty="0">
                <a:solidFill>
                  <a:schemeClr val="accent6">
                    <a:lumMod val="75000"/>
                  </a:schemeClr>
                </a:solidFill>
                <a:cs typeface="B Nazanin" panose="00000400000000000000" pitchFamily="2" charset="-78"/>
              </a:rPr>
              <a:t> </a:t>
            </a:r>
            <a:r>
              <a:rPr lang="fa-IR" sz="2400" b="1" dirty="0">
                <a:cs typeface="B Nazanin" panose="00000400000000000000" pitchFamily="2" charset="-78"/>
              </a:rPr>
              <a:t>مقاله مورد نظر</a:t>
            </a:r>
            <a:endParaRPr lang="fa-IR" sz="2400" dirty="0">
              <a:solidFill>
                <a:schemeClr val="accent6">
                  <a:lumMod val="75000"/>
                </a:schemeClr>
              </a:solidFill>
              <a:cs typeface="B Nazanin" panose="00000400000000000000" pitchFamily="2" charset="-78"/>
            </a:endParaRPr>
          </a:p>
        </p:txBody>
      </p:sp>
      <p:sp>
        <p:nvSpPr>
          <p:cNvPr id="3" name="Rectangle 2">
            <a:extLst>
              <a:ext uri="{FF2B5EF4-FFF2-40B4-BE49-F238E27FC236}">
                <a16:creationId xmlns:a16="http://schemas.microsoft.com/office/drawing/2014/main" id="{37827491-A01E-449B-4AA0-0E2841B34547}"/>
              </a:ext>
            </a:extLst>
          </p:cNvPr>
          <p:cNvSpPr/>
          <p:nvPr/>
        </p:nvSpPr>
        <p:spPr>
          <a:xfrm>
            <a:off x="1262742" y="3914538"/>
            <a:ext cx="7601340" cy="610810"/>
          </a:xfrm>
          <a:prstGeom prst="rect">
            <a:avLst/>
          </a:prstGeom>
          <a:noFill/>
          <a:ln w="38100">
            <a:solidFill>
              <a:srgbClr val="C0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21" name="Rectangle 20">
            <a:extLst>
              <a:ext uri="{FF2B5EF4-FFF2-40B4-BE49-F238E27FC236}">
                <a16:creationId xmlns:a16="http://schemas.microsoft.com/office/drawing/2014/main" id="{D0594B81-6DD1-369F-5979-CD5FDC3BC384}"/>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Rectangle: Rounded Corners 21">
            <a:hlinkClick r:id="rId3" action="ppaction://hlinksldjump"/>
            <a:extLst>
              <a:ext uri="{FF2B5EF4-FFF2-40B4-BE49-F238E27FC236}">
                <a16:creationId xmlns:a16="http://schemas.microsoft.com/office/drawing/2014/main" id="{5C225FE4-6D3A-DA25-5C95-D7FFA8870941}"/>
              </a:ext>
            </a:extLst>
          </p:cNvPr>
          <p:cNvSpPr/>
          <p:nvPr/>
        </p:nvSpPr>
        <p:spPr>
          <a:xfrm>
            <a:off x="10375296" y="95654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DOI</a:t>
            </a:r>
          </a:p>
        </p:txBody>
      </p:sp>
      <p:sp>
        <p:nvSpPr>
          <p:cNvPr id="23" name="Rectangle: Rounded Corners 22">
            <a:hlinkClick r:id="rId4" action="ppaction://hlinksldjump"/>
            <a:extLst>
              <a:ext uri="{FF2B5EF4-FFF2-40B4-BE49-F238E27FC236}">
                <a16:creationId xmlns:a16="http://schemas.microsoft.com/office/drawing/2014/main" id="{1C3DCF73-9E9D-2BF9-8BAA-CF11B0D6633C}"/>
              </a:ext>
            </a:extLst>
          </p:cNvPr>
          <p:cNvSpPr/>
          <p:nvPr/>
        </p:nvSpPr>
        <p:spPr>
          <a:xfrm>
            <a:off x="10375296" y="55268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bg1"/>
                </a:solidFill>
                <a:cs typeface="B Nazanin" panose="00000400000000000000" pitchFamily="2" charset="-78"/>
              </a:rPr>
              <a:t>معرفی منابع</a:t>
            </a:r>
            <a:endParaRPr lang="en-US" sz="1400" b="1" dirty="0">
              <a:solidFill>
                <a:schemeClr val="bg1"/>
              </a:solidFill>
              <a:cs typeface="B Nazanin" panose="00000400000000000000" pitchFamily="2" charset="-78"/>
            </a:endParaRPr>
          </a:p>
        </p:txBody>
      </p:sp>
      <p:pic>
        <p:nvPicPr>
          <p:cNvPr id="24" name="Picture 23">
            <a:extLst>
              <a:ext uri="{FF2B5EF4-FFF2-40B4-BE49-F238E27FC236}">
                <a16:creationId xmlns:a16="http://schemas.microsoft.com/office/drawing/2014/main" id="{A0149EDE-F295-3601-82F4-C5C3F6A5201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25" name="TextBox 24">
            <a:extLst>
              <a:ext uri="{FF2B5EF4-FFF2-40B4-BE49-F238E27FC236}">
                <a16:creationId xmlns:a16="http://schemas.microsoft.com/office/drawing/2014/main" id="{6F6DE8ED-1798-725D-B6CA-E35F20D28E4F}"/>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26" name="Rectangle: Rounded Corners 25">
            <a:hlinkClick r:id="rId6" action="ppaction://hlinksldjump"/>
            <a:extLst>
              <a:ext uri="{FF2B5EF4-FFF2-40B4-BE49-F238E27FC236}">
                <a16:creationId xmlns:a16="http://schemas.microsoft.com/office/drawing/2014/main" id="{F5537A54-DDE3-E8A0-4BCB-FA1672E2C57E}"/>
              </a:ext>
            </a:extLst>
          </p:cNvPr>
          <p:cNvSpPr/>
          <p:nvPr/>
        </p:nvSpPr>
        <p:spPr>
          <a:xfrm>
            <a:off x="10375296" y="138580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علم سنجی</a:t>
            </a:r>
            <a:endParaRPr lang="en-US" sz="1400" b="1" dirty="0">
              <a:solidFill>
                <a:schemeClr val="bg1"/>
              </a:solidFill>
              <a:cs typeface="B Nazanin" panose="00000400000000000000" pitchFamily="2" charset="-78"/>
            </a:endParaRPr>
          </a:p>
        </p:txBody>
      </p:sp>
      <p:sp>
        <p:nvSpPr>
          <p:cNvPr id="27" name="Rectangle: Rounded Corners 26">
            <a:hlinkClick r:id="rId7" action="ppaction://hlinksldjump"/>
            <a:extLst>
              <a:ext uri="{FF2B5EF4-FFF2-40B4-BE49-F238E27FC236}">
                <a16:creationId xmlns:a16="http://schemas.microsoft.com/office/drawing/2014/main" id="{B3E01EA9-7C94-658E-D524-EC6A445A5B72}"/>
              </a:ext>
            </a:extLst>
          </p:cNvPr>
          <p:cNvSpPr/>
          <p:nvPr/>
        </p:nvSpPr>
        <p:spPr>
          <a:xfrm>
            <a:off x="10375296" y="1815066"/>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رتبه بندی نشریات</a:t>
            </a:r>
            <a:endParaRPr lang="en-US" sz="1400" b="1" dirty="0">
              <a:solidFill>
                <a:schemeClr val="bg1"/>
              </a:solidFill>
              <a:cs typeface="B Nazanin" panose="00000400000000000000" pitchFamily="2" charset="-78"/>
            </a:endParaRPr>
          </a:p>
        </p:txBody>
      </p:sp>
      <p:sp>
        <p:nvSpPr>
          <p:cNvPr id="28" name="Rectangle: Rounded Corners 27">
            <a:hlinkClick r:id="rId8" action="ppaction://hlinksldjump"/>
            <a:extLst>
              <a:ext uri="{FF2B5EF4-FFF2-40B4-BE49-F238E27FC236}">
                <a16:creationId xmlns:a16="http://schemas.microsoft.com/office/drawing/2014/main" id="{3DA4D7BE-20CE-FF39-4FA0-F3AA6273EE37}"/>
              </a:ext>
            </a:extLst>
          </p:cNvPr>
          <p:cNvSpPr/>
          <p:nvPr/>
        </p:nvSpPr>
        <p:spPr>
          <a:xfrm>
            <a:off x="10375296" y="2643090"/>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tx1"/>
                </a:solidFill>
                <a:cs typeface="B Nazanin" panose="00000400000000000000" pitchFamily="2" charset="-78"/>
              </a:rPr>
              <a:t>دریافت مقاله</a:t>
            </a:r>
            <a:endParaRPr lang="en-US" sz="1400" b="1" dirty="0">
              <a:solidFill>
                <a:schemeClr val="tx1"/>
              </a:solidFill>
              <a:cs typeface="B Nazanin" panose="00000400000000000000" pitchFamily="2" charset="-78"/>
            </a:endParaRPr>
          </a:p>
        </p:txBody>
      </p:sp>
      <p:sp>
        <p:nvSpPr>
          <p:cNvPr id="29" name="Rectangle: Rounded Corners 28">
            <a:hlinkClick r:id="rId9" action="ppaction://hlinksldjump"/>
            <a:extLst>
              <a:ext uri="{FF2B5EF4-FFF2-40B4-BE49-F238E27FC236}">
                <a16:creationId xmlns:a16="http://schemas.microsoft.com/office/drawing/2014/main" id="{0534F835-42F4-78E8-9F09-DD1020BE77AB}"/>
              </a:ext>
            </a:extLst>
          </p:cNvPr>
          <p:cNvSpPr/>
          <p:nvPr/>
        </p:nvSpPr>
        <p:spPr>
          <a:xfrm>
            <a:off x="10375296" y="305541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سامانه پژوهشیار</a:t>
            </a:r>
            <a:endParaRPr lang="en-US" sz="1400" b="1" dirty="0">
              <a:solidFill>
                <a:schemeClr val="bg1"/>
              </a:solidFill>
              <a:cs typeface="B Nazanin" panose="00000400000000000000" pitchFamily="2" charset="-78"/>
            </a:endParaRPr>
          </a:p>
        </p:txBody>
      </p:sp>
      <p:sp>
        <p:nvSpPr>
          <p:cNvPr id="30" name="Rectangle: Rounded Corners 29">
            <a:hlinkClick r:id="rId10" action="ppaction://hlinksldjump"/>
            <a:extLst>
              <a:ext uri="{FF2B5EF4-FFF2-40B4-BE49-F238E27FC236}">
                <a16:creationId xmlns:a16="http://schemas.microsoft.com/office/drawing/2014/main" id="{0380A76E-14E6-92F0-AA79-5F88A5B4AABE}"/>
              </a:ext>
            </a:extLst>
          </p:cNvPr>
          <p:cNvSpPr/>
          <p:nvPr/>
        </p:nvSpPr>
        <p:spPr>
          <a:xfrm>
            <a:off x="10375296" y="347620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ORCID</a:t>
            </a:r>
          </a:p>
        </p:txBody>
      </p:sp>
      <p:sp>
        <p:nvSpPr>
          <p:cNvPr id="31" name="Rectangle: Rounded Corners 30">
            <a:hlinkClick r:id="rId11" action="ppaction://hlinksldjump"/>
            <a:extLst>
              <a:ext uri="{FF2B5EF4-FFF2-40B4-BE49-F238E27FC236}">
                <a16:creationId xmlns:a16="http://schemas.microsoft.com/office/drawing/2014/main" id="{38BD9B2A-D842-EE4C-11F9-9088A298094B}"/>
              </a:ext>
            </a:extLst>
          </p:cNvPr>
          <p:cNvSpPr/>
          <p:nvPr/>
        </p:nvSpPr>
        <p:spPr>
          <a:xfrm>
            <a:off x="10375296" y="388852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ساختار مقاله</a:t>
            </a:r>
            <a:endParaRPr lang="en-US" sz="1400" b="1" dirty="0">
              <a:solidFill>
                <a:schemeClr val="bg1"/>
              </a:solidFill>
              <a:cs typeface="B Nazanin" panose="00000400000000000000" pitchFamily="2" charset="-78"/>
            </a:endParaRPr>
          </a:p>
        </p:txBody>
      </p:sp>
      <p:sp>
        <p:nvSpPr>
          <p:cNvPr id="32" name="Rectangle: Rounded Corners 31">
            <a:hlinkClick r:id="rId12" action="ppaction://hlinksldjump"/>
            <a:extLst>
              <a:ext uri="{FF2B5EF4-FFF2-40B4-BE49-F238E27FC236}">
                <a16:creationId xmlns:a16="http://schemas.microsoft.com/office/drawing/2014/main" id="{6B98676C-529E-9918-F572-706F2553F518}"/>
              </a:ext>
            </a:extLst>
          </p:cNvPr>
          <p:cNvSpPr/>
          <p:nvPr/>
        </p:nvSpPr>
        <p:spPr>
          <a:xfrm>
            <a:off x="10375296" y="43093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ارجاع دهی و نکات مهم</a:t>
            </a:r>
            <a:endParaRPr lang="en-US" sz="1400" b="1" dirty="0">
              <a:solidFill>
                <a:schemeClr val="bg1"/>
              </a:solidFill>
              <a:cs typeface="B Nazanin" panose="00000400000000000000" pitchFamily="2" charset="-78"/>
            </a:endParaRPr>
          </a:p>
        </p:txBody>
      </p:sp>
      <p:sp>
        <p:nvSpPr>
          <p:cNvPr id="33" name="Rectangle: Rounded Corners 32">
            <a:hlinkClick r:id="rId13" action="ppaction://hlinksldjump"/>
            <a:extLst>
              <a:ext uri="{FF2B5EF4-FFF2-40B4-BE49-F238E27FC236}">
                <a16:creationId xmlns:a16="http://schemas.microsoft.com/office/drawing/2014/main" id="{B012D54A-E1A1-3149-F8A0-8C65D3DE3241}"/>
              </a:ext>
            </a:extLst>
          </p:cNvPr>
          <p:cNvSpPr/>
          <p:nvPr/>
        </p:nvSpPr>
        <p:spPr>
          <a:xfrm>
            <a:off x="10375296" y="473011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انواع مقاله</a:t>
            </a:r>
            <a:endParaRPr lang="en-US" sz="1400" b="1" dirty="0">
              <a:solidFill>
                <a:schemeClr val="bg1"/>
              </a:solidFill>
              <a:cs typeface="B Nazanin" panose="00000400000000000000" pitchFamily="2" charset="-78"/>
            </a:endParaRPr>
          </a:p>
        </p:txBody>
      </p:sp>
      <p:sp>
        <p:nvSpPr>
          <p:cNvPr id="34" name="Rectangle: Rounded Corners 33">
            <a:hlinkClick r:id="rId14" action="ppaction://hlinksldjump"/>
            <a:extLst>
              <a:ext uri="{FF2B5EF4-FFF2-40B4-BE49-F238E27FC236}">
                <a16:creationId xmlns:a16="http://schemas.microsoft.com/office/drawing/2014/main" id="{5FF755F6-36D3-3A59-A6BE-F92F7ABC0C98}"/>
              </a:ext>
            </a:extLst>
          </p:cNvPr>
          <p:cNvSpPr/>
          <p:nvPr/>
        </p:nvSpPr>
        <p:spPr>
          <a:xfrm>
            <a:off x="10375296" y="515090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پذیرش و داوری</a:t>
            </a:r>
            <a:endParaRPr lang="en-US" sz="1400" b="1" dirty="0">
              <a:solidFill>
                <a:schemeClr val="bg1"/>
              </a:solidFill>
              <a:cs typeface="B Nazanin" panose="00000400000000000000" pitchFamily="2" charset="-78"/>
            </a:endParaRPr>
          </a:p>
        </p:txBody>
      </p:sp>
      <p:sp>
        <p:nvSpPr>
          <p:cNvPr id="35" name="Rectangle: Rounded Corners 34">
            <a:hlinkClick r:id="rId15" action="ppaction://hlinksldjump"/>
            <a:extLst>
              <a:ext uri="{FF2B5EF4-FFF2-40B4-BE49-F238E27FC236}">
                <a16:creationId xmlns:a16="http://schemas.microsoft.com/office/drawing/2014/main" id="{B8905B22-5783-346E-B153-24F6736966D2}"/>
              </a:ext>
            </a:extLst>
          </p:cNvPr>
          <p:cNvSpPr/>
          <p:nvPr/>
        </p:nvSpPr>
        <p:spPr>
          <a:xfrm>
            <a:off x="10375296" y="55632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سئو آکادمیک</a:t>
            </a:r>
            <a:endParaRPr lang="en-US" sz="1400" b="1" dirty="0">
              <a:solidFill>
                <a:schemeClr val="bg1"/>
              </a:solidFill>
              <a:cs typeface="B Nazanin" panose="00000400000000000000" pitchFamily="2" charset="-78"/>
            </a:endParaRPr>
          </a:p>
        </p:txBody>
      </p:sp>
      <p:sp>
        <p:nvSpPr>
          <p:cNvPr id="36" name="Rectangle: Rounded Corners 35">
            <a:hlinkClick r:id="rId16" action="ppaction://hlinksldjump"/>
            <a:extLst>
              <a:ext uri="{FF2B5EF4-FFF2-40B4-BE49-F238E27FC236}">
                <a16:creationId xmlns:a16="http://schemas.microsoft.com/office/drawing/2014/main" id="{635D138F-5F1B-91A8-7EE2-F8C67E841311}"/>
              </a:ext>
            </a:extLst>
          </p:cNvPr>
          <p:cNvSpPr/>
          <p:nvPr/>
        </p:nvSpPr>
        <p:spPr>
          <a:xfrm>
            <a:off x="10375297" y="597554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MaxQDA</a:t>
            </a:r>
            <a:endParaRPr lang="en-US" sz="1400" b="1" dirty="0">
              <a:solidFill>
                <a:schemeClr val="bg1"/>
              </a:solidFill>
              <a:cs typeface="B Nazanin" panose="00000400000000000000" pitchFamily="2" charset="-78"/>
            </a:endParaRPr>
          </a:p>
        </p:txBody>
      </p:sp>
      <p:sp>
        <p:nvSpPr>
          <p:cNvPr id="37" name="Rectangle: Rounded Corners 36">
            <a:hlinkClick r:id="rId17" action="ppaction://hlinksldjump"/>
            <a:extLst>
              <a:ext uri="{FF2B5EF4-FFF2-40B4-BE49-F238E27FC236}">
                <a16:creationId xmlns:a16="http://schemas.microsoft.com/office/drawing/2014/main" id="{289B0470-513D-F27E-54FC-CDA50935A6CE}"/>
              </a:ext>
            </a:extLst>
          </p:cNvPr>
          <p:cNvSpPr/>
          <p:nvPr/>
        </p:nvSpPr>
        <p:spPr>
          <a:xfrm>
            <a:off x="10375296" y="6396329"/>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روش‌های تحقیق منتخب</a:t>
            </a:r>
            <a:endParaRPr lang="en-US" sz="1400" b="1" dirty="0">
              <a:solidFill>
                <a:schemeClr val="bg1"/>
              </a:solidFill>
              <a:cs typeface="B Nazanin" panose="00000400000000000000" pitchFamily="2" charset="-78"/>
            </a:endParaRPr>
          </a:p>
        </p:txBody>
      </p:sp>
      <p:sp>
        <p:nvSpPr>
          <p:cNvPr id="38" name="Rectangle: Rounded Corners 37">
            <a:hlinkClick r:id="rId7" action="ppaction://hlinksldjump"/>
            <a:extLst>
              <a:ext uri="{FF2B5EF4-FFF2-40B4-BE49-F238E27FC236}">
                <a16:creationId xmlns:a16="http://schemas.microsoft.com/office/drawing/2014/main" id="{A76CD1E6-2C74-3FE2-C264-59B639C50910}"/>
              </a:ext>
            </a:extLst>
          </p:cNvPr>
          <p:cNvSpPr/>
          <p:nvPr/>
        </p:nvSpPr>
        <p:spPr>
          <a:xfrm>
            <a:off x="10380825" y="2239233"/>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VOSViewer</a:t>
            </a:r>
            <a:endParaRPr lang="en-US" sz="14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489410140"/>
      </p:ext>
    </p:extLst>
  </p:cSld>
  <p:clrMapOvr>
    <a:masterClrMapping/>
  </p:clrMapOvr>
  <p:transition spd="med">
    <p:pull/>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31ECED-F382-4404-2AA7-AA5037719464}"/>
              </a:ext>
            </a:extLst>
          </p:cNvPr>
          <p:cNvSpPr>
            <a:spLocks noGrp="1"/>
          </p:cNvSpPr>
          <p:nvPr>
            <p:ph type="title"/>
          </p:nvPr>
        </p:nvSpPr>
        <p:spPr>
          <a:xfrm>
            <a:off x="214604" y="365125"/>
            <a:ext cx="9685176" cy="707895"/>
          </a:xfrm>
          <a:solidFill>
            <a:schemeClr val="accent1">
              <a:lumMod val="40000"/>
              <a:lumOff val="60000"/>
            </a:schemeClr>
          </a:solidFill>
        </p:spPr>
        <p:txBody>
          <a:bodyPr>
            <a:normAutofit fontScale="90000"/>
          </a:bodyPr>
          <a:lstStyle/>
          <a:p>
            <a:pPr algn="r" rtl="1"/>
            <a:r>
              <a:rPr lang="fa-IR" b="1" dirty="0">
                <a:cs typeface="B Nazanin" panose="00000400000000000000" pitchFamily="2" charset="-78"/>
              </a:rPr>
              <a:t>سامانه پژوهشیار</a:t>
            </a:r>
            <a:endParaRPr lang="en-US" b="1" dirty="0">
              <a:cs typeface="B Nazanin" panose="00000400000000000000" pitchFamily="2" charset="-78"/>
            </a:endParaRPr>
          </a:p>
        </p:txBody>
      </p:sp>
      <p:sp>
        <p:nvSpPr>
          <p:cNvPr id="17" name="Content Placeholder 2">
            <a:extLst>
              <a:ext uri="{FF2B5EF4-FFF2-40B4-BE49-F238E27FC236}">
                <a16:creationId xmlns:a16="http://schemas.microsoft.com/office/drawing/2014/main" id="{168E09BE-5C6B-1FBB-2BFF-AC850B8824F9}"/>
              </a:ext>
            </a:extLst>
          </p:cNvPr>
          <p:cNvSpPr>
            <a:spLocks noGrp="1"/>
          </p:cNvSpPr>
          <p:nvPr>
            <p:ph idx="1"/>
          </p:nvPr>
        </p:nvSpPr>
        <p:spPr>
          <a:xfrm>
            <a:off x="0" y="1226220"/>
            <a:ext cx="9899780" cy="2016514"/>
          </a:xfrm>
        </p:spPr>
        <p:txBody>
          <a:bodyPr>
            <a:normAutofit/>
          </a:bodyPr>
          <a:lstStyle/>
          <a:p>
            <a:pPr marL="0" indent="0" algn="r" rtl="1">
              <a:buNone/>
            </a:pPr>
            <a:r>
              <a:rPr lang="fa-IR" b="1" dirty="0">
                <a:solidFill>
                  <a:srgbClr val="C00000"/>
                </a:solidFill>
                <a:cs typeface="B Nazanin" panose="00000400000000000000" pitchFamily="2" charset="-78"/>
              </a:rPr>
              <a:t>لزوم عضویت جهت ثبت پروپوزال، استاد راهنما و مشاور، پیش دفاع و دفاع رساله</a:t>
            </a:r>
            <a:endParaRPr lang="fa-IR" sz="2400" dirty="0">
              <a:solidFill>
                <a:srgbClr val="C00000"/>
              </a:solidFill>
              <a:cs typeface="B Nazanin" panose="00000400000000000000" pitchFamily="2" charset="-78"/>
            </a:endParaRPr>
          </a:p>
        </p:txBody>
      </p:sp>
      <p:pic>
        <p:nvPicPr>
          <p:cNvPr id="6" name="Picture 5">
            <a:extLst>
              <a:ext uri="{FF2B5EF4-FFF2-40B4-BE49-F238E27FC236}">
                <a16:creationId xmlns:a16="http://schemas.microsoft.com/office/drawing/2014/main" id="{8D053D78-C347-4365-06B9-1CD73FD40DAF}"/>
              </a:ext>
            </a:extLst>
          </p:cNvPr>
          <p:cNvPicPr>
            <a:picLocks noChangeAspect="1"/>
          </p:cNvPicPr>
          <p:nvPr/>
        </p:nvPicPr>
        <p:blipFill rotWithShape="1">
          <a:blip r:embed="rId2"/>
          <a:srcRect b="17269"/>
          <a:stretch/>
        </p:blipFill>
        <p:spPr>
          <a:xfrm>
            <a:off x="476712" y="1795313"/>
            <a:ext cx="9160959" cy="5062687"/>
          </a:xfrm>
          <a:prstGeom prst="rect">
            <a:avLst/>
          </a:prstGeom>
        </p:spPr>
      </p:pic>
      <p:sp>
        <p:nvSpPr>
          <p:cNvPr id="20" name="Rectangle 19">
            <a:extLst>
              <a:ext uri="{FF2B5EF4-FFF2-40B4-BE49-F238E27FC236}">
                <a16:creationId xmlns:a16="http://schemas.microsoft.com/office/drawing/2014/main" id="{0FA9EAC1-4372-083B-A006-A5DA6EADA0F0}"/>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Rounded Corners 20">
            <a:hlinkClick r:id="rId3" action="ppaction://hlinksldjump"/>
            <a:extLst>
              <a:ext uri="{FF2B5EF4-FFF2-40B4-BE49-F238E27FC236}">
                <a16:creationId xmlns:a16="http://schemas.microsoft.com/office/drawing/2014/main" id="{12AAED90-F890-0B39-1617-ABE9BFE90AB2}"/>
              </a:ext>
            </a:extLst>
          </p:cNvPr>
          <p:cNvSpPr/>
          <p:nvPr/>
        </p:nvSpPr>
        <p:spPr>
          <a:xfrm>
            <a:off x="10375296" y="95654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DOI</a:t>
            </a:r>
          </a:p>
        </p:txBody>
      </p:sp>
      <p:sp>
        <p:nvSpPr>
          <p:cNvPr id="22" name="Rectangle: Rounded Corners 21">
            <a:hlinkClick r:id="rId4" action="ppaction://hlinksldjump"/>
            <a:extLst>
              <a:ext uri="{FF2B5EF4-FFF2-40B4-BE49-F238E27FC236}">
                <a16:creationId xmlns:a16="http://schemas.microsoft.com/office/drawing/2014/main" id="{23DC1FEC-3ABC-C736-EC93-D1EE0D9C8704}"/>
              </a:ext>
            </a:extLst>
          </p:cNvPr>
          <p:cNvSpPr/>
          <p:nvPr/>
        </p:nvSpPr>
        <p:spPr>
          <a:xfrm>
            <a:off x="10375296" y="55268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bg1"/>
                </a:solidFill>
                <a:cs typeface="B Nazanin" panose="00000400000000000000" pitchFamily="2" charset="-78"/>
              </a:rPr>
              <a:t>معرفی منابع</a:t>
            </a:r>
            <a:endParaRPr lang="en-US" sz="1400" b="1" dirty="0">
              <a:solidFill>
                <a:schemeClr val="bg1"/>
              </a:solidFill>
              <a:cs typeface="B Nazanin" panose="00000400000000000000" pitchFamily="2" charset="-78"/>
            </a:endParaRPr>
          </a:p>
        </p:txBody>
      </p:sp>
      <p:pic>
        <p:nvPicPr>
          <p:cNvPr id="23" name="Picture 22">
            <a:extLst>
              <a:ext uri="{FF2B5EF4-FFF2-40B4-BE49-F238E27FC236}">
                <a16:creationId xmlns:a16="http://schemas.microsoft.com/office/drawing/2014/main" id="{7ED71BDB-B8EF-08D9-CB67-BE24E2B5D42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24" name="TextBox 23">
            <a:extLst>
              <a:ext uri="{FF2B5EF4-FFF2-40B4-BE49-F238E27FC236}">
                <a16:creationId xmlns:a16="http://schemas.microsoft.com/office/drawing/2014/main" id="{CBD06932-B590-255B-3AF9-8248543B1903}"/>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25" name="Rectangle: Rounded Corners 24">
            <a:hlinkClick r:id="rId6" action="ppaction://hlinksldjump"/>
            <a:extLst>
              <a:ext uri="{FF2B5EF4-FFF2-40B4-BE49-F238E27FC236}">
                <a16:creationId xmlns:a16="http://schemas.microsoft.com/office/drawing/2014/main" id="{08B86D8A-839E-0155-C4B4-190346FA9B79}"/>
              </a:ext>
            </a:extLst>
          </p:cNvPr>
          <p:cNvSpPr/>
          <p:nvPr/>
        </p:nvSpPr>
        <p:spPr>
          <a:xfrm>
            <a:off x="10375296" y="138580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علم سنجی</a:t>
            </a:r>
            <a:endParaRPr lang="en-US" sz="1400" b="1" dirty="0">
              <a:solidFill>
                <a:schemeClr val="bg1"/>
              </a:solidFill>
              <a:cs typeface="B Nazanin" panose="00000400000000000000" pitchFamily="2" charset="-78"/>
            </a:endParaRPr>
          </a:p>
        </p:txBody>
      </p:sp>
      <p:sp>
        <p:nvSpPr>
          <p:cNvPr id="26" name="Rectangle: Rounded Corners 25">
            <a:hlinkClick r:id="rId7" action="ppaction://hlinksldjump"/>
            <a:extLst>
              <a:ext uri="{FF2B5EF4-FFF2-40B4-BE49-F238E27FC236}">
                <a16:creationId xmlns:a16="http://schemas.microsoft.com/office/drawing/2014/main" id="{46C85E2C-A9A3-2C8A-A73A-4D20B4EC302B}"/>
              </a:ext>
            </a:extLst>
          </p:cNvPr>
          <p:cNvSpPr/>
          <p:nvPr/>
        </p:nvSpPr>
        <p:spPr>
          <a:xfrm>
            <a:off x="10375296" y="1815066"/>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رتبه بندی نشریات</a:t>
            </a:r>
            <a:endParaRPr lang="en-US" sz="1400" b="1" dirty="0">
              <a:solidFill>
                <a:schemeClr val="bg1"/>
              </a:solidFill>
              <a:cs typeface="B Nazanin" panose="00000400000000000000" pitchFamily="2" charset="-78"/>
            </a:endParaRPr>
          </a:p>
        </p:txBody>
      </p:sp>
      <p:sp>
        <p:nvSpPr>
          <p:cNvPr id="27" name="Rectangle: Rounded Corners 26">
            <a:hlinkClick r:id="rId8" action="ppaction://hlinksldjump"/>
            <a:extLst>
              <a:ext uri="{FF2B5EF4-FFF2-40B4-BE49-F238E27FC236}">
                <a16:creationId xmlns:a16="http://schemas.microsoft.com/office/drawing/2014/main" id="{2B6F2E9C-AB39-450C-B357-F0BBD99CD581}"/>
              </a:ext>
            </a:extLst>
          </p:cNvPr>
          <p:cNvSpPr/>
          <p:nvPr/>
        </p:nvSpPr>
        <p:spPr>
          <a:xfrm>
            <a:off x="10375296" y="264309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دریافت مقاله</a:t>
            </a:r>
            <a:endParaRPr lang="en-US" sz="1400" b="1" dirty="0">
              <a:solidFill>
                <a:schemeClr val="bg1"/>
              </a:solidFill>
              <a:cs typeface="B Nazanin" panose="00000400000000000000" pitchFamily="2" charset="-78"/>
            </a:endParaRPr>
          </a:p>
        </p:txBody>
      </p:sp>
      <p:sp>
        <p:nvSpPr>
          <p:cNvPr id="28" name="Rectangle: Rounded Corners 27">
            <a:hlinkClick r:id="rId9" action="ppaction://hlinksldjump"/>
            <a:extLst>
              <a:ext uri="{FF2B5EF4-FFF2-40B4-BE49-F238E27FC236}">
                <a16:creationId xmlns:a16="http://schemas.microsoft.com/office/drawing/2014/main" id="{DB507FB5-C82A-B4EC-E274-288453E835BD}"/>
              </a:ext>
            </a:extLst>
          </p:cNvPr>
          <p:cNvSpPr/>
          <p:nvPr/>
        </p:nvSpPr>
        <p:spPr>
          <a:xfrm>
            <a:off x="10375296" y="3055415"/>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tx1"/>
                </a:solidFill>
                <a:cs typeface="B Nazanin" panose="00000400000000000000" pitchFamily="2" charset="-78"/>
              </a:rPr>
              <a:t>سامانه پژوهشیار</a:t>
            </a:r>
            <a:endParaRPr lang="en-US" sz="1400" b="1" dirty="0">
              <a:solidFill>
                <a:schemeClr val="tx1"/>
              </a:solidFill>
              <a:cs typeface="B Nazanin" panose="00000400000000000000" pitchFamily="2" charset="-78"/>
            </a:endParaRPr>
          </a:p>
        </p:txBody>
      </p:sp>
      <p:sp>
        <p:nvSpPr>
          <p:cNvPr id="29" name="Rectangle: Rounded Corners 28">
            <a:hlinkClick r:id="rId10" action="ppaction://hlinksldjump"/>
            <a:extLst>
              <a:ext uri="{FF2B5EF4-FFF2-40B4-BE49-F238E27FC236}">
                <a16:creationId xmlns:a16="http://schemas.microsoft.com/office/drawing/2014/main" id="{4BAC9A27-7725-32C9-3E91-F309918330DD}"/>
              </a:ext>
            </a:extLst>
          </p:cNvPr>
          <p:cNvSpPr/>
          <p:nvPr/>
        </p:nvSpPr>
        <p:spPr>
          <a:xfrm>
            <a:off x="10375296" y="347620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ORCID</a:t>
            </a:r>
          </a:p>
        </p:txBody>
      </p:sp>
      <p:sp>
        <p:nvSpPr>
          <p:cNvPr id="30" name="Rectangle: Rounded Corners 29">
            <a:hlinkClick r:id="rId11" action="ppaction://hlinksldjump"/>
            <a:extLst>
              <a:ext uri="{FF2B5EF4-FFF2-40B4-BE49-F238E27FC236}">
                <a16:creationId xmlns:a16="http://schemas.microsoft.com/office/drawing/2014/main" id="{A69AEEFD-C7DD-06CB-401D-170367B31A8D}"/>
              </a:ext>
            </a:extLst>
          </p:cNvPr>
          <p:cNvSpPr/>
          <p:nvPr/>
        </p:nvSpPr>
        <p:spPr>
          <a:xfrm>
            <a:off x="10375296" y="388852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ساختار مقاله</a:t>
            </a:r>
            <a:endParaRPr lang="en-US" sz="1400" b="1" dirty="0">
              <a:solidFill>
                <a:schemeClr val="bg1"/>
              </a:solidFill>
              <a:cs typeface="B Nazanin" panose="00000400000000000000" pitchFamily="2" charset="-78"/>
            </a:endParaRPr>
          </a:p>
        </p:txBody>
      </p:sp>
      <p:sp>
        <p:nvSpPr>
          <p:cNvPr id="31" name="Rectangle: Rounded Corners 30">
            <a:hlinkClick r:id="rId12" action="ppaction://hlinksldjump"/>
            <a:extLst>
              <a:ext uri="{FF2B5EF4-FFF2-40B4-BE49-F238E27FC236}">
                <a16:creationId xmlns:a16="http://schemas.microsoft.com/office/drawing/2014/main" id="{797BA238-58C7-4349-3F2B-1D20CC586E69}"/>
              </a:ext>
            </a:extLst>
          </p:cNvPr>
          <p:cNvSpPr/>
          <p:nvPr/>
        </p:nvSpPr>
        <p:spPr>
          <a:xfrm>
            <a:off x="10375296" y="43093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ارجاع دهی و نکات مهم</a:t>
            </a:r>
            <a:endParaRPr lang="en-US" sz="1400" b="1" dirty="0">
              <a:solidFill>
                <a:schemeClr val="bg1"/>
              </a:solidFill>
              <a:cs typeface="B Nazanin" panose="00000400000000000000" pitchFamily="2" charset="-78"/>
            </a:endParaRPr>
          </a:p>
        </p:txBody>
      </p:sp>
      <p:sp>
        <p:nvSpPr>
          <p:cNvPr id="32" name="Rectangle: Rounded Corners 31">
            <a:hlinkClick r:id="rId13" action="ppaction://hlinksldjump"/>
            <a:extLst>
              <a:ext uri="{FF2B5EF4-FFF2-40B4-BE49-F238E27FC236}">
                <a16:creationId xmlns:a16="http://schemas.microsoft.com/office/drawing/2014/main" id="{1E8508D2-9820-0059-D67F-DD18CC74AD42}"/>
              </a:ext>
            </a:extLst>
          </p:cNvPr>
          <p:cNvSpPr/>
          <p:nvPr/>
        </p:nvSpPr>
        <p:spPr>
          <a:xfrm>
            <a:off x="10375296" y="473011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انواع مقاله</a:t>
            </a:r>
            <a:endParaRPr lang="en-US" sz="1400" b="1" dirty="0">
              <a:solidFill>
                <a:schemeClr val="bg1"/>
              </a:solidFill>
              <a:cs typeface="B Nazanin" panose="00000400000000000000" pitchFamily="2" charset="-78"/>
            </a:endParaRPr>
          </a:p>
        </p:txBody>
      </p:sp>
      <p:sp>
        <p:nvSpPr>
          <p:cNvPr id="33" name="Rectangle: Rounded Corners 32">
            <a:hlinkClick r:id="rId14" action="ppaction://hlinksldjump"/>
            <a:extLst>
              <a:ext uri="{FF2B5EF4-FFF2-40B4-BE49-F238E27FC236}">
                <a16:creationId xmlns:a16="http://schemas.microsoft.com/office/drawing/2014/main" id="{C3714FAD-7D41-4BAB-0033-BB67EC08CEB0}"/>
              </a:ext>
            </a:extLst>
          </p:cNvPr>
          <p:cNvSpPr/>
          <p:nvPr/>
        </p:nvSpPr>
        <p:spPr>
          <a:xfrm>
            <a:off x="10375296" y="515090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پذیرش و داوری</a:t>
            </a:r>
            <a:endParaRPr lang="en-US" sz="1400" b="1" dirty="0">
              <a:solidFill>
                <a:schemeClr val="bg1"/>
              </a:solidFill>
              <a:cs typeface="B Nazanin" panose="00000400000000000000" pitchFamily="2" charset="-78"/>
            </a:endParaRPr>
          </a:p>
        </p:txBody>
      </p:sp>
      <p:sp>
        <p:nvSpPr>
          <p:cNvPr id="34" name="Rectangle: Rounded Corners 33">
            <a:hlinkClick r:id="rId15" action="ppaction://hlinksldjump"/>
            <a:extLst>
              <a:ext uri="{FF2B5EF4-FFF2-40B4-BE49-F238E27FC236}">
                <a16:creationId xmlns:a16="http://schemas.microsoft.com/office/drawing/2014/main" id="{E6FE893B-BBB6-80AF-1083-4A4DC7ED3D5A}"/>
              </a:ext>
            </a:extLst>
          </p:cNvPr>
          <p:cNvSpPr/>
          <p:nvPr/>
        </p:nvSpPr>
        <p:spPr>
          <a:xfrm>
            <a:off x="10375296" y="55632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سئو آکادمیک</a:t>
            </a:r>
            <a:endParaRPr lang="en-US" sz="1400" b="1" dirty="0">
              <a:solidFill>
                <a:schemeClr val="bg1"/>
              </a:solidFill>
              <a:cs typeface="B Nazanin" panose="00000400000000000000" pitchFamily="2" charset="-78"/>
            </a:endParaRPr>
          </a:p>
        </p:txBody>
      </p:sp>
      <p:sp>
        <p:nvSpPr>
          <p:cNvPr id="35" name="Rectangle: Rounded Corners 34">
            <a:hlinkClick r:id="rId16" action="ppaction://hlinksldjump"/>
            <a:extLst>
              <a:ext uri="{FF2B5EF4-FFF2-40B4-BE49-F238E27FC236}">
                <a16:creationId xmlns:a16="http://schemas.microsoft.com/office/drawing/2014/main" id="{14AB37CA-B7C4-E463-CB04-3E92E728D6B6}"/>
              </a:ext>
            </a:extLst>
          </p:cNvPr>
          <p:cNvSpPr/>
          <p:nvPr/>
        </p:nvSpPr>
        <p:spPr>
          <a:xfrm>
            <a:off x="10375297" y="597554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MaxQDA</a:t>
            </a:r>
            <a:endParaRPr lang="en-US" sz="1400" b="1" dirty="0">
              <a:solidFill>
                <a:schemeClr val="bg1"/>
              </a:solidFill>
              <a:cs typeface="B Nazanin" panose="00000400000000000000" pitchFamily="2" charset="-78"/>
            </a:endParaRPr>
          </a:p>
        </p:txBody>
      </p:sp>
      <p:sp>
        <p:nvSpPr>
          <p:cNvPr id="36" name="Rectangle: Rounded Corners 35">
            <a:hlinkClick r:id="rId17" action="ppaction://hlinksldjump"/>
            <a:extLst>
              <a:ext uri="{FF2B5EF4-FFF2-40B4-BE49-F238E27FC236}">
                <a16:creationId xmlns:a16="http://schemas.microsoft.com/office/drawing/2014/main" id="{43F62907-3A1A-1820-0FCE-61874D35AA9D}"/>
              </a:ext>
            </a:extLst>
          </p:cNvPr>
          <p:cNvSpPr/>
          <p:nvPr/>
        </p:nvSpPr>
        <p:spPr>
          <a:xfrm>
            <a:off x="10375296" y="6396329"/>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روش‌های تحقیق منتخب</a:t>
            </a:r>
            <a:endParaRPr lang="en-US" sz="1400" b="1" dirty="0">
              <a:solidFill>
                <a:schemeClr val="bg1"/>
              </a:solidFill>
              <a:cs typeface="B Nazanin" panose="00000400000000000000" pitchFamily="2" charset="-78"/>
            </a:endParaRPr>
          </a:p>
        </p:txBody>
      </p:sp>
      <p:sp>
        <p:nvSpPr>
          <p:cNvPr id="37" name="Rectangle: Rounded Corners 36">
            <a:hlinkClick r:id="rId7" action="ppaction://hlinksldjump"/>
            <a:extLst>
              <a:ext uri="{FF2B5EF4-FFF2-40B4-BE49-F238E27FC236}">
                <a16:creationId xmlns:a16="http://schemas.microsoft.com/office/drawing/2014/main" id="{F303E528-2355-BB29-312C-55C26D1AEB27}"/>
              </a:ext>
            </a:extLst>
          </p:cNvPr>
          <p:cNvSpPr/>
          <p:nvPr/>
        </p:nvSpPr>
        <p:spPr>
          <a:xfrm>
            <a:off x="10380825" y="2239233"/>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VOSViewer</a:t>
            </a:r>
            <a:endParaRPr lang="en-US" sz="14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683355078"/>
      </p:ext>
    </p:extLst>
  </p:cSld>
  <p:clrMapOvr>
    <a:masterClrMapping/>
  </p:clrMapOvr>
  <p:transition spd="med">
    <p:pull/>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31ECED-F382-4404-2AA7-AA5037719464}"/>
              </a:ext>
            </a:extLst>
          </p:cNvPr>
          <p:cNvSpPr>
            <a:spLocks noGrp="1"/>
          </p:cNvSpPr>
          <p:nvPr>
            <p:ph type="title"/>
          </p:nvPr>
        </p:nvSpPr>
        <p:spPr>
          <a:xfrm>
            <a:off x="214604" y="365125"/>
            <a:ext cx="9685176" cy="707895"/>
          </a:xfrm>
          <a:solidFill>
            <a:schemeClr val="accent1">
              <a:lumMod val="40000"/>
              <a:lumOff val="60000"/>
            </a:schemeClr>
          </a:solidFill>
        </p:spPr>
        <p:txBody>
          <a:bodyPr>
            <a:normAutofit fontScale="90000"/>
          </a:bodyPr>
          <a:lstStyle/>
          <a:p>
            <a:pPr algn="r" rtl="1"/>
            <a:r>
              <a:rPr lang="fa-IR" b="1" dirty="0">
                <a:cs typeface="B Nazanin" panose="00000400000000000000" pitchFamily="2" charset="-78"/>
              </a:rPr>
              <a:t>شناسه </a:t>
            </a:r>
            <a:r>
              <a:rPr lang="en-US" b="1" dirty="0">
                <a:cs typeface="B Nazanin" panose="00000400000000000000" pitchFamily="2" charset="-78"/>
              </a:rPr>
              <a:t>ORCID</a:t>
            </a:r>
          </a:p>
        </p:txBody>
      </p:sp>
      <p:sp>
        <p:nvSpPr>
          <p:cNvPr id="17" name="Content Placeholder 2">
            <a:extLst>
              <a:ext uri="{FF2B5EF4-FFF2-40B4-BE49-F238E27FC236}">
                <a16:creationId xmlns:a16="http://schemas.microsoft.com/office/drawing/2014/main" id="{168E09BE-5C6B-1FBB-2BFF-AC850B8824F9}"/>
              </a:ext>
            </a:extLst>
          </p:cNvPr>
          <p:cNvSpPr>
            <a:spLocks noGrp="1"/>
          </p:cNvSpPr>
          <p:nvPr>
            <p:ph idx="1"/>
          </p:nvPr>
        </p:nvSpPr>
        <p:spPr>
          <a:xfrm>
            <a:off x="214604" y="1226220"/>
            <a:ext cx="9685176" cy="2016514"/>
          </a:xfrm>
        </p:spPr>
        <p:txBody>
          <a:bodyPr>
            <a:normAutofit/>
          </a:bodyPr>
          <a:lstStyle/>
          <a:p>
            <a:pPr marL="0" indent="0" algn="r" rtl="1">
              <a:buNone/>
            </a:pPr>
            <a:r>
              <a:rPr lang="fa-IR" b="1" dirty="0">
                <a:cs typeface="B Nazanin" panose="00000400000000000000" pitchFamily="2" charset="-78"/>
              </a:rPr>
              <a:t>شناسه یکتای بین المللی پژوهشگران (پیوند پژوهش و محقق)</a:t>
            </a:r>
            <a:endParaRPr lang="fa-IR" sz="2400" dirty="0">
              <a:solidFill>
                <a:schemeClr val="accent6">
                  <a:lumMod val="75000"/>
                </a:schemeClr>
              </a:solidFill>
              <a:cs typeface="B Nazanin" panose="00000400000000000000" pitchFamily="2" charset="-78"/>
            </a:endParaRPr>
          </a:p>
        </p:txBody>
      </p:sp>
      <p:pic>
        <p:nvPicPr>
          <p:cNvPr id="6" name="Picture 5">
            <a:extLst>
              <a:ext uri="{FF2B5EF4-FFF2-40B4-BE49-F238E27FC236}">
                <a16:creationId xmlns:a16="http://schemas.microsoft.com/office/drawing/2014/main" id="{D0F8816E-3223-45BE-488B-7805094E3DBE}"/>
              </a:ext>
            </a:extLst>
          </p:cNvPr>
          <p:cNvPicPr>
            <a:picLocks noChangeAspect="1"/>
          </p:cNvPicPr>
          <p:nvPr/>
        </p:nvPicPr>
        <p:blipFill rotWithShape="1">
          <a:blip r:embed="rId2"/>
          <a:srcRect b="12898"/>
          <a:stretch/>
        </p:blipFill>
        <p:spPr>
          <a:xfrm>
            <a:off x="295371" y="1769532"/>
            <a:ext cx="9523641" cy="5088468"/>
          </a:xfrm>
          <a:prstGeom prst="rect">
            <a:avLst/>
          </a:prstGeom>
        </p:spPr>
      </p:pic>
      <p:sp>
        <p:nvSpPr>
          <p:cNvPr id="3" name="Rectangle 2">
            <a:extLst>
              <a:ext uri="{FF2B5EF4-FFF2-40B4-BE49-F238E27FC236}">
                <a16:creationId xmlns:a16="http://schemas.microsoft.com/office/drawing/2014/main" id="{9FEFD9B9-C7BC-7D9C-3E54-068C0EAF9A4E}"/>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Rounded Corners 20">
            <a:hlinkClick r:id="rId3" action="ppaction://hlinksldjump"/>
            <a:extLst>
              <a:ext uri="{FF2B5EF4-FFF2-40B4-BE49-F238E27FC236}">
                <a16:creationId xmlns:a16="http://schemas.microsoft.com/office/drawing/2014/main" id="{14912683-AA37-41F0-93E8-A2E14DB6E34E}"/>
              </a:ext>
            </a:extLst>
          </p:cNvPr>
          <p:cNvSpPr/>
          <p:nvPr/>
        </p:nvSpPr>
        <p:spPr>
          <a:xfrm>
            <a:off x="10375296" y="95654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DOI</a:t>
            </a:r>
          </a:p>
        </p:txBody>
      </p:sp>
      <p:sp>
        <p:nvSpPr>
          <p:cNvPr id="22" name="Rectangle: Rounded Corners 21">
            <a:hlinkClick r:id="rId4" action="ppaction://hlinksldjump"/>
            <a:extLst>
              <a:ext uri="{FF2B5EF4-FFF2-40B4-BE49-F238E27FC236}">
                <a16:creationId xmlns:a16="http://schemas.microsoft.com/office/drawing/2014/main" id="{75713B32-0262-A20D-2AED-DCDBD4C596A9}"/>
              </a:ext>
            </a:extLst>
          </p:cNvPr>
          <p:cNvSpPr/>
          <p:nvPr/>
        </p:nvSpPr>
        <p:spPr>
          <a:xfrm>
            <a:off x="10375296" y="55268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bg1"/>
                </a:solidFill>
                <a:cs typeface="B Nazanin" panose="00000400000000000000" pitchFamily="2" charset="-78"/>
              </a:rPr>
              <a:t>معرفی منابع</a:t>
            </a:r>
            <a:endParaRPr lang="en-US" sz="1400" b="1" dirty="0">
              <a:solidFill>
                <a:schemeClr val="bg1"/>
              </a:solidFill>
              <a:cs typeface="B Nazanin" panose="00000400000000000000" pitchFamily="2" charset="-78"/>
            </a:endParaRPr>
          </a:p>
        </p:txBody>
      </p:sp>
      <p:pic>
        <p:nvPicPr>
          <p:cNvPr id="23" name="Picture 22">
            <a:extLst>
              <a:ext uri="{FF2B5EF4-FFF2-40B4-BE49-F238E27FC236}">
                <a16:creationId xmlns:a16="http://schemas.microsoft.com/office/drawing/2014/main" id="{7D1B7E08-D300-F629-A96E-837857C6AC9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24" name="TextBox 23">
            <a:extLst>
              <a:ext uri="{FF2B5EF4-FFF2-40B4-BE49-F238E27FC236}">
                <a16:creationId xmlns:a16="http://schemas.microsoft.com/office/drawing/2014/main" id="{6E9DB700-D038-029F-28A3-45BA8798D656}"/>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25" name="Rectangle: Rounded Corners 24">
            <a:hlinkClick r:id="rId6" action="ppaction://hlinksldjump"/>
            <a:extLst>
              <a:ext uri="{FF2B5EF4-FFF2-40B4-BE49-F238E27FC236}">
                <a16:creationId xmlns:a16="http://schemas.microsoft.com/office/drawing/2014/main" id="{99882D0B-BD82-1148-60E9-FCC08FE5E3DA}"/>
              </a:ext>
            </a:extLst>
          </p:cNvPr>
          <p:cNvSpPr/>
          <p:nvPr/>
        </p:nvSpPr>
        <p:spPr>
          <a:xfrm>
            <a:off x="10375296" y="138580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علم سنجی</a:t>
            </a:r>
            <a:endParaRPr lang="en-US" sz="1400" b="1" dirty="0">
              <a:solidFill>
                <a:schemeClr val="bg1"/>
              </a:solidFill>
              <a:cs typeface="B Nazanin" panose="00000400000000000000" pitchFamily="2" charset="-78"/>
            </a:endParaRPr>
          </a:p>
        </p:txBody>
      </p:sp>
      <p:sp>
        <p:nvSpPr>
          <p:cNvPr id="26" name="Rectangle: Rounded Corners 25">
            <a:hlinkClick r:id="rId7" action="ppaction://hlinksldjump"/>
            <a:extLst>
              <a:ext uri="{FF2B5EF4-FFF2-40B4-BE49-F238E27FC236}">
                <a16:creationId xmlns:a16="http://schemas.microsoft.com/office/drawing/2014/main" id="{8EC113EF-DC45-AD9E-0816-5F177313BC91}"/>
              </a:ext>
            </a:extLst>
          </p:cNvPr>
          <p:cNvSpPr/>
          <p:nvPr/>
        </p:nvSpPr>
        <p:spPr>
          <a:xfrm>
            <a:off x="10375296" y="1815066"/>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رتبه بندی نشریات</a:t>
            </a:r>
            <a:endParaRPr lang="en-US" sz="1400" b="1" dirty="0">
              <a:solidFill>
                <a:schemeClr val="bg1"/>
              </a:solidFill>
              <a:cs typeface="B Nazanin" panose="00000400000000000000" pitchFamily="2" charset="-78"/>
            </a:endParaRPr>
          </a:p>
        </p:txBody>
      </p:sp>
      <p:sp>
        <p:nvSpPr>
          <p:cNvPr id="27" name="Rectangle: Rounded Corners 26">
            <a:hlinkClick r:id="rId8" action="ppaction://hlinksldjump"/>
            <a:extLst>
              <a:ext uri="{FF2B5EF4-FFF2-40B4-BE49-F238E27FC236}">
                <a16:creationId xmlns:a16="http://schemas.microsoft.com/office/drawing/2014/main" id="{A87D9A31-0B4A-7525-AF2C-CC46CE8B4788}"/>
              </a:ext>
            </a:extLst>
          </p:cNvPr>
          <p:cNvSpPr/>
          <p:nvPr/>
        </p:nvSpPr>
        <p:spPr>
          <a:xfrm>
            <a:off x="10375296" y="264309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دریافت مقاله</a:t>
            </a:r>
            <a:endParaRPr lang="en-US" sz="1400" b="1" dirty="0">
              <a:solidFill>
                <a:schemeClr val="bg1"/>
              </a:solidFill>
              <a:cs typeface="B Nazanin" panose="00000400000000000000" pitchFamily="2" charset="-78"/>
            </a:endParaRPr>
          </a:p>
        </p:txBody>
      </p:sp>
      <p:sp>
        <p:nvSpPr>
          <p:cNvPr id="28" name="Rectangle: Rounded Corners 27">
            <a:hlinkClick r:id="rId9" action="ppaction://hlinksldjump"/>
            <a:extLst>
              <a:ext uri="{FF2B5EF4-FFF2-40B4-BE49-F238E27FC236}">
                <a16:creationId xmlns:a16="http://schemas.microsoft.com/office/drawing/2014/main" id="{8768C198-5CAA-912C-5A8C-9DEAF5EF8014}"/>
              </a:ext>
            </a:extLst>
          </p:cNvPr>
          <p:cNvSpPr/>
          <p:nvPr/>
        </p:nvSpPr>
        <p:spPr>
          <a:xfrm>
            <a:off x="10375296" y="305541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سامانه پژوهشیار</a:t>
            </a:r>
            <a:endParaRPr lang="en-US" sz="1400" b="1" dirty="0">
              <a:solidFill>
                <a:schemeClr val="bg1"/>
              </a:solidFill>
              <a:cs typeface="B Nazanin" panose="00000400000000000000" pitchFamily="2" charset="-78"/>
            </a:endParaRPr>
          </a:p>
        </p:txBody>
      </p:sp>
      <p:sp>
        <p:nvSpPr>
          <p:cNvPr id="29" name="Rectangle: Rounded Corners 28">
            <a:hlinkClick r:id="rId10" action="ppaction://hlinksldjump"/>
            <a:extLst>
              <a:ext uri="{FF2B5EF4-FFF2-40B4-BE49-F238E27FC236}">
                <a16:creationId xmlns:a16="http://schemas.microsoft.com/office/drawing/2014/main" id="{59571F49-D816-1EFF-5882-9BADB3E41100}"/>
              </a:ext>
            </a:extLst>
          </p:cNvPr>
          <p:cNvSpPr/>
          <p:nvPr/>
        </p:nvSpPr>
        <p:spPr>
          <a:xfrm>
            <a:off x="10375296" y="3476205"/>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tx1"/>
                </a:solidFill>
                <a:cs typeface="B Nazanin" panose="00000400000000000000" pitchFamily="2" charset="-78"/>
              </a:rPr>
              <a:t>شناسه </a:t>
            </a:r>
            <a:r>
              <a:rPr lang="en-US" sz="1400" b="1" dirty="0">
                <a:solidFill>
                  <a:schemeClr val="tx1"/>
                </a:solidFill>
                <a:cs typeface="B Nazanin" panose="00000400000000000000" pitchFamily="2" charset="-78"/>
              </a:rPr>
              <a:t>ORCID</a:t>
            </a:r>
          </a:p>
        </p:txBody>
      </p:sp>
      <p:sp>
        <p:nvSpPr>
          <p:cNvPr id="30" name="Rectangle: Rounded Corners 29">
            <a:hlinkClick r:id="rId11" action="ppaction://hlinksldjump"/>
            <a:extLst>
              <a:ext uri="{FF2B5EF4-FFF2-40B4-BE49-F238E27FC236}">
                <a16:creationId xmlns:a16="http://schemas.microsoft.com/office/drawing/2014/main" id="{FC8CFF2B-EF35-D91D-8051-D3F0CF0E9751}"/>
              </a:ext>
            </a:extLst>
          </p:cNvPr>
          <p:cNvSpPr/>
          <p:nvPr/>
        </p:nvSpPr>
        <p:spPr>
          <a:xfrm>
            <a:off x="10375296" y="388852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ساختار مقاله</a:t>
            </a:r>
            <a:endParaRPr lang="en-US" sz="1400" b="1" dirty="0">
              <a:solidFill>
                <a:schemeClr val="bg1"/>
              </a:solidFill>
              <a:cs typeface="B Nazanin" panose="00000400000000000000" pitchFamily="2" charset="-78"/>
            </a:endParaRPr>
          </a:p>
        </p:txBody>
      </p:sp>
      <p:sp>
        <p:nvSpPr>
          <p:cNvPr id="31" name="Rectangle: Rounded Corners 30">
            <a:hlinkClick r:id="rId12" action="ppaction://hlinksldjump"/>
            <a:extLst>
              <a:ext uri="{FF2B5EF4-FFF2-40B4-BE49-F238E27FC236}">
                <a16:creationId xmlns:a16="http://schemas.microsoft.com/office/drawing/2014/main" id="{9590B903-E4CF-FC5F-24BB-9962E766C2C8}"/>
              </a:ext>
            </a:extLst>
          </p:cNvPr>
          <p:cNvSpPr/>
          <p:nvPr/>
        </p:nvSpPr>
        <p:spPr>
          <a:xfrm>
            <a:off x="10375296" y="43093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ارجاع دهی و نکات مهم</a:t>
            </a:r>
            <a:endParaRPr lang="en-US" sz="1400" b="1" dirty="0">
              <a:solidFill>
                <a:schemeClr val="bg1"/>
              </a:solidFill>
              <a:cs typeface="B Nazanin" panose="00000400000000000000" pitchFamily="2" charset="-78"/>
            </a:endParaRPr>
          </a:p>
        </p:txBody>
      </p:sp>
      <p:sp>
        <p:nvSpPr>
          <p:cNvPr id="32" name="Rectangle: Rounded Corners 31">
            <a:hlinkClick r:id="rId13" action="ppaction://hlinksldjump"/>
            <a:extLst>
              <a:ext uri="{FF2B5EF4-FFF2-40B4-BE49-F238E27FC236}">
                <a16:creationId xmlns:a16="http://schemas.microsoft.com/office/drawing/2014/main" id="{0F6BD871-1304-21F4-786B-8F87C87BA9F0}"/>
              </a:ext>
            </a:extLst>
          </p:cNvPr>
          <p:cNvSpPr/>
          <p:nvPr/>
        </p:nvSpPr>
        <p:spPr>
          <a:xfrm>
            <a:off x="10375296" y="473011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انواع مقاله</a:t>
            </a:r>
            <a:endParaRPr lang="en-US" sz="1400" b="1" dirty="0">
              <a:solidFill>
                <a:schemeClr val="bg1"/>
              </a:solidFill>
              <a:cs typeface="B Nazanin" panose="00000400000000000000" pitchFamily="2" charset="-78"/>
            </a:endParaRPr>
          </a:p>
        </p:txBody>
      </p:sp>
      <p:sp>
        <p:nvSpPr>
          <p:cNvPr id="33" name="Rectangle: Rounded Corners 32">
            <a:hlinkClick r:id="rId14" action="ppaction://hlinksldjump"/>
            <a:extLst>
              <a:ext uri="{FF2B5EF4-FFF2-40B4-BE49-F238E27FC236}">
                <a16:creationId xmlns:a16="http://schemas.microsoft.com/office/drawing/2014/main" id="{72C083CF-E6D9-93EB-881F-349B37F7A8BA}"/>
              </a:ext>
            </a:extLst>
          </p:cNvPr>
          <p:cNvSpPr/>
          <p:nvPr/>
        </p:nvSpPr>
        <p:spPr>
          <a:xfrm>
            <a:off x="10375296" y="515090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پذیرش و داوری</a:t>
            </a:r>
            <a:endParaRPr lang="en-US" sz="1400" b="1" dirty="0">
              <a:solidFill>
                <a:schemeClr val="bg1"/>
              </a:solidFill>
              <a:cs typeface="B Nazanin" panose="00000400000000000000" pitchFamily="2" charset="-78"/>
            </a:endParaRPr>
          </a:p>
        </p:txBody>
      </p:sp>
      <p:sp>
        <p:nvSpPr>
          <p:cNvPr id="34" name="Rectangle: Rounded Corners 33">
            <a:hlinkClick r:id="rId15" action="ppaction://hlinksldjump"/>
            <a:extLst>
              <a:ext uri="{FF2B5EF4-FFF2-40B4-BE49-F238E27FC236}">
                <a16:creationId xmlns:a16="http://schemas.microsoft.com/office/drawing/2014/main" id="{C7E83CC6-E236-6C23-9B71-A2D2CAF015AC}"/>
              </a:ext>
            </a:extLst>
          </p:cNvPr>
          <p:cNvSpPr/>
          <p:nvPr/>
        </p:nvSpPr>
        <p:spPr>
          <a:xfrm>
            <a:off x="10375296" y="55632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سئو آکادمیک</a:t>
            </a:r>
            <a:endParaRPr lang="en-US" sz="1400" b="1" dirty="0">
              <a:solidFill>
                <a:schemeClr val="bg1"/>
              </a:solidFill>
              <a:cs typeface="B Nazanin" panose="00000400000000000000" pitchFamily="2" charset="-78"/>
            </a:endParaRPr>
          </a:p>
        </p:txBody>
      </p:sp>
      <p:sp>
        <p:nvSpPr>
          <p:cNvPr id="35" name="Rectangle: Rounded Corners 34">
            <a:hlinkClick r:id="rId16" action="ppaction://hlinksldjump"/>
            <a:extLst>
              <a:ext uri="{FF2B5EF4-FFF2-40B4-BE49-F238E27FC236}">
                <a16:creationId xmlns:a16="http://schemas.microsoft.com/office/drawing/2014/main" id="{7590F9D1-CDA9-5A5F-FE8C-064FFA54F05F}"/>
              </a:ext>
            </a:extLst>
          </p:cNvPr>
          <p:cNvSpPr/>
          <p:nvPr/>
        </p:nvSpPr>
        <p:spPr>
          <a:xfrm>
            <a:off x="10375297" y="597554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MaxQDA</a:t>
            </a:r>
            <a:endParaRPr lang="en-US" sz="1400" b="1" dirty="0">
              <a:solidFill>
                <a:schemeClr val="bg1"/>
              </a:solidFill>
              <a:cs typeface="B Nazanin" panose="00000400000000000000" pitchFamily="2" charset="-78"/>
            </a:endParaRPr>
          </a:p>
        </p:txBody>
      </p:sp>
      <p:sp>
        <p:nvSpPr>
          <p:cNvPr id="36" name="Rectangle: Rounded Corners 35">
            <a:hlinkClick r:id="rId17" action="ppaction://hlinksldjump"/>
            <a:extLst>
              <a:ext uri="{FF2B5EF4-FFF2-40B4-BE49-F238E27FC236}">
                <a16:creationId xmlns:a16="http://schemas.microsoft.com/office/drawing/2014/main" id="{3ADDFCBF-D453-BEC4-B212-22D5BF123BAA}"/>
              </a:ext>
            </a:extLst>
          </p:cNvPr>
          <p:cNvSpPr/>
          <p:nvPr/>
        </p:nvSpPr>
        <p:spPr>
          <a:xfrm>
            <a:off x="10375296" y="6396329"/>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روش‌های تحقیق منتخب</a:t>
            </a:r>
            <a:endParaRPr lang="en-US" sz="1400" b="1" dirty="0">
              <a:solidFill>
                <a:schemeClr val="bg1"/>
              </a:solidFill>
              <a:cs typeface="B Nazanin" panose="00000400000000000000" pitchFamily="2" charset="-78"/>
            </a:endParaRPr>
          </a:p>
        </p:txBody>
      </p:sp>
      <p:sp>
        <p:nvSpPr>
          <p:cNvPr id="37" name="Rectangle: Rounded Corners 36">
            <a:hlinkClick r:id="rId7" action="ppaction://hlinksldjump"/>
            <a:extLst>
              <a:ext uri="{FF2B5EF4-FFF2-40B4-BE49-F238E27FC236}">
                <a16:creationId xmlns:a16="http://schemas.microsoft.com/office/drawing/2014/main" id="{69EC554B-524C-E2DB-6A76-E5C22230CFFE}"/>
              </a:ext>
            </a:extLst>
          </p:cNvPr>
          <p:cNvSpPr/>
          <p:nvPr/>
        </p:nvSpPr>
        <p:spPr>
          <a:xfrm>
            <a:off x="10380825" y="2239233"/>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VOSViewer</a:t>
            </a:r>
            <a:endParaRPr lang="en-US" sz="14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472277194"/>
      </p:ext>
    </p:extLst>
  </p:cSld>
  <p:clrMapOvr>
    <a:masterClrMapping/>
  </p:clrMapOvr>
  <p:transition spd="med">
    <p:pull/>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31ECED-F382-4404-2AA7-AA5037719464}"/>
              </a:ext>
            </a:extLst>
          </p:cNvPr>
          <p:cNvSpPr>
            <a:spLocks noGrp="1"/>
          </p:cNvSpPr>
          <p:nvPr>
            <p:ph type="title"/>
          </p:nvPr>
        </p:nvSpPr>
        <p:spPr>
          <a:xfrm>
            <a:off x="214604" y="365125"/>
            <a:ext cx="9685176" cy="707895"/>
          </a:xfrm>
          <a:solidFill>
            <a:schemeClr val="accent1">
              <a:lumMod val="40000"/>
              <a:lumOff val="60000"/>
            </a:schemeClr>
          </a:solidFill>
        </p:spPr>
        <p:txBody>
          <a:bodyPr>
            <a:normAutofit fontScale="90000"/>
          </a:bodyPr>
          <a:lstStyle/>
          <a:p>
            <a:pPr algn="r" rtl="1"/>
            <a:r>
              <a:rPr lang="fa-IR" b="1" dirty="0">
                <a:cs typeface="B Nazanin" panose="00000400000000000000" pitchFamily="2" charset="-78"/>
              </a:rPr>
              <a:t>شناسه </a:t>
            </a:r>
            <a:r>
              <a:rPr lang="en-US" b="1" dirty="0">
                <a:cs typeface="B Nazanin" panose="00000400000000000000" pitchFamily="2" charset="-78"/>
              </a:rPr>
              <a:t>ORCID</a:t>
            </a:r>
          </a:p>
        </p:txBody>
      </p:sp>
      <p:sp>
        <p:nvSpPr>
          <p:cNvPr id="17" name="Content Placeholder 2">
            <a:extLst>
              <a:ext uri="{FF2B5EF4-FFF2-40B4-BE49-F238E27FC236}">
                <a16:creationId xmlns:a16="http://schemas.microsoft.com/office/drawing/2014/main" id="{168E09BE-5C6B-1FBB-2BFF-AC850B8824F9}"/>
              </a:ext>
            </a:extLst>
          </p:cNvPr>
          <p:cNvSpPr>
            <a:spLocks noGrp="1"/>
          </p:cNvSpPr>
          <p:nvPr>
            <p:ph idx="1"/>
          </p:nvPr>
        </p:nvSpPr>
        <p:spPr>
          <a:xfrm>
            <a:off x="214604" y="1226220"/>
            <a:ext cx="9685176" cy="2016514"/>
          </a:xfrm>
        </p:spPr>
        <p:txBody>
          <a:bodyPr>
            <a:normAutofit/>
          </a:bodyPr>
          <a:lstStyle/>
          <a:p>
            <a:pPr marL="0" indent="0" algn="r" rtl="1">
              <a:buNone/>
            </a:pPr>
            <a:r>
              <a:rPr lang="fa-IR" sz="2400" b="1" dirty="0">
                <a:cs typeface="B Nazanin" panose="00000400000000000000" pitchFamily="2" charset="-78"/>
              </a:rPr>
              <a:t>ایجاد شناسه و تکمیل پروفایل پژوهشی (وابستگی سازمانی و سوابق پژوهشی)</a:t>
            </a:r>
            <a:endParaRPr lang="en-US" sz="2400" b="1" dirty="0">
              <a:cs typeface="B Nazanin" panose="00000400000000000000" pitchFamily="2" charset="-78"/>
            </a:endParaRPr>
          </a:p>
          <a:p>
            <a:pPr marL="0" indent="0" algn="r" rtl="1">
              <a:lnSpc>
                <a:spcPct val="100000"/>
              </a:lnSpc>
              <a:buNone/>
            </a:pPr>
            <a:r>
              <a:rPr lang="fa-IR" sz="2400" b="1" dirty="0">
                <a:solidFill>
                  <a:srgbClr val="C00000"/>
                </a:solidFill>
                <a:cs typeface="B Nazanin" panose="00000400000000000000" pitchFamily="2" charset="-78"/>
              </a:rPr>
              <a:t>شرط لازم برای پذیرش مقاله در نشریات</a:t>
            </a:r>
          </a:p>
        </p:txBody>
      </p:sp>
      <p:pic>
        <p:nvPicPr>
          <p:cNvPr id="4" name="Picture 3">
            <a:extLst>
              <a:ext uri="{FF2B5EF4-FFF2-40B4-BE49-F238E27FC236}">
                <a16:creationId xmlns:a16="http://schemas.microsoft.com/office/drawing/2014/main" id="{75BD24EB-9FDA-AEA4-BA14-B416658C62F7}"/>
              </a:ext>
            </a:extLst>
          </p:cNvPr>
          <p:cNvPicPr>
            <a:picLocks noChangeAspect="1"/>
          </p:cNvPicPr>
          <p:nvPr/>
        </p:nvPicPr>
        <p:blipFill rotWithShape="1">
          <a:blip r:embed="rId2"/>
          <a:srcRect b="14352"/>
          <a:stretch/>
        </p:blipFill>
        <p:spPr>
          <a:xfrm>
            <a:off x="666904" y="2159002"/>
            <a:ext cx="8943941" cy="4698998"/>
          </a:xfrm>
          <a:prstGeom prst="rect">
            <a:avLst/>
          </a:prstGeom>
        </p:spPr>
      </p:pic>
      <p:sp>
        <p:nvSpPr>
          <p:cNvPr id="3" name="Rectangle 2">
            <a:extLst>
              <a:ext uri="{FF2B5EF4-FFF2-40B4-BE49-F238E27FC236}">
                <a16:creationId xmlns:a16="http://schemas.microsoft.com/office/drawing/2014/main" id="{8C7ADEDC-BFC6-FCD3-0998-09EAB5CFC1EA}"/>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Rounded Corners 20">
            <a:hlinkClick r:id="rId3" action="ppaction://hlinksldjump"/>
            <a:extLst>
              <a:ext uri="{FF2B5EF4-FFF2-40B4-BE49-F238E27FC236}">
                <a16:creationId xmlns:a16="http://schemas.microsoft.com/office/drawing/2014/main" id="{81234994-FFAD-9362-35F0-86182BFAC0C5}"/>
              </a:ext>
            </a:extLst>
          </p:cNvPr>
          <p:cNvSpPr/>
          <p:nvPr/>
        </p:nvSpPr>
        <p:spPr>
          <a:xfrm>
            <a:off x="10375296" y="95654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DOI</a:t>
            </a:r>
          </a:p>
        </p:txBody>
      </p:sp>
      <p:sp>
        <p:nvSpPr>
          <p:cNvPr id="22" name="Rectangle: Rounded Corners 21">
            <a:hlinkClick r:id="rId4" action="ppaction://hlinksldjump"/>
            <a:extLst>
              <a:ext uri="{FF2B5EF4-FFF2-40B4-BE49-F238E27FC236}">
                <a16:creationId xmlns:a16="http://schemas.microsoft.com/office/drawing/2014/main" id="{6C841A33-07DD-B76F-28AA-EFC026A6305A}"/>
              </a:ext>
            </a:extLst>
          </p:cNvPr>
          <p:cNvSpPr/>
          <p:nvPr/>
        </p:nvSpPr>
        <p:spPr>
          <a:xfrm>
            <a:off x="10375296" y="55268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bg1"/>
                </a:solidFill>
                <a:cs typeface="B Nazanin" panose="00000400000000000000" pitchFamily="2" charset="-78"/>
              </a:rPr>
              <a:t>معرفی منابع</a:t>
            </a:r>
            <a:endParaRPr lang="en-US" sz="1400" b="1" dirty="0">
              <a:solidFill>
                <a:schemeClr val="bg1"/>
              </a:solidFill>
              <a:cs typeface="B Nazanin" panose="00000400000000000000" pitchFamily="2" charset="-78"/>
            </a:endParaRPr>
          </a:p>
        </p:txBody>
      </p:sp>
      <p:pic>
        <p:nvPicPr>
          <p:cNvPr id="23" name="Picture 22">
            <a:extLst>
              <a:ext uri="{FF2B5EF4-FFF2-40B4-BE49-F238E27FC236}">
                <a16:creationId xmlns:a16="http://schemas.microsoft.com/office/drawing/2014/main" id="{D446EE4E-DFFA-AB42-F3B4-06AFC8940BE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24" name="TextBox 23">
            <a:extLst>
              <a:ext uri="{FF2B5EF4-FFF2-40B4-BE49-F238E27FC236}">
                <a16:creationId xmlns:a16="http://schemas.microsoft.com/office/drawing/2014/main" id="{FD8BA02D-C217-6E16-1E68-0A1F46C699B7}"/>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25" name="Rectangle: Rounded Corners 24">
            <a:hlinkClick r:id="rId6" action="ppaction://hlinksldjump"/>
            <a:extLst>
              <a:ext uri="{FF2B5EF4-FFF2-40B4-BE49-F238E27FC236}">
                <a16:creationId xmlns:a16="http://schemas.microsoft.com/office/drawing/2014/main" id="{822C869F-97C6-F0F4-BF3E-20FC4B938970}"/>
              </a:ext>
            </a:extLst>
          </p:cNvPr>
          <p:cNvSpPr/>
          <p:nvPr/>
        </p:nvSpPr>
        <p:spPr>
          <a:xfrm>
            <a:off x="10375296" y="138580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علم سنجی</a:t>
            </a:r>
            <a:endParaRPr lang="en-US" sz="1400" b="1" dirty="0">
              <a:solidFill>
                <a:schemeClr val="bg1"/>
              </a:solidFill>
              <a:cs typeface="B Nazanin" panose="00000400000000000000" pitchFamily="2" charset="-78"/>
            </a:endParaRPr>
          </a:p>
        </p:txBody>
      </p:sp>
      <p:sp>
        <p:nvSpPr>
          <p:cNvPr id="26" name="Rectangle: Rounded Corners 25">
            <a:hlinkClick r:id="rId7" action="ppaction://hlinksldjump"/>
            <a:extLst>
              <a:ext uri="{FF2B5EF4-FFF2-40B4-BE49-F238E27FC236}">
                <a16:creationId xmlns:a16="http://schemas.microsoft.com/office/drawing/2014/main" id="{A703371D-4E8E-D9BD-CA45-967F7567DB57}"/>
              </a:ext>
            </a:extLst>
          </p:cNvPr>
          <p:cNvSpPr/>
          <p:nvPr/>
        </p:nvSpPr>
        <p:spPr>
          <a:xfrm>
            <a:off x="10375296" y="1815066"/>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رتبه بندی نشریات</a:t>
            </a:r>
            <a:endParaRPr lang="en-US" sz="1400" b="1" dirty="0">
              <a:solidFill>
                <a:schemeClr val="bg1"/>
              </a:solidFill>
              <a:cs typeface="B Nazanin" panose="00000400000000000000" pitchFamily="2" charset="-78"/>
            </a:endParaRPr>
          </a:p>
        </p:txBody>
      </p:sp>
      <p:sp>
        <p:nvSpPr>
          <p:cNvPr id="27" name="Rectangle: Rounded Corners 26">
            <a:hlinkClick r:id="rId8" action="ppaction://hlinksldjump"/>
            <a:extLst>
              <a:ext uri="{FF2B5EF4-FFF2-40B4-BE49-F238E27FC236}">
                <a16:creationId xmlns:a16="http://schemas.microsoft.com/office/drawing/2014/main" id="{5DB15D90-31B5-1292-5ACF-3B848819D1AA}"/>
              </a:ext>
            </a:extLst>
          </p:cNvPr>
          <p:cNvSpPr/>
          <p:nvPr/>
        </p:nvSpPr>
        <p:spPr>
          <a:xfrm>
            <a:off x="10375296" y="264309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دریافت مقاله</a:t>
            </a:r>
            <a:endParaRPr lang="en-US" sz="1400" b="1" dirty="0">
              <a:solidFill>
                <a:schemeClr val="bg1"/>
              </a:solidFill>
              <a:cs typeface="B Nazanin" panose="00000400000000000000" pitchFamily="2" charset="-78"/>
            </a:endParaRPr>
          </a:p>
        </p:txBody>
      </p:sp>
      <p:sp>
        <p:nvSpPr>
          <p:cNvPr id="28" name="Rectangle: Rounded Corners 27">
            <a:hlinkClick r:id="rId9" action="ppaction://hlinksldjump"/>
            <a:extLst>
              <a:ext uri="{FF2B5EF4-FFF2-40B4-BE49-F238E27FC236}">
                <a16:creationId xmlns:a16="http://schemas.microsoft.com/office/drawing/2014/main" id="{8F6E1982-F23E-8F33-AB0E-90C6519AE4F8}"/>
              </a:ext>
            </a:extLst>
          </p:cNvPr>
          <p:cNvSpPr/>
          <p:nvPr/>
        </p:nvSpPr>
        <p:spPr>
          <a:xfrm>
            <a:off x="10375296" y="305541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سامانه پژوهشیار</a:t>
            </a:r>
            <a:endParaRPr lang="en-US" sz="1400" b="1" dirty="0">
              <a:solidFill>
                <a:schemeClr val="bg1"/>
              </a:solidFill>
              <a:cs typeface="B Nazanin" panose="00000400000000000000" pitchFamily="2" charset="-78"/>
            </a:endParaRPr>
          </a:p>
        </p:txBody>
      </p:sp>
      <p:sp>
        <p:nvSpPr>
          <p:cNvPr id="29" name="Rectangle: Rounded Corners 28">
            <a:hlinkClick r:id="rId10" action="ppaction://hlinksldjump"/>
            <a:extLst>
              <a:ext uri="{FF2B5EF4-FFF2-40B4-BE49-F238E27FC236}">
                <a16:creationId xmlns:a16="http://schemas.microsoft.com/office/drawing/2014/main" id="{AA738BF9-1884-0417-38F2-CDE8DCFF180E}"/>
              </a:ext>
            </a:extLst>
          </p:cNvPr>
          <p:cNvSpPr/>
          <p:nvPr/>
        </p:nvSpPr>
        <p:spPr>
          <a:xfrm>
            <a:off x="10375296" y="3476205"/>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tx1"/>
                </a:solidFill>
                <a:cs typeface="B Nazanin" panose="00000400000000000000" pitchFamily="2" charset="-78"/>
              </a:rPr>
              <a:t>شناسه </a:t>
            </a:r>
            <a:r>
              <a:rPr lang="en-US" sz="1400" b="1" dirty="0">
                <a:solidFill>
                  <a:schemeClr val="tx1"/>
                </a:solidFill>
                <a:cs typeface="B Nazanin" panose="00000400000000000000" pitchFamily="2" charset="-78"/>
              </a:rPr>
              <a:t>ORCID</a:t>
            </a:r>
          </a:p>
        </p:txBody>
      </p:sp>
      <p:sp>
        <p:nvSpPr>
          <p:cNvPr id="30" name="Rectangle: Rounded Corners 29">
            <a:hlinkClick r:id="rId11" action="ppaction://hlinksldjump"/>
            <a:extLst>
              <a:ext uri="{FF2B5EF4-FFF2-40B4-BE49-F238E27FC236}">
                <a16:creationId xmlns:a16="http://schemas.microsoft.com/office/drawing/2014/main" id="{1EFCA49D-130D-9E9E-4CC2-749E6927FED7}"/>
              </a:ext>
            </a:extLst>
          </p:cNvPr>
          <p:cNvSpPr/>
          <p:nvPr/>
        </p:nvSpPr>
        <p:spPr>
          <a:xfrm>
            <a:off x="10375296" y="388852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ساختار مقاله</a:t>
            </a:r>
            <a:endParaRPr lang="en-US" sz="1400" b="1" dirty="0">
              <a:solidFill>
                <a:schemeClr val="bg1"/>
              </a:solidFill>
              <a:cs typeface="B Nazanin" panose="00000400000000000000" pitchFamily="2" charset="-78"/>
            </a:endParaRPr>
          </a:p>
        </p:txBody>
      </p:sp>
      <p:sp>
        <p:nvSpPr>
          <p:cNvPr id="31" name="Rectangle: Rounded Corners 30">
            <a:hlinkClick r:id="rId12" action="ppaction://hlinksldjump"/>
            <a:extLst>
              <a:ext uri="{FF2B5EF4-FFF2-40B4-BE49-F238E27FC236}">
                <a16:creationId xmlns:a16="http://schemas.microsoft.com/office/drawing/2014/main" id="{B76E4E75-513A-9515-5D19-598732F57598}"/>
              </a:ext>
            </a:extLst>
          </p:cNvPr>
          <p:cNvSpPr/>
          <p:nvPr/>
        </p:nvSpPr>
        <p:spPr>
          <a:xfrm>
            <a:off x="10375296" y="43093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ارجاع دهی و نکات مهم</a:t>
            </a:r>
            <a:endParaRPr lang="en-US" sz="1400" b="1" dirty="0">
              <a:solidFill>
                <a:schemeClr val="bg1"/>
              </a:solidFill>
              <a:cs typeface="B Nazanin" panose="00000400000000000000" pitchFamily="2" charset="-78"/>
            </a:endParaRPr>
          </a:p>
        </p:txBody>
      </p:sp>
      <p:sp>
        <p:nvSpPr>
          <p:cNvPr id="32" name="Rectangle: Rounded Corners 31">
            <a:hlinkClick r:id="rId13" action="ppaction://hlinksldjump"/>
            <a:extLst>
              <a:ext uri="{FF2B5EF4-FFF2-40B4-BE49-F238E27FC236}">
                <a16:creationId xmlns:a16="http://schemas.microsoft.com/office/drawing/2014/main" id="{5F29AEBA-D6F1-8ABB-7D6A-1453B4BE38D4}"/>
              </a:ext>
            </a:extLst>
          </p:cNvPr>
          <p:cNvSpPr/>
          <p:nvPr/>
        </p:nvSpPr>
        <p:spPr>
          <a:xfrm>
            <a:off x="10375296" y="473011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انواع مقاله</a:t>
            </a:r>
            <a:endParaRPr lang="en-US" sz="1400" b="1" dirty="0">
              <a:solidFill>
                <a:schemeClr val="bg1"/>
              </a:solidFill>
              <a:cs typeface="B Nazanin" panose="00000400000000000000" pitchFamily="2" charset="-78"/>
            </a:endParaRPr>
          </a:p>
        </p:txBody>
      </p:sp>
      <p:sp>
        <p:nvSpPr>
          <p:cNvPr id="33" name="Rectangle: Rounded Corners 32">
            <a:hlinkClick r:id="rId14" action="ppaction://hlinksldjump"/>
            <a:extLst>
              <a:ext uri="{FF2B5EF4-FFF2-40B4-BE49-F238E27FC236}">
                <a16:creationId xmlns:a16="http://schemas.microsoft.com/office/drawing/2014/main" id="{4893B669-344E-23C3-9E8C-70E6A828A96A}"/>
              </a:ext>
            </a:extLst>
          </p:cNvPr>
          <p:cNvSpPr/>
          <p:nvPr/>
        </p:nvSpPr>
        <p:spPr>
          <a:xfrm>
            <a:off x="10375296" y="515090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پذیرش و داوری</a:t>
            </a:r>
            <a:endParaRPr lang="en-US" sz="1400" b="1" dirty="0">
              <a:solidFill>
                <a:schemeClr val="bg1"/>
              </a:solidFill>
              <a:cs typeface="B Nazanin" panose="00000400000000000000" pitchFamily="2" charset="-78"/>
            </a:endParaRPr>
          </a:p>
        </p:txBody>
      </p:sp>
      <p:sp>
        <p:nvSpPr>
          <p:cNvPr id="34" name="Rectangle: Rounded Corners 33">
            <a:hlinkClick r:id="rId15" action="ppaction://hlinksldjump"/>
            <a:extLst>
              <a:ext uri="{FF2B5EF4-FFF2-40B4-BE49-F238E27FC236}">
                <a16:creationId xmlns:a16="http://schemas.microsoft.com/office/drawing/2014/main" id="{8D540ECB-73BE-DE2C-441B-865E8B4EA642}"/>
              </a:ext>
            </a:extLst>
          </p:cNvPr>
          <p:cNvSpPr/>
          <p:nvPr/>
        </p:nvSpPr>
        <p:spPr>
          <a:xfrm>
            <a:off x="10375296" y="55632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سئو آکادمیک</a:t>
            </a:r>
            <a:endParaRPr lang="en-US" sz="1400" b="1" dirty="0">
              <a:solidFill>
                <a:schemeClr val="bg1"/>
              </a:solidFill>
              <a:cs typeface="B Nazanin" panose="00000400000000000000" pitchFamily="2" charset="-78"/>
            </a:endParaRPr>
          </a:p>
        </p:txBody>
      </p:sp>
      <p:sp>
        <p:nvSpPr>
          <p:cNvPr id="35" name="Rectangle: Rounded Corners 34">
            <a:hlinkClick r:id="rId16" action="ppaction://hlinksldjump"/>
            <a:extLst>
              <a:ext uri="{FF2B5EF4-FFF2-40B4-BE49-F238E27FC236}">
                <a16:creationId xmlns:a16="http://schemas.microsoft.com/office/drawing/2014/main" id="{2D29AFBE-14FF-5E80-5B6F-F3AC1E26666B}"/>
              </a:ext>
            </a:extLst>
          </p:cNvPr>
          <p:cNvSpPr/>
          <p:nvPr/>
        </p:nvSpPr>
        <p:spPr>
          <a:xfrm>
            <a:off x="10375297" y="597554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MaxQDA</a:t>
            </a:r>
            <a:endParaRPr lang="en-US" sz="1400" b="1" dirty="0">
              <a:solidFill>
                <a:schemeClr val="bg1"/>
              </a:solidFill>
              <a:cs typeface="B Nazanin" panose="00000400000000000000" pitchFamily="2" charset="-78"/>
            </a:endParaRPr>
          </a:p>
        </p:txBody>
      </p:sp>
      <p:sp>
        <p:nvSpPr>
          <p:cNvPr id="36" name="Rectangle: Rounded Corners 35">
            <a:hlinkClick r:id="rId17" action="ppaction://hlinksldjump"/>
            <a:extLst>
              <a:ext uri="{FF2B5EF4-FFF2-40B4-BE49-F238E27FC236}">
                <a16:creationId xmlns:a16="http://schemas.microsoft.com/office/drawing/2014/main" id="{C100FF4F-DDAA-2C35-15C8-12B9E8C857A1}"/>
              </a:ext>
            </a:extLst>
          </p:cNvPr>
          <p:cNvSpPr/>
          <p:nvPr/>
        </p:nvSpPr>
        <p:spPr>
          <a:xfrm>
            <a:off x="10375296" y="6396329"/>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روش‌های تحقیق منتخب</a:t>
            </a:r>
            <a:endParaRPr lang="en-US" sz="1400" b="1" dirty="0">
              <a:solidFill>
                <a:schemeClr val="bg1"/>
              </a:solidFill>
              <a:cs typeface="B Nazanin" panose="00000400000000000000" pitchFamily="2" charset="-78"/>
            </a:endParaRPr>
          </a:p>
        </p:txBody>
      </p:sp>
      <p:sp>
        <p:nvSpPr>
          <p:cNvPr id="37" name="Rectangle: Rounded Corners 36">
            <a:hlinkClick r:id="rId7" action="ppaction://hlinksldjump"/>
            <a:extLst>
              <a:ext uri="{FF2B5EF4-FFF2-40B4-BE49-F238E27FC236}">
                <a16:creationId xmlns:a16="http://schemas.microsoft.com/office/drawing/2014/main" id="{2889C3B3-A7CD-6562-F6AD-F31F154C6E8A}"/>
              </a:ext>
            </a:extLst>
          </p:cNvPr>
          <p:cNvSpPr/>
          <p:nvPr/>
        </p:nvSpPr>
        <p:spPr>
          <a:xfrm>
            <a:off x="10380825" y="2239233"/>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VOSViewer</a:t>
            </a:r>
            <a:endParaRPr lang="en-US" sz="14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3606618569"/>
      </p:ext>
    </p:extLst>
  </p:cSld>
  <p:clrMapOvr>
    <a:masterClrMapping/>
  </p:clrMapOvr>
  <p:transition spd="med">
    <p:pull/>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31ECED-F382-4404-2AA7-AA5037719464}"/>
              </a:ext>
            </a:extLst>
          </p:cNvPr>
          <p:cNvSpPr>
            <a:spLocks noGrp="1"/>
          </p:cNvSpPr>
          <p:nvPr>
            <p:ph type="title"/>
          </p:nvPr>
        </p:nvSpPr>
        <p:spPr>
          <a:xfrm>
            <a:off x="214604" y="365125"/>
            <a:ext cx="9685176" cy="707895"/>
          </a:xfrm>
          <a:solidFill>
            <a:schemeClr val="accent1">
              <a:lumMod val="40000"/>
              <a:lumOff val="60000"/>
            </a:schemeClr>
          </a:solidFill>
        </p:spPr>
        <p:txBody>
          <a:bodyPr>
            <a:normAutofit fontScale="90000"/>
          </a:bodyPr>
          <a:lstStyle/>
          <a:p>
            <a:pPr algn="r" rtl="1"/>
            <a:r>
              <a:rPr lang="fa-IR" b="1" dirty="0">
                <a:cs typeface="B Nazanin" panose="00000400000000000000" pitchFamily="2" charset="-78"/>
              </a:rPr>
              <a:t>ساختار مقاله</a:t>
            </a:r>
            <a:endParaRPr lang="en-US" b="1" dirty="0">
              <a:cs typeface="B Nazanin" panose="00000400000000000000" pitchFamily="2" charset="-78"/>
            </a:endParaRPr>
          </a:p>
        </p:txBody>
      </p:sp>
      <p:sp>
        <p:nvSpPr>
          <p:cNvPr id="17" name="Content Placeholder 2">
            <a:extLst>
              <a:ext uri="{FF2B5EF4-FFF2-40B4-BE49-F238E27FC236}">
                <a16:creationId xmlns:a16="http://schemas.microsoft.com/office/drawing/2014/main" id="{168E09BE-5C6B-1FBB-2BFF-AC850B8824F9}"/>
              </a:ext>
            </a:extLst>
          </p:cNvPr>
          <p:cNvSpPr>
            <a:spLocks noGrp="1"/>
          </p:cNvSpPr>
          <p:nvPr>
            <p:ph idx="1"/>
          </p:nvPr>
        </p:nvSpPr>
        <p:spPr>
          <a:xfrm>
            <a:off x="214604" y="1226220"/>
            <a:ext cx="9685176" cy="5479380"/>
          </a:xfrm>
        </p:spPr>
        <p:txBody>
          <a:bodyPr>
            <a:normAutofit/>
          </a:bodyPr>
          <a:lstStyle/>
          <a:p>
            <a:pPr marL="0" indent="0" algn="r" rtl="1">
              <a:buNone/>
            </a:pPr>
            <a:r>
              <a:rPr lang="fa-IR" sz="2400" b="1" dirty="0">
                <a:solidFill>
                  <a:srgbClr val="C00000"/>
                </a:solidFill>
                <a:cs typeface="B Nazanin" panose="00000400000000000000" pitchFamily="2" charset="-78"/>
              </a:rPr>
              <a:t>ساختار مقاله:</a:t>
            </a:r>
          </a:p>
          <a:p>
            <a:pPr marL="0" indent="0" algn="r" rtl="1">
              <a:buNone/>
            </a:pPr>
            <a:r>
              <a:rPr lang="fa-IR" sz="2000" b="1" dirty="0">
                <a:cs typeface="B Nazanin" panose="00000400000000000000" pitchFamily="2" charset="-78"/>
              </a:rPr>
              <a:t>1- عنوان</a:t>
            </a:r>
          </a:p>
          <a:p>
            <a:pPr marL="0" indent="0" algn="r" rtl="1">
              <a:buNone/>
            </a:pPr>
            <a:r>
              <a:rPr lang="fa-IR" sz="2000" b="1" dirty="0">
                <a:cs typeface="B Nazanin" panose="00000400000000000000" pitchFamily="2" charset="-78"/>
              </a:rPr>
              <a:t>2- مولف یا مولفان با ذکر وابستگی سازمانی (</a:t>
            </a:r>
            <a:r>
              <a:rPr lang="en-US" sz="2000" dirty="0">
                <a:cs typeface="B Nazanin" panose="00000400000000000000" pitchFamily="2" charset="-78"/>
              </a:rPr>
              <a:t>Affiliation</a:t>
            </a:r>
            <a:r>
              <a:rPr lang="fa-IR" sz="2000" b="1" dirty="0">
                <a:cs typeface="B Nazanin" panose="00000400000000000000" pitchFamily="2" charset="-78"/>
              </a:rPr>
              <a:t>)</a:t>
            </a:r>
          </a:p>
          <a:p>
            <a:pPr marL="0" indent="0" algn="r" rtl="1">
              <a:buNone/>
            </a:pPr>
            <a:r>
              <a:rPr lang="fa-IR" sz="2000" b="1" dirty="0">
                <a:cs typeface="B Nazanin" panose="00000400000000000000" pitchFamily="2" charset="-78"/>
              </a:rPr>
              <a:t>3- چکیده</a:t>
            </a:r>
          </a:p>
          <a:p>
            <a:pPr marL="0" indent="0" algn="r" rtl="1">
              <a:buNone/>
            </a:pPr>
            <a:r>
              <a:rPr lang="fa-IR" sz="2000" b="1" dirty="0">
                <a:cs typeface="B Nazanin" panose="00000400000000000000" pitchFamily="2" charset="-78"/>
              </a:rPr>
              <a:t>4- کلیدواژه‌ها</a:t>
            </a:r>
          </a:p>
          <a:p>
            <a:pPr marL="0" indent="0" algn="r" rtl="1">
              <a:buNone/>
            </a:pPr>
            <a:r>
              <a:rPr lang="fa-IR" sz="2000" b="1" dirty="0">
                <a:cs typeface="B Nazanin" panose="00000400000000000000" pitchFamily="2" charset="-78"/>
              </a:rPr>
              <a:t>5- مقدمه</a:t>
            </a:r>
          </a:p>
          <a:p>
            <a:pPr marL="0" indent="0" algn="r" rtl="1">
              <a:buNone/>
            </a:pPr>
            <a:r>
              <a:rPr lang="fa-IR" sz="2000" b="1" dirty="0">
                <a:cs typeface="B Nazanin" panose="00000400000000000000" pitchFamily="2" charset="-78"/>
              </a:rPr>
              <a:t>6- مرور پیشینه</a:t>
            </a:r>
          </a:p>
          <a:p>
            <a:pPr marL="0" indent="0" algn="r" rtl="1">
              <a:buNone/>
            </a:pPr>
            <a:r>
              <a:rPr lang="fa-IR" sz="2000" b="1" dirty="0">
                <a:cs typeface="B Nazanin" panose="00000400000000000000" pitchFamily="2" charset="-78"/>
              </a:rPr>
              <a:t>7- روش تحقیق</a:t>
            </a:r>
          </a:p>
          <a:p>
            <a:pPr marL="0" indent="0" algn="r" rtl="1">
              <a:buNone/>
            </a:pPr>
            <a:r>
              <a:rPr lang="fa-IR" sz="2000" b="1" dirty="0">
                <a:cs typeface="B Nazanin" panose="00000400000000000000" pitchFamily="2" charset="-78"/>
              </a:rPr>
              <a:t>8- نتایج (یافته ها)</a:t>
            </a:r>
          </a:p>
          <a:p>
            <a:pPr marL="0" indent="0" algn="r" rtl="1">
              <a:buNone/>
            </a:pPr>
            <a:r>
              <a:rPr lang="fa-IR" sz="2000" b="1" dirty="0">
                <a:cs typeface="B Nazanin" panose="00000400000000000000" pitchFamily="2" charset="-78"/>
              </a:rPr>
              <a:t>9- بحث و نتیجه گیری (تجزیه و تحلیل)</a:t>
            </a:r>
          </a:p>
          <a:p>
            <a:pPr marL="0" indent="0" algn="r" rtl="1">
              <a:buNone/>
            </a:pPr>
            <a:r>
              <a:rPr lang="fa-IR" sz="2000" b="1" dirty="0">
                <a:cs typeface="B Nazanin" panose="00000400000000000000" pitchFamily="2" charset="-78"/>
              </a:rPr>
              <a:t>10- منافع و پیشنهاد برای تحقیقات آینده</a:t>
            </a:r>
          </a:p>
          <a:p>
            <a:pPr marL="0" indent="0" algn="r" rtl="1">
              <a:buNone/>
            </a:pPr>
            <a:r>
              <a:rPr lang="fa-IR" sz="2000" b="1" dirty="0">
                <a:cs typeface="B Nazanin" panose="00000400000000000000" pitchFamily="2" charset="-78"/>
              </a:rPr>
              <a:t>11- منابع</a:t>
            </a:r>
          </a:p>
          <a:p>
            <a:pPr marL="0" indent="0" algn="r" rtl="1">
              <a:buNone/>
            </a:pPr>
            <a:r>
              <a:rPr lang="fa-IR" sz="2000" b="1" dirty="0">
                <a:solidFill>
                  <a:srgbClr val="0070C0"/>
                </a:solidFill>
                <a:cs typeface="B Nazanin" panose="00000400000000000000" pitchFamily="2" charset="-78"/>
              </a:rPr>
              <a:t>ساختار مقاله با توجه به نوع پژوهش و همچنین نشریه انتخاب شده، متفاوت است.</a:t>
            </a:r>
          </a:p>
        </p:txBody>
      </p:sp>
      <p:sp>
        <p:nvSpPr>
          <p:cNvPr id="79" name="Speech Bubble: Rectangle with Corners Rounded 78">
            <a:extLst>
              <a:ext uri="{FF2B5EF4-FFF2-40B4-BE49-F238E27FC236}">
                <a16:creationId xmlns:a16="http://schemas.microsoft.com/office/drawing/2014/main" id="{92FC07D1-6F81-F58F-6B4B-465E20F3FE34}"/>
              </a:ext>
            </a:extLst>
          </p:cNvPr>
          <p:cNvSpPr/>
          <p:nvPr/>
        </p:nvSpPr>
        <p:spPr>
          <a:xfrm>
            <a:off x="214604" y="1165416"/>
            <a:ext cx="8116596" cy="612648"/>
          </a:xfrm>
          <a:prstGeom prst="wedgeRoundRectCallout">
            <a:avLst>
              <a:gd name="adj1" fmla="val 37402"/>
              <a:gd name="adj2" fmla="val 108106"/>
              <a:gd name="adj3" fmla="val 16667"/>
            </a:avLst>
          </a:prstGeom>
        </p:spPr>
        <p:style>
          <a:lnRef idx="3">
            <a:schemeClr val="lt1"/>
          </a:lnRef>
          <a:fillRef idx="1">
            <a:schemeClr val="accent4"/>
          </a:fillRef>
          <a:effectRef idx="1">
            <a:schemeClr val="accent4"/>
          </a:effectRef>
          <a:fontRef idx="minor">
            <a:schemeClr val="lt1"/>
          </a:fontRef>
        </p:style>
        <p:txBody>
          <a:bodyPr rtlCol="0" anchor="ctr"/>
          <a:lstStyle/>
          <a:p>
            <a:pPr algn="r" rtl="1"/>
            <a:endParaRPr lang="fa-IR" sz="1400" b="1" dirty="0">
              <a:solidFill>
                <a:schemeClr val="tx1"/>
              </a:solidFill>
              <a:cs typeface="B Nazanin" panose="00000400000000000000" pitchFamily="2" charset="-78"/>
            </a:endParaRPr>
          </a:p>
          <a:p>
            <a:pPr algn="r" rtl="1"/>
            <a:endParaRPr lang="fa-IR" sz="1400" b="1" dirty="0">
              <a:solidFill>
                <a:schemeClr val="tx1"/>
              </a:solidFill>
              <a:cs typeface="B Nazanin" panose="00000400000000000000" pitchFamily="2" charset="-78"/>
            </a:endParaRPr>
          </a:p>
          <a:p>
            <a:pPr algn="r" rtl="1"/>
            <a:endParaRPr lang="fa-IR" sz="1400" b="1" dirty="0">
              <a:solidFill>
                <a:schemeClr val="tx1"/>
              </a:solidFill>
              <a:cs typeface="B Nazanin" panose="00000400000000000000" pitchFamily="2" charset="-78"/>
            </a:endParaRPr>
          </a:p>
          <a:p>
            <a:pPr algn="r" rtl="1"/>
            <a:r>
              <a:rPr lang="fa-IR" sz="1400" b="1" dirty="0">
                <a:solidFill>
                  <a:schemeClr val="tx1"/>
                </a:solidFill>
                <a:cs typeface="B Nazanin" panose="00000400000000000000" pitchFamily="2" charset="-78"/>
              </a:rPr>
              <a:t>مثال: </a:t>
            </a:r>
            <a:r>
              <a:rPr lang="fa-IR" sz="1400" dirty="0">
                <a:solidFill>
                  <a:schemeClr val="tx1"/>
                </a:solidFill>
                <a:cs typeface="B Nazanin" panose="00000400000000000000" pitchFamily="2" charset="-78"/>
              </a:rPr>
              <a:t>حمزه شیخ شعاعی </a:t>
            </a:r>
          </a:p>
          <a:p>
            <a:pPr algn="r" rtl="1"/>
            <a:r>
              <a:rPr lang="fa-IR" sz="1400" dirty="0">
                <a:solidFill>
                  <a:schemeClr val="tx1"/>
                </a:solidFill>
                <a:cs typeface="B Nazanin" panose="00000400000000000000" pitchFamily="2" charset="-78"/>
              </a:rPr>
              <a:t>دانشجوی دکتری، مدیریت تکنولوژی گرایش انتقال تکنولوژی، گروه مدیریت تکنولوژی، واحد علوم و تحقیقات، دانشگاه آزاد اسلامی، تهران، ایران</a:t>
            </a:r>
          </a:p>
          <a:p>
            <a:pPr algn="r" rtl="1"/>
            <a:r>
              <a:rPr lang="en-US" sz="1200" dirty="0">
                <a:solidFill>
                  <a:schemeClr val="tx1"/>
                </a:solidFill>
                <a:cs typeface="B Nazanin" panose="00000400000000000000" pitchFamily="2" charset="-78"/>
              </a:rPr>
              <a:t>h.sheykhshoae@srbiau.ac.ir</a:t>
            </a:r>
            <a:endParaRPr lang="fa-IR" sz="1400" dirty="0">
              <a:solidFill>
                <a:schemeClr val="tx1"/>
              </a:solidFill>
              <a:cs typeface="B Nazanin" panose="00000400000000000000" pitchFamily="2" charset="-78"/>
            </a:endParaRPr>
          </a:p>
          <a:p>
            <a:pPr algn="r" rtl="1"/>
            <a:endParaRPr lang="en-US" sz="1400" b="1" dirty="0">
              <a:solidFill>
                <a:schemeClr val="tx1"/>
              </a:solidFill>
              <a:cs typeface="B Nazanin" panose="00000400000000000000" pitchFamily="2" charset="-78"/>
            </a:endParaRPr>
          </a:p>
          <a:p>
            <a:pPr algn="ctr"/>
            <a:endParaRPr lang="en-US" sz="1400" dirty="0">
              <a:solidFill>
                <a:schemeClr val="tx1"/>
              </a:solidFill>
            </a:endParaRPr>
          </a:p>
          <a:p>
            <a:pPr algn="ctr"/>
            <a:endParaRPr lang="en-US" sz="1400" dirty="0">
              <a:solidFill>
                <a:schemeClr val="tx1"/>
              </a:solidFill>
            </a:endParaRPr>
          </a:p>
        </p:txBody>
      </p:sp>
      <p:sp>
        <p:nvSpPr>
          <p:cNvPr id="5" name="Rectangle: Rounded Corners 4">
            <a:extLst>
              <a:ext uri="{FF2B5EF4-FFF2-40B4-BE49-F238E27FC236}">
                <a16:creationId xmlns:a16="http://schemas.microsoft.com/office/drawing/2014/main" id="{C26FD6CF-A2D7-2FB0-0ACB-5F65B3824E8E}"/>
              </a:ext>
            </a:extLst>
          </p:cNvPr>
          <p:cNvSpPr/>
          <p:nvPr/>
        </p:nvSpPr>
        <p:spPr>
          <a:xfrm>
            <a:off x="214604" y="1975304"/>
            <a:ext cx="3860800" cy="914400"/>
          </a:xfrm>
          <a:prstGeom prst="roundRect">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fa-IR" b="0" i="0" dirty="0">
                <a:solidFill>
                  <a:schemeClr val="bg1"/>
                </a:solidFill>
                <a:effectLst/>
                <a:latin typeface="Shabnam"/>
                <a:cs typeface="B Nazanin" panose="00000400000000000000" pitchFamily="2" charset="-78"/>
              </a:rPr>
              <a:t>دریافت پست الکترونیک دانشگاه:</a:t>
            </a:r>
          </a:p>
          <a:p>
            <a:pPr algn="ctr"/>
            <a:r>
              <a:rPr lang="en-US" b="0" i="0" u="none" strike="noStrike" dirty="0">
                <a:solidFill>
                  <a:schemeClr val="bg1"/>
                </a:solidFill>
                <a:effectLst/>
                <a:latin typeface="Shabnam"/>
                <a:cs typeface="B Nazanin" panose="00000400000000000000" pitchFamily="2" charset="-78"/>
                <a:hlinkClick r:id="rId2">
                  <a:extLst>
                    <a:ext uri="{A12FA001-AC4F-418D-AE19-62706E023703}">
                      <ahyp:hlinkClr xmlns:ahyp="http://schemas.microsoft.com/office/drawing/2018/hyperlinkcolor" val="tx"/>
                    </a:ext>
                  </a:extLst>
                </a:hlinkClick>
              </a:rPr>
              <a:t>https://srb.iau.ir/fa/news/12840</a:t>
            </a:r>
            <a:endParaRPr lang="en-US" b="0" i="0" u="none" strike="noStrike" dirty="0">
              <a:solidFill>
                <a:schemeClr val="bg1"/>
              </a:solidFill>
              <a:effectLst/>
              <a:latin typeface="Shabnam"/>
              <a:cs typeface="B Nazanin" panose="00000400000000000000" pitchFamily="2" charset="-78"/>
            </a:endParaRPr>
          </a:p>
        </p:txBody>
      </p:sp>
      <p:sp>
        <p:nvSpPr>
          <p:cNvPr id="3" name="Rectangle 2">
            <a:extLst>
              <a:ext uri="{FF2B5EF4-FFF2-40B4-BE49-F238E27FC236}">
                <a16:creationId xmlns:a16="http://schemas.microsoft.com/office/drawing/2014/main" id="{D802DCE1-1AAC-0E45-654E-686D705FB98A}"/>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Rounded Corners 3">
            <a:hlinkClick r:id="rId3" action="ppaction://hlinksldjump"/>
            <a:extLst>
              <a:ext uri="{FF2B5EF4-FFF2-40B4-BE49-F238E27FC236}">
                <a16:creationId xmlns:a16="http://schemas.microsoft.com/office/drawing/2014/main" id="{CAB551CD-7124-D68E-5EC7-4C3FF31FA123}"/>
              </a:ext>
            </a:extLst>
          </p:cNvPr>
          <p:cNvSpPr/>
          <p:nvPr/>
        </p:nvSpPr>
        <p:spPr>
          <a:xfrm>
            <a:off x="10375296" y="95654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DOI</a:t>
            </a:r>
          </a:p>
        </p:txBody>
      </p:sp>
      <p:sp>
        <p:nvSpPr>
          <p:cNvPr id="21" name="Rectangle: Rounded Corners 20">
            <a:hlinkClick r:id="rId4" action="ppaction://hlinksldjump"/>
            <a:extLst>
              <a:ext uri="{FF2B5EF4-FFF2-40B4-BE49-F238E27FC236}">
                <a16:creationId xmlns:a16="http://schemas.microsoft.com/office/drawing/2014/main" id="{A18438F3-A748-43F3-5DF3-3870996ECFD9}"/>
              </a:ext>
            </a:extLst>
          </p:cNvPr>
          <p:cNvSpPr/>
          <p:nvPr/>
        </p:nvSpPr>
        <p:spPr>
          <a:xfrm>
            <a:off x="10375296" y="55268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bg1"/>
                </a:solidFill>
                <a:cs typeface="B Nazanin" panose="00000400000000000000" pitchFamily="2" charset="-78"/>
              </a:rPr>
              <a:t>معرفی منابع</a:t>
            </a:r>
            <a:endParaRPr lang="en-US" sz="1400" b="1" dirty="0">
              <a:solidFill>
                <a:schemeClr val="bg1"/>
              </a:solidFill>
              <a:cs typeface="B Nazanin" panose="00000400000000000000" pitchFamily="2" charset="-78"/>
            </a:endParaRPr>
          </a:p>
        </p:txBody>
      </p:sp>
      <p:pic>
        <p:nvPicPr>
          <p:cNvPr id="22" name="Picture 21">
            <a:extLst>
              <a:ext uri="{FF2B5EF4-FFF2-40B4-BE49-F238E27FC236}">
                <a16:creationId xmlns:a16="http://schemas.microsoft.com/office/drawing/2014/main" id="{1838E871-7676-EAF6-8380-1D4D2B16665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23" name="TextBox 22">
            <a:extLst>
              <a:ext uri="{FF2B5EF4-FFF2-40B4-BE49-F238E27FC236}">
                <a16:creationId xmlns:a16="http://schemas.microsoft.com/office/drawing/2014/main" id="{E576924E-644F-7351-0680-ACD3DC2CA811}"/>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24" name="Rectangle: Rounded Corners 23">
            <a:hlinkClick r:id="rId6" action="ppaction://hlinksldjump"/>
            <a:extLst>
              <a:ext uri="{FF2B5EF4-FFF2-40B4-BE49-F238E27FC236}">
                <a16:creationId xmlns:a16="http://schemas.microsoft.com/office/drawing/2014/main" id="{5E529D96-A93B-ABC8-4B98-667F89DE8749}"/>
              </a:ext>
            </a:extLst>
          </p:cNvPr>
          <p:cNvSpPr/>
          <p:nvPr/>
        </p:nvSpPr>
        <p:spPr>
          <a:xfrm>
            <a:off x="10375296" y="138580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علم سنجی</a:t>
            </a:r>
            <a:endParaRPr lang="en-US" sz="1400" b="1" dirty="0">
              <a:solidFill>
                <a:schemeClr val="bg1"/>
              </a:solidFill>
              <a:cs typeface="B Nazanin" panose="00000400000000000000" pitchFamily="2" charset="-78"/>
            </a:endParaRPr>
          </a:p>
        </p:txBody>
      </p:sp>
      <p:sp>
        <p:nvSpPr>
          <p:cNvPr id="25" name="Rectangle: Rounded Corners 24">
            <a:hlinkClick r:id="rId7" action="ppaction://hlinksldjump"/>
            <a:extLst>
              <a:ext uri="{FF2B5EF4-FFF2-40B4-BE49-F238E27FC236}">
                <a16:creationId xmlns:a16="http://schemas.microsoft.com/office/drawing/2014/main" id="{BFE26439-CDEE-6AC3-70CF-0821EA23E097}"/>
              </a:ext>
            </a:extLst>
          </p:cNvPr>
          <p:cNvSpPr/>
          <p:nvPr/>
        </p:nvSpPr>
        <p:spPr>
          <a:xfrm>
            <a:off x="10375296" y="1815066"/>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رتبه بندی نشریات</a:t>
            </a:r>
            <a:endParaRPr lang="en-US" sz="1400" b="1" dirty="0">
              <a:solidFill>
                <a:schemeClr val="bg1"/>
              </a:solidFill>
              <a:cs typeface="B Nazanin" panose="00000400000000000000" pitchFamily="2" charset="-78"/>
            </a:endParaRPr>
          </a:p>
        </p:txBody>
      </p:sp>
      <p:sp>
        <p:nvSpPr>
          <p:cNvPr id="26" name="Rectangle: Rounded Corners 25">
            <a:hlinkClick r:id="rId8" action="ppaction://hlinksldjump"/>
            <a:extLst>
              <a:ext uri="{FF2B5EF4-FFF2-40B4-BE49-F238E27FC236}">
                <a16:creationId xmlns:a16="http://schemas.microsoft.com/office/drawing/2014/main" id="{A29192BF-2534-85DB-9C53-A374D8943018}"/>
              </a:ext>
            </a:extLst>
          </p:cNvPr>
          <p:cNvSpPr/>
          <p:nvPr/>
        </p:nvSpPr>
        <p:spPr>
          <a:xfrm>
            <a:off x="10375296" y="264309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دریافت مقاله</a:t>
            </a:r>
            <a:endParaRPr lang="en-US" sz="1400" b="1" dirty="0">
              <a:solidFill>
                <a:schemeClr val="bg1"/>
              </a:solidFill>
              <a:cs typeface="B Nazanin" panose="00000400000000000000" pitchFamily="2" charset="-78"/>
            </a:endParaRPr>
          </a:p>
        </p:txBody>
      </p:sp>
      <p:sp>
        <p:nvSpPr>
          <p:cNvPr id="27" name="Rectangle: Rounded Corners 26">
            <a:hlinkClick r:id="rId9" action="ppaction://hlinksldjump"/>
            <a:extLst>
              <a:ext uri="{FF2B5EF4-FFF2-40B4-BE49-F238E27FC236}">
                <a16:creationId xmlns:a16="http://schemas.microsoft.com/office/drawing/2014/main" id="{90CD73FF-D2F5-D609-089B-0ECFFC20ECD6}"/>
              </a:ext>
            </a:extLst>
          </p:cNvPr>
          <p:cNvSpPr/>
          <p:nvPr/>
        </p:nvSpPr>
        <p:spPr>
          <a:xfrm>
            <a:off x="10375296" y="305541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سامانه پژوهشیار</a:t>
            </a:r>
            <a:endParaRPr lang="en-US" sz="1400" b="1" dirty="0">
              <a:solidFill>
                <a:schemeClr val="bg1"/>
              </a:solidFill>
              <a:cs typeface="B Nazanin" panose="00000400000000000000" pitchFamily="2" charset="-78"/>
            </a:endParaRPr>
          </a:p>
        </p:txBody>
      </p:sp>
      <p:sp>
        <p:nvSpPr>
          <p:cNvPr id="28" name="Rectangle: Rounded Corners 27">
            <a:hlinkClick r:id="rId10" action="ppaction://hlinksldjump"/>
            <a:extLst>
              <a:ext uri="{FF2B5EF4-FFF2-40B4-BE49-F238E27FC236}">
                <a16:creationId xmlns:a16="http://schemas.microsoft.com/office/drawing/2014/main" id="{3CC477F9-A9BA-AD05-34D1-63987A0A45E1}"/>
              </a:ext>
            </a:extLst>
          </p:cNvPr>
          <p:cNvSpPr/>
          <p:nvPr/>
        </p:nvSpPr>
        <p:spPr>
          <a:xfrm>
            <a:off x="10375296" y="347620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ORCID</a:t>
            </a:r>
          </a:p>
        </p:txBody>
      </p:sp>
      <p:sp>
        <p:nvSpPr>
          <p:cNvPr id="29" name="Rectangle: Rounded Corners 28">
            <a:hlinkClick r:id="rId11" action="ppaction://hlinksldjump"/>
            <a:extLst>
              <a:ext uri="{FF2B5EF4-FFF2-40B4-BE49-F238E27FC236}">
                <a16:creationId xmlns:a16="http://schemas.microsoft.com/office/drawing/2014/main" id="{B705DCB0-A74B-377E-D737-8380084B54C6}"/>
              </a:ext>
            </a:extLst>
          </p:cNvPr>
          <p:cNvSpPr/>
          <p:nvPr/>
        </p:nvSpPr>
        <p:spPr>
          <a:xfrm>
            <a:off x="10375296" y="3888528"/>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tx1"/>
                </a:solidFill>
                <a:cs typeface="B Nazanin" panose="00000400000000000000" pitchFamily="2" charset="-78"/>
              </a:rPr>
              <a:t>ساختار مقاله</a:t>
            </a:r>
            <a:endParaRPr lang="en-US" sz="1400" b="1" dirty="0">
              <a:solidFill>
                <a:schemeClr val="tx1"/>
              </a:solidFill>
              <a:cs typeface="B Nazanin" panose="00000400000000000000" pitchFamily="2" charset="-78"/>
            </a:endParaRPr>
          </a:p>
        </p:txBody>
      </p:sp>
      <p:sp>
        <p:nvSpPr>
          <p:cNvPr id="30" name="Rectangle: Rounded Corners 29">
            <a:hlinkClick r:id="rId12" action="ppaction://hlinksldjump"/>
            <a:extLst>
              <a:ext uri="{FF2B5EF4-FFF2-40B4-BE49-F238E27FC236}">
                <a16:creationId xmlns:a16="http://schemas.microsoft.com/office/drawing/2014/main" id="{08420FB9-5138-925E-127D-455317833405}"/>
              </a:ext>
            </a:extLst>
          </p:cNvPr>
          <p:cNvSpPr/>
          <p:nvPr/>
        </p:nvSpPr>
        <p:spPr>
          <a:xfrm>
            <a:off x="10375296" y="43093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ارجاع دهی و نکات مهم</a:t>
            </a:r>
            <a:endParaRPr lang="en-US" sz="1400" b="1" dirty="0">
              <a:solidFill>
                <a:schemeClr val="bg1"/>
              </a:solidFill>
              <a:cs typeface="B Nazanin" panose="00000400000000000000" pitchFamily="2" charset="-78"/>
            </a:endParaRPr>
          </a:p>
        </p:txBody>
      </p:sp>
      <p:sp>
        <p:nvSpPr>
          <p:cNvPr id="31" name="Rectangle: Rounded Corners 30">
            <a:hlinkClick r:id="rId13" action="ppaction://hlinksldjump"/>
            <a:extLst>
              <a:ext uri="{FF2B5EF4-FFF2-40B4-BE49-F238E27FC236}">
                <a16:creationId xmlns:a16="http://schemas.microsoft.com/office/drawing/2014/main" id="{C26B3462-F3AF-2119-21A8-EBF76BB75F7C}"/>
              </a:ext>
            </a:extLst>
          </p:cNvPr>
          <p:cNvSpPr/>
          <p:nvPr/>
        </p:nvSpPr>
        <p:spPr>
          <a:xfrm>
            <a:off x="10375296" y="473011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انواع مقاله</a:t>
            </a:r>
            <a:endParaRPr lang="en-US" sz="1400" b="1" dirty="0">
              <a:solidFill>
                <a:schemeClr val="bg1"/>
              </a:solidFill>
              <a:cs typeface="B Nazanin" panose="00000400000000000000" pitchFamily="2" charset="-78"/>
            </a:endParaRPr>
          </a:p>
        </p:txBody>
      </p:sp>
      <p:sp>
        <p:nvSpPr>
          <p:cNvPr id="32" name="Rectangle: Rounded Corners 31">
            <a:hlinkClick r:id="rId14" action="ppaction://hlinksldjump"/>
            <a:extLst>
              <a:ext uri="{FF2B5EF4-FFF2-40B4-BE49-F238E27FC236}">
                <a16:creationId xmlns:a16="http://schemas.microsoft.com/office/drawing/2014/main" id="{03A79438-6FD1-D888-623F-5731832744E4}"/>
              </a:ext>
            </a:extLst>
          </p:cNvPr>
          <p:cNvSpPr/>
          <p:nvPr/>
        </p:nvSpPr>
        <p:spPr>
          <a:xfrm>
            <a:off x="10375296" y="515090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پذیرش و داوری</a:t>
            </a:r>
            <a:endParaRPr lang="en-US" sz="1400" b="1" dirty="0">
              <a:solidFill>
                <a:schemeClr val="bg1"/>
              </a:solidFill>
              <a:cs typeface="B Nazanin" panose="00000400000000000000" pitchFamily="2" charset="-78"/>
            </a:endParaRPr>
          </a:p>
        </p:txBody>
      </p:sp>
      <p:sp>
        <p:nvSpPr>
          <p:cNvPr id="33" name="Rectangle: Rounded Corners 32">
            <a:hlinkClick r:id="rId15" action="ppaction://hlinksldjump"/>
            <a:extLst>
              <a:ext uri="{FF2B5EF4-FFF2-40B4-BE49-F238E27FC236}">
                <a16:creationId xmlns:a16="http://schemas.microsoft.com/office/drawing/2014/main" id="{AE92355C-A103-59A9-27F4-B903630C55AD}"/>
              </a:ext>
            </a:extLst>
          </p:cNvPr>
          <p:cNvSpPr/>
          <p:nvPr/>
        </p:nvSpPr>
        <p:spPr>
          <a:xfrm>
            <a:off x="10375296" y="55632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سئو آکادمیک</a:t>
            </a:r>
            <a:endParaRPr lang="en-US" sz="1400" b="1" dirty="0">
              <a:solidFill>
                <a:schemeClr val="bg1"/>
              </a:solidFill>
              <a:cs typeface="B Nazanin" panose="00000400000000000000" pitchFamily="2" charset="-78"/>
            </a:endParaRPr>
          </a:p>
        </p:txBody>
      </p:sp>
      <p:sp>
        <p:nvSpPr>
          <p:cNvPr id="34" name="Rectangle: Rounded Corners 33">
            <a:hlinkClick r:id="rId16" action="ppaction://hlinksldjump"/>
            <a:extLst>
              <a:ext uri="{FF2B5EF4-FFF2-40B4-BE49-F238E27FC236}">
                <a16:creationId xmlns:a16="http://schemas.microsoft.com/office/drawing/2014/main" id="{55F1CD99-0731-0A71-C43E-9F60FC8672E6}"/>
              </a:ext>
            </a:extLst>
          </p:cNvPr>
          <p:cNvSpPr/>
          <p:nvPr/>
        </p:nvSpPr>
        <p:spPr>
          <a:xfrm>
            <a:off x="10375297" y="597554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MaxQDA</a:t>
            </a:r>
            <a:endParaRPr lang="en-US" sz="1400" b="1" dirty="0">
              <a:solidFill>
                <a:schemeClr val="bg1"/>
              </a:solidFill>
              <a:cs typeface="B Nazanin" panose="00000400000000000000" pitchFamily="2" charset="-78"/>
            </a:endParaRPr>
          </a:p>
        </p:txBody>
      </p:sp>
      <p:sp>
        <p:nvSpPr>
          <p:cNvPr id="35" name="Rectangle: Rounded Corners 34">
            <a:hlinkClick r:id="rId17" action="ppaction://hlinksldjump"/>
            <a:extLst>
              <a:ext uri="{FF2B5EF4-FFF2-40B4-BE49-F238E27FC236}">
                <a16:creationId xmlns:a16="http://schemas.microsoft.com/office/drawing/2014/main" id="{B93A6330-7B6C-DD93-9041-60AC2D2C2F31}"/>
              </a:ext>
            </a:extLst>
          </p:cNvPr>
          <p:cNvSpPr/>
          <p:nvPr/>
        </p:nvSpPr>
        <p:spPr>
          <a:xfrm>
            <a:off x="10375296" y="6396329"/>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روش‌های تحقیق منتخب</a:t>
            </a:r>
            <a:endParaRPr lang="en-US" sz="1400" b="1" dirty="0">
              <a:solidFill>
                <a:schemeClr val="bg1"/>
              </a:solidFill>
              <a:cs typeface="B Nazanin" panose="00000400000000000000" pitchFamily="2" charset="-78"/>
            </a:endParaRPr>
          </a:p>
        </p:txBody>
      </p:sp>
      <p:sp>
        <p:nvSpPr>
          <p:cNvPr id="36" name="Rectangle: Rounded Corners 35">
            <a:hlinkClick r:id="rId7" action="ppaction://hlinksldjump"/>
            <a:extLst>
              <a:ext uri="{FF2B5EF4-FFF2-40B4-BE49-F238E27FC236}">
                <a16:creationId xmlns:a16="http://schemas.microsoft.com/office/drawing/2014/main" id="{0441B5AB-C3E8-3C68-EA89-50F1161B505F}"/>
              </a:ext>
            </a:extLst>
          </p:cNvPr>
          <p:cNvSpPr/>
          <p:nvPr/>
        </p:nvSpPr>
        <p:spPr>
          <a:xfrm>
            <a:off x="10380825" y="2239233"/>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VOSViewer</a:t>
            </a:r>
            <a:endParaRPr lang="en-US" sz="14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433202115"/>
      </p:ext>
    </p:extLst>
  </p:cSld>
  <p:clrMapOvr>
    <a:masterClrMapping/>
  </p:clrMapOvr>
  <p:transition spd="med">
    <p:pull/>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31ECED-F382-4404-2AA7-AA5037719464}"/>
              </a:ext>
            </a:extLst>
          </p:cNvPr>
          <p:cNvSpPr>
            <a:spLocks noGrp="1"/>
          </p:cNvSpPr>
          <p:nvPr>
            <p:ph type="title"/>
          </p:nvPr>
        </p:nvSpPr>
        <p:spPr>
          <a:xfrm>
            <a:off x="214604" y="365125"/>
            <a:ext cx="9685176" cy="707895"/>
          </a:xfrm>
          <a:solidFill>
            <a:schemeClr val="accent1">
              <a:lumMod val="40000"/>
              <a:lumOff val="60000"/>
            </a:schemeClr>
          </a:solidFill>
        </p:spPr>
        <p:txBody>
          <a:bodyPr>
            <a:normAutofit fontScale="90000"/>
          </a:bodyPr>
          <a:lstStyle/>
          <a:p>
            <a:pPr algn="r" rtl="1"/>
            <a:r>
              <a:rPr lang="fa-IR" b="1" dirty="0">
                <a:cs typeface="B Nazanin" panose="00000400000000000000" pitchFamily="2" charset="-78"/>
              </a:rPr>
              <a:t>ارجاع دهی </a:t>
            </a:r>
            <a:r>
              <a:rPr lang="en-US" sz="3600" b="1" dirty="0">
                <a:cs typeface="B Nazanin" panose="00000400000000000000" pitchFamily="2" charset="-78"/>
              </a:rPr>
              <a:t>Reference </a:t>
            </a:r>
            <a:r>
              <a:rPr lang="en-US" sz="2700" b="1" dirty="0">
                <a:cs typeface="B Nazanin" panose="00000400000000000000" pitchFamily="2" charset="-78"/>
              </a:rPr>
              <a:t>(</a:t>
            </a:r>
            <a:r>
              <a:rPr lang="en-US" sz="3600" b="1" dirty="0">
                <a:cs typeface="B Nazanin" panose="00000400000000000000" pitchFamily="2" charset="-78"/>
              </a:rPr>
              <a:t>Citation Style</a:t>
            </a:r>
            <a:r>
              <a:rPr lang="en-US" sz="2700" b="1" dirty="0">
                <a:cs typeface="B Nazanin" panose="00000400000000000000" pitchFamily="2" charset="-78"/>
              </a:rPr>
              <a:t>)</a:t>
            </a:r>
            <a:endParaRPr lang="en-US" b="1" dirty="0">
              <a:cs typeface="B Nazanin" panose="00000400000000000000" pitchFamily="2" charset="-78"/>
            </a:endParaRPr>
          </a:p>
        </p:txBody>
      </p:sp>
      <p:sp>
        <p:nvSpPr>
          <p:cNvPr id="17" name="Content Placeholder 2">
            <a:extLst>
              <a:ext uri="{FF2B5EF4-FFF2-40B4-BE49-F238E27FC236}">
                <a16:creationId xmlns:a16="http://schemas.microsoft.com/office/drawing/2014/main" id="{168E09BE-5C6B-1FBB-2BFF-AC850B8824F9}"/>
              </a:ext>
            </a:extLst>
          </p:cNvPr>
          <p:cNvSpPr>
            <a:spLocks noGrp="1"/>
          </p:cNvSpPr>
          <p:nvPr>
            <p:ph idx="1"/>
          </p:nvPr>
        </p:nvSpPr>
        <p:spPr>
          <a:xfrm>
            <a:off x="214604" y="1226220"/>
            <a:ext cx="9685176" cy="5479380"/>
          </a:xfrm>
        </p:spPr>
        <p:txBody>
          <a:bodyPr>
            <a:normAutofit/>
          </a:bodyPr>
          <a:lstStyle/>
          <a:p>
            <a:pPr marL="0" indent="0" algn="r" rtl="1">
              <a:buNone/>
            </a:pPr>
            <a:r>
              <a:rPr lang="fa-IR" sz="2400" b="1" dirty="0">
                <a:solidFill>
                  <a:srgbClr val="C00000"/>
                </a:solidFill>
                <a:cs typeface="B Nazanin" panose="00000400000000000000" pitchFamily="2" charset="-78"/>
              </a:rPr>
              <a:t>روش های ارجاع درون متن:</a:t>
            </a:r>
            <a:endParaRPr lang="fa-IR" sz="2400" b="1" dirty="0">
              <a:cs typeface="B Nazanin" panose="00000400000000000000" pitchFamily="2" charset="-78"/>
            </a:endParaRPr>
          </a:p>
          <a:p>
            <a:pPr marL="0" indent="0" algn="r" rtl="1">
              <a:lnSpc>
                <a:spcPct val="100000"/>
              </a:lnSpc>
              <a:buNone/>
            </a:pPr>
            <a:r>
              <a:rPr lang="fa-IR" sz="2000" b="1" dirty="0">
                <a:cs typeface="B Nazanin" panose="00000400000000000000" pitchFamily="2" charset="-78"/>
              </a:rPr>
              <a:t>روش نویسنده-تاریخ: </a:t>
            </a:r>
            <a:r>
              <a:rPr lang="fa-IR" sz="2000" dirty="0">
                <a:cs typeface="B Nazanin" panose="00000400000000000000" pitchFamily="2" charset="-78"/>
              </a:rPr>
              <a:t>رابط کاربری، نقش مهمی در پذیرش سامانه‌های نرم افزاری دارد </a:t>
            </a:r>
            <a:r>
              <a:rPr lang="fa-IR" sz="2000" dirty="0">
                <a:solidFill>
                  <a:srgbClr val="C00000"/>
                </a:solidFill>
                <a:cs typeface="B Nazanin" panose="00000400000000000000" pitchFamily="2" charset="-78"/>
              </a:rPr>
              <a:t>(شیخ شعاعی، 1401)</a:t>
            </a:r>
            <a:r>
              <a:rPr lang="fa-IR" sz="2000" dirty="0">
                <a:cs typeface="B Nazanin" panose="00000400000000000000" pitchFamily="2" charset="-78"/>
              </a:rPr>
              <a:t>.</a:t>
            </a:r>
            <a:endParaRPr lang="fa-IR" sz="2400" dirty="0">
              <a:cs typeface="B Nazanin" panose="00000400000000000000" pitchFamily="2" charset="-78"/>
            </a:endParaRPr>
          </a:p>
          <a:p>
            <a:pPr marL="0" indent="0" algn="r" rtl="1">
              <a:buNone/>
            </a:pPr>
            <a:r>
              <a:rPr lang="fa-IR" sz="2000" b="1" dirty="0">
                <a:cs typeface="B Nazanin" panose="00000400000000000000" pitchFamily="2" charset="-78"/>
              </a:rPr>
              <a:t>روش عددی: </a:t>
            </a:r>
            <a:r>
              <a:rPr lang="fa-IR" sz="2000" dirty="0">
                <a:cs typeface="B Nazanin" panose="00000400000000000000" pitchFamily="2" charset="-78"/>
              </a:rPr>
              <a:t>رابط کاربری، نقش مهمی در پذیرش سامانه‌های نرم افزاری دارد </a:t>
            </a:r>
            <a:r>
              <a:rPr lang="fa-IR" sz="2000" dirty="0">
                <a:solidFill>
                  <a:srgbClr val="C00000"/>
                </a:solidFill>
                <a:cs typeface="B Nazanin" panose="00000400000000000000" pitchFamily="2" charset="-78"/>
              </a:rPr>
              <a:t>[1]</a:t>
            </a:r>
            <a:r>
              <a:rPr lang="fa-IR" sz="2000" dirty="0">
                <a:cs typeface="B Nazanin" panose="00000400000000000000" pitchFamily="2" charset="-78"/>
              </a:rPr>
              <a:t>.</a:t>
            </a:r>
            <a:endParaRPr lang="fa-IR" sz="2000" b="1" dirty="0">
              <a:cs typeface="B Nazanin" panose="00000400000000000000" pitchFamily="2" charset="-78"/>
            </a:endParaRPr>
          </a:p>
          <a:p>
            <a:pPr marL="0" indent="0" algn="r" rtl="1">
              <a:buNone/>
            </a:pPr>
            <a:r>
              <a:rPr lang="fa-IR" sz="2000" b="1" dirty="0">
                <a:cs typeface="B Nazanin" panose="00000400000000000000" pitchFamily="2" charset="-78"/>
              </a:rPr>
              <a:t>روش نشانه­ گذاری: </a:t>
            </a:r>
            <a:r>
              <a:rPr lang="fa-IR" sz="2000" dirty="0">
                <a:cs typeface="B Nazanin" panose="00000400000000000000" pitchFamily="2" charset="-78"/>
              </a:rPr>
              <a:t>رابط کاربری، نقش مهمی در پذیرش سامانه‌های نرم افزاری دارد .</a:t>
            </a:r>
            <a:endParaRPr lang="en-US" sz="2000" dirty="0">
              <a:cs typeface="B Nazanin" panose="00000400000000000000" pitchFamily="2" charset="-78"/>
            </a:endParaRPr>
          </a:p>
          <a:p>
            <a:pPr marL="0" indent="0" algn="r" rtl="1">
              <a:buNone/>
            </a:pPr>
            <a:endParaRPr lang="en-US" sz="2000" b="1" dirty="0">
              <a:cs typeface="B Nazanin" panose="00000400000000000000" pitchFamily="2" charset="-78"/>
            </a:endParaRPr>
          </a:p>
          <a:p>
            <a:pPr marL="0" indent="0" algn="r" rtl="1">
              <a:buNone/>
            </a:pPr>
            <a:r>
              <a:rPr lang="fa-IR" sz="2000" b="1" dirty="0">
                <a:solidFill>
                  <a:srgbClr val="C00000"/>
                </a:solidFill>
                <a:cs typeface="B Nazanin" panose="00000400000000000000" pitchFamily="2" charset="-78"/>
              </a:rPr>
              <a:t>انواع شیوه های ارجاع:</a:t>
            </a:r>
            <a:endParaRPr lang="fa-IR" sz="2000" b="1" dirty="0">
              <a:cs typeface="B Nazanin" panose="00000400000000000000" pitchFamily="2" charset="-78"/>
            </a:endParaRPr>
          </a:p>
          <a:p>
            <a:pPr marL="0" indent="0" algn="r" rtl="1">
              <a:buNone/>
            </a:pPr>
            <a:endParaRPr lang="fa-IR" sz="2000" b="1" dirty="0">
              <a:cs typeface="B Nazanin" panose="00000400000000000000" pitchFamily="2" charset="-78"/>
            </a:endParaRPr>
          </a:p>
          <a:p>
            <a:pPr marL="0" indent="0" algn="r" rtl="1">
              <a:buNone/>
            </a:pPr>
            <a:endParaRPr lang="fa-IR" sz="2000" b="1" dirty="0">
              <a:cs typeface="B Nazanin" panose="00000400000000000000" pitchFamily="2" charset="-78"/>
            </a:endParaRPr>
          </a:p>
        </p:txBody>
      </p:sp>
      <p:sp>
        <p:nvSpPr>
          <p:cNvPr id="4" name="TextBox 3">
            <a:extLst>
              <a:ext uri="{FF2B5EF4-FFF2-40B4-BE49-F238E27FC236}">
                <a16:creationId xmlns:a16="http://schemas.microsoft.com/office/drawing/2014/main" id="{A12630DA-FAEC-CC03-8B3A-80537DAA278B}"/>
              </a:ext>
            </a:extLst>
          </p:cNvPr>
          <p:cNvSpPr txBox="1"/>
          <p:nvPr/>
        </p:nvSpPr>
        <p:spPr>
          <a:xfrm>
            <a:off x="3098800" y="2345266"/>
            <a:ext cx="293670" cy="369332"/>
          </a:xfrm>
          <a:prstGeom prst="rect">
            <a:avLst/>
          </a:prstGeom>
          <a:noFill/>
        </p:spPr>
        <p:txBody>
          <a:bodyPr wrap="none" rtlCol="0">
            <a:spAutoFit/>
          </a:bodyPr>
          <a:lstStyle/>
          <a:p>
            <a:r>
              <a:rPr lang="fa-IR" dirty="0">
                <a:solidFill>
                  <a:srgbClr val="C00000"/>
                </a:solidFill>
                <a:cs typeface="B Nazanin" panose="00000400000000000000" pitchFamily="2" charset="-78"/>
              </a:rPr>
              <a:t>1</a:t>
            </a:r>
            <a:endParaRPr lang="en-US" dirty="0">
              <a:solidFill>
                <a:srgbClr val="C00000"/>
              </a:solidFill>
              <a:cs typeface="B Nazanin" panose="00000400000000000000" pitchFamily="2" charset="-78"/>
            </a:endParaRPr>
          </a:p>
        </p:txBody>
      </p:sp>
      <p:graphicFrame>
        <p:nvGraphicFramePr>
          <p:cNvPr id="20" name="Table 19">
            <a:extLst>
              <a:ext uri="{FF2B5EF4-FFF2-40B4-BE49-F238E27FC236}">
                <a16:creationId xmlns:a16="http://schemas.microsoft.com/office/drawing/2014/main" id="{8187A9CC-C88E-21EF-64BD-47196D4A0201}"/>
              </a:ext>
            </a:extLst>
          </p:cNvPr>
          <p:cNvGraphicFramePr>
            <a:graphicFrameLocks noGrp="1"/>
          </p:cNvGraphicFramePr>
          <p:nvPr>
            <p:extLst>
              <p:ext uri="{D42A27DB-BD31-4B8C-83A1-F6EECF244321}">
                <p14:modId xmlns:p14="http://schemas.microsoft.com/office/powerpoint/2010/main" val="3635437337"/>
              </p:ext>
            </p:extLst>
          </p:nvPr>
        </p:nvGraphicFramePr>
        <p:xfrm>
          <a:off x="214604" y="3062301"/>
          <a:ext cx="7185264" cy="3708400"/>
        </p:xfrm>
        <a:graphic>
          <a:graphicData uri="http://schemas.openxmlformats.org/drawingml/2006/table">
            <a:tbl>
              <a:tblPr firstRow="1" bandRow="1">
                <a:tableStyleId>{85BE263C-DBD7-4A20-BB59-AAB30ACAA65A}</a:tableStyleId>
              </a:tblPr>
              <a:tblGrid>
                <a:gridCol w="2395088">
                  <a:extLst>
                    <a:ext uri="{9D8B030D-6E8A-4147-A177-3AD203B41FA5}">
                      <a16:colId xmlns:a16="http://schemas.microsoft.com/office/drawing/2014/main" val="2824904906"/>
                    </a:ext>
                  </a:extLst>
                </a:gridCol>
                <a:gridCol w="2395088">
                  <a:extLst>
                    <a:ext uri="{9D8B030D-6E8A-4147-A177-3AD203B41FA5}">
                      <a16:colId xmlns:a16="http://schemas.microsoft.com/office/drawing/2014/main" val="2601454845"/>
                    </a:ext>
                  </a:extLst>
                </a:gridCol>
                <a:gridCol w="2395088">
                  <a:extLst>
                    <a:ext uri="{9D8B030D-6E8A-4147-A177-3AD203B41FA5}">
                      <a16:colId xmlns:a16="http://schemas.microsoft.com/office/drawing/2014/main" val="2333370599"/>
                    </a:ext>
                  </a:extLst>
                </a:gridCol>
              </a:tblGrid>
              <a:tr h="370840">
                <a:tc>
                  <a:txBody>
                    <a:bodyPr/>
                    <a:lstStyle/>
                    <a:p>
                      <a:pPr algn="ctr" rtl="1" fontAlgn="base"/>
                      <a:r>
                        <a:rPr lang="fa-IR" sz="1600" b="1" dirty="0">
                          <a:effectLst/>
                          <a:cs typeface="B Nazanin" panose="00000400000000000000" pitchFamily="2" charset="-78"/>
                        </a:rPr>
                        <a:t>نوع ارجاع دهی</a:t>
                      </a:r>
                      <a:endParaRPr lang="fa-IR" sz="1600" dirty="0">
                        <a:effectLst/>
                        <a:latin typeface="IRANSans"/>
                        <a:cs typeface="B Nazanin" panose="00000400000000000000" pitchFamily="2" charset="-78"/>
                      </a:endParaRPr>
                    </a:p>
                  </a:txBody>
                  <a:tcPr marL="47625" marR="47625" marT="47625" marB="47625" anchor="ctr"/>
                </a:tc>
                <a:tc>
                  <a:txBody>
                    <a:bodyPr/>
                    <a:lstStyle/>
                    <a:p>
                      <a:pPr algn="ctr" rtl="1" fontAlgn="base"/>
                      <a:r>
                        <a:rPr lang="fa-IR" sz="1600" b="1">
                          <a:effectLst/>
                          <a:cs typeface="B Nazanin" panose="00000400000000000000" pitchFamily="2" charset="-78"/>
                        </a:rPr>
                        <a:t>تخصص و موضوع</a:t>
                      </a:r>
                      <a:endParaRPr lang="fa-IR" sz="1600">
                        <a:effectLst/>
                        <a:latin typeface="IRANSans"/>
                        <a:cs typeface="B Nazanin" panose="00000400000000000000" pitchFamily="2" charset="-78"/>
                      </a:endParaRPr>
                    </a:p>
                  </a:txBody>
                  <a:tcPr marL="47625" marR="47625" marT="47625" marB="47625" anchor="ctr"/>
                </a:tc>
                <a:tc>
                  <a:txBody>
                    <a:bodyPr/>
                    <a:lstStyle/>
                    <a:p>
                      <a:pPr algn="ctr" rtl="1" fontAlgn="base"/>
                      <a:r>
                        <a:rPr lang="fa-IR" sz="1600" b="1" dirty="0">
                          <a:effectLst/>
                          <a:cs typeface="B Nazanin" panose="00000400000000000000" pitchFamily="2" charset="-78"/>
                        </a:rPr>
                        <a:t>روش ارجاع دهی</a:t>
                      </a:r>
                      <a:endParaRPr lang="fa-IR" sz="1600" dirty="0">
                        <a:effectLst/>
                        <a:latin typeface="IRANSans"/>
                        <a:cs typeface="B Nazanin" panose="00000400000000000000" pitchFamily="2" charset="-78"/>
                      </a:endParaRPr>
                    </a:p>
                  </a:txBody>
                  <a:tcPr marL="47625" marR="47625" marT="47625" marB="47625" anchor="ctr"/>
                </a:tc>
                <a:extLst>
                  <a:ext uri="{0D108BD9-81ED-4DB2-BD59-A6C34878D82A}">
                    <a16:rowId xmlns:a16="http://schemas.microsoft.com/office/drawing/2014/main" val="3998090308"/>
                  </a:ext>
                </a:extLst>
              </a:tr>
              <a:tr h="370840">
                <a:tc>
                  <a:txBody>
                    <a:bodyPr/>
                    <a:lstStyle/>
                    <a:p>
                      <a:pPr algn="ctr" rtl="1" fontAlgn="base"/>
                      <a:r>
                        <a:rPr lang="en-US" sz="1600" b="1" dirty="0">
                          <a:effectLst/>
                          <a:cs typeface="B Nazanin" panose="00000400000000000000" pitchFamily="2" charset="-78"/>
                        </a:rPr>
                        <a:t>APA</a:t>
                      </a:r>
                      <a:endParaRPr lang="en-US" sz="1600" dirty="0">
                        <a:effectLst/>
                        <a:latin typeface="IRANSans"/>
                        <a:cs typeface="B Nazanin" panose="00000400000000000000" pitchFamily="2" charset="-78"/>
                      </a:endParaRPr>
                    </a:p>
                  </a:txBody>
                  <a:tcPr marL="47625" marR="47625" marT="47625" marB="47625" anchor="ctr"/>
                </a:tc>
                <a:tc>
                  <a:txBody>
                    <a:bodyPr/>
                    <a:lstStyle/>
                    <a:p>
                      <a:pPr algn="ctr" rtl="1" fontAlgn="base"/>
                      <a:r>
                        <a:rPr lang="fa-IR" sz="1600" dirty="0">
                          <a:effectLst/>
                          <a:cs typeface="B Nazanin" panose="00000400000000000000" pitchFamily="2" charset="-78"/>
                        </a:rPr>
                        <a:t>علوم اجتماعی</a:t>
                      </a:r>
                      <a:endParaRPr lang="fa-IR" sz="1600" dirty="0">
                        <a:effectLst/>
                        <a:latin typeface="IRANSans"/>
                        <a:cs typeface="B Nazanin" panose="00000400000000000000" pitchFamily="2" charset="-78"/>
                      </a:endParaRPr>
                    </a:p>
                  </a:txBody>
                  <a:tcPr marL="47625" marR="47625" marT="47625" marB="47625" anchor="ctr"/>
                </a:tc>
                <a:tc>
                  <a:txBody>
                    <a:bodyPr/>
                    <a:lstStyle/>
                    <a:p>
                      <a:pPr algn="ctr" rtl="1" fontAlgn="base"/>
                      <a:r>
                        <a:rPr lang="fa-IR" sz="1600" dirty="0">
                          <a:effectLst/>
                          <a:cs typeface="B Nazanin" panose="00000400000000000000" pitchFamily="2" charset="-78"/>
                        </a:rPr>
                        <a:t>نویسنده-تاریخ</a:t>
                      </a:r>
                      <a:endParaRPr lang="fa-IR" sz="1600" dirty="0">
                        <a:effectLst/>
                        <a:latin typeface="IRANSans"/>
                        <a:cs typeface="B Nazanin" panose="00000400000000000000" pitchFamily="2" charset="-78"/>
                      </a:endParaRPr>
                    </a:p>
                  </a:txBody>
                  <a:tcPr marL="47625" marR="47625" marT="47625" marB="47625" anchor="ctr"/>
                </a:tc>
                <a:extLst>
                  <a:ext uri="{0D108BD9-81ED-4DB2-BD59-A6C34878D82A}">
                    <a16:rowId xmlns:a16="http://schemas.microsoft.com/office/drawing/2014/main" val="1763191471"/>
                  </a:ext>
                </a:extLst>
              </a:tr>
              <a:tr h="370840">
                <a:tc>
                  <a:txBody>
                    <a:bodyPr/>
                    <a:lstStyle/>
                    <a:p>
                      <a:pPr algn="ctr" rtl="1" fontAlgn="base"/>
                      <a:r>
                        <a:rPr lang="fa-IR" sz="1600" b="1" dirty="0">
                          <a:effectLst/>
                          <a:cs typeface="B Nazanin" panose="00000400000000000000" pitchFamily="2" charset="-78"/>
                        </a:rPr>
                        <a:t>هاروارد</a:t>
                      </a:r>
                      <a:endParaRPr lang="fa-IR" sz="1600" dirty="0">
                        <a:effectLst/>
                        <a:latin typeface="IRANSans"/>
                        <a:cs typeface="B Nazanin" panose="00000400000000000000" pitchFamily="2" charset="-78"/>
                      </a:endParaRPr>
                    </a:p>
                  </a:txBody>
                  <a:tcPr marL="47625" marR="47625" marT="47625" marB="47625" anchor="ctr"/>
                </a:tc>
                <a:tc>
                  <a:txBody>
                    <a:bodyPr/>
                    <a:lstStyle/>
                    <a:p>
                      <a:pPr algn="ctr" rtl="1" fontAlgn="base"/>
                      <a:r>
                        <a:rPr lang="fa-IR" sz="1600">
                          <a:effectLst/>
                          <a:cs typeface="B Nazanin" panose="00000400000000000000" pitchFamily="2" charset="-78"/>
                        </a:rPr>
                        <a:t>اقتصاد</a:t>
                      </a:r>
                      <a:endParaRPr lang="fa-IR" sz="1600">
                        <a:effectLst/>
                        <a:latin typeface="IRANSans"/>
                        <a:cs typeface="B Nazanin" panose="00000400000000000000" pitchFamily="2" charset="-78"/>
                      </a:endParaRPr>
                    </a:p>
                  </a:txBody>
                  <a:tcPr marL="47625" marR="47625" marT="47625" marB="47625" anchor="ctr"/>
                </a:tc>
                <a:tc>
                  <a:txBody>
                    <a:bodyPr/>
                    <a:lstStyle/>
                    <a:p>
                      <a:pPr algn="ctr" rtl="1" fontAlgn="base"/>
                      <a:r>
                        <a:rPr lang="fa-IR" sz="1600" dirty="0">
                          <a:effectLst/>
                          <a:cs typeface="B Nazanin" panose="00000400000000000000" pitchFamily="2" charset="-78"/>
                        </a:rPr>
                        <a:t>نویسنده-تاریخ</a:t>
                      </a:r>
                      <a:endParaRPr lang="fa-IR" sz="1600" dirty="0">
                        <a:effectLst/>
                        <a:latin typeface="IRANSans"/>
                        <a:cs typeface="B Nazanin" panose="00000400000000000000" pitchFamily="2" charset="-78"/>
                      </a:endParaRPr>
                    </a:p>
                  </a:txBody>
                  <a:tcPr marL="47625" marR="47625" marT="47625" marB="47625" anchor="ctr"/>
                </a:tc>
                <a:extLst>
                  <a:ext uri="{0D108BD9-81ED-4DB2-BD59-A6C34878D82A}">
                    <a16:rowId xmlns:a16="http://schemas.microsoft.com/office/drawing/2014/main" val="2971802394"/>
                  </a:ext>
                </a:extLst>
              </a:tr>
              <a:tr h="370840">
                <a:tc>
                  <a:txBody>
                    <a:bodyPr/>
                    <a:lstStyle/>
                    <a:p>
                      <a:pPr algn="ctr" rtl="1" fontAlgn="base"/>
                      <a:r>
                        <a:rPr lang="fa-IR" sz="1600" b="1" dirty="0">
                          <a:effectLst/>
                          <a:cs typeface="B Nazanin" panose="00000400000000000000" pitchFamily="2" charset="-78"/>
                        </a:rPr>
                        <a:t>ونکوور</a:t>
                      </a:r>
                      <a:endParaRPr lang="fa-IR" sz="1600" dirty="0">
                        <a:effectLst/>
                        <a:latin typeface="IRANSans"/>
                        <a:cs typeface="B Nazanin" panose="00000400000000000000" pitchFamily="2" charset="-78"/>
                      </a:endParaRPr>
                    </a:p>
                  </a:txBody>
                  <a:tcPr marL="47625" marR="47625" marT="47625" marB="47625" anchor="ctr"/>
                </a:tc>
                <a:tc>
                  <a:txBody>
                    <a:bodyPr/>
                    <a:lstStyle/>
                    <a:p>
                      <a:pPr algn="ctr" rtl="1" fontAlgn="base"/>
                      <a:r>
                        <a:rPr lang="fa-IR" sz="1600">
                          <a:effectLst/>
                          <a:cs typeface="B Nazanin" panose="00000400000000000000" pitchFamily="2" charset="-78"/>
                        </a:rPr>
                        <a:t>علوم پزشکی</a:t>
                      </a:r>
                      <a:endParaRPr lang="fa-IR" sz="1600">
                        <a:effectLst/>
                        <a:latin typeface="IRANSans"/>
                        <a:cs typeface="B Nazanin" panose="00000400000000000000" pitchFamily="2" charset="-78"/>
                      </a:endParaRPr>
                    </a:p>
                  </a:txBody>
                  <a:tcPr marL="47625" marR="47625" marT="47625" marB="47625" anchor="ctr"/>
                </a:tc>
                <a:tc>
                  <a:txBody>
                    <a:bodyPr/>
                    <a:lstStyle/>
                    <a:p>
                      <a:pPr algn="ctr" rtl="1" fontAlgn="base"/>
                      <a:r>
                        <a:rPr lang="fa-IR" sz="1600" dirty="0">
                          <a:effectLst/>
                          <a:cs typeface="B Nazanin" panose="00000400000000000000" pitchFamily="2" charset="-78"/>
                        </a:rPr>
                        <a:t>عددی</a:t>
                      </a:r>
                      <a:endParaRPr lang="fa-IR" sz="1600" dirty="0">
                        <a:effectLst/>
                        <a:latin typeface="IRANSans"/>
                        <a:cs typeface="B Nazanin" panose="00000400000000000000" pitchFamily="2" charset="-78"/>
                      </a:endParaRPr>
                    </a:p>
                  </a:txBody>
                  <a:tcPr marL="47625" marR="47625" marT="47625" marB="47625" anchor="ctr"/>
                </a:tc>
                <a:extLst>
                  <a:ext uri="{0D108BD9-81ED-4DB2-BD59-A6C34878D82A}">
                    <a16:rowId xmlns:a16="http://schemas.microsoft.com/office/drawing/2014/main" val="47841208"/>
                  </a:ext>
                </a:extLst>
              </a:tr>
              <a:tr h="370840">
                <a:tc>
                  <a:txBody>
                    <a:bodyPr/>
                    <a:lstStyle/>
                    <a:p>
                      <a:pPr algn="ctr" rtl="1" fontAlgn="base"/>
                      <a:r>
                        <a:rPr lang="en-US" sz="1600" b="1" dirty="0">
                          <a:effectLst/>
                          <a:cs typeface="B Nazanin" panose="00000400000000000000" pitchFamily="2" charset="-78"/>
                        </a:rPr>
                        <a:t>MLA</a:t>
                      </a:r>
                      <a:endParaRPr lang="en-US" sz="1600" dirty="0">
                        <a:effectLst/>
                        <a:latin typeface="IRANSans"/>
                        <a:cs typeface="B Nazanin" panose="00000400000000000000" pitchFamily="2" charset="-78"/>
                      </a:endParaRPr>
                    </a:p>
                  </a:txBody>
                  <a:tcPr marL="47625" marR="47625" marT="47625" marB="47625" anchor="ctr"/>
                </a:tc>
                <a:tc>
                  <a:txBody>
                    <a:bodyPr/>
                    <a:lstStyle/>
                    <a:p>
                      <a:pPr algn="ctr" rtl="1" fontAlgn="base"/>
                      <a:r>
                        <a:rPr lang="fa-IR" sz="1600">
                          <a:effectLst/>
                          <a:cs typeface="B Nazanin" panose="00000400000000000000" pitchFamily="2" charset="-78"/>
                        </a:rPr>
                        <a:t>علوم انسانی(تخصص زبان شناسی)</a:t>
                      </a:r>
                      <a:endParaRPr lang="fa-IR" sz="1600">
                        <a:effectLst/>
                        <a:latin typeface="IRANSans"/>
                        <a:cs typeface="B Nazanin" panose="00000400000000000000" pitchFamily="2" charset="-78"/>
                      </a:endParaRPr>
                    </a:p>
                  </a:txBody>
                  <a:tcPr marL="47625" marR="47625" marT="47625" marB="47625" anchor="ctr"/>
                </a:tc>
                <a:tc>
                  <a:txBody>
                    <a:bodyPr/>
                    <a:lstStyle/>
                    <a:p>
                      <a:pPr algn="ctr" rtl="1" fontAlgn="base"/>
                      <a:r>
                        <a:rPr lang="fa-IR" sz="1600" dirty="0">
                          <a:effectLst/>
                          <a:cs typeface="B Nazanin" panose="00000400000000000000" pitchFamily="2" charset="-78"/>
                        </a:rPr>
                        <a:t>نویسنده-عدد صفحه</a:t>
                      </a:r>
                      <a:endParaRPr lang="fa-IR" sz="1600" dirty="0">
                        <a:effectLst/>
                        <a:latin typeface="IRANSans"/>
                        <a:cs typeface="B Nazanin" panose="00000400000000000000" pitchFamily="2" charset="-78"/>
                      </a:endParaRPr>
                    </a:p>
                  </a:txBody>
                  <a:tcPr marL="47625" marR="47625" marT="47625" marB="47625" anchor="ctr"/>
                </a:tc>
                <a:extLst>
                  <a:ext uri="{0D108BD9-81ED-4DB2-BD59-A6C34878D82A}">
                    <a16:rowId xmlns:a16="http://schemas.microsoft.com/office/drawing/2014/main" val="2239466584"/>
                  </a:ext>
                </a:extLst>
              </a:tr>
              <a:tr h="370840">
                <a:tc>
                  <a:txBody>
                    <a:bodyPr/>
                    <a:lstStyle/>
                    <a:p>
                      <a:pPr algn="ctr" rtl="1" fontAlgn="base"/>
                      <a:r>
                        <a:rPr lang="en-US" sz="1600" b="1" dirty="0">
                          <a:effectLst/>
                          <a:cs typeface="B Nazanin" panose="00000400000000000000" pitchFamily="2" charset="-78"/>
                        </a:rPr>
                        <a:t>IEEE</a:t>
                      </a:r>
                      <a:endParaRPr lang="en-US" sz="1600" dirty="0">
                        <a:effectLst/>
                        <a:latin typeface="IRANSans"/>
                        <a:cs typeface="B Nazanin" panose="00000400000000000000" pitchFamily="2" charset="-78"/>
                      </a:endParaRPr>
                    </a:p>
                  </a:txBody>
                  <a:tcPr marL="47625" marR="47625" marT="47625" marB="47625" anchor="ctr"/>
                </a:tc>
                <a:tc>
                  <a:txBody>
                    <a:bodyPr/>
                    <a:lstStyle/>
                    <a:p>
                      <a:pPr algn="ctr" rtl="1" fontAlgn="base"/>
                      <a:r>
                        <a:rPr lang="fa-IR" sz="1600" dirty="0">
                          <a:effectLst/>
                          <a:cs typeface="B Nazanin" panose="00000400000000000000" pitchFamily="2" charset="-78"/>
                        </a:rPr>
                        <a:t>علوم سخت مانند </a:t>
                      </a:r>
                      <a:r>
                        <a:rPr lang="en-US" sz="1600" dirty="0">
                          <a:effectLst/>
                          <a:cs typeface="B Nazanin" panose="00000400000000000000" pitchFamily="2" charset="-78"/>
                        </a:rPr>
                        <a:t>IT</a:t>
                      </a:r>
                      <a:endParaRPr lang="en-US" sz="1600" dirty="0">
                        <a:effectLst/>
                        <a:latin typeface="IRANSans"/>
                        <a:cs typeface="B Nazanin" panose="00000400000000000000" pitchFamily="2" charset="-78"/>
                      </a:endParaRPr>
                    </a:p>
                  </a:txBody>
                  <a:tcPr marL="47625" marR="47625" marT="47625" marB="47625" anchor="ctr"/>
                </a:tc>
                <a:tc>
                  <a:txBody>
                    <a:bodyPr/>
                    <a:lstStyle/>
                    <a:p>
                      <a:pPr algn="ctr" rtl="1" fontAlgn="base"/>
                      <a:r>
                        <a:rPr lang="fa-IR" sz="1600" dirty="0">
                          <a:effectLst/>
                          <a:cs typeface="B Nazanin" panose="00000400000000000000" pitchFamily="2" charset="-78"/>
                        </a:rPr>
                        <a:t>عددی</a:t>
                      </a:r>
                      <a:endParaRPr lang="fa-IR" sz="1600" dirty="0">
                        <a:effectLst/>
                        <a:latin typeface="IRANSans"/>
                        <a:cs typeface="B Nazanin" panose="00000400000000000000" pitchFamily="2" charset="-78"/>
                      </a:endParaRPr>
                    </a:p>
                  </a:txBody>
                  <a:tcPr marL="47625" marR="47625" marT="47625" marB="47625" anchor="ctr"/>
                </a:tc>
                <a:extLst>
                  <a:ext uri="{0D108BD9-81ED-4DB2-BD59-A6C34878D82A}">
                    <a16:rowId xmlns:a16="http://schemas.microsoft.com/office/drawing/2014/main" val="4253700597"/>
                  </a:ext>
                </a:extLst>
              </a:tr>
              <a:tr h="370840">
                <a:tc>
                  <a:txBody>
                    <a:bodyPr/>
                    <a:lstStyle/>
                    <a:p>
                      <a:pPr algn="ctr" rtl="1" fontAlgn="base"/>
                      <a:r>
                        <a:rPr lang="en-US" sz="1600" b="1" dirty="0">
                          <a:effectLst/>
                          <a:cs typeface="B Nazanin" panose="00000400000000000000" pitchFamily="2" charset="-78"/>
                        </a:rPr>
                        <a:t>AAA</a:t>
                      </a:r>
                      <a:endParaRPr lang="en-US" sz="1600" dirty="0">
                        <a:effectLst/>
                        <a:latin typeface="IRANSans"/>
                        <a:cs typeface="B Nazanin" panose="00000400000000000000" pitchFamily="2" charset="-78"/>
                      </a:endParaRPr>
                    </a:p>
                  </a:txBody>
                  <a:tcPr marL="47625" marR="47625" marT="47625" marB="47625" anchor="ctr"/>
                </a:tc>
                <a:tc>
                  <a:txBody>
                    <a:bodyPr/>
                    <a:lstStyle/>
                    <a:p>
                      <a:pPr algn="ctr" rtl="1" fontAlgn="base"/>
                      <a:r>
                        <a:rPr lang="fa-IR" sz="1600">
                          <a:effectLst/>
                          <a:cs typeface="B Nazanin" panose="00000400000000000000" pitchFamily="2" charset="-78"/>
                        </a:rPr>
                        <a:t>مطالعات اجتماعی</a:t>
                      </a:r>
                      <a:endParaRPr lang="fa-IR" sz="1600">
                        <a:effectLst/>
                        <a:latin typeface="IRANSans"/>
                        <a:cs typeface="B Nazanin" panose="00000400000000000000" pitchFamily="2" charset="-78"/>
                      </a:endParaRPr>
                    </a:p>
                  </a:txBody>
                  <a:tcPr marL="47625" marR="47625" marT="47625" marB="47625" anchor="ctr"/>
                </a:tc>
                <a:tc>
                  <a:txBody>
                    <a:bodyPr/>
                    <a:lstStyle/>
                    <a:p>
                      <a:pPr algn="ctr" rtl="1" fontAlgn="base"/>
                      <a:r>
                        <a:rPr lang="fa-IR" sz="1600" dirty="0">
                          <a:effectLst/>
                          <a:cs typeface="B Nazanin" panose="00000400000000000000" pitchFamily="2" charset="-78"/>
                        </a:rPr>
                        <a:t>عددی</a:t>
                      </a:r>
                      <a:endParaRPr lang="fa-IR" sz="1600" dirty="0">
                        <a:effectLst/>
                        <a:latin typeface="IRANSans"/>
                        <a:cs typeface="B Nazanin" panose="00000400000000000000" pitchFamily="2" charset="-78"/>
                      </a:endParaRPr>
                    </a:p>
                  </a:txBody>
                  <a:tcPr marL="47625" marR="47625" marT="47625" marB="47625" anchor="ctr"/>
                </a:tc>
                <a:extLst>
                  <a:ext uri="{0D108BD9-81ED-4DB2-BD59-A6C34878D82A}">
                    <a16:rowId xmlns:a16="http://schemas.microsoft.com/office/drawing/2014/main" val="2984315672"/>
                  </a:ext>
                </a:extLst>
              </a:tr>
              <a:tr h="370840">
                <a:tc>
                  <a:txBody>
                    <a:bodyPr/>
                    <a:lstStyle/>
                    <a:p>
                      <a:pPr algn="ctr" rtl="1" fontAlgn="base"/>
                      <a:r>
                        <a:rPr lang="en-US" sz="1600" b="1" dirty="0">
                          <a:effectLst/>
                          <a:cs typeface="B Nazanin" panose="00000400000000000000" pitchFamily="2" charset="-78"/>
                        </a:rPr>
                        <a:t>ABNT</a:t>
                      </a:r>
                      <a:endParaRPr lang="en-US" sz="1600" dirty="0">
                        <a:effectLst/>
                        <a:latin typeface="IRANSans"/>
                        <a:cs typeface="B Nazanin" panose="00000400000000000000" pitchFamily="2" charset="-78"/>
                      </a:endParaRPr>
                    </a:p>
                  </a:txBody>
                  <a:tcPr marL="47625" marR="47625" marT="47625" marB="47625" anchor="ctr"/>
                </a:tc>
                <a:tc>
                  <a:txBody>
                    <a:bodyPr/>
                    <a:lstStyle/>
                    <a:p>
                      <a:pPr algn="ctr" rtl="1" fontAlgn="base"/>
                      <a:r>
                        <a:rPr lang="fa-IR" sz="1600" dirty="0">
                          <a:effectLst/>
                          <a:cs typeface="B Nazanin" panose="00000400000000000000" pitchFamily="2" charset="-78"/>
                        </a:rPr>
                        <a:t>علوم فنی</a:t>
                      </a:r>
                      <a:endParaRPr lang="fa-IR" sz="1600" dirty="0">
                        <a:effectLst/>
                        <a:latin typeface="IRANSans"/>
                        <a:cs typeface="B Nazanin" panose="00000400000000000000" pitchFamily="2" charset="-78"/>
                      </a:endParaRPr>
                    </a:p>
                  </a:txBody>
                  <a:tcPr marL="47625" marR="47625" marT="47625" marB="47625" anchor="ctr"/>
                </a:tc>
                <a:tc>
                  <a:txBody>
                    <a:bodyPr/>
                    <a:lstStyle/>
                    <a:p>
                      <a:pPr algn="ctr" rtl="1" fontAlgn="base"/>
                      <a:r>
                        <a:rPr lang="fa-IR" sz="1600" dirty="0">
                          <a:effectLst/>
                          <a:cs typeface="B Nazanin" panose="00000400000000000000" pitchFamily="2" charset="-78"/>
                        </a:rPr>
                        <a:t>عددی، نویسنده-تاریخ</a:t>
                      </a:r>
                      <a:endParaRPr lang="fa-IR" sz="1600" dirty="0">
                        <a:effectLst/>
                        <a:latin typeface="IRANSans"/>
                        <a:cs typeface="B Nazanin" panose="00000400000000000000" pitchFamily="2" charset="-78"/>
                      </a:endParaRPr>
                    </a:p>
                  </a:txBody>
                  <a:tcPr marL="47625" marR="47625" marT="47625" marB="47625" anchor="ctr"/>
                </a:tc>
                <a:extLst>
                  <a:ext uri="{0D108BD9-81ED-4DB2-BD59-A6C34878D82A}">
                    <a16:rowId xmlns:a16="http://schemas.microsoft.com/office/drawing/2014/main" val="3787514689"/>
                  </a:ext>
                </a:extLst>
              </a:tr>
              <a:tr h="370840">
                <a:tc>
                  <a:txBody>
                    <a:bodyPr/>
                    <a:lstStyle/>
                    <a:p>
                      <a:pPr algn="ctr" rtl="1" fontAlgn="base"/>
                      <a:r>
                        <a:rPr lang="fa-IR" sz="1600" b="1" dirty="0">
                          <a:effectLst/>
                          <a:cs typeface="B Nazanin" panose="00000400000000000000" pitchFamily="2" charset="-78"/>
                        </a:rPr>
                        <a:t>شیکاگو </a:t>
                      </a:r>
                      <a:r>
                        <a:rPr lang="en-US" sz="1600" b="1" dirty="0">
                          <a:effectLst/>
                          <a:cs typeface="B Nazanin" panose="00000400000000000000" pitchFamily="2" charset="-78"/>
                        </a:rPr>
                        <a:t>A</a:t>
                      </a:r>
                      <a:endParaRPr lang="en-US" sz="1600" dirty="0">
                        <a:effectLst/>
                        <a:latin typeface="IRANSans"/>
                        <a:cs typeface="B Nazanin" panose="00000400000000000000" pitchFamily="2" charset="-78"/>
                      </a:endParaRPr>
                    </a:p>
                  </a:txBody>
                  <a:tcPr marL="47625" marR="47625" marT="47625" marB="47625" anchor="ctr"/>
                </a:tc>
                <a:tc>
                  <a:txBody>
                    <a:bodyPr/>
                    <a:lstStyle/>
                    <a:p>
                      <a:pPr algn="ctr" rtl="1" fontAlgn="base"/>
                      <a:r>
                        <a:rPr lang="fa-IR" sz="1600">
                          <a:effectLst/>
                          <a:cs typeface="B Nazanin" panose="00000400000000000000" pitchFamily="2" charset="-78"/>
                        </a:rPr>
                        <a:t>علوم انسانی</a:t>
                      </a:r>
                      <a:endParaRPr lang="fa-IR" sz="1600">
                        <a:effectLst/>
                        <a:latin typeface="IRANSans"/>
                        <a:cs typeface="B Nazanin" panose="00000400000000000000" pitchFamily="2" charset="-78"/>
                      </a:endParaRPr>
                    </a:p>
                  </a:txBody>
                  <a:tcPr marL="47625" marR="47625" marT="47625" marB="47625" anchor="ctr"/>
                </a:tc>
                <a:tc>
                  <a:txBody>
                    <a:bodyPr/>
                    <a:lstStyle/>
                    <a:p>
                      <a:pPr algn="ctr" rtl="1" fontAlgn="base"/>
                      <a:r>
                        <a:rPr lang="fa-IR" sz="1600">
                          <a:effectLst/>
                          <a:cs typeface="B Nazanin" panose="00000400000000000000" pitchFamily="2" charset="-78"/>
                        </a:rPr>
                        <a:t>نشانه­ گذاری</a:t>
                      </a:r>
                      <a:endParaRPr lang="fa-IR" sz="1600">
                        <a:effectLst/>
                        <a:latin typeface="IRANSans"/>
                        <a:cs typeface="B Nazanin" panose="00000400000000000000" pitchFamily="2" charset="-78"/>
                      </a:endParaRPr>
                    </a:p>
                  </a:txBody>
                  <a:tcPr marL="47625" marR="47625" marT="47625" marB="47625" anchor="ctr"/>
                </a:tc>
                <a:extLst>
                  <a:ext uri="{0D108BD9-81ED-4DB2-BD59-A6C34878D82A}">
                    <a16:rowId xmlns:a16="http://schemas.microsoft.com/office/drawing/2014/main" val="2967141453"/>
                  </a:ext>
                </a:extLst>
              </a:tr>
              <a:tr h="370840">
                <a:tc>
                  <a:txBody>
                    <a:bodyPr/>
                    <a:lstStyle/>
                    <a:p>
                      <a:pPr algn="ctr" rtl="1" fontAlgn="base"/>
                      <a:r>
                        <a:rPr lang="fa-IR" sz="1600" b="1" dirty="0">
                          <a:effectLst/>
                          <a:cs typeface="B Nazanin" panose="00000400000000000000" pitchFamily="2" charset="-78"/>
                        </a:rPr>
                        <a:t>شیکاگو </a:t>
                      </a:r>
                      <a:r>
                        <a:rPr lang="en-US" sz="1600" b="1" dirty="0">
                          <a:effectLst/>
                          <a:cs typeface="B Nazanin" panose="00000400000000000000" pitchFamily="2" charset="-78"/>
                        </a:rPr>
                        <a:t>B</a:t>
                      </a:r>
                      <a:endParaRPr lang="en-US" sz="1600" dirty="0">
                        <a:effectLst/>
                        <a:latin typeface="IRANSans"/>
                        <a:cs typeface="B Nazanin" panose="00000400000000000000" pitchFamily="2" charset="-78"/>
                      </a:endParaRPr>
                    </a:p>
                  </a:txBody>
                  <a:tcPr marL="47625" marR="47625" marT="47625" marB="47625" anchor="ctr"/>
                </a:tc>
                <a:tc>
                  <a:txBody>
                    <a:bodyPr/>
                    <a:lstStyle/>
                    <a:p>
                      <a:pPr algn="ctr" rtl="1" fontAlgn="base"/>
                      <a:r>
                        <a:rPr lang="fa-IR" sz="1600">
                          <a:effectLst/>
                          <a:cs typeface="B Nazanin" panose="00000400000000000000" pitchFamily="2" charset="-78"/>
                        </a:rPr>
                        <a:t>علوم انسانی</a:t>
                      </a:r>
                      <a:endParaRPr lang="fa-IR" sz="1600">
                        <a:effectLst/>
                        <a:latin typeface="IRANSans"/>
                        <a:cs typeface="B Nazanin" panose="00000400000000000000" pitchFamily="2" charset="-78"/>
                      </a:endParaRPr>
                    </a:p>
                  </a:txBody>
                  <a:tcPr marL="47625" marR="47625" marT="47625" marB="47625" anchor="ctr"/>
                </a:tc>
                <a:tc>
                  <a:txBody>
                    <a:bodyPr/>
                    <a:lstStyle/>
                    <a:p>
                      <a:pPr algn="ctr" rtl="1" fontAlgn="base"/>
                      <a:r>
                        <a:rPr lang="fa-IR" sz="1600" dirty="0">
                          <a:effectLst/>
                          <a:cs typeface="B Nazanin" panose="00000400000000000000" pitchFamily="2" charset="-78"/>
                        </a:rPr>
                        <a:t>نویسنده-تاریخ</a:t>
                      </a:r>
                      <a:endParaRPr lang="fa-IR" sz="1600" dirty="0">
                        <a:effectLst/>
                        <a:latin typeface="IRANSans"/>
                        <a:cs typeface="B Nazanin" panose="00000400000000000000" pitchFamily="2" charset="-78"/>
                      </a:endParaRPr>
                    </a:p>
                  </a:txBody>
                  <a:tcPr marL="47625" marR="47625" marT="47625" marB="47625" anchor="ctr"/>
                </a:tc>
                <a:extLst>
                  <a:ext uri="{0D108BD9-81ED-4DB2-BD59-A6C34878D82A}">
                    <a16:rowId xmlns:a16="http://schemas.microsoft.com/office/drawing/2014/main" val="305743593"/>
                  </a:ext>
                </a:extLst>
              </a:tr>
            </a:tbl>
          </a:graphicData>
        </a:graphic>
      </p:graphicFrame>
      <p:sp>
        <p:nvSpPr>
          <p:cNvPr id="3" name="Rectangle 2">
            <a:extLst>
              <a:ext uri="{FF2B5EF4-FFF2-40B4-BE49-F238E27FC236}">
                <a16:creationId xmlns:a16="http://schemas.microsoft.com/office/drawing/2014/main" id="{CB05D124-CD52-35E3-44E3-7A96A4245749}"/>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Rounded Corners 5">
            <a:hlinkClick r:id="rId2" action="ppaction://hlinksldjump"/>
            <a:extLst>
              <a:ext uri="{FF2B5EF4-FFF2-40B4-BE49-F238E27FC236}">
                <a16:creationId xmlns:a16="http://schemas.microsoft.com/office/drawing/2014/main" id="{4FADB856-95DF-B7DC-8A52-4596597D1E66}"/>
              </a:ext>
            </a:extLst>
          </p:cNvPr>
          <p:cNvSpPr/>
          <p:nvPr/>
        </p:nvSpPr>
        <p:spPr>
          <a:xfrm>
            <a:off x="10375296" y="95654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DOI</a:t>
            </a:r>
          </a:p>
        </p:txBody>
      </p:sp>
      <p:sp>
        <p:nvSpPr>
          <p:cNvPr id="7" name="Rectangle: Rounded Corners 6">
            <a:hlinkClick r:id="rId3" action="ppaction://hlinksldjump"/>
            <a:extLst>
              <a:ext uri="{FF2B5EF4-FFF2-40B4-BE49-F238E27FC236}">
                <a16:creationId xmlns:a16="http://schemas.microsoft.com/office/drawing/2014/main" id="{161DFC47-6517-6983-4E06-0D3452EF0395}"/>
              </a:ext>
            </a:extLst>
          </p:cNvPr>
          <p:cNvSpPr/>
          <p:nvPr/>
        </p:nvSpPr>
        <p:spPr>
          <a:xfrm>
            <a:off x="10375296" y="55268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bg1"/>
                </a:solidFill>
                <a:cs typeface="B Nazanin" panose="00000400000000000000" pitchFamily="2" charset="-78"/>
              </a:rPr>
              <a:t>معرفی منابع</a:t>
            </a:r>
            <a:endParaRPr lang="en-US" sz="1400" b="1" dirty="0">
              <a:solidFill>
                <a:schemeClr val="bg1"/>
              </a:solidFill>
              <a:cs typeface="B Nazanin" panose="00000400000000000000" pitchFamily="2" charset="-78"/>
            </a:endParaRPr>
          </a:p>
        </p:txBody>
      </p:sp>
      <p:pic>
        <p:nvPicPr>
          <p:cNvPr id="8" name="Picture 7">
            <a:extLst>
              <a:ext uri="{FF2B5EF4-FFF2-40B4-BE49-F238E27FC236}">
                <a16:creationId xmlns:a16="http://schemas.microsoft.com/office/drawing/2014/main" id="{4F476854-C9B0-2F3C-2753-2F641640BEF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9" name="TextBox 8">
            <a:extLst>
              <a:ext uri="{FF2B5EF4-FFF2-40B4-BE49-F238E27FC236}">
                <a16:creationId xmlns:a16="http://schemas.microsoft.com/office/drawing/2014/main" id="{04AE8F1D-574B-E647-2BCB-0CBFDA0801A2}"/>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10" name="Rectangle: Rounded Corners 9">
            <a:hlinkClick r:id="rId5" action="ppaction://hlinksldjump"/>
            <a:extLst>
              <a:ext uri="{FF2B5EF4-FFF2-40B4-BE49-F238E27FC236}">
                <a16:creationId xmlns:a16="http://schemas.microsoft.com/office/drawing/2014/main" id="{6AFB131C-8854-3CDA-18D4-57E0ABA2EC29}"/>
              </a:ext>
            </a:extLst>
          </p:cNvPr>
          <p:cNvSpPr/>
          <p:nvPr/>
        </p:nvSpPr>
        <p:spPr>
          <a:xfrm>
            <a:off x="10375296" y="138580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علم سنجی</a:t>
            </a:r>
            <a:endParaRPr lang="en-US" sz="1400" b="1" dirty="0">
              <a:solidFill>
                <a:schemeClr val="bg1"/>
              </a:solidFill>
              <a:cs typeface="B Nazanin" panose="00000400000000000000" pitchFamily="2" charset="-78"/>
            </a:endParaRPr>
          </a:p>
        </p:txBody>
      </p:sp>
      <p:sp>
        <p:nvSpPr>
          <p:cNvPr id="11" name="Rectangle: Rounded Corners 10">
            <a:hlinkClick r:id="rId6" action="ppaction://hlinksldjump"/>
            <a:extLst>
              <a:ext uri="{FF2B5EF4-FFF2-40B4-BE49-F238E27FC236}">
                <a16:creationId xmlns:a16="http://schemas.microsoft.com/office/drawing/2014/main" id="{069364F1-C197-9E1B-1909-AAE368A699E4}"/>
              </a:ext>
            </a:extLst>
          </p:cNvPr>
          <p:cNvSpPr/>
          <p:nvPr/>
        </p:nvSpPr>
        <p:spPr>
          <a:xfrm>
            <a:off x="10375296" y="1815066"/>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رتبه بندی نشریات</a:t>
            </a:r>
            <a:endParaRPr lang="en-US" sz="1400" b="1" dirty="0">
              <a:solidFill>
                <a:schemeClr val="bg1"/>
              </a:solidFill>
              <a:cs typeface="B Nazanin" panose="00000400000000000000" pitchFamily="2" charset="-78"/>
            </a:endParaRPr>
          </a:p>
        </p:txBody>
      </p:sp>
      <p:sp>
        <p:nvSpPr>
          <p:cNvPr id="12" name="Rectangle: Rounded Corners 11">
            <a:hlinkClick r:id="rId7" action="ppaction://hlinksldjump"/>
            <a:extLst>
              <a:ext uri="{FF2B5EF4-FFF2-40B4-BE49-F238E27FC236}">
                <a16:creationId xmlns:a16="http://schemas.microsoft.com/office/drawing/2014/main" id="{44E56BB0-3E3E-F929-2EDE-E5FEF8E38ED0}"/>
              </a:ext>
            </a:extLst>
          </p:cNvPr>
          <p:cNvSpPr/>
          <p:nvPr/>
        </p:nvSpPr>
        <p:spPr>
          <a:xfrm>
            <a:off x="10375296" y="264309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دریافت مقاله</a:t>
            </a:r>
            <a:endParaRPr lang="en-US" sz="1400" b="1" dirty="0">
              <a:solidFill>
                <a:schemeClr val="bg1"/>
              </a:solidFill>
              <a:cs typeface="B Nazanin" panose="00000400000000000000" pitchFamily="2" charset="-78"/>
            </a:endParaRPr>
          </a:p>
        </p:txBody>
      </p:sp>
      <p:sp>
        <p:nvSpPr>
          <p:cNvPr id="13" name="Rectangle: Rounded Corners 12">
            <a:hlinkClick r:id="rId8" action="ppaction://hlinksldjump"/>
            <a:extLst>
              <a:ext uri="{FF2B5EF4-FFF2-40B4-BE49-F238E27FC236}">
                <a16:creationId xmlns:a16="http://schemas.microsoft.com/office/drawing/2014/main" id="{2D516C18-3127-0DA0-7324-834CEF6CA3D8}"/>
              </a:ext>
            </a:extLst>
          </p:cNvPr>
          <p:cNvSpPr/>
          <p:nvPr/>
        </p:nvSpPr>
        <p:spPr>
          <a:xfrm>
            <a:off x="10375296" y="305541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سامانه پژوهشیار</a:t>
            </a:r>
            <a:endParaRPr lang="en-US" sz="1400" b="1" dirty="0">
              <a:solidFill>
                <a:schemeClr val="bg1"/>
              </a:solidFill>
              <a:cs typeface="B Nazanin" panose="00000400000000000000" pitchFamily="2" charset="-78"/>
            </a:endParaRPr>
          </a:p>
        </p:txBody>
      </p:sp>
      <p:sp>
        <p:nvSpPr>
          <p:cNvPr id="14" name="Rectangle: Rounded Corners 13">
            <a:hlinkClick r:id="rId9" action="ppaction://hlinksldjump"/>
            <a:extLst>
              <a:ext uri="{FF2B5EF4-FFF2-40B4-BE49-F238E27FC236}">
                <a16:creationId xmlns:a16="http://schemas.microsoft.com/office/drawing/2014/main" id="{111AC9C9-DDB7-D8A6-DF7C-0A2C9A8C6954}"/>
              </a:ext>
            </a:extLst>
          </p:cNvPr>
          <p:cNvSpPr/>
          <p:nvPr/>
        </p:nvSpPr>
        <p:spPr>
          <a:xfrm>
            <a:off x="10375296" y="347620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ORCID</a:t>
            </a:r>
          </a:p>
        </p:txBody>
      </p:sp>
      <p:sp>
        <p:nvSpPr>
          <p:cNvPr id="15" name="Rectangle: Rounded Corners 14">
            <a:hlinkClick r:id="rId10" action="ppaction://hlinksldjump"/>
            <a:extLst>
              <a:ext uri="{FF2B5EF4-FFF2-40B4-BE49-F238E27FC236}">
                <a16:creationId xmlns:a16="http://schemas.microsoft.com/office/drawing/2014/main" id="{66D258BB-FA7C-57F3-5A2D-3FFED519978A}"/>
              </a:ext>
            </a:extLst>
          </p:cNvPr>
          <p:cNvSpPr/>
          <p:nvPr/>
        </p:nvSpPr>
        <p:spPr>
          <a:xfrm>
            <a:off x="10375296" y="388852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ساختار مقاله</a:t>
            </a:r>
            <a:endParaRPr lang="en-US" sz="1400" b="1" dirty="0">
              <a:solidFill>
                <a:schemeClr val="bg1"/>
              </a:solidFill>
              <a:cs typeface="B Nazanin" panose="00000400000000000000" pitchFamily="2" charset="-78"/>
            </a:endParaRPr>
          </a:p>
        </p:txBody>
      </p:sp>
      <p:sp>
        <p:nvSpPr>
          <p:cNvPr id="16" name="Rectangle: Rounded Corners 15">
            <a:hlinkClick r:id="rId11" action="ppaction://hlinksldjump"/>
            <a:extLst>
              <a:ext uri="{FF2B5EF4-FFF2-40B4-BE49-F238E27FC236}">
                <a16:creationId xmlns:a16="http://schemas.microsoft.com/office/drawing/2014/main" id="{25D40CAA-4EB9-0F45-2563-676721590BD9}"/>
              </a:ext>
            </a:extLst>
          </p:cNvPr>
          <p:cNvSpPr/>
          <p:nvPr/>
        </p:nvSpPr>
        <p:spPr>
          <a:xfrm>
            <a:off x="10375296" y="4309320"/>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tx1"/>
                </a:solidFill>
                <a:cs typeface="B Nazanin" panose="00000400000000000000" pitchFamily="2" charset="-78"/>
              </a:rPr>
              <a:t>ارجاع دهی و نکات مهم</a:t>
            </a:r>
            <a:endParaRPr lang="en-US" sz="1400" b="1" dirty="0">
              <a:solidFill>
                <a:schemeClr val="tx1"/>
              </a:solidFill>
              <a:cs typeface="B Nazanin" panose="00000400000000000000" pitchFamily="2" charset="-78"/>
            </a:endParaRPr>
          </a:p>
        </p:txBody>
      </p:sp>
      <p:sp>
        <p:nvSpPr>
          <p:cNvPr id="18" name="Rectangle: Rounded Corners 17">
            <a:hlinkClick r:id="rId12" action="ppaction://hlinksldjump"/>
            <a:extLst>
              <a:ext uri="{FF2B5EF4-FFF2-40B4-BE49-F238E27FC236}">
                <a16:creationId xmlns:a16="http://schemas.microsoft.com/office/drawing/2014/main" id="{FE92D85E-5331-44D0-B4CD-39626573EA63}"/>
              </a:ext>
            </a:extLst>
          </p:cNvPr>
          <p:cNvSpPr/>
          <p:nvPr/>
        </p:nvSpPr>
        <p:spPr>
          <a:xfrm>
            <a:off x="10375296" y="473011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انواع مقاله</a:t>
            </a:r>
            <a:endParaRPr lang="en-US" sz="1400" b="1" dirty="0">
              <a:solidFill>
                <a:schemeClr val="bg1"/>
              </a:solidFill>
              <a:cs typeface="B Nazanin" panose="00000400000000000000" pitchFamily="2" charset="-78"/>
            </a:endParaRPr>
          </a:p>
        </p:txBody>
      </p:sp>
      <p:sp>
        <p:nvSpPr>
          <p:cNvPr id="19" name="Rectangle: Rounded Corners 18">
            <a:hlinkClick r:id="rId13" action="ppaction://hlinksldjump"/>
            <a:extLst>
              <a:ext uri="{FF2B5EF4-FFF2-40B4-BE49-F238E27FC236}">
                <a16:creationId xmlns:a16="http://schemas.microsoft.com/office/drawing/2014/main" id="{CF287084-D4C4-C919-9318-B13698EF0916}"/>
              </a:ext>
            </a:extLst>
          </p:cNvPr>
          <p:cNvSpPr/>
          <p:nvPr/>
        </p:nvSpPr>
        <p:spPr>
          <a:xfrm>
            <a:off x="10375296" y="515090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پذیرش و داوری</a:t>
            </a:r>
            <a:endParaRPr lang="en-US" sz="1400" b="1" dirty="0">
              <a:solidFill>
                <a:schemeClr val="bg1"/>
              </a:solidFill>
              <a:cs typeface="B Nazanin" panose="00000400000000000000" pitchFamily="2" charset="-78"/>
            </a:endParaRPr>
          </a:p>
        </p:txBody>
      </p:sp>
      <p:sp>
        <p:nvSpPr>
          <p:cNvPr id="21" name="Rectangle: Rounded Corners 20">
            <a:hlinkClick r:id="rId14" action="ppaction://hlinksldjump"/>
            <a:extLst>
              <a:ext uri="{FF2B5EF4-FFF2-40B4-BE49-F238E27FC236}">
                <a16:creationId xmlns:a16="http://schemas.microsoft.com/office/drawing/2014/main" id="{1D3CB012-4339-781A-6AB2-0884F3672FA8}"/>
              </a:ext>
            </a:extLst>
          </p:cNvPr>
          <p:cNvSpPr/>
          <p:nvPr/>
        </p:nvSpPr>
        <p:spPr>
          <a:xfrm>
            <a:off x="10375296" y="55632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سئو آکادمیک</a:t>
            </a:r>
            <a:endParaRPr lang="en-US" sz="1400" b="1" dirty="0">
              <a:solidFill>
                <a:schemeClr val="bg1"/>
              </a:solidFill>
              <a:cs typeface="B Nazanin" panose="00000400000000000000" pitchFamily="2" charset="-78"/>
            </a:endParaRPr>
          </a:p>
        </p:txBody>
      </p:sp>
      <p:sp>
        <p:nvSpPr>
          <p:cNvPr id="36" name="Rectangle: Rounded Corners 35">
            <a:hlinkClick r:id="rId15" action="ppaction://hlinksldjump"/>
            <a:extLst>
              <a:ext uri="{FF2B5EF4-FFF2-40B4-BE49-F238E27FC236}">
                <a16:creationId xmlns:a16="http://schemas.microsoft.com/office/drawing/2014/main" id="{EECDBA33-466C-461B-E8F9-7E5F812F7A9D}"/>
              </a:ext>
            </a:extLst>
          </p:cNvPr>
          <p:cNvSpPr/>
          <p:nvPr/>
        </p:nvSpPr>
        <p:spPr>
          <a:xfrm>
            <a:off x="10375297" y="597554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MaxQDA</a:t>
            </a:r>
            <a:endParaRPr lang="en-US" sz="1400" b="1" dirty="0">
              <a:solidFill>
                <a:schemeClr val="bg1"/>
              </a:solidFill>
              <a:cs typeface="B Nazanin" panose="00000400000000000000" pitchFamily="2" charset="-78"/>
            </a:endParaRPr>
          </a:p>
        </p:txBody>
      </p:sp>
      <p:sp>
        <p:nvSpPr>
          <p:cNvPr id="37" name="Rectangle: Rounded Corners 36">
            <a:hlinkClick r:id="rId16" action="ppaction://hlinksldjump"/>
            <a:extLst>
              <a:ext uri="{FF2B5EF4-FFF2-40B4-BE49-F238E27FC236}">
                <a16:creationId xmlns:a16="http://schemas.microsoft.com/office/drawing/2014/main" id="{78A7B392-03B5-3B7A-25FE-3633DC4EA679}"/>
              </a:ext>
            </a:extLst>
          </p:cNvPr>
          <p:cNvSpPr/>
          <p:nvPr/>
        </p:nvSpPr>
        <p:spPr>
          <a:xfrm>
            <a:off x="10375296" y="6396329"/>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روش‌های تحقیق منتخب</a:t>
            </a:r>
            <a:endParaRPr lang="en-US" sz="1400" b="1" dirty="0">
              <a:solidFill>
                <a:schemeClr val="bg1"/>
              </a:solidFill>
              <a:cs typeface="B Nazanin" panose="00000400000000000000" pitchFamily="2" charset="-78"/>
            </a:endParaRPr>
          </a:p>
        </p:txBody>
      </p:sp>
      <p:sp>
        <p:nvSpPr>
          <p:cNvPr id="38" name="Rectangle: Rounded Corners 37">
            <a:hlinkClick r:id="rId6" action="ppaction://hlinksldjump"/>
            <a:extLst>
              <a:ext uri="{FF2B5EF4-FFF2-40B4-BE49-F238E27FC236}">
                <a16:creationId xmlns:a16="http://schemas.microsoft.com/office/drawing/2014/main" id="{975B5064-1410-6975-4DBF-B6CAA879D6B5}"/>
              </a:ext>
            </a:extLst>
          </p:cNvPr>
          <p:cNvSpPr/>
          <p:nvPr/>
        </p:nvSpPr>
        <p:spPr>
          <a:xfrm>
            <a:off x="10380825" y="2239233"/>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VOSViewer</a:t>
            </a:r>
            <a:endParaRPr lang="en-US" sz="14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3399798590"/>
      </p:ext>
    </p:extLst>
  </p:cSld>
  <p:clrMapOvr>
    <a:masterClrMapping/>
  </p:clrMapOvr>
  <p:transition spd="med">
    <p:pull/>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31ECED-F382-4404-2AA7-AA5037719464}"/>
              </a:ext>
            </a:extLst>
          </p:cNvPr>
          <p:cNvSpPr>
            <a:spLocks noGrp="1"/>
          </p:cNvSpPr>
          <p:nvPr>
            <p:ph type="title"/>
          </p:nvPr>
        </p:nvSpPr>
        <p:spPr>
          <a:xfrm>
            <a:off x="214604" y="365125"/>
            <a:ext cx="9685176" cy="707895"/>
          </a:xfrm>
          <a:solidFill>
            <a:schemeClr val="accent1">
              <a:lumMod val="40000"/>
              <a:lumOff val="60000"/>
            </a:schemeClr>
          </a:solidFill>
        </p:spPr>
        <p:txBody>
          <a:bodyPr>
            <a:normAutofit fontScale="90000"/>
          </a:bodyPr>
          <a:lstStyle/>
          <a:p>
            <a:pPr algn="r" rtl="1"/>
            <a:r>
              <a:rPr lang="fa-IR" b="1" dirty="0">
                <a:cs typeface="B Nazanin" panose="00000400000000000000" pitchFamily="2" charset="-78"/>
              </a:rPr>
              <a:t>معرفی منابع » منابع فارسی</a:t>
            </a:r>
            <a:endParaRPr lang="en-US" b="1" dirty="0">
              <a:cs typeface="B Nazanin" panose="00000400000000000000" pitchFamily="2" charset="-78"/>
            </a:endParaRPr>
          </a:p>
        </p:txBody>
      </p:sp>
      <p:sp>
        <p:nvSpPr>
          <p:cNvPr id="17" name="Content Placeholder 2">
            <a:extLst>
              <a:ext uri="{FF2B5EF4-FFF2-40B4-BE49-F238E27FC236}">
                <a16:creationId xmlns:a16="http://schemas.microsoft.com/office/drawing/2014/main" id="{168E09BE-5C6B-1FBB-2BFF-AC850B8824F9}"/>
              </a:ext>
            </a:extLst>
          </p:cNvPr>
          <p:cNvSpPr>
            <a:spLocks noGrp="1"/>
          </p:cNvSpPr>
          <p:nvPr>
            <p:ph idx="1"/>
          </p:nvPr>
        </p:nvSpPr>
        <p:spPr>
          <a:xfrm>
            <a:off x="214604" y="1226220"/>
            <a:ext cx="9685176" cy="2016514"/>
          </a:xfrm>
        </p:spPr>
        <p:txBody>
          <a:bodyPr>
            <a:normAutofit/>
          </a:bodyPr>
          <a:lstStyle/>
          <a:p>
            <a:pPr marL="0" indent="0" algn="r" rtl="1">
              <a:buNone/>
            </a:pPr>
            <a:r>
              <a:rPr lang="fa-IR" sz="2400" b="1" dirty="0">
                <a:cs typeface="B Nazanin" panose="00000400000000000000" pitchFamily="2" charset="-78"/>
              </a:rPr>
              <a:t>جهاد دانشگاهی </a:t>
            </a:r>
            <a:r>
              <a:rPr lang="en-US" sz="2400" b="1" dirty="0">
                <a:solidFill>
                  <a:srgbClr val="C00000"/>
                </a:solidFill>
                <a:cs typeface="B Nazanin" panose="00000400000000000000" pitchFamily="2" charset="-78"/>
              </a:rPr>
              <a:t>https://sid.ir</a:t>
            </a:r>
            <a:r>
              <a:rPr lang="fa-IR" sz="2400" b="1" dirty="0">
                <a:solidFill>
                  <a:srgbClr val="C00000"/>
                </a:solidFill>
                <a:cs typeface="B Nazanin" panose="00000400000000000000" pitchFamily="2" charset="-78"/>
              </a:rPr>
              <a:t> </a:t>
            </a:r>
            <a:r>
              <a:rPr lang="fa-IR" sz="2400" b="1" dirty="0">
                <a:solidFill>
                  <a:srgbClr val="0070C0"/>
                </a:solidFill>
                <a:cs typeface="B Nazanin" panose="00000400000000000000" pitchFamily="2" charset="-78"/>
              </a:rPr>
              <a:t>جستجو ودریافت رایگان مقالات</a:t>
            </a:r>
            <a:endParaRPr lang="fa-IR" sz="2000" dirty="0">
              <a:solidFill>
                <a:srgbClr val="0070C0"/>
              </a:solidFill>
              <a:cs typeface="B Nazanin" panose="00000400000000000000" pitchFamily="2" charset="-78"/>
            </a:endParaRPr>
          </a:p>
        </p:txBody>
      </p:sp>
      <p:pic>
        <p:nvPicPr>
          <p:cNvPr id="4" name="Picture 3">
            <a:extLst>
              <a:ext uri="{FF2B5EF4-FFF2-40B4-BE49-F238E27FC236}">
                <a16:creationId xmlns:a16="http://schemas.microsoft.com/office/drawing/2014/main" id="{08B3F9BD-D712-625C-2386-722CD6D40338}"/>
              </a:ext>
            </a:extLst>
          </p:cNvPr>
          <p:cNvPicPr>
            <a:picLocks noChangeAspect="1"/>
          </p:cNvPicPr>
          <p:nvPr/>
        </p:nvPicPr>
        <p:blipFill rotWithShape="1">
          <a:blip r:embed="rId2"/>
          <a:srcRect b="26543"/>
          <a:stretch/>
        </p:blipFill>
        <p:spPr>
          <a:xfrm>
            <a:off x="677907" y="1820334"/>
            <a:ext cx="8758570" cy="5037666"/>
          </a:xfrm>
          <a:prstGeom prst="rect">
            <a:avLst/>
          </a:prstGeom>
        </p:spPr>
      </p:pic>
      <p:sp>
        <p:nvSpPr>
          <p:cNvPr id="3" name="Rectangle 2">
            <a:extLst>
              <a:ext uri="{FF2B5EF4-FFF2-40B4-BE49-F238E27FC236}">
                <a16:creationId xmlns:a16="http://schemas.microsoft.com/office/drawing/2014/main" id="{96B0108A-5021-E94F-0936-CEAA854E2319}"/>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Rounded Corners 4">
            <a:hlinkClick r:id="rId3" action="ppaction://hlinksldjump"/>
            <a:extLst>
              <a:ext uri="{FF2B5EF4-FFF2-40B4-BE49-F238E27FC236}">
                <a16:creationId xmlns:a16="http://schemas.microsoft.com/office/drawing/2014/main" id="{81DB269C-9288-BE60-462C-29432449EBE8}"/>
              </a:ext>
            </a:extLst>
          </p:cNvPr>
          <p:cNvSpPr/>
          <p:nvPr/>
        </p:nvSpPr>
        <p:spPr>
          <a:xfrm>
            <a:off x="10375296" y="95654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DOI</a:t>
            </a:r>
          </a:p>
        </p:txBody>
      </p:sp>
      <p:sp>
        <p:nvSpPr>
          <p:cNvPr id="6" name="Rectangle: Rounded Corners 5">
            <a:hlinkClick r:id="rId4" action="ppaction://hlinksldjump"/>
            <a:extLst>
              <a:ext uri="{FF2B5EF4-FFF2-40B4-BE49-F238E27FC236}">
                <a16:creationId xmlns:a16="http://schemas.microsoft.com/office/drawing/2014/main" id="{5527A0B3-EDA3-FED2-3BE4-4430BB8CAC20}"/>
              </a:ext>
            </a:extLst>
          </p:cNvPr>
          <p:cNvSpPr/>
          <p:nvPr/>
        </p:nvSpPr>
        <p:spPr>
          <a:xfrm>
            <a:off x="10375296" y="552687"/>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tx1"/>
                </a:solidFill>
                <a:cs typeface="B Nazanin" panose="00000400000000000000" pitchFamily="2" charset="-78"/>
              </a:rPr>
              <a:t>معرفی منابع</a:t>
            </a:r>
            <a:endParaRPr lang="en-US" sz="1400" b="1" dirty="0">
              <a:solidFill>
                <a:schemeClr val="tx1"/>
              </a:solidFill>
              <a:cs typeface="B Nazanin" panose="00000400000000000000" pitchFamily="2" charset="-78"/>
            </a:endParaRPr>
          </a:p>
        </p:txBody>
      </p:sp>
      <p:pic>
        <p:nvPicPr>
          <p:cNvPr id="7" name="Picture 6">
            <a:extLst>
              <a:ext uri="{FF2B5EF4-FFF2-40B4-BE49-F238E27FC236}">
                <a16:creationId xmlns:a16="http://schemas.microsoft.com/office/drawing/2014/main" id="{56BC5DC0-B03B-6902-AE1F-5F3551D7D94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8" name="TextBox 7">
            <a:extLst>
              <a:ext uri="{FF2B5EF4-FFF2-40B4-BE49-F238E27FC236}">
                <a16:creationId xmlns:a16="http://schemas.microsoft.com/office/drawing/2014/main" id="{33C6B8B9-DD5E-4875-A110-9799381D81FD}"/>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9" name="Rectangle: Rounded Corners 8">
            <a:hlinkClick r:id="rId6" action="ppaction://hlinksldjump"/>
            <a:extLst>
              <a:ext uri="{FF2B5EF4-FFF2-40B4-BE49-F238E27FC236}">
                <a16:creationId xmlns:a16="http://schemas.microsoft.com/office/drawing/2014/main" id="{FD564D11-CA1C-D14C-6E2B-6B76D902983A}"/>
              </a:ext>
            </a:extLst>
          </p:cNvPr>
          <p:cNvSpPr/>
          <p:nvPr/>
        </p:nvSpPr>
        <p:spPr>
          <a:xfrm>
            <a:off x="10375296" y="138580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علم سنجی</a:t>
            </a:r>
            <a:endParaRPr lang="en-US" sz="1400" b="1" dirty="0">
              <a:solidFill>
                <a:schemeClr val="bg1"/>
              </a:solidFill>
              <a:cs typeface="B Nazanin" panose="00000400000000000000" pitchFamily="2" charset="-78"/>
            </a:endParaRPr>
          </a:p>
        </p:txBody>
      </p:sp>
      <p:sp>
        <p:nvSpPr>
          <p:cNvPr id="10" name="Rectangle: Rounded Corners 9">
            <a:hlinkClick r:id="rId7" action="ppaction://hlinksldjump"/>
            <a:extLst>
              <a:ext uri="{FF2B5EF4-FFF2-40B4-BE49-F238E27FC236}">
                <a16:creationId xmlns:a16="http://schemas.microsoft.com/office/drawing/2014/main" id="{54326E4C-C8D5-74EC-D158-B3B6CBC69F6C}"/>
              </a:ext>
            </a:extLst>
          </p:cNvPr>
          <p:cNvSpPr/>
          <p:nvPr/>
        </p:nvSpPr>
        <p:spPr>
          <a:xfrm>
            <a:off x="10375296" y="1815066"/>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رتبه بندی نشریات</a:t>
            </a:r>
            <a:endParaRPr lang="en-US" sz="1400" b="1" dirty="0">
              <a:solidFill>
                <a:schemeClr val="bg1"/>
              </a:solidFill>
              <a:cs typeface="B Nazanin" panose="00000400000000000000" pitchFamily="2" charset="-78"/>
            </a:endParaRPr>
          </a:p>
        </p:txBody>
      </p:sp>
      <p:sp>
        <p:nvSpPr>
          <p:cNvPr id="11" name="Rectangle: Rounded Corners 10">
            <a:hlinkClick r:id="rId8" action="ppaction://hlinksldjump"/>
            <a:extLst>
              <a:ext uri="{FF2B5EF4-FFF2-40B4-BE49-F238E27FC236}">
                <a16:creationId xmlns:a16="http://schemas.microsoft.com/office/drawing/2014/main" id="{588D6466-D6C4-341E-D673-595FC0F5631A}"/>
              </a:ext>
            </a:extLst>
          </p:cNvPr>
          <p:cNvSpPr/>
          <p:nvPr/>
        </p:nvSpPr>
        <p:spPr>
          <a:xfrm>
            <a:off x="10375296" y="264309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دریافت مقاله</a:t>
            </a:r>
            <a:endParaRPr lang="en-US" sz="1400" b="1" dirty="0">
              <a:solidFill>
                <a:schemeClr val="bg1"/>
              </a:solidFill>
              <a:cs typeface="B Nazanin" panose="00000400000000000000" pitchFamily="2" charset="-78"/>
            </a:endParaRPr>
          </a:p>
        </p:txBody>
      </p:sp>
      <p:sp>
        <p:nvSpPr>
          <p:cNvPr id="12" name="Rectangle: Rounded Corners 11">
            <a:hlinkClick r:id="rId9" action="ppaction://hlinksldjump"/>
            <a:extLst>
              <a:ext uri="{FF2B5EF4-FFF2-40B4-BE49-F238E27FC236}">
                <a16:creationId xmlns:a16="http://schemas.microsoft.com/office/drawing/2014/main" id="{7FFF9937-0011-D0E8-DFAD-5F1D64064839}"/>
              </a:ext>
            </a:extLst>
          </p:cNvPr>
          <p:cNvSpPr/>
          <p:nvPr/>
        </p:nvSpPr>
        <p:spPr>
          <a:xfrm>
            <a:off x="10375296" y="305541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سامانه پژوهشیار</a:t>
            </a:r>
            <a:endParaRPr lang="en-US" sz="1400" b="1" dirty="0">
              <a:solidFill>
                <a:schemeClr val="bg1"/>
              </a:solidFill>
              <a:cs typeface="B Nazanin" panose="00000400000000000000" pitchFamily="2" charset="-78"/>
            </a:endParaRPr>
          </a:p>
        </p:txBody>
      </p:sp>
      <p:sp>
        <p:nvSpPr>
          <p:cNvPr id="13" name="Rectangle: Rounded Corners 12">
            <a:hlinkClick r:id="rId10" action="ppaction://hlinksldjump"/>
            <a:extLst>
              <a:ext uri="{FF2B5EF4-FFF2-40B4-BE49-F238E27FC236}">
                <a16:creationId xmlns:a16="http://schemas.microsoft.com/office/drawing/2014/main" id="{47F8AC68-B5B5-9FA4-7994-BE7CD367F41E}"/>
              </a:ext>
            </a:extLst>
          </p:cNvPr>
          <p:cNvSpPr/>
          <p:nvPr/>
        </p:nvSpPr>
        <p:spPr>
          <a:xfrm>
            <a:off x="10375296" y="347620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ORCID</a:t>
            </a:r>
          </a:p>
        </p:txBody>
      </p:sp>
      <p:sp>
        <p:nvSpPr>
          <p:cNvPr id="14" name="Rectangle: Rounded Corners 13">
            <a:hlinkClick r:id="rId11" action="ppaction://hlinksldjump"/>
            <a:extLst>
              <a:ext uri="{FF2B5EF4-FFF2-40B4-BE49-F238E27FC236}">
                <a16:creationId xmlns:a16="http://schemas.microsoft.com/office/drawing/2014/main" id="{71C3CC93-0DFA-BBC8-F567-D653A9BB9060}"/>
              </a:ext>
            </a:extLst>
          </p:cNvPr>
          <p:cNvSpPr/>
          <p:nvPr/>
        </p:nvSpPr>
        <p:spPr>
          <a:xfrm>
            <a:off x="10375296" y="388852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ساختار مقاله</a:t>
            </a:r>
            <a:endParaRPr lang="en-US" sz="1400" b="1" dirty="0">
              <a:solidFill>
                <a:schemeClr val="bg1"/>
              </a:solidFill>
              <a:cs typeface="B Nazanin" panose="00000400000000000000" pitchFamily="2" charset="-78"/>
            </a:endParaRPr>
          </a:p>
        </p:txBody>
      </p:sp>
      <p:sp>
        <p:nvSpPr>
          <p:cNvPr id="15" name="Rectangle: Rounded Corners 14">
            <a:hlinkClick r:id="rId12" action="ppaction://hlinksldjump"/>
            <a:extLst>
              <a:ext uri="{FF2B5EF4-FFF2-40B4-BE49-F238E27FC236}">
                <a16:creationId xmlns:a16="http://schemas.microsoft.com/office/drawing/2014/main" id="{54C7695A-FB3B-116A-9BEC-E39205B8FB79}"/>
              </a:ext>
            </a:extLst>
          </p:cNvPr>
          <p:cNvSpPr/>
          <p:nvPr/>
        </p:nvSpPr>
        <p:spPr>
          <a:xfrm>
            <a:off x="10375296" y="43093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ارجاع دهی و نکات مهم</a:t>
            </a:r>
            <a:endParaRPr lang="en-US" sz="1400" b="1" dirty="0">
              <a:solidFill>
                <a:schemeClr val="bg1"/>
              </a:solidFill>
              <a:cs typeface="B Nazanin" panose="00000400000000000000" pitchFamily="2" charset="-78"/>
            </a:endParaRPr>
          </a:p>
        </p:txBody>
      </p:sp>
      <p:sp>
        <p:nvSpPr>
          <p:cNvPr id="16" name="Rectangle: Rounded Corners 15">
            <a:hlinkClick r:id="rId13" action="ppaction://hlinksldjump"/>
            <a:extLst>
              <a:ext uri="{FF2B5EF4-FFF2-40B4-BE49-F238E27FC236}">
                <a16:creationId xmlns:a16="http://schemas.microsoft.com/office/drawing/2014/main" id="{181587CE-2584-F420-A639-54727AB340FB}"/>
              </a:ext>
            </a:extLst>
          </p:cNvPr>
          <p:cNvSpPr/>
          <p:nvPr/>
        </p:nvSpPr>
        <p:spPr>
          <a:xfrm>
            <a:off x="10375296" y="473011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انواع مقاله</a:t>
            </a:r>
            <a:endParaRPr lang="en-US" sz="1400" b="1" dirty="0">
              <a:solidFill>
                <a:schemeClr val="bg1"/>
              </a:solidFill>
              <a:cs typeface="B Nazanin" panose="00000400000000000000" pitchFamily="2" charset="-78"/>
            </a:endParaRPr>
          </a:p>
        </p:txBody>
      </p:sp>
      <p:sp>
        <p:nvSpPr>
          <p:cNvPr id="18" name="Rectangle: Rounded Corners 17">
            <a:hlinkClick r:id="rId14" action="ppaction://hlinksldjump"/>
            <a:extLst>
              <a:ext uri="{FF2B5EF4-FFF2-40B4-BE49-F238E27FC236}">
                <a16:creationId xmlns:a16="http://schemas.microsoft.com/office/drawing/2014/main" id="{9968925D-0EBD-0B81-607A-2A3EF316856B}"/>
              </a:ext>
            </a:extLst>
          </p:cNvPr>
          <p:cNvSpPr/>
          <p:nvPr/>
        </p:nvSpPr>
        <p:spPr>
          <a:xfrm>
            <a:off x="10375296" y="515090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پذیرش و داوری</a:t>
            </a:r>
            <a:endParaRPr lang="en-US" sz="1400" b="1" dirty="0">
              <a:solidFill>
                <a:schemeClr val="bg1"/>
              </a:solidFill>
              <a:cs typeface="B Nazanin" panose="00000400000000000000" pitchFamily="2" charset="-78"/>
            </a:endParaRPr>
          </a:p>
        </p:txBody>
      </p:sp>
      <p:sp>
        <p:nvSpPr>
          <p:cNvPr id="19" name="Rectangle: Rounded Corners 18">
            <a:hlinkClick r:id="rId15" action="ppaction://hlinksldjump"/>
            <a:extLst>
              <a:ext uri="{FF2B5EF4-FFF2-40B4-BE49-F238E27FC236}">
                <a16:creationId xmlns:a16="http://schemas.microsoft.com/office/drawing/2014/main" id="{A7D26EFE-505A-BADC-523F-CB388735F34B}"/>
              </a:ext>
            </a:extLst>
          </p:cNvPr>
          <p:cNvSpPr/>
          <p:nvPr/>
        </p:nvSpPr>
        <p:spPr>
          <a:xfrm>
            <a:off x="10375296" y="55632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سئو آکادمیک</a:t>
            </a:r>
            <a:endParaRPr lang="en-US" sz="1400" b="1" dirty="0">
              <a:solidFill>
                <a:schemeClr val="bg1"/>
              </a:solidFill>
              <a:cs typeface="B Nazanin" panose="00000400000000000000" pitchFamily="2" charset="-78"/>
            </a:endParaRPr>
          </a:p>
        </p:txBody>
      </p:sp>
      <p:sp>
        <p:nvSpPr>
          <p:cNvPr id="20" name="Rectangle: Rounded Corners 19">
            <a:hlinkClick r:id="rId16" action="ppaction://hlinksldjump"/>
            <a:extLst>
              <a:ext uri="{FF2B5EF4-FFF2-40B4-BE49-F238E27FC236}">
                <a16:creationId xmlns:a16="http://schemas.microsoft.com/office/drawing/2014/main" id="{CCB2E7DE-468D-BDC3-60B5-65E5B5739048}"/>
              </a:ext>
            </a:extLst>
          </p:cNvPr>
          <p:cNvSpPr/>
          <p:nvPr/>
        </p:nvSpPr>
        <p:spPr>
          <a:xfrm>
            <a:off x="10375297" y="597554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MaxQDA</a:t>
            </a:r>
            <a:endParaRPr lang="en-US" sz="1400" b="1" dirty="0">
              <a:solidFill>
                <a:schemeClr val="bg1"/>
              </a:solidFill>
              <a:cs typeface="B Nazanin" panose="00000400000000000000" pitchFamily="2" charset="-78"/>
            </a:endParaRPr>
          </a:p>
        </p:txBody>
      </p:sp>
      <p:sp>
        <p:nvSpPr>
          <p:cNvPr id="21" name="Rectangle: Rounded Corners 20">
            <a:hlinkClick r:id="rId17" action="ppaction://hlinksldjump"/>
            <a:extLst>
              <a:ext uri="{FF2B5EF4-FFF2-40B4-BE49-F238E27FC236}">
                <a16:creationId xmlns:a16="http://schemas.microsoft.com/office/drawing/2014/main" id="{7C2A602E-5C2C-2300-8EAF-B03386BE26DC}"/>
              </a:ext>
            </a:extLst>
          </p:cNvPr>
          <p:cNvSpPr/>
          <p:nvPr/>
        </p:nvSpPr>
        <p:spPr>
          <a:xfrm>
            <a:off x="10375296" y="6396329"/>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روش‌های تحقیق منتخب</a:t>
            </a:r>
            <a:endParaRPr lang="en-US" sz="1400" b="1" dirty="0">
              <a:solidFill>
                <a:schemeClr val="bg1"/>
              </a:solidFill>
              <a:cs typeface="B Nazanin" panose="00000400000000000000" pitchFamily="2" charset="-78"/>
            </a:endParaRPr>
          </a:p>
        </p:txBody>
      </p:sp>
      <p:sp>
        <p:nvSpPr>
          <p:cNvPr id="26" name="Rectangle: Rounded Corners 25">
            <a:hlinkClick r:id="rId7" action="ppaction://hlinksldjump"/>
            <a:extLst>
              <a:ext uri="{FF2B5EF4-FFF2-40B4-BE49-F238E27FC236}">
                <a16:creationId xmlns:a16="http://schemas.microsoft.com/office/drawing/2014/main" id="{A903CDB6-0D1A-85DC-829B-7FC6E36421B6}"/>
              </a:ext>
            </a:extLst>
          </p:cNvPr>
          <p:cNvSpPr/>
          <p:nvPr/>
        </p:nvSpPr>
        <p:spPr>
          <a:xfrm>
            <a:off x="10380825" y="2239233"/>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VOSViewer</a:t>
            </a:r>
            <a:endParaRPr lang="en-US" sz="14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893585859"/>
      </p:ext>
    </p:extLst>
  </p:cSld>
  <p:clrMapOvr>
    <a:masterClrMapping/>
  </p:clrMapOvr>
  <p:transition spd="med">
    <p:pull/>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9E421A2-0BCD-44CC-6F41-ED172C39138B}"/>
              </a:ext>
            </a:extLst>
          </p:cNvPr>
          <p:cNvPicPr>
            <a:picLocks noChangeAspect="1"/>
          </p:cNvPicPr>
          <p:nvPr/>
        </p:nvPicPr>
        <p:blipFill>
          <a:blip r:embed="rId2"/>
          <a:stretch>
            <a:fillRect/>
          </a:stretch>
        </p:blipFill>
        <p:spPr>
          <a:xfrm>
            <a:off x="314325" y="1485625"/>
            <a:ext cx="9814055" cy="5101442"/>
          </a:xfrm>
          <a:prstGeom prst="rect">
            <a:avLst/>
          </a:prstGeom>
        </p:spPr>
      </p:pic>
      <p:sp>
        <p:nvSpPr>
          <p:cNvPr id="2" name="Title 1">
            <a:extLst>
              <a:ext uri="{FF2B5EF4-FFF2-40B4-BE49-F238E27FC236}">
                <a16:creationId xmlns:a16="http://schemas.microsoft.com/office/drawing/2014/main" id="{C431ECED-F382-4404-2AA7-AA5037719464}"/>
              </a:ext>
            </a:extLst>
          </p:cNvPr>
          <p:cNvSpPr>
            <a:spLocks noGrp="1"/>
          </p:cNvSpPr>
          <p:nvPr>
            <p:ph type="title"/>
          </p:nvPr>
        </p:nvSpPr>
        <p:spPr>
          <a:xfrm>
            <a:off x="214604" y="365125"/>
            <a:ext cx="9685176" cy="707895"/>
          </a:xfrm>
          <a:solidFill>
            <a:schemeClr val="accent1">
              <a:lumMod val="40000"/>
              <a:lumOff val="60000"/>
            </a:schemeClr>
          </a:solidFill>
        </p:spPr>
        <p:txBody>
          <a:bodyPr>
            <a:normAutofit fontScale="90000"/>
          </a:bodyPr>
          <a:lstStyle/>
          <a:p>
            <a:pPr algn="r" rtl="1"/>
            <a:r>
              <a:rPr lang="fa-IR" b="1" dirty="0">
                <a:cs typeface="B Nazanin" panose="00000400000000000000" pitchFamily="2" charset="-78"/>
              </a:rPr>
              <a:t>ارجاع دهی </a:t>
            </a:r>
            <a:r>
              <a:rPr lang="en-US" sz="3600" b="1" dirty="0">
                <a:cs typeface="B Nazanin" panose="00000400000000000000" pitchFamily="2" charset="-78"/>
              </a:rPr>
              <a:t>Reference</a:t>
            </a:r>
            <a:endParaRPr lang="en-US" b="1" dirty="0">
              <a:cs typeface="B Nazanin" panose="00000400000000000000" pitchFamily="2" charset="-78"/>
            </a:endParaRPr>
          </a:p>
        </p:txBody>
      </p:sp>
      <p:sp>
        <p:nvSpPr>
          <p:cNvPr id="17" name="Content Placeholder 2">
            <a:extLst>
              <a:ext uri="{FF2B5EF4-FFF2-40B4-BE49-F238E27FC236}">
                <a16:creationId xmlns:a16="http://schemas.microsoft.com/office/drawing/2014/main" id="{168E09BE-5C6B-1FBB-2BFF-AC850B8824F9}"/>
              </a:ext>
            </a:extLst>
          </p:cNvPr>
          <p:cNvSpPr>
            <a:spLocks noGrp="1"/>
          </p:cNvSpPr>
          <p:nvPr>
            <p:ph idx="1"/>
          </p:nvPr>
        </p:nvSpPr>
        <p:spPr>
          <a:xfrm>
            <a:off x="214604" y="1226220"/>
            <a:ext cx="9685176" cy="5479380"/>
          </a:xfrm>
        </p:spPr>
        <p:txBody>
          <a:bodyPr>
            <a:normAutofit/>
          </a:bodyPr>
          <a:lstStyle/>
          <a:p>
            <a:pPr marL="0" indent="0" algn="r" rtl="1">
              <a:buNone/>
            </a:pPr>
            <a:r>
              <a:rPr lang="fa-IR" sz="2400" b="1" dirty="0">
                <a:solidFill>
                  <a:srgbClr val="C00000"/>
                </a:solidFill>
                <a:cs typeface="B Nazanin" panose="00000400000000000000" pitchFamily="2" charset="-78"/>
              </a:rPr>
              <a:t>نمونه ارجاع به منابع فارسی:</a:t>
            </a:r>
            <a:endParaRPr lang="fa-IR" sz="2000" b="1" dirty="0">
              <a:cs typeface="B Nazanin" panose="00000400000000000000" pitchFamily="2" charset="-78"/>
            </a:endParaRPr>
          </a:p>
        </p:txBody>
      </p:sp>
      <p:sp>
        <p:nvSpPr>
          <p:cNvPr id="3" name="Rectangle 2">
            <a:extLst>
              <a:ext uri="{FF2B5EF4-FFF2-40B4-BE49-F238E27FC236}">
                <a16:creationId xmlns:a16="http://schemas.microsoft.com/office/drawing/2014/main" id="{9C3A09E2-AE8C-4157-FE5B-D712534E0ADA}"/>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Rounded Corners 4">
            <a:hlinkClick r:id="rId3" action="ppaction://hlinksldjump"/>
            <a:extLst>
              <a:ext uri="{FF2B5EF4-FFF2-40B4-BE49-F238E27FC236}">
                <a16:creationId xmlns:a16="http://schemas.microsoft.com/office/drawing/2014/main" id="{FEE62D41-5FCF-3D70-6394-5EE4E9D784DE}"/>
              </a:ext>
            </a:extLst>
          </p:cNvPr>
          <p:cNvSpPr/>
          <p:nvPr/>
        </p:nvSpPr>
        <p:spPr>
          <a:xfrm>
            <a:off x="10375296" y="95654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DOI</a:t>
            </a:r>
          </a:p>
        </p:txBody>
      </p:sp>
      <p:sp>
        <p:nvSpPr>
          <p:cNvPr id="7" name="Rectangle: Rounded Corners 6">
            <a:hlinkClick r:id="rId4" action="ppaction://hlinksldjump"/>
            <a:extLst>
              <a:ext uri="{FF2B5EF4-FFF2-40B4-BE49-F238E27FC236}">
                <a16:creationId xmlns:a16="http://schemas.microsoft.com/office/drawing/2014/main" id="{D565596A-66A2-9958-86E7-2BCA665616CF}"/>
              </a:ext>
            </a:extLst>
          </p:cNvPr>
          <p:cNvSpPr/>
          <p:nvPr/>
        </p:nvSpPr>
        <p:spPr>
          <a:xfrm>
            <a:off x="10375296" y="55268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bg1"/>
                </a:solidFill>
                <a:cs typeface="B Nazanin" panose="00000400000000000000" pitchFamily="2" charset="-78"/>
              </a:rPr>
              <a:t>معرفی منابع</a:t>
            </a:r>
            <a:endParaRPr lang="en-US" sz="1400" b="1" dirty="0">
              <a:solidFill>
                <a:schemeClr val="bg1"/>
              </a:solidFill>
              <a:cs typeface="B Nazanin" panose="00000400000000000000" pitchFamily="2" charset="-78"/>
            </a:endParaRPr>
          </a:p>
        </p:txBody>
      </p:sp>
      <p:pic>
        <p:nvPicPr>
          <p:cNvPr id="23" name="Picture 22">
            <a:extLst>
              <a:ext uri="{FF2B5EF4-FFF2-40B4-BE49-F238E27FC236}">
                <a16:creationId xmlns:a16="http://schemas.microsoft.com/office/drawing/2014/main" id="{079DAC48-0A6B-9A68-9123-94424352EB0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24" name="TextBox 23">
            <a:extLst>
              <a:ext uri="{FF2B5EF4-FFF2-40B4-BE49-F238E27FC236}">
                <a16:creationId xmlns:a16="http://schemas.microsoft.com/office/drawing/2014/main" id="{DABA1ABA-5EE4-F000-DAAE-F879FB044635}"/>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25" name="Rectangle: Rounded Corners 24">
            <a:hlinkClick r:id="rId6" action="ppaction://hlinksldjump"/>
            <a:extLst>
              <a:ext uri="{FF2B5EF4-FFF2-40B4-BE49-F238E27FC236}">
                <a16:creationId xmlns:a16="http://schemas.microsoft.com/office/drawing/2014/main" id="{974E63DE-870B-59A8-50F8-FBDD0F301F6A}"/>
              </a:ext>
            </a:extLst>
          </p:cNvPr>
          <p:cNvSpPr/>
          <p:nvPr/>
        </p:nvSpPr>
        <p:spPr>
          <a:xfrm>
            <a:off x="10375296" y="138580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علم سنجی</a:t>
            </a:r>
            <a:endParaRPr lang="en-US" sz="1400" b="1" dirty="0">
              <a:solidFill>
                <a:schemeClr val="bg1"/>
              </a:solidFill>
              <a:cs typeface="B Nazanin" panose="00000400000000000000" pitchFamily="2" charset="-78"/>
            </a:endParaRPr>
          </a:p>
        </p:txBody>
      </p:sp>
      <p:sp>
        <p:nvSpPr>
          <p:cNvPr id="26" name="Rectangle: Rounded Corners 25">
            <a:hlinkClick r:id="rId7" action="ppaction://hlinksldjump"/>
            <a:extLst>
              <a:ext uri="{FF2B5EF4-FFF2-40B4-BE49-F238E27FC236}">
                <a16:creationId xmlns:a16="http://schemas.microsoft.com/office/drawing/2014/main" id="{52902F78-4606-0374-4FA5-D1440DFED3A2}"/>
              </a:ext>
            </a:extLst>
          </p:cNvPr>
          <p:cNvSpPr/>
          <p:nvPr/>
        </p:nvSpPr>
        <p:spPr>
          <a:xfrm>
            <a:off x="10375296" y="1815066"/>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رتبه بندی نشریات</a:t>
            </a:r>
            <a:endParaRPr lang="en-US" sz="1400" b="1" dirty="0">
              <a:solidFill>
                <a:schemeClr val="bg1"/>
              </a:solidFill>
              <a:cs typeface="B Nazanin" panose="00000400000000000000" pitchFamily="2" charset="-78"/>
            </a:endParaRPr>
          </a:p>
        </p:txBody>
      </p:sp>
      <p:sp>
        <p:nvSpPr>
          <p:cNvPr id="27" name="Rectangle: Rounded Corners 26">
            <a:hlinkClick r:id="rId8" action="ppaction://hlinksldjump"/>
            <a:extLst>
              <a:ext uri="{FF2B5EF4-FFF2-40B4-BE49-F238E27FC236}">
                <a16:creationId xmlns:a16="http://schemas.microsoft.com/office/drawing/2014/main" id="{47E4732B-CE52-2FEF-A065-654032CE85F0}"/>
              </a:ext>
            </a:extLst>
          </p:cNvPr>
          <p:cNvSpPr/>
          <p:nvPr/>
        </p:nvSpPr>
        <p:spPr>
          <a:xfrm>
            <a:off x="10375296" y="264309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دریافت مقاله</a:t>
            </a:r>
            <a:endParaRPr lang="en-US" sz="1400" b="1" dirty="0">
              <a:solidFill>
                <a:schemeClr val="bg1"/>
              </a:solidFill>
              <a:cs typeface="B Nazanin" panose="00000400000000000000" pitchFamily="2" charset="-78"/>
            </a:endParaRPr>
          </a:p>
        </p:txBody>
      </p:sp>
      <p:sp>
        <p:nvSpPr>
          <p:cNvPr id="28" name="Rectangle: Rounded Corners 27">
            <a:hlinkClick r:id="rId9" action="ppaction://hlinksldjump"/>
            <a:extLst>
              <a:ext uri="{FF2B5EF4-FFF2-40B4-BE49-F238E27FC236}">
                <a16:creationId xmlns:a16="http://schemas.microsoft.com/office/drawing/2014/main" id="{16CA8469-5818-7C72-432D-63926734E4CF}"/>
              </a:ext>
            </a:extLst>
          </p:cNvPr>
          <p:cNvSpPr/>
          <p:nvPr/>
        </p:nvSpPr>
        <p:spPr>
          <a:xfrm>
            <a:off x="10375296" y="305541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سامانه پژوهشیار</a:t>
            </a:r>
            <a:endParaRPr lang="en-US" sz="1400" b="1" dirty="0">
              <a:solidFill>
                <a:schemeClr val="bg1"/>
              </a:solidFill>
              <a:cs typeface="B Nazanin" panose="00000400000000000000" pitchFamily="2" charset="-78"/>
            </a:endParaRPr>
          </a:p>
        </p:txBody>
      </p:sp>
      <p:sp>
        <p:nvSpPr>
          <p:cNvPr id="29" name="Rectangle: Rounded Corners 28">
            <a:hlinkClick r:id="rId10" action="ppaction://hlinksldjump"/>
            <a:extLst>
              <a:ext uri="{FF2B5EF4-FFF2-40B4-BE49-F238E27FC236}">
                <a16:creationId xmlns:a16="http://schemas.microsoft.com/office/drawing/2014/main" id="{426E7B61-72C2-81C9-36D5-E6E50324B70A}"/>
              </a:ext>
            </a:extLst>
          </p:cNvPr>
          <p:cNvSpPr/>
          <p:nvPr/>
        </p:nvSpPr>
        <p:spPr>
          <a:xfrm>
            <a:off x="10375296" y="347620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ORCID</a:t>
            </a:r>
          </a:p>
        </p:txBody>
      </p:sp>
      <p:sp>
        <p:nvSpPr>
          <p:cNvPr id="30" name="Rectangle: Rounded Corners 29">
            <a:hlinkClick r:id="rId11" action="ppaction://hlinksldjump"/>
            <a:extLst>
              <a:ext uri="{FF2B5EF4-FFF2-40B4-BE49-F238E27FC236}">
                <a16:creationId xmlns:a16="http://schemas.microsoft.com/office/drawing/2014/main" id="{7AD0ED0B-F02A-6806-BF8B-11BAD35269E7}"/>
              </a:ext>
            </a:extLst>
          </p:cNvPr>
          <p:cNvSpPr/>
          <p:nvPr/>
        </p:nvSpPr>
        <p:spPr>
          <a:xfrm>
            <a:off x="10375296" y="388852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ساختار مقاله</a:t>
            </a:r>
            <a:endParaRPr lang="en-US" sz="1400" b="1" dirty="0">
              <a:solidFill>
                <a:schemeClr val="bg1"/>
              </a:solidFill>
              <a:cs typeface="B Nazanin" panose="00000400000000000000" pitchFamily="2" charset="-78"/>
            </a:endParaRPr>
          </a:p>
        </p:txBody>
      </p:sp>
      <p:sp>
        <p:nvSpPr>
          <p:cNvPr id="31" name="Rectangle: Rounded Corners 30">
            <a:hlinkClick r:id="rId12" action="ppaction://hlinksldjump"/>
            <a:extLst>
              <a:ext uri="{FF2B5EF4-FFF2-40B4-BE49-F238E27FC236}">
                <a16:creationId xmlns:a16="http://schemas.microsoft.com/office/drawing/2014/main" id="{72C4E252-CD73-2361-9D58-69559AE76AF6}"/>
              </a:ext>
            </a:extLst>
          </p:cNvPr>
          <p:cNvSpPr/>
          <p:nvPr/>
        </p:nvSpPr>
        <p:spPr>
          <a:xfrm>
            <a:off x="10375296" y="4309320"/>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tx1"/>
                </a:solidFill>
                <a:cs typeface="B Nazanin" panose="00000400000000000000" pitchFamily="2" charset="-78"/>
              </a:rPr>
              <a:t>ارجاع دهی و نکات مهم</a:t>
            </a:r>
            <a:endParaRPr lang="en-US" sz="1400" b="1" dirty="0">
              <a:solidFill>
                <a:schemeClr val="tx1"/>
              </a:solidFill>
              <a:cs typeface="B Nazanin" panose="00000400000000000000" pitchFamily="2" charset="-78"/>
            </a:endParaRPr>
          </a:p>
        </p:txBody>
      </p:sp>
      <p:sp>
        <p:nvSpPr>
          <p:cNvPr id="32" name="Rectangle: Rounded Corners 31">
            <a:hlinkClick r:id="rId13" action="ppaction://hlinksldjump"/>
            <a:extLst>
              <a:ext uri="{FF2B5EF4-FFF2-40B4-BE49-F238E27FC236}">
                <a16:creationId xmlns:a16="http://schemas.microsoft.com/office/drawing/2014/main" id="{5F5E70BA-F320-2E00-3C01-6889F577E721}"/>
              </a:ext>
            </a:extLst>
          </p:cNvPr>
          <p:cNvSpPr/>
          <p:nvPr/>
        </p:nvSpPr>
        <p:spPr>
          <a:xfrm>
            <a:off x="10375296" y="473011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انواع مقاله</a:t>
            </a:r>
            <a:endParaRPr lang="en-US" sz="1400" b="1" dirty="0">
              <a:solidFill>
                <a:schemeClr val="bg1"/>
              </a:solidFill>
              <a:cs typeface="B Nazanin" panose="00000400000000000000" pitchFamily="2" charset="-78"/>
            </a:endParaRPr>
          </a:p>
        </p:txBody>
      </p:sp>
      <p:sp>
        <p:nvSpPr>
          <p:cNvPr id="33" name="Rectangle: Rounded Corners 32">
            <a:hlinkClick r:id="rId14" action="ppaction://hlinksldjump"/>
            <a:extLst>
              <a:ext uri="{FF2B5EF4-FFF2-40B4-BE49-F238E27FC236}">
                <a16:creationId xmlns:a16="http://schemas.microsoft.com/office/drawing/2014/main" id="{5F736B24-49A5-D4DA-8CA8-C36DBBDEC81B}"/>
              </a:ext>
            </a:extLst>
          </p:cNvPr>
          <p:cNvSpPr/>
          <p:nvPr/>
        </p:nvSpPr>
        <p:spPr>
          <a:xfrm>
            <a:off x="10375296" y="515090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پذیرش و داوری</a:t>
            </a:r>
            <a:endParaRPr lang="en-US" sz="1400" b="1" dirty="0">
              <a:solidFill>
                <a:schemeClr val="bg1"/>
              </a:solidFill>
              <a:cs typeface="B Nazanin" panose="00000400000000000000" pitchFamily="2" charset="-78"/>
            </a:endParaRPr>
          </a:p>
        </p:txBody>
      </p:sp>
      <p:sp>
        <p:nvSpPr>
          <p:cNvPr id="34" name="Rectangle: Rounded Corners 33">
            <a:hlinkClick r:id="rId15" action="ppaction://hlinksldjump"/>
            <a:extLst>
              <a:ext uri="{FF2B5EF4-FFF2-40B4-BE49-F238E27FC236}">
                <a16:creationId xmlns:a16="http://schemas.microsoft.com/office/drawing/2014/main" id="{E3B94430-B8CC-C658-A735-DECD1C7E3963}"/>
              </a:ext>
            </a:extLst>
          </p:cNvPr>
          <p:cNvSpPr/>
          <p:nvPr/>
        </p:nvSpPr>
        <p:spPr>
          <a:xfrm>
            <a:off x="10375296" y="55632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سئو آکادمیک</a:t>
            </a:r>
            <a:endParaRPr lang="en-US" sz="1400" b="1" dirty="0">
              <a:solidFill>
                <a:schemeClr val="bg1"/>
              </a:solidFill>
              <a:cs typeface="B Nazanin" panose="00000400000000000000" pitchFamily="2" charset="-78"/>
            </a:endParaRPr>
          </a:p>
        </p:txBody>
      </p:sp>
      <p:sp>
        <p:nvSpPr>
          <p:cNvPr id="35" name="Rectangle: Rounded Corners 34">
            <a:hlinkClick r:id="rId16" action="ppaction://hlinksldjump"/>
            <a:extLst>
              <a:ext uri="{FF2B5EF4-FFF2-40B4-BE49-F238E27FC236}">
                <a16:creationId xmlns:a16="http://schemas.microsoft.com/office/drawing/2014/main" id="{E3F5B139-DB00-EDD8-068D-2047DDC441F6}"/>
              </a:ext>
            </a:extLst>
          </p:cNvPr>
          <p:cNvSpPr/>
          <p:nvPr/>
        </p:nvSpPr>
        <p:spPr>
          <a:xfrm>
            <a:off x="10375297" y="597554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MaxQDA</a:t>
            </a:r>
            <a:endParaRPr lang="en-US" sz="1400" b="1" dirty="0">
              <a:solidFill>
                <a:schemeClr val="bg1"/>
              </a:solidFill>
              <a:cs typeface="B Nazanin" panose="00000400000000000000" pitchFamily="2" charset="-78"/>
            </a:endParaRPr>
          </a:p>
        </p:txBody>
      </p:sp>
      <p:sp>
        <p:nvSpPr>
          <p:cNvPr id="36" name="Rectangle: Rounded Corners 35">
            <a:hlinkClick r:id="rId17" action="ppaction://hlinksldjump"/>
            <a:extLst>
              <a:ext uri="{FF2B5EF4-FFF2-40B4-BE49-F238E27FC236}">
                <a16:creationId xmlns:a16="http://schemas.microsoft.com/office/drawing/2014/main" id="{67774DA7-A359-FBD0-59DF-B95CF09D1526}"/>
              </a:ext>
            </a:extLst>
          </p:cNvPr>
          <p:cNvSpPr/>
          <p:nvPr/>
        </p:nvSpPr>
        <p:spPr>
          <a:xfrm>
            <a:off x="10375296" y="6396329"/>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روش‌های تحقیق منتخب</a:t>
            </a:r>
            <a:endParaRPr lang="en-US" sz="1400" b="1" dirty="0">
              <a:solidFill>
                <a:schemeClr val="bg1"/>
              </a:solidFill>
              <a:cs typeface="B Nazanin" panose="00000400000000000000" pitchFamily="2" charset="-78"/>
            </a:endParaRPr>
          </a:p>
        </p:txBody>
      </p:sp>
      <p:sp>
        <p:nvSpPr>
          <p:cNvPr id="37" name="Rectangle: Rounded Corners 36">
            <a:hlinkClick r:id="rId7" action="ppaction://hlinksldjump"/>
            <a:extLst>
              <a:ext uri="{FF2B5EF4-FFF2-40B4-BE49-F238E27FC236}">
                <a16:creationId xmlns:a16="http://schemas.microsoft.com/office/drawing/2014/main" id="{8E7D09CD-9F7F-C1E2-27F7-2F90B853A869}"/>
              </a:ext>
            </a:extLst>
          </p:cNvPr>
          <p:cNvSpPr/>
          <p:nvPr/>
        </p:nvSpPr>
        <p:spPr>
          <a:xfrm>
            <a:off x="10380825" y="2239233"/>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VOSViewer</a:t>
            </a:r>
            <a:endParaRPr lang="en-US" sz="14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2334342664"/>
      </p:ext>
    </p:extLst>
  </p:cSld>
  <p:clrMapOvr>
    <a:masterClrMapping/>
  </p:clrMapOvr>
  <p:transition spd="med">
    <p:pull/>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94DEC2D-CA56-1AAD-1C90-45295DBB44C8}"/>
              </a:ext>
            </a:extLst>
          </p:cNvPr>
          <p:cNvPicPr>
            <a:picLocks noChangeAspect="1"/>
          </p:cNvPicPr>
          <p:nvPr/>
        </p:nvPicPr>
        <p:blipFill>
          <a:blip r:embed="rId2"/>
          <a:stretch>
            <a:fillRect/>
          </a:stretch>
        </p:blipFill>
        <p:spPr>
          <a:xfrm>
            <a:off x="612618" y="1774492"/>
            <a:ext cx="8751516" cy="5015773"/>
          </a:xfrm>
          <a:prstGeom prst="rect">
            <a:avLst/>
          </a:prstGeom>
        </p:spPr>
      </p:pic>
      <p:sp>
        <p:nvSpPr>
          <p:cNvPr id="2" name="Title 1">
            <a:extLst>
              <a:ext uri="{FF2B5EF4-FFF2-40B4-BE49-F238E27FC236}">
                <a16:creationId xmlns:a16="http://schemas.microsoft.com/office/drawing/2014/main" id="{C431ECED-F382-4404-2AA7-AA5037719464}"/>
              </a:ext>
            </a:extLst>
          </p:cNvPr>
          <p:cNvSpPr>
            <a:spLocks noGrp="1"/>
          </p:cNvSpPr>
          <p:nvPr>
            <p:ph type="title"/>
          </p:nvPr>
        </p:nvSpPr>
        <p:spPr>
          <a:xfrm>
            <a:off x="214604" y="365125"/>
            <a:ext cx="9685176" cy="707895"/>
          </a:xfrm>
          <a:solidFill>
            <a:schemeClr val="accent1">
              <a:lumMod val="40000"/>
              <a:lumOff val="60000"/>
            </a:schemeClr>
          </a:solidFill>
        </p:spPr>
        <p:txBody>
          <a:bodyPr>
            <a:normAutofit fontScale="90000"/>
          </a:bodyPr>
          <a:lstStyle/>
          <a:p>
            <a:pPr algn="r" rtl="1"/>
            <a:r>
              <a:rPr lang="fa-IR" b="1" dirty="0">
                <a:cs typeface="B Nazanin" panose="00000400000000000000" pitchFamily="2" charset="-78"/>
              </a:rPr>
              <a:t>ارجاع دهی </a:t>
            </a:r>
            <a:r>
              <a:rPr lang="en-US" sz="3600" b="1" dirty="0">
                <a:cs typeface="B Nazanin" panose="00000400000000000000" pitchFamily="2" charset="-78"/>
              </a:rPr>
              <a:t>Reference</a:t>
            </a:r>
            <a:endParaRPr lang="en-US" b="1" dirty="0">
              <a:cs typeface="B Nazanin" panose="00000400000000000000" pitchFamily="2" charset="-78"/>
            </a:endParaRPr>
          </a:p>
        </p:txBody>
      </p:sp>
      <p:sp>
        <p:nvSpPr>
          <p:cNvPr id="17" name="Content Placeholder 2">
            <a:extLst>
              <a:ext uri="{FF2B5EF4-FFF2-40B4-BE49-F238E27FC236}">
                <a16:creationId xmlns:a16="http://schemas.microsoft.com/office/drawing/2014/main" id="{168E09BE-5C6B-1FBB-2BFF-AC850B8824F9}"/>
              </a:ext>
            </a:extLst>
          </p:cNvPr>
          <p:cNvSpPr>
            <a:spLocks noGrp="1"/>
          </p:cNvSpPr>
          <p:nvPr>
            <p:ph idx="1"/>
          </p:nvPr>
        </p:nvSpPr>
        <p:spPr>
          <a:xfrm>
            <a:off x="214604" y="1226220"/>
            <a:ext cx="9685176" cy="5479380"/>
          </a:xfrm>
        </p:spPr>
        <p:txBody>
          <a:bodyPr>
            <a:normAutofit/>
          </a:bodyPr>
          <a:lstStyle/>
          <a:p>
            <a:pPr marL="0" indent="0" algn="r" rtl="1">
              <a:buNone/>
            </a:pPr>
            <a:r>
              <a:rPr lang="fa-IR" sz="2400" b="1" dirty="0">
                <a:solidFill>
                  <a:srgbClr val="C00000"/>
                </a:solidFill>
                <a:cs typeface="B Nazanin" panose="00000400000000000000" pitchFamily="2" charset="-78"/>
              </a:rPr>
              <a:t>نمونه ارجاع به منابع انگلیسی:</a:t>
            </a:r>
            <a:endParaRPr lang="fa-IR" sz="2000" b="1" dirty="0">
              <a:cs typeface="B Nazanin" panose="00000400000000000000" pitchFamily="2" charset="-78"/>
            </a:endParaRPr>
          </a:p>
        </p:txBody>
      </p:sp>
      <p:sp>
        <p:nvSpPr>
          <p:cNvPr id="3" name="Rectangle 2">
            <a:extLst>
              <a:ext uri="{FF2B5EF4-FFF2-40B4-BE49-F238E27FC236}">
                <a16:creationId xmlns:a16="http://schemas.microsoft.com/office/drawing/2014/main" id="{9E251CEF-E6F7-5093-15AF-75ABB601B2E9}"/>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Rounded Corners 3">
            <a:hlinkClick r:id="rId3" action="ppaction://hlinksldjump"/>
            <a:extLst>
              <a:ext uri="{FF2B5EF4-FFF2-40B4-BE49-F238E27FC236}">
                <a16:creationId xmlns:a16="http://schemas.microsoft.com/office/drawing/2014/main" id="{2A0BADC1-5713-1FE0-1E4A-7626FBE5A934}"/>
              </a:ext>
            </a:extLst>
          </p:cNvPr>
          <p:cNvSpPr/>
          <p:nvPr/>
        </p:nvSpPr>
        <p:spPr>
          <a:xfrm>
            <a:off x="10375296" y="95654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DOI</a:t>
            </a:r>
          </a:p>
        </p:txBody>
      </p:sp>
      <p:sp>
        <p:nvSpPr>
          <p:cNvPr id="22" name="Rectangle: Rounded Corners 21">
            <a:hlinkClick r:id="rId4" action="ppaction://hlinksldjump"/>
            <a:extLst>
              <a:ext uri="{FF2B5EF4-FFF2-40B4-BE49-F238E27FC236}">
                <a16:creationId xmlns:a16="http://schemas.microsoft.com/office/drawing/2014/main" id="{AE29CFE9-DA4C-49EC-FA3E-2206F7885706}"/>
              </a:ext>
            </a:extLst>
          </p:cNvPr>
          <p:cNvSpPr/>
          <p:nvPr/>
        </p:nvSpPr>
        <p:spPr>
          <a:xfrm>
            <a:off x="10375296" y="55268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bg1"/>
                </a:solidFill>
                <a:cs typeface="B Nazanin" panose="00000400000000000000" pitchFamily="2" charset="-78"/>
              </a:rPr>
              <a:t>معرفی منابع</a:t>
            </a:r>
            <a:endParaRPr lang="en-US" sz="1400" b="1" dirty="0">
              <a:solidFill>
                <a:schemeClr val="bg1"/>
              </a:solidFill>
              <a:cs typeface="B Nazanin" panose="00000400000000000000" pitchFamily="2" charset="-78"/>
            </a:endParaRPr>
          </a:p>
        </p:txBody>
      </p:sp>
      <p:pic>
        <p:nvPicPr>
          <p:cNvPr id="23" name="Picture 22">
            <a:extLst>
              <a:ext uri="{FF2B5EF4-FFF2-40B4-BE49-F238E27FC236}">
                <a16:creationId xmlns:a16="http://schemas.microsoft.com/office/drawing/2014/main" id="{68F5A158-F8A7-F64D-4577-EDBA8287961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24" name="TextBox 23">
            <a:extLst>
              <a:ext uri="{FF2B5EF4-FFF2-40B4-BE49-F238E27FC236}">
                <a16:creationId xmlns:a16="http://schemas.microsoft.com/office/drawing/2014/main" id="{3F9E556B-5040-666F-ABF8-9DE0346EE555}"/>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25" name="Rectangle: Rounded Corners 24">
            <a:hlinkClick r:id="rId6" action="ppaction://hlinksldjump"/>
            <a:extLst>
              <a:ext uri="{FF2B5EF4-FFF2-40B4-BE49-F238E27FC236}">
                <a16:creationId xmlns:a16="http://schemas.microsoft.com/office/drawing/2014/main" id="{72411B9C-B58E-B638-BEF6-D82CE5E59A76}"/>
              </a:ext>
            </a:extLst>
          </p:cNvPr>
          <p:cNvSpPr/>
          <p:nvPr/>
        </p:nvSpPr>
        <p:spPr>
          <a:xfrm>
            <a:off x="10375296" y="138580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علم سنجی</a:t>
            </a:r>
            <a:endParaRPr lang="en-US" sz="1400" b="1" dirty="0">
              <a:solidFill>
                <a:schemeClr val="bg1"/>
              </a:solidFill>
              <a:cs typeface="B Nazanin" panose="00000400000000000000" pitchFamily="2" charset="-78"/>
            </a:endParaRPr>
          </a:p>
        </p:txBody>
      </p:sp>
      <p:sp>
        <p:nvSpPr>
          <p:cNvPr id="26" name="Rectangle: Rounded Corners 25">
            <a:hlinkClick r:id="rId7" action="ppaction://hlinksldjump"/>
            <a:extLst>
              <a:ext uri="{FF2B5EF4-FFF2-40B4-BE49-F238E27FC236}">
                <a16:creationId xmlns:a16="http://schemas.microsoft.com/office/drawing/2014/main" id="{1578B378-D70D-8F56-93BE-0B1EC8C0216D}"/>
              </a:ext>
            </a:extLst>
          </p:cNvPr>
          <p:cNvSpPr/>
          <p:nvPr/>
        </p:nvSpPr>
        <p:spPr>
          <a:xfrm>
            <a:off x="10375296" y="1815066"/>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رتبه بندی نشریات</a:t>
            </a:r>
            <a:endParaRPr lang="en-US" sz="1400" b="1" dirty="0">
              <a:solidFill>
                <a:schemeClr val="bg1"/>
              </a:solidFill>
              <a:cs typeface="B Nazanin" panose="00000400000000000000" pitchFamily="2" charset="-78"/>
            </a:endParaRPr>
          </a:p>
        </p:txBody>
      </p:sp>
      <p:sp>
        <p:nvSpPr>
          <p:cNvPr id="27" name="Rectangle: Rounded Corners 26">
            <a:hlinkClick r:id="rId8" action="ppaction://hlinksldjump"/>
            <a:extLst>
              <a:ext uri="{FF2B5EF4-FFF2-40B4-BE49-F238E27FC236}">
                <a16:creationId xmlns:a16="http://schemas.microsoft.com/office/drawing/2014/main" id="{26EA0FED-94BE-F2CC-EE95-43EF43319B07}"/>
              </a:ext>
            </a:extLst>
          </p:cNvPr>
          <p:cNvSpPr/>
          <p:nvPr/>
        </p:nvSpPr>
        <p:spPr>
          <a:xfrm>
            <a:off x="10375296" y="264309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دریافت مقاله</a:t>
            </a:r>
            <a:endParaRPr lang="en-US" sz="1400" b="1" dirty="0">
              <a:solidFill>
                <a:schemeClr val="bg1"/>
              </a:solidFill>
              <a:cs typeface="B Nazanin" panose="00000400000000000000" pitchFamily="2" charset="-78"/>
            </a:endParaRPr>
          </a:p>
        </p:txBody>
      </p:sp>
      <p:sp>
        <p:nvSpPr>
          <p:cNvPr id="28" name="Rectangle: Rounded Corners 27">
            <a:hlinkClick r:id="rId9" action="ppaction://hlinksldjump"/>
            <a:extLst>
              <a:ext uri="{FF2B5EF4-FFF2-40B4-BE49-F238E27FC236}">
                <a16:creationId xmlns:a16="http://schemas.microsoft.com/office/drawing/2014/main" id="{F0303A05-5E96-5D1E-7C9F-DB922D4DFE2A}"/>
              </a:ext>
            </a:extLst>
          </p:cNvPr>
          <p:cNvSpPr/>
          <p:nvPr/>
        </p:nvSpPr>
        <p:spPr>
          <a:xfrm>
            <a:off x="10375296" y="305541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سامانه پژوهشیار</a:t>
            </a:r>
            <a:endParaRPr lang="en-US" sz="1400" b="1" dirty="0">
              <a:solidFill>
                <a:schemeClr val="bg1"/>
              </a:solidFill>
              <a:cs typeface="B Nazanin" panose="00000400000000000000" pitchFamily="2" charset="-78"/>
            </a:endParaRPr>
          </a:p>
        </p:txBody>
      </p:sp>
      <p:sp>
        <p:nvSpPr>
          <p:cNvPr id="29" name="Rectangle: Rounded Corners 28">
            <a:hlinkClick r:id="rId10" action="ppaction://hlinksldjump"/>
            <a:extLst>
              <a:ext uri="{FF2B5EF4-FFF2-40B4-BE49-F238E27FC236}">
                <a16:creationId xmlns:a16="http://schemas.microsoft.com/office/drawing/2014/main" id="{71E713B6-F609-976E-6A42-047801E5539F}"/>
              </a:ext>
            </a:extLst>
          </p:cNvPr>
          <p:cNvSpPr/>
          <p:nvPr/>
        </p:nvSpPr>
        <p:spPr>
          <a:xfrm>
            <a:off x="10375296" y="347620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ORCID</a:t>
            </a:r>
          </a:p>
        </p:txBody>
      </p:sp>
      <p:sp>
        <p:nvSpPr>
          <p:cNvPr id="30" name="Rectangle: Rounded Corners 29">
            <a:hlinkClick r:id="rId11" action="ppaction://hlinksldjump"/>
            <a:extLst>
              <a:ext uri="{FF2B5EF4-FFF2-40B4-BE49-F238E27FC236}">
                <a16:creationId xmlns:a16="http://schemas.microsoft.com/office/drawing/2014/main" id="{F75F2590-54AC-5776-2278-11E27CDC41E0}"/>
              </a:ext>
            </a:extLst>
          </p:cNvPr>
          <p:cNvSpPr/>
          <p:nvPr/>
        </p:nvSpPr>
        <p:spPr>
          <a:xfrm>
            <a:off x="10375296" y="388852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ساختار مقاله</a:t>
            </a:r>
            <a:endParaRPr lang="en-US" sz="1400" b="1" dirty="0">
              <a:solidFill>
                <a:schemeClr val="bg1"/>
              </a:solidFill>
              <a:cs typeface="B Nazanin" panose="00000400000000000000" pitchFamily="2" charset="-78"/>
            </a:endParaRPr>
          </a:p>
        </p:txBody>
      </p:sp>
      <p:sp>
        <p:nvSpPr>
          <p:cNvPr id="31" name="Rectangle: Rounded Corners 30">
            <a:hlinkClick r:id="rId12" action="ppaction://hlinksldjump"/>
            <a:extLst>
              <a:ext uri="{FF2B5EF4-FFF2-40B4-BE49-F238E27FC236}">
                <a16:creationId xmlns:a16="http://schemas.microsoft.com/office/drawing/2014/main" id="{F3A1139E-1DCA-9365-D4BB-8B3AAB6FDB9E}"/>
              </a:ext>
            </a:extLst>
          </p:cNvPr>
          <p:cNvSpPr/>
          <p:nvPr/>
        </p:nvSpPr>
        <p:spPr>
          <a:xfrm>
            <a:off x="10375296" y="4309320"/>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tx1"/>
                </a:solidFill>
                <a:cs typeface="B Nazanin" panose="00000400000000000000" pitchFamily="2" charset="-78"/>
              </a:rPr>
              <a:t>ارجاع دهی و نکات مهم</a:t>
            </a:r>
            <a:endParaRPr lang="en-US" sz="1400" b="1" dirty="0">
              <a:solidFill>
                <a:schemeClr val="tx1"/>
              </a:solidFill>
              <a:cs typeface="B Nazanin" panose="00000400000000000000" pitchFamily="2" charset="-78"/>
            </a:endParaRPr>
          </a:p>
        </p:txBody>
      </p:sp>
      <p:sp>
        <p:nvSpPr>
          <p:cNvPr id="32" name="Rectangle: Rounded Corners 31">
            <a:hlinkClick r:id="rId13" action="ppaction://hlinksldjump"/>
            <a:extLst>
              <a:ext uri="{FF2B5EF4-FFF2-40B4-BE49-F238E27FC236}">
                <a16:creationId xmlns:a16="http://schemas.microsoft.com/office/drawing/2014/main" id="{37C99164-67EE-CDF0-C961-3C94ACC37CE7}"/>
              </a:ext>
            </a:extLst>
          </p:cNvPr>
          <p:cNvSpPr/>
          <p:nvPr/>
        </p:nvSpPr>
        <p:spPr>
          <a:xfrm>
            <a:off x="10375296" y="473011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انواع مقاله</a:t>
            </a:r>
            <a:endParaRPr lang="en-US" sz="1400" b="1" dirty="0">
              <a:solidFill>
                <a:schemeClr val="bg1"/>
              </a:solidFill>
              <a:cs typeface="B Nazanin" panose="00000400000000000000" pitchFamily="2" charset="-78"/>
            </a:endParaRPr>
          </a:p>
        </p:txBody>
      </p:sp>
      <p:sp>
        <p:nvSpPr>
          <p:cNvPr id="33" name="Rectangle: Rounded Corners 32">
            <a:hlinkClick r:id="rId14" action="ppaction://hlinksldjump"/>
            <a:extLst>
              <a:ext uri="{FF2B5EF4-FFF2-40B4-BE49-F238E27FC236}">
                <a16:creationId xmlns:a16="http://schemas.microsoft.com/office/drawing/2014/main" id="{5EBAAE9C-FEFD-3CDD-C537-024D3756610E}"/>
              </a:ext>
            </a:extLst>
          </p:cNvPr>
          <p:cNvSpPr/>
          <p:nvPr/>
        </p:nvSpPr>
        <p:spPr>
          <a:xfrm>
            <a:off x="10375296" y="515090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پذیرش و داوری</a:t>
            </a:r>
            <a:endParaRPr lang="en-US" sz="1400" b="1" dirty="0">
              <a:solidFill>
                <a:schemeClr val="bg1"/>
              </a:solidFill>
              <a:cs typeface="B Nazanin" panose="00000400000000000000" pitchFamily="2" charset="-78"/>
            </a:endParaRPr>
          </a:p>
        </p:txBody>
      </p:sp>
      <p:sp>
        <p:nvSpPr>
          <p:cNvPr id="34" name="Rectangle: Rounded Corners 33">
            <a:hlinkClick r:id="rId15" action="ppaction://hlinksldjump"/>
            <a:extLst>
              <a:ext uri="{FF2B5EF4-FFF2-40B4-BE49-F238E27FC236}">
                <a16:creationId xmlns:a16="http://schemas.microsoft.com/office/drawing/2014/main" id="{EE0A6F46-5898-319F-F0F6-BECF4CB0479D}"/>
              </a:ext>
            </a:extLst>
          </p:cNvPr>
          <p:cNvSpPr/>
          <p:nvPr/>
        </p:nvSpPr>
        <p:spPr>
          <a:xfrm>
            <a:off x="10375296" y="55632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سئو آکادمیک</a:t>
            </a:r>
            <a:endParaRPr lang="en-US" sz="1400" b="1" dirty="0">
              <a:solidFill>
                <a:schemeClr val="bg1"/>
              </a:solidFill>
              <a:cs typeface="B Nazanin" panose="00000400000000000000" pitchFamily="2" charset="-78"/>
            </a:endParaRPr>
          </a:p>
        </p:txBody>
      </p:sp>
      <p:sp>
        <p:nvSpPr>
          <p:cNvPr id="35" name="Rectangle: Rounded Corners 34">
            <a:hlinkClick r:id="rId16" action="ppaction://hlinksldjump"/>
            <a:extLst>
              <a:ext uri="{FF2B5EF4-FFF2-40B4-BE49-F238E27FC236}">
                <a16:creationId xmlns:a16="http://schemas.microsoft.com/office/drawing/2014/main" id="{03849AD9-AC9C-E1FD-2AAD-A55A2C88868C}"/>
              </a:ext>
            </a:extLst>
          </p:cNvPr>
          <p:cNvSpPr/>
          <p:nvPr/>
        </p:nvSpPr>
        <p:spPr>
          <a:xfrm>
            <a:off x="10375297" y="597554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MaxQDA</a:t>
            </a:r>
            <a:endParaRPr lang="en-US" sz="1400" b="1" dirty="0">
              <a:solidFill>
                <a:schemeClr val="bg1"/>
              </a:solidFill>
              <a:cs typeface="B Nazanin" panose="00000400000000000000" pitchFamily="2" charset="-78"/>
            </a:endParaRPr>
          </a:p>
        </p:txBody>
      </p:sp>
      <p:sp>
        <p:nvSpPr>
          <p:cNvPr id="36" name="Rectangle: Rounded Corners 35">
            <a:hlinkClick r:id="rId17" action="ppaction://hlinksldjump"/>
            <a:extLst>
              <a:ext uri="{FF2B5EF4-FFF2-40B4-BE49-F238E27FC236}">
                <a16:creationId xmlns:a16="http://schemas.microsoft.com/office/drawing/2014/main" id="{2D6D8517-D30C-CCFF-B467-085FF7075919}"/>
              </a:ext>
            </a:extLst>
          </p:cNvPr>
          <p:cNvSpPr/>
          <p:nvPr/>
        </p:nvSpPr>
        <p:spPr>
          <a:xfrm>
            <a:off x="10375296" y="6396329"/>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روش‌های تحقیق منتخب</a:t>
            </a:r>
            <a:endParaRPr lang="en-US" sz="1400" b="1" dirty="0">
              <a:solidFill>
                <a:schemeClr val="bg1"/>
              </a:solidFill>
              <a:cs typeface="B Nazanin" panose="00000400000000000000" pitchFamily="2" charset="-78"/>
            </a:endParaRPr>
          </a:p>
        </p:txBody>
      </p:sp>
      <p:sp>
        <p:nvSpPr>
          <p:cNvPr id="37" name="Rectangle: Rounded Corners 36">
            <a:hlinkClick r:id="rId7" action="ppaction://hlinksldjump"/>
            <a:extLst>
              <a:ext uri="{FF2B5EF4-FFF2-40B4-BE49-F238E27FC236}">
                <a16:creationId xmlns:a16="http://schemas.microsoft.com/office/drawing/2014/main" id="{7816951E-D304-1ACC-64DD-1068B8A122B9}"/>
              </a:ext>
            </a:extLst>
          </p:cNvPr>
          <p:cNvSpPr/>
          <p:nvPr/>
        </p:nvSpPr>
        <p:spPr>
          <a:xfrm>
            <a:off x="10380825" y="2239233"/>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VOSViewer</a:t>
            </a:r>
            <a:endParaRPr lang="en-US" sz="14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2578070729"/>
      </p:ext>
    </p:extLst>
  </p:cSld>
  <p:clrMapOvr>
    <a:masterClrMapping/>
  </p:clrMapOvr>
  <p:transition spd="med">
    <p:pull/>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31ECED-F382-4404-2AA7-AA5037719464}"/>
              </a:ext>
            </a:extLst>
          </p:cNvPr>
          <p:cNvSpPr>
            <a:spLocks noGrp="1"/>
          </p:cNvSpPr>
          <p:nvPr>
            <p:ph type="title"/>
          </p:nvPr>
        </p:nvSpPr>
        <p:spPr>
          <a:xfrm>
            <a:off x="214604" y="365125"/>
            <a:ext cx="9685176" cy="707895"/>
          </a:xfrm>
          <a:solidFill>
            <a:schemeClr val="accent1">
              <a:lumMod val="40000"/>
              <a:lumOff val="60000"/>
            </a:schemeClr>
          </a:solidFill>
        </p:spPr>
        <p:txBody>
          <a:bodyPr>
            <a:normAutofit fontScale="90000"/>
          </a:bodyPr>
          <a:lstStyle/>
          <a:p>
            <a:pPr algn="r" rtl="1"/>
            <a:r>
              <a:rPr lang="fa-IR" b="1" dirty="0">
                <a:cs typeface="B Nazanin" panose="00000400000000000000" pitchFamily="2" charset="-78"/>
              </a:rPr>
              <a:t>ارجاع دهی در </a:t>
            </a:r>
            <a:r>
              <a:rPr lang="en-US" b="1" dirty="0">
                <a:cs typeface="B Nazanin" panose="00000400000000000000" pitchFamily="2" charset="-78"/>
              </a:rPr>
              <a:t>word</a:t>
            </a:r>
          </a:p>
        </p:txBody>
      </p:sp>
      <p:sp>
        <p:nvSpPr>
          <p:cNvPr id="17" name="Content Placeholder 2">
            <a:extLst>
              <a:ext uri="{FF2B5EF4-FFF2-40B4-BE49-F238E27FC236}">
                <a16:creationId xmlns:a16="http://schemas.microsoft.com/office/drawing/2014/main" id="{168E09BE-5C6B-1FBB-2BFF-AC850B8824F9}"/>
              </a:ext>
            </a:extLst>
          </p:cNvPr>
          <p:cNvSpPr>
            <a:spLocks noGrp="1"/>
          </p:cNvSpPr>
          <p:nvPr>
            <p:ph idx="1"/>
          </p:nvPr>
        </p:nvSpPr>
        <p:spPr>
          <a:xfrm>
            <a:off x="214604" y="1226220"/>
            <a:ext cx="9685176" cy="5479380"/>
          </a:xfrm>
        </p:spPr>
        <p:txBody>
          <a:bodyPr>
            <a:normAutofit/>
          </a:bodyPr>
          <a:lstStyle/>
          <a:p>
            <a:pPr marL="0" indent="0" algn="r" rtl="1">
              <a:buNone/>
            </a:pPr>
            <a:r>
              <a:rPr lang="fa-IR" sz="2400" b="1" dirty="0">
                <a:solidFill>
                  <a:srgbClr val="C00000"/>
                </a:solidFill>
                <a:cs typeface="B Nazanin" panose="00000400000000000000" pitchFamily="2" charset="-78"/>
              </a:rPr>
              <a:t>ایجاد یک رفرنس جدید در نرم افزار </a:t>
            </a:r>
            <a:r>
              <a:rPr lang="en-US" sz="2400" b="1" dirty="0">
                <a:solidFill>
                  <a:srgbClr val="C00000"/>
                </a:solidFill>
                <a:cs typeface="B Nazanin" panose="00000400000000000000" pitchFamily="2" charset="-78"/>
              </a:rPr>
              <a:t>word</a:t>
            </a:r>
            <a:endParaRPr lang="fa-IR" sz="2000" b="1" dirty="0">
              <a:cs typeface="B Nazanin" panose="00000400000000000000" pitchFamily="2" charset="-78"/>
            </a:endParaRPr>
          </a:p>
        </p:txBody>
      </p:sp>
      <p:pic>
        <p:nvPicPr>
          <p:cNvPr id="6" name="Picture 5">
            <a:extLst>
              <a:ext uri="{FF2B5EF4-FFF2-40B4-BE49-F238E27FC236}">
                <a16:creationId xmlns:a16="http://schemas.microsoft.com/office/drawing/2014/main" id="{35870B4F-ADDC-9AB5-DD74-BB2B1AD3C518}"/>
              </a:ext>
            </a:extLst>
          </p:cNvPr>
          <p:cNvPicPr>
            <a:picLocks noChangeAspect="1"/>
          </p:cNvPicPr>
          <p:nvPr/>
        </p:nvPicPr>
        <p:blipFill>
          <a:blip r:embed="rId2"/>
          <a:stretch>
            <a:fillRect/>
          </a:stretch>
        </p:blipFill>
        <p:spPr>
          <a:xfrm>
            <a:off x="312898" y="1605233"/>
            <a:ext cx="5086029" cy="348914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3" name="Picture 12">
            <a:extLst>
              <a:ext uri="{FF2B5EF4-FFF2-40B4-BE49-F238E27FC236}">
                <a16:creationId xmlns:a16="http://schemas.microsoft.com/office/drawing/2014/main" id="{42409C8A-231D-9027-529A-96F86F450E46}"/>
              </a:ext>
            </a:extLst>
          </p:cNvPr>
          <p:cNvPicPr>
            <a:picLocks noChangeAspect="1"/>
          </p:cNvPicPr>
          <p:nvPr/>
        </p:nvPicPr>
        <p:blipFill>
          <a:blip r:embed="rId3"/>
          <a:stretch>
            <a:fillRect/>
          </a:stretch>
        </p:blipFill>
        <p:spPr>
          <a:xfrm>
            <a:off x="2855912" y="3534833"/>
            <a:ext cx="6629400" cy="2819400"/>
          </a:xfrm>
          <a:prstGeom prst="rect">
            <a:avLst/>
          </a:prstGeom>
        </p:spPr>
      </p:pic>
      <p:sp>
        <p:nvSpPr>
          <p:cNvPr id="3" name="Rectangle 2">
            <a:extLst>
              <a:ext uri="{FF2B5EF4-FFF2-40B4-BE49-F238E27FC236}">
                <a16:creationId xmlns:a16="http://schemas.microsoft.com/office/drawing/2014/main" id="{8E808E03-D2DB-69FD-F327-3182C421E67F}"/>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Rounded Corners 4">
            <a:hlinkClick r:id="rId4" action="ppaction://hlinksldjump"/>
            <a:extLst>
              <a:ext uri="{FF2B5EF4-FFF2-40B4-BE49-F238E27FC236}">
                <a16:creationId xmlns:a16="http://schemas.microsoft.com/office/drawing/2014/main" id="{639A77AF-8782-E41E-0EF2-45C698A17531}"/>
              </a:ext>
            </a:extLst>
          </p:cNvPr>
          <p:cNvSpPr/>
          <p:nvPr/>
        </p:nvSpPr>
        <p:spPr>
          <a:xfrm>
            <a:off x="10375296" y="95654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DOI</a:t>
            </a:r>
          </a:p>
        </p:txBody>
      </p:sp>
      <p:sp>
        <p:nvSpPr>
          <p:cNvPr id="7" name="Rectangle: Rounded Corners 6">
            <a:hlinkClick r:id="rId5" action="ppaction://hlinksldjump"/>
            <a:extLst>
              <a:ext uri="{FF2B5EF4-FFF2-40B4-BE49-F238E27FC236}">
                <a16:creationId xmlns:a16="http://schemas.microsoft.com/office/drawing/2014/main" id="{6B296FF3-1496-59D5-B537-9C2E0F3D60A7}"/>
              </a:ext>
            </a:extLst>
          </p:cNvPr>
          <p:cNvSpPr/>
          <p:nvPr/>
        </p:nvSpPr>
        <p:spPr>
          <a:xfrm>
            <a:off x="10375296" y="55268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bg1"/>
                </a:solidFill>
                <a:cs typeface="B Nazanin" panose="00000400000000000000" pitchFamily="2" charset="-78"/>
              </a:rPr>
              <a:t>معرفی منابع</a:t>
            </a:r>
            <a:endParaRPr lang="en-US" sz="1400" b="1" dirty="0">
              <a:solidFill>
                <a:schemeClr val="bg1"/>
              </a:solidFill>
              <a:cs typeface="B Nazanin" panose="00000400000000000000" pitchFamily="2" charset="-78"/>
            </a:endParaRPr>
          </a:p>
        </p:txBody>
      </p:sp>
      <p:pic>
        <p:nvPicPr>
          <p:cNvPr id="8" name="Picture 7">
            <a:extLst>
              <a:ext uri="{FF2B5EF4-FFF2-40B4-BE49-F238E27FC236}">
                <a16:creationId xmlns:a16="http://schemas.microsoft.com/office/drawing/2014/main" id="{D2848A55-6372-A89B-BEC9-5E2FE3DE8C2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9" name="TextBox 8">
            <a:extLst>
              <a:ext uri="{FF2B5EF4-FFF2-40B4-BE49-F238E27FC236}">
                <a16:creationId xmlns:a16="http://schemas.microsoft.com/office/drawing/2014/main" id="{D8AD3257-0DA2-51F8-743E-13DEFA9429DB}"/>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10" name="Rectangle: Rounded Corners 9">
            <a:hlinkClick r:id="rId7" action="ppaction://hlinksldjump"/>
            <a:extLst>
              <a:ext uri="{FF2B5EF4-FFF2-40B4-BE49-F238E27FC236}">
                <a16:creationId xmlns:a16="http://schemas.microsoft.com/office/drawing/2014/main" id="{6AEB001F-7809-5F15-F632-633D7D5D037D}"/>
              </a:ext>
            </a:extLst>
          </p:cNvPr>
          <p:cNvSpPr/>
          <p:nvPr/>
        </p:nvSpPr>
        <p:spPr>
          <a:xfrm>
            <a:off x="10375296" y="138580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علم سنجی</a:t>
            </a:r>
            <a:endParaRPr lang="en-US" sz="1400" b="1" dirty="0">
              <a:solidFill>
                <a:schemeClr val="bg1"/>
              </a:solidFill>
              <a:cs typeface="B Nazanin" panose="00000400000000000000" pitchFamily="2" charset="-78"/>
            </a:endParaRPr>
          </a:p>
        </p:txBody>
      </p:sp>
      <p:sp>
        <p:nvSpPr>
          <p:cNvPr id="11" name="Rectangle: Rounded Corners 10">
            <a:hlinkClick r:id="rId8" action="ppaction://hlinksldjump"/>
            <a:extLst>
              <a:ext uri="{FF2B5EF4-FFF2-40B4-BE49-F238E27FC236}">
                <a16:creationId xmlns:a16="http://schemas.microsoft.com/office/drawing/2014/main" id="{539BE54B-A3C0-E6DB-D62D-F5E1FCF2D624}"/>
              </a:ext>
            </a:extLst>
          </p:cNvPr>
          <p:cNvSpPr/>
          <p:nvPr/>
        </p:nvSpPr>
        <p:spPr>
          <a:xfrm>
            <a:off x="10375296" y="1815066"/>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رتبه بندی نشریات</a:t>
            </a:r>
            <a:endParaRPr lang="en-US" sz="1400" b="1" dirty="0">
              <a:solidFill>
                <a:schemeClr val="bg1"/>
              </a:solidFill>
              <a:cs typeface="B Nazanin" panose="00000400000000000000" pitchFamily="2" charset="-78"/>
            </a:endParaRPr>
          </a:p>
        </p:txBody>
      </p:sp>
      <p:sp>
        <p:nvSpPr>
          <p:cNvPr id="12" name="Rectangle: Rounded Corners 11">
            <a:hlinkClick r:id="rId9" action="ppaction://hlinksldjump"/>
            <a:extLst>
              <a:ext uri="{FF2B5EF4-FFF2-40B4-BE49-F238E27FC236}">
                <a16:creationId xmlns:a16="http://schemas.microsoft.com/office/drawing/2014/main" id="{832D12BE-E8DB-5B62-61D1-263A97EC6203}"/>
              </a:ext>
            </a:extLst>
          </p:cNvPr>
          <p:cNvSpPr/>
          <p:nvPr/>
        </p:nvSpPr>
        <p:spPr>
          <a:xfrm>
            <a:off x="10375296" y="264309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دریافت مقاله</a:t>
            </a:r>
            <a:endParaRPr lang="en-US" sz="1400" b="1" dirty="0">
              <a:solidFill>
                <a:schemeClr val="bg1"/>
              </a:solidFill>
              <a:cs typeface="B Nazanin" panose="00000400000000000000" pitchFamily="2" charset="-78"/>
            </a:endParaRPr>
          </a:p>
        </p:txBody>
      </p:sp>
      <p:sp>
        <p:nvSpPr>
          <p:cNvPr id="14" name="Rectangle: Rounded Corners 13">
            <a:hlinkClick r:id="rId10" action="ppaction://hlinksldjump"/>
            <a:extLst>
              <a:ext uri="{FF2B5EF4-FFF2-40B4-BE49-F238E27FC236}">
                <a16:creationId xmlns:a16="http://schemas.microsoft.com/office/drawing/2014/main" id="{52C8CAEB-CD06-4F38-53C9-511B748D15C3}"/>
              </a:ext>
            </a:extLst>
          </p:cNvPr>
          <p:cNvSpPr/>
          <p:nvPr/>
        </p:nvSpPr>
        <p:spPr>
          <a:xfrm>
            <a:off x="10375296" y="305541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سامانه پژوهشیار</a:t>
            </a:r>
            <a:endParaRPr lang="en-US" sz="1400" b="1" dirty="0">
              <a:solidFill>
                <a:schemeClr val="bg1"/>
              </a:solidFill>
              <a:cs typeface="B Nazanin" panose="00000400000000000000" pitchFamily="2" charset="-78"/>
            </a:endParaRPr>
          </a:p>
        </p:txBody>
      </p:sp>
      <p:sp>
        <p:nvSpPr>
          <p:cNvPr id="30" name="Rectangle: Rounded Corners 29">
            <a:hlinkClick r:id="rId11" action="ppaction://hlinksldjump"/>
            <a:extLst>
              <a:ext uri="{FF2B5EF4-FFF2-40B4-BE49-F238E27FC236}">
                <a16:creationId xmlns:a16="http://schemas.microsoft.com/office/drawing/2014/main" id="{BC6C9DFD-2281-B884-9431-82AA7E4A1303}"/>
              </a:ext>
            </a:extLst>
          </p:cNvPr>
          <p:cNvSpPr/>
          <p:nvPr/>
        </p:nvSpPr>
        <p:spPr>
          <a:xfrm>
            <a:off x="10375296" y="347620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ORCID</a:t>
            </a:r>
          </a:p>
        </p:txBody>
      </p:sp>
      <p:sp>
        <p:nvSpPr>
          <p:cNvPr id="31" name="Rectangle: Rounded Corners 30">
            <a:hlinkClick r:id="rId12" action="ppaction://hlinksldjump"/>
            <a:extLst>
              <a:ext uri="{FF2B5EF4-FFF2-40B4-BE49-F238E27FC236}">
                <a16:creationId xmlns:a16="http://schemas.microsoft.com/office/drawing/2014/main" id="{0F6521F4-9EE4-ECDE-34F2-A1DD4DB478EE}"/>
              </a:ext>
            </a:extLst>
          </p:cNvPr>
          <p:cNvSpPr/>
          <p:nvPr/>
        </p:nvSpPr>
        <p:spPr>
          <a:xfrm>
            <a:off x="10375296" y="388852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ساختار مقاله</a:t>
            </a:r>
            <a:endParaRPr lang="en-US" sz="1400" b="1" dirty="0">
              <a:solidFill>
                <a:schemeClr val="bg1"/>
              </a:solidFill>
              <a:cs typeface="B Nazanin" panose="00000400000000000000" pitchFamily="2" charset="-78"/>
            </a:endParaRPr>
          </a:p>
        </p:txBody>
      </p:sp>
      <p:sp>
        <p:nvSpPr>
          <p:cNvPr id="32" name="Rectangle: Rounded Corners 31">
            <a:hlinkClick r:id="rId13" action="ppaction://hlinksldjump"/>
            <a:extLst>
              <a:ext uri="{FF2B5EF4-FFF2-40B4-BE49-F238E27FC236}">
                <a16:creationId xmlns:a16="http://schemas.microsoft.com/office/drawing/2014/main" id="{7705ADBB-96B4-DCAC-D09C-FF818C181A6E}"/>
              </a:ext>
            </a:extLst>
          </p:cNvPr>
          <p:cNvSpPr/>
          <p:nvPr/>
        </p:nvSpPr>
        <p:spPr>
          <a:xfrm>
            <a:off x="10375296" y="4309320"/>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tx1"/>
                </a:solidFill>
                <a:cs typeface="B Nazanin" panose="00000400000000000000" pitchFamily="2" charset="-78"/>
              </a:rPr>
              <a:t>ارجاع دهی و نکات مهم</a:t>
            </a:r>
            <a:endParaRPr lang="en-US" sz="1400" b="1" dirty="0">
              <a:solidFill>
                <a:schemeClr val="tx1"/>
              </a:solidFill>
              <a:cs typeface="B Nazanin" panose="00000400000000000000" pitchFamily="2" charset="-78"/>
            </a:endParaRPr>
          </a:p>
        </p:txBody>
      </p:sp>
      <p:sp>
        <p:nvSpPr>
          <p:cNvPr id="33" name="Rectangle: Rounded Corners 32">
            <a:hlinkClick r:id="rId14" action="ppaction://hlinksldjump"/>
            <a:extLst>
              <a:ext uri="{FF2B5EF4-FFF2-40B4-BE49-F238E27FC236}">
                <a16:creationId xmlns:a16="http://schemas.microsoft.com/office/drawing/2014/main" id="{0D220486-7F5A-1F7C-3869-42C55BDC150B}"/>
              </a:ext>
            </a:extLst>
          </p:cNvPr>
          <p:cNvSpPr/>
          <p:nvPr/>
        </p:nvSpPr>
        <p:spPr>
          <a:xfrm>
            <a:off x="10375296" y="473011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انواع مقاله</a:t>
            </a:r>
            <a:endParaRPr lang="en-US" sz="1400" b="1" dirty="0">
              <a:solidFill>
                <a:schemeClr val="bg1"/>
              </a:solidFill>
              <a:cs typeface="B Nazanin" panose="00000400000000000000" pitchFamily="2" charset="-78"/>
            </a:endParaRPr>
          </a:p>
        </p:txBody>
      </p:sp>
      <p:sp>
        <p:nvSpPr>
          <p:cNvPr id="34" name="Rectangle: Rounded Corners 33">
            <a:hlinkClick r:id="rId15" action="ppaction://hlinksldjump"/>
            <a:extLst>
              <a:ext uri="{FF2B5EF4-FFF2-40B4-BE49-F238E27FC236}">
                <a16:creationId xmlns:a16="http://schemas.microsoft.com/office/drawing/2014/main" id="{684C3289-E476-FCA0-58D5-184F783009CB}"/>
              </a:ext>
            </a:extLst>
          </p:cNvPr>
          <p:cNvSpPr/>
          <p:nvPr/>
        </p:nvSpPr>
        <p:spPr>
          <a:xfrm>
            <a:off x="10375296" y="515090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پذیرش و داوری</a:t>
            </a:r>
            <a:endParaRPr lang="en-US" sz="1400" b="1" dirty="0">
              <a:solidFill>
                <a:schemeClr val="bg1"/>
              </a:solidFill>
              <a:cs typeface="B Nazanin" panose="00000400000000000000" pitchFamily="2" charset="-78"/>
            </a:endParaRPr>
          </a:p>
        </p:txBody>
      </p:sp>
      <p:sp>
        <p:nvSpPr>
          <p:cNvPr id="35" name="Rectangle: Rounded Corners 34">
            <a:hlinkClick r:id="rId16" action="ppaction://hlinksldjump"/>
            <a:extLst>
              <a:ext uri="{FF2B5EF4-FFF2-40B4-BE49-F238E27FC236}">
                <a16:creationId xmlns:a16="http://schemas.microsoft.com/office/drawing/2014/main" id="{513270E4-51E7-D90E-FA9C-11B450DA0CE5}"/>
              </a:ext>
            </a:extLst>
          </p:cNvPr>
          <p:cNvSpPr/>
          <p:nvPr/>
        </p:nvSpPr>
        <p:spPr>
          <a:xfrm>
            <a:off x="10375296" y="55632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سئو آکادمیک</a:t>
            </a:r>
            <a:endParaRPr lang="en-US" sz="1400" b="1" dirty="0">
              <a:solidFill>
                <a:schemeClr val="bg1"/>
              </a:solidFill>
              <a:cs typeface="B Nazanin" panose="00000400000000000000" pitchFamily="2" charset="-78"/>
            </a:endParaRPr>
          </a:p>
        </p:txBody>
      </p:sp>
      <p:sp>
        <p:nvSpPr>
          <p:cNvPr id="36" name="Rectangle: Rounded Corners 35">
            <a:hlinkClick r:id="rId17" action="ppaction://hlinksldjump"/>
            <a:extLst>
              <a:ext uri="{FF2B5EF4-FFF2-40B4-BE49-F238E27FC236}">
                <a16:creationId xmlns:a16="http://schemas.microsoft.com/office/drawing/2014/main" id="{AAA2605E-1547-64ED-4C0F-E0CB285B80EA}"/>
              </a:ext>
            </a:extLst>
          </p:cNvPr>
          <p:cNvSpPr/>
          <p:nvPr/>
        </p:nvSpPr>
        <p:spPr>
          <a:xfrm>
            <a:off x="10375297" y="597554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MaxQDA</a:t>
            </a:r>
            <a:endParaRPr lang="en-US" sz="1400" b="1" dirty="0">
              <a:solidFill>
                <a:schemeClr val="bg1"/>
              </a:solidFill>
              <a:cs typeface="B Nazanin" panose="00000400000000000000" pitchFamily="2" charset="-78"/>
            </a:endParaRPr>
          </a:p>
        </p:txBody>
      </p:sp>
      <p:sp>
        <p:nvSpPr>
          <p:cNvPr id="37" name="Rectangle: Rounded Corners 36">
            <a:hlinkClick r:id="rId18" action="ppaction://hlinksldjump"/>
            <a:extLst>
              <a:ext uri="{FF2B5EF4-FFF2-40B4-BE49-F238E27FC236}">
                <a16:creationId xmlns:a16="http://schemas.microsoft.com/office/drawing/2014/main" id="{88C705FA-E7DF-44D1-BDB8-5FE364B647D8}"/>
              </a:ext>
            </a:extLst>
          </p:cNvPr>
          <p:cNvSpPr/>
          <p:nvPr/>
        </p:nvSpPr>
        <p:spPr>
          <a:xfrm>
            <a:off x="10375296" y="6396329"/>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روش‌های تحقیق منتخب</a:t>
            </a:r>
            <a:endParaRPr lang="en-US" sz="1400" b="1" dirty="0">
              <a:solidFill>
                <a:schemeClr val="bg1"/>
              </a:solidFill>
              <a:cs typeface="B Nazanin" panose="00000400000000000000" pitchFamily="2" charset="-78"/>
            </a:endParaRPr>
          </a:p>
        </p:txBody>
      </p:sp>
      <p:sp>
        <p:nvSpPr>
          <p:cNvPr id="38" name="Rectangle: Rounded Corners 37">
            <a:hlinkClick r:id="rId8" action="ppaction://hlinksldjump"/>
            <a:extLst>
              <a:ext uri="{FF2B5EF4-FFF2-40B4-BE49-F238E27FC236}">
                <a16:creationId xmlns:a16="http://schemas.microsoft.com/office/drawing/2014/main" id="{A8EFFFB2-EE1C-76CF-E892-998F5DE4A308}"/>
              </a:ext>
            </a:extLst>
          </p:cNvPr>
          <p:cNvSpPr/>
          <p:nvPr/>
        </p:nvSpPr>
        <p:spPr>
          <a:xfrm>
            <a:off x="10380825" y="2239233"/>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VOSViewer</a:t>
            </a:r>
            <a:endParaRPr lang="en-US" sz="14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2845531684"/>
      </p:ext>
    </p:extLst>
  </p:cSld>
  <p:clrMapOvr>
    <a:masterClrMapping/>
  </p:clrMapOvr>
  <p:transition spd="med">
    <p:pull/>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31ECED-F382-4404-2AA7-AA5037719464}"/>
              </a:ext>
            </a:extLst>
          </p:cNvPr>
          <p:cNvSpPr>
            <a:spLocks noGrp="1"/>
          </p:cNvSpPr>
          <p:nvPr>
            <p:ph type="title"/>
          </p:nvPr>
        </p:nvSpPr>
        <p:spPr>
          <a:xfrm>
            <a:off x="214604" y="365125"/>
            <a:ext cx="9685176" cy="707895"/>
          </a:xfrm>
          <a:solidFill>
            <a:schemeClr val="accent1">
              <a:lumMod val="40000"/>
              <a:lumOff val="60000"/>
            </a:schemeClr>
          </a:solidFill>
        </p:spPr>
        <p:txBody>
          <a:bodyPr>
            <a:normAutofit fontScale="90000"/>
          </a:bodyPr>
          <a:lstStyle/>
          <a:p>
            <a:pPr algn="r" rtl="1"/>
            <a:r>
              <a:rPr lang="fa-IR" b="1" dirty="0">
                <a:cs typeface="B Nazanin" panose="00000400000000000000" pitchFamily="2" charset="-78"/>
              </a:rPr>
              <a:t>ارجاع دهی در </a:t>
            </a:r>
            <a:r>
              <a:rPr lang="en-US" b="1" dirty="0">
                <a:cs typeface="B Nazanin" panose="00000400000000000000" pitchFamily="2" charset="-78"/>
              </a:rPr>
              <a:t>word</a:t>
            </a:r>
          </a:p>
        </p:txBody>
      </p:sp>
      <p:sp>
        <p:nvSpPr>
          <p:cNvPr id="17" name="Content Placeholder 2">
            <a:extLst>
              <a:ext uri="{FF2B5EF4-FFF2-40B4-BE49-F238E27FC236}">
                <a16:creationId xmlns:a16="http://schemas.microsoft.com/office/drawing/2014/main" id="{168E09BE-5C6B-1FBB-2BFF-AC850B8824F9}"/>
              </a:ext>
            </a:extLst>
          </p:cNvPr>
          <p:cNvSpPr>
            <a:spLocks noGrp="1"/>
          </p:cNvSpPr>
          <p:nvPr>
            <p:ph idx="1"/>
          </p:nvPr>
        </p:nvSpPr>
        <p:spPr>
          <a:xfrm>
            <a:off x="214604" y="1226220"/>
            <a:ext cx="9685176" cy="5479380"/>
          </a:xfrm>
        </p:spPr>
        <p:txBody>
          <a:bodyPr>
            <a:normAutofit/>
          </a:bodyPr>
          <a:lstStyle/>
          <a:p>
            <a:pPr marL="0" indent="0" algn="r" rtl="1">
              <a:buNone/>
            </a:pPr>
            <a:r>
              <a:rPr lang="fa-IR" sz="2400" b="1" dirty="0">
                <a:solidFill>
                  <a:srgbClr val="C00000"/>
                </a:solidFill>
                <a:cs typeface="B Nazanin" panose="00000400000000000000" pitchFamily="2" charset="-78"/>
              </a:rPr>
              <a:t>تنظیمات نوع ارجاع</a:t>
            </a:r>
          </a:p>
          <a:p>
            <a:pPr marL="0" indent="0" algn="r" rtl="1">
              <a:buNone/>
            </a:pPr>
            <a:r>
              <a:rPr lang="fa-IR" sz="2400" b="1" dirty="0">
                <a:solidFill>
                  <a:srgbClr val="C00000"/>
                </a:solidFill>
                <a:cs typeface="B Nazanin" panose="00000400000000000000" pitchFamily="2" charset="-78"/>
              </a:rPr>
              <a:t>در نرم افزار </a:t>
            </a:r>
            <a:r>
              <a:rPr lang="en-US" sz="2400" b="1" dirty="0">
                <a:solidFill>
                  <a:srgbClr val="C00000"/>
                </a:solidFill>
                <a:cs typeface="B Nazanin" panose="00000400000000000000" pitchFamily="2" charset="-78"/>
              </a:rPr>
              <a:t>Word</a:t>
            </a:r>
            <a:endParaRPr lang="fa-IR" sz="2000" b="1" dirty="0">
              <a:cs typeface="B Nazanin" panose="00000400000000000000" pitchFamily="2" charset="-78"/>
            </a:endParaRPr>
          </a:p>
        </p:txBody>
      </p:sp>
      <p:pic>
        <p:nvPicPr>
          <p:cNvPr id="7" name="Picture 6">
            <a:extLst>
              <a:ext uri="{FF2B5EF4-FFF2-40B4-BE49-F238E27FC236}">
                <a16:creationId xmlns:a16="http://schemas.microsoft.com/office/drawing/2014/main" id="{F0E6B868-E132-8E6D-8472-74B674D7899C}"/>
              </a:ext>
            </a:extLst>
          </p:cNvPr>
          <p:cNvPicPr>
            <a:picLocks noChangeAspect="1"/>
          </p:cNvPicPr>
          <p:nvPr/>
        </p:nvPicPr>
        <p:blipFill>
          <a:blip r:embed="rId2"/>
          <a:stretch>
            <a:fillRect/>
          </a:stretch>
        </p:blipFill>
        <p:spPr>
          <a:xfrm>
            <a:off x="214604" y="1226220"/>
            <a:ext cx="7362825" cy="5505450"/>
          </a:xfrm>
          <a:prstGeom prst="rect">
            <a:avLst/>
          </a:prstGeom>
        </p:spPr>
      </p:pic>
      <p:sp>
        <p:nvSpPr>
          <p:cNvPr id="3" name="Rectangle 2">
            <a:extLst>
              <a:ext uri="{FF2B5EF4-FFF2-40B4-BE49-F238E27FC236}">
                <a16:creationId xmlns:a16="http://schemas.microsoft.com/office/drawing/2014/main" id="{61C8F446-26EE-9735-242F-C676B5CD2E85}"/>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Rounded Corners 4">
            <a:hlinkClick r:id="rId3" action="ppaction://hlinksldjump"/>
            <a:extLst>
              <a:ext uri="{FF2B5EF4-FFF2-40B4-BE49-F238E27FC236}">
                <a16:creationId xmlns:a16="http://schemas.microsoft.com/office/drawing/2014/main" id="{FADE2BF8-7D16-E16A-3EB5-E088C38D4A02}"/>
              </a:ext>
            </a:extLst>
          </p:cNvPr>
          <p:cNvSpPr/>
          <p:nvPr/>
        </p:nvSpPr>
        <p:spPr>
          <a:xfrm>
            <a:off x="10375296" y="95654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DOI</a:t>
            </a:r>
          </a:p>
        </p:txBody>
      </p:sp>
      <p:sp>
        <p:nvSpPr>
          <p:cNvPr id="6" name="Rectangle: Rounded Corners 5">
            <a:hlinkClick r:id="rId4" action="ppaction://hlinksldjump"/>
            <a:extLst>
              <a:ext uri="{FF2B5EF4-FFF2-40B4-BE49-F238E27FC236}">
                <a16:creationId xmlns:a16="http://schemas.microsoft.com/office/drawing/2014/main" id="{A7920F62-33B9-36AB-846E-602F0E715DC8}"/>
              </a:ext>
            </a:extLst>
          </p:cNvPr>
          <p:cNvSpPr/>
          <p:nvPr/>
        </p:nvSpPr>
        <p:spPr>
          <a:xfrm>
            <a:off x="10375296" y="55268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bg1"/>
                </a:solidFill>
                <a:cs typeface="B Nazanin" panose="00000400000000000000" pitchFamily="2" charset="-78"/>
              </a:rPr>
              <a:t>معرفی منابع</a:t>
            </a:r>
            <a:endParaRPr lang="en-US" sz="1400" b="1" dirty="0">
              <a:solidFill>
                <a:schemeClr val="bg1"/>
              </a:solidFill>
              <a:cs typeface="B Nazanin" panose="00000400000000000000" pitchFamily="2" charset="-78"/>
            </a:endParaRPr>
          </a:p>
        </p:txBody>
      </p:sp>
      <p:pic>
        <p:nvPicPr>
          <p:cNvPr id="8" name="Picture 7">
            <a:extLst>
              <a:ext uri="{FF2B5EF4-FFF2-40B4-BE49-F238E27FC236}">
                <a16:creationId xmlns:a16="http://schemas.microsoft.com/office/drawing/2014/main" id="{6F0D4724-E49A-A60F-8AAA-7923CBEF187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20" name="TextBox 19">
            <a:extLst>
              <a:ext uri="{FF2B5EF4-FFF2-40B4-BE49-F238E27FC236}">
                <a16:creationId xmlns:a16="http://schemas.microsoft.com/office/drawing/2014/main" id="{624439A3-E294-805C-2808-EE5B63943FF7}"/>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25" name="Rectangle: Rounded Corners 24">
            <a:hlinkClick r:id="rId6" action="ppaction://hlinksldjump"/>
            <a:extLst>
              <a:ext uri="{FF2B5EF4-FFF2-40B4-BE49-F238E27FC236}">
                <a16:creationId xmlns:a16="http://schemas.microsoft.com/office/drawing/2014/main" id="{4A0762DD-A100-831D-E5E5-43C6298FA17C}"/>
              </a:ext>
            </a:extLst>
          </p:cNvPr>
          <p:cNvSpPr/>
          <p:nvPr/>
        </p:nvSpPr>
        <p:spPr>
          <a:xfrm>
            <a:off x="10375296" y="138580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علم سنجی</a:t>
            </a:r>
            <a:endParaRPr lang="en-US" sz="1400" b="1" dirty="0">
              <a:solidFill>
                <a:schemeClr val="bg1"/>
              </a:solidFill>
              <a:cs typeface="B Nazanin" panose="00000400000000000000" pitchFamily="2" charset="-78"/>
            </a:endParaRPr>
          </a:p>
        </p:txBody>
      </p:sp>
      <p:sp>
        <p:nvSpPr>
          <p:cNvPr id="26" name="Rectangle: Rounded Corners 25">
            <a:hlinkClick r:id="rId7" action="ppaction://hlinksldjump"/>
            <a:extLst>
              <a:ext uri="{FF2B5EF4-FFF2-40B4-BE49-F238E27FC236}">
                <a16:creationId xmlns:a16="http://schemas.microsoft.com/office/drawing/2014/main" id="{02C78374-16B9-6E92-122C-DD306DA63992}"/>
              </a:ext>
            </a:extLst>
          </p:cNvPr>
          <p:cNvSpPr/>
          <p:nvPr/>
        </p:nvSpPr>
        <p:spPr>
          <a:xfrm>
            <a:off x="10375296" y="1815066"/>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رتبه بندی نشریات</a:t>
            </a:r>
            <a:endParaRPr lang="en-US" sz="1400" b="1" dirty="0">
              <a:solidFill>
                <a:schemeClr val="bg1"/>
              </a:solidFill>
              <a:cs typeface="B Nazanin" panose="00000400000000000000" pitchFamily="2" charset="-78"/>
            </a:endParaRPr>
          </a:p>
        </p:txBody>
      </p:sp>
      <p:sp>
        <p:nvSpPr>
          <p:cNvPr id="27" name="Rectangle: Rounded Corners 26">
            <a:hlinkClick r:id="rId8" action="ppaction://hlinksldjump"/>
            <a:extLst>
              <a:ext uri="{FF2B5EF4-FFF2-40B4-BE49-F238E27FC236}">
                <a16:creationId xmlns:a16="http://schemas.microsoft.com/office/drawing/2014/main" id="{75C08009-CFDA-4016-9CF8-71729D327C9D}"/>
              </a:ext>
            </a:extLst>
          </p:cNvPr>
          <p:cNvSpPr/>
          <p:nvPr/>
        </p:nvSpPr>
        <p:spPr>
          <a:xfrm>
            <a:off x="10375296" y="264309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دریافت مقاله</a:t>
            </a:r>
            <a:endParaRPr lang="en-US" sz="1400" b="1" dirty="0">
              <a:solidFill>
                <a:schemeClr val="bg1"/>
              </a:solidFill>
              <a:cs typeface="B Nazanin" panose="00000400000000000000" pitchFamily="2" charset="-78"/>
            </a:endParaRPr>
          </a:p>
        </p:txBody>
      </p:sp>
      <p:sp>
        <p:nvSpPr>
          <p:cNvPr id="28" name="Rectangle: Rounded Corners 27">
            <a:hlinkClick r:id="rId9" action="ppaction://hlinksldjump"/>
            <a:extLst>
              <a:ext uri="{FF2B5EF4-FFF2-40B4-BE49-F238E27FC236}">
                <a16:creationId xmlns:a16="http://schemas.microsoft.com/office/drawing/2014/main" id="{B0DD2B9E-FC67-002A-BBA2-0C1B39947434}"/>
              </a:ext>
            </a:extLst>
          </p:cNvPr>
          <p:cNvSpPr/>
          <p:nvPr/>
        </p:nvSpPr>
        <p:spPr>
          <a:xfrm>
            <a:off x="10375296" y="305541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سامانه پژوهشیار</a:t>
            </a:r>
            <a:endParaRPr lang="en-US" sz="1400" b="1" dirty="0">
              <a:solidFill>
                <a:schemeClr val="bg1"/>
              </a:solidFill>
              <a:cs typeface="B Nazanin" panose="00000400000000000000" pitchFamily="2" charset="-78"/>
            </a:endParaRPr>
          </a:p>
        </p:txBody>
      </p:sp>
      <p:sp>
        <p:nvSpPr>
          <p:cNvPr id="29" name="Rectangle: Rounded Corners 28">
            <a:hlinkClick r:id="rId10" action="ppaction://hlinksldjump"/>
            <a:extLst>
              <a:ext uri="{FF2B5EF4-FFF2-40B4-BE49-F238E27FC236}">
                <a16:creationId xmlns:a16="http://schemas.microsoft.com/office/drawing/2014/main" id="{44806879-69AE-11AE-56B9-C054C3642FF6}"/>
              </a:ext>
            </a:extLst>
          </p:cNvPr>
          <p:cNvSpPr/>
          <p:nvPr/>
        </p:nvSpPr>
        <p:spPr>
          <a:xfrm>
            <a:off x="10375296" y="347620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ORCID</a:t>
            </a:r>
          </a:p>
        </p:txBody>
      </p:sp>
      <p:sp>
        <p:nvSpPr>
          <p:cNvPr id="30" name="Rectangle: Rounded Corners 29">
            <a:hlinkClick r:id="rId11" action="ppaction://hlinksldjump"/>
            <a:extLst>
              <a:ext uri="{FF2B5EF4-FFF2-40B4-BE49-F238E27FC236}">
                <a16:creationId xmlns:a16="http://schemas.microsoft.com/office/drawing/2014/main" id="{CD6FA28D-AB10-9910-5BF8-FCE64B7DC19A}"/>
              </a:ext>
            </a:extLst>
          </p:cNvPr>
          <p:cNvSpPr/>
          <p:nvPr/>
        </p:nvSpPr>
        <p:spPr>
          <a:xfrm>
            <a:off x="10375296" y="388852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ساختار مقاله</a:t>
            </a:r>
            <a:endParaRPr lang="en-US" sz="1400" b="1" dirty="0">
              <a:solidFill>
                <a:schemeClr val="bg1"/>
              </a:solidFill>
              <a:cs typeface="B Nazanin" panose="00000400000000000000" pitchFamily="2" charset="-78"/>
            </a:endParaRPr>
          </a:p>
        </p:txBody>
      </p:sp>
      <p:sp>
        <p:nvSpPr>
          <p:cNvPr id="31" name="Rectangle: Rounded Corners 30">
            <a:hlinkClick r:id="rId12" action="ppaction://hlinksldjump"/>
            <a:extLst>
              <a:ext uri="{FF2B5EF4-FFF2-40B4-BE49-F238E27FC236}">
                <a16:creationId xmlns:a16="http://schemas.microsoft.com/office/drawing/2014/main" id="{C632F922-848F-E9D7-D359-8D81EB78447F}"/>
              </a:ext>
            </a:extLst>
          </p:cNvPr>
          <p:cNvSpPr/>
          <p:nvPr/>
        </p:nvSpPr>
        <p:spPr>
          <a:xfrm>
            <a:off x="10375296" y="4309320"/>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tx1"/>
                </a:solidFill>
                <a:cs typeface="B Nazanin" panose="00000400000000000000" pitchFamily="2" charset="-78"/>
              </a:rPr>
              <a:t>ارجاع دهی و نکات مهم</a:t>
            </a:r>
            <a:endParaRPr lang="en-US" sz="1400" b="1" dirty="0">
              <a:solidFill>
                <a:schemeClr val="tx1"/>
              </a:solidFill>
              <a:cs typeface="B Nazanin" panose="00000400000000000000" pitchFamily="2" charset="-78"/>
            </a:endParaRPr>
          </a:p>
        </p:txBody>
      </p:sp>
      <p:sp>
        <p:nvSpPr>
          <p:cNvPr id="32" name="Rectangle: Rounded Corners 31">
            <a:hlinkClick r:id="rId13" action="ppaction://hlinksldjump"/>
            <a:extLst>
              <a:ext uri="{FF2B5EF4-FFF2-40B4-BE49-F238E27FC236}">
                <a16:creationId xmlns:a16="http://schemas.microsoft.com/office/drawing/2014/main" id="{58735043-66A8-14E1-6640-7CE7B10EF989}"/>
              </a:ext>
            </a:extLst>
          </p:cNvPr>
          <p:cNvSpPr/>
          <p:nvPr/>
        </p:nvSpPr>
        <p:spPr>
          <a:xfrm>
            <a:off x="10375296" y="473011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انواع مقاله</a:t>
            </a:r>
            <a:endParaRPr lang="en-US" sz="1400" b="1" dirty="0">
              <a:solidFill>
                <a:schemeClr val="bg1"/>
              </a:solidFill>
              <a:cs typeface="B Nazanin" panose="00000400000000000000" pitchFamily="2" charset="-78"/>
            </a:endParaRPr>
          </a:p>
        </p:txBody>
      </p:sp>
      <p:sp>
        <p:nvSpPr>
          <p:cNvPr id="33" name="Rectangle: Rounded Corners 32">
            <a:hlinkClick r:id="rId14" action="ppaction://hlinksldjump"/>
            <a:extLst>
              <a:ext uri="{FF2B5EF4-FFF2-40B4-BE49-F238E27FC236}">
                <a16:creationId xmlns:a16="http://schemas.microsoft.com/office/drawing/2014/main" id="{37FD2112-CC03-ED99-82B0-D98CB2FC72C6}"/>
              </a:ext>
            </a:extLst>
          </p:cNvPr>
          <p:cNvSpPr/>
          <p:nvPr/>
        </p:nvSpPr>
        <p:spPr>
          <a:xfrm>
            <a:off x="10375296" y="515090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پذیرش و داوری</a:t>
            </a:r>
            <a:endParaRPr lang="en-US" sz="1400" b="1" dirty="0">
              <a:solidFill>
                <a:schemeClr val="bg1"/>
              </a:solidFill>
              <a:cs typeface="B Nazanin" panose="00000400000000000000" pitchFamily="2" charset="-78"/>
            </a:endParaRPr>
          </a:p>
        </p:txBody>
      </p:sp>
      <p:sp>
        <p:nvSpPr>
          <p:cNvPr id="34" name="Rectangle: Rounded Corners 33">
            <a:hlinkClick r:id="rId15" action="ppaction://hlinksldjump"/>
            <a:extLst>
              <a:ext uri="{FF2B5EF4-FFF2-40B4-BE49-F238E27FC236}">
                <a16:creationId xmlns:a16="http://schemas.microsoft.com/office/drawing/2014/main" id="{943EBB31-0140-7248-317D-E75AA45140C3}"/>
              </a:ext>
            </a:extLst>
          </p:cNvPr>
          <p:cNvSpPr/>
          <p:nvPr/>
        </p:nvSpPr>
        <p:spPr>
          <a:xfrm>
            <a:off x="10375296" y="55632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سئو آکادمیک</a:t>
            </a:r>
            <a:endParaRPr lang="en-US" sz="1400" b="1" dirty="0">
              <a:solidFill>
                <a:schemeClr val="bg1"/>
              </a:solidFill>
              <a:cs typeface="B Nazanin" panose="00000400000000000000" pitchFamily="2" charset="-78"/>
            </a:endParaRPr>
          </a:p>
        </p:txBody>
      </p:sp>
      <p:sp>
        <p:nvSpPr>
          <p:cNvPr id="35" name="Rectangle: Rounded Corners 34">
            <a:hlinkClick r:id="rId16" action="ppaction://hlinksldjump"/>
            <a:extLst>
              <a:ext uri="{FF2B5EF4-FFF2-40B4-BE49-F238E27FC236}">
                <a16:creationId xmlns:a16="http://schemas.microsoft.com/office/drawing/2014/main" id="{929A89AA-97BC-9C6C-C5CF-B97F6E380D11}"/>
              </a:ext>
            </a:extLst>
          </p:cNvPr>
          <p:cNvSpPr/>
          <p:nvPr/>
        </p:nvSpPr>
        <p:spPr>
          <a:xfrm>
            <a:off x="10375297" y="597554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MaxQDA</a:t>
            </a:r>
            <a:endParaRPr lang="en-US" sz="1400" b="1" dirty="0">
              <a:solidFill>
                <a:schemeClr val="bg1"/>
              </a:solidFill>
              <a:cs typeface="B Nazanin" panose="00000400000000000000" pitchFamily="2" charset="-78"/>
            </a:endParaRPr>
          </a:p>
        </p:txBody>
      </p:sp>
      <p:sp>
        <p:nvSpPr>
          <p:cNvPr id="36" name="Rectangle: Rounded Corners 35">
            <a:hlinkClick r:id="rId17" action="ppaction://hlinksldjump"/>
            <a:extLst>
              <a:ext uri="{FF2B5EF4-FFF2-40B4-BE49-F238E27FC236}">
                <a16:creationId xmlns:a16="http://schemas.microsoft.com/office/drawing/2014/main" id="{9F08A2AA-F1CE-843D-89F9-D6007A3F811C}"/>
              </a:ext>
            </a:extLst>
          </p:cNvPr>
          <p:cNvSpPr/>
          <p:nvPr/>
        </p:nvSpPr>
        <p:spPr>
          <a:xfrm>
            <a:off x="10375296" y="6396329"/>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روش‌های تحقیق منتخب</a:t>
            </a:r>
            <a:endParaRPr lang="en-US" sz="1400" b="1" dirty="0">
              <a:solidFill>
                <a:schemeClr val="bg1"/>
              </a:solidFill>
              <a:cs typeface="B Nazanin" panose="00000400000000000000" pitchFamily="2" charset="-78"/>
            </a:endParaRPr>
          </a:p>
        </p:txBody>
      </p:sp>
      <p:sp>
        <p:nvSpPr>
          <p:cNvPr id="37" name="Rectangle: Rounded Corners 36">
            <a:hlinkClick r:id="rId7" action="ppaction://hlinksldjump"/>
            <a:extLst>
              <a:ext uri="{FF2B5EF4-FFF2-40B4-BE49-F238E27FC236}">
                <a16:creationId xmlns:a16="http://schemas.microsoft.com/office/drawing/2014/main" id="{BA4EED36-159E-8B68-7E8D-14562B591C31}"/>
              </a:ext>
            </a:extLst>
          </p:cNvPr>
          <p:cNvSpPr/>
          <p:nvPr/>
        </p:nvSpPr>
        <p:spPr>
          <a:xfrm>
            <a:off x="10380825" y="2239233"/>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VOSViewer</a:t>
            </a:r>
            <a:endParaRPr lang="en-US" sz="14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2475897008"/>
      </p:ext>
    </p:extLst>
  </p:cSld>
  <p:clrMapOvr>
    <a:masterClrMapping/>
  </p:clrMapOvr>
  <p:transition spd="med">
    <p:pull/>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31ECED-F382-4404-2AA7-AA5037719464}"/>
              </a:ext>
            </a:extLst>
          </p:cNvPr>
          <p:cNvSpPr>
            <a:spLocks noGrp="1"/>
          </p:cNvSpPr>
          <p:nvPr>
            <p:ph type="title"/>
          </p:nvPr>
        </p:nvSpPr>
        <p:spPr>
          <a:xfrm>
            <a:off x="214604" y="365125"/>
            <a:ext cx="9685176" cy="707895"/>
          </a:xfrm>
          <a:solidFill>
            <a:schemeClr val="accent1">
              <a:lumMod val="40000"/>
              <a:lumOff val="60000"/>
            </a:schemeClr>
          </a:solidFill>
        </p:spPr>
        <p:txBody>
          <a:bodyPr>
            <a:normAutofit fontScale="90000"/>
          </a:bodyPr>
          <a:lstStyle/>
          <a:p>
            <a:pPr algn="r" rtl="1"/>
            <a:r>
              <a:rPr lang="fa-IR" b="1" dirty="0">
                <a:cs typeface="B Nazanin" panose="00000400000000000000" pitchFamily="2" charset="-78"/>
              </a:rPr>
              <a:t>ارجاع دهی در </a:t>
            </a:r>
            <a:r>
              <a:rPr lang="en-US" b="1" dirty="0">
                <a:cs typeface="B Nazanin" panose="00000400000000000000" pitchFamily="2" charset="-78"/>
              </a:rPr>
              <a:t>word</a:t>
            </a:r>
          </a:p>
        </p:txBody>
      </p:sp>
      <p:sp>
        <p:nvSpPr>
          <p:cNvPr id="17" name="Content Placeholder 2">
            <a:extLst>
              <a:ext uri="{FF2B5EF4-FFF2-40B4-BE49-F238E27FC236}">
                <a16:creationId xmlns:a16="http://schemas.microsoft.com/office/drawing/2014/main" id="{168E09BE-5C6B-1FBB-2BFF-AC850B8824F9}"/>
              </a:ext>
            </a:extLst>
          </p:cNvPr>
          <p:cNvSpPr>
            <a:spLocks noGrp="1"/>
          </p:cNvSpPr>
          <p:nvPr>
            <p:ph idx="1"/>
          </p:nvPr>
        </p:nvSpPr>
        <p:spPr>
          <a:xfrm>
            <a:off x="214604" y="1226220"/>
            <a:ext cx="9685176" cy="5479380"/>
          </a:xfrm>
        </p:spPr>
        <p:txBody>
          <a:bodyPr>
            <a:normAutofit/>
          </a:bodyPr>
          <a:lstStyle/>
          <a:p>
            <a:pPr marL="0" indent="0" algn="r" rtl="1">
              <a:buNone/>
            </a:pPr>
            <a:r>
              <a:rPr lang="fa-IR" sz="2400" b="1" dirty="0">
                <a:solidFill>
                  <a:srgbClr val="C00000"/>
                </a:solidFill>
                <a:cs typeface="B Nazanin" panose="00000400000000000000" pitchFamily="2" charset="-78"/>
              </a:rPr>
              <a:t>درج بخش رفرنس</a:t>
            </a:r>
          </a:p>
          <a:p>
            <a:pPr marL="0" indent="0" algn="r" rtl="1">
              <a:buNone/>
            </a:pPr>
            <a:r>
              <a:rPr lang="fa-IR" sz="2400" b="1" dirty="0">
                <a:solidFill>
                  <a:srgbClr val="C00000"/>
                </a:solidFill>
                <a:cs typeface="B Nazanin" panose="00000400000000000000" pitchFamily="2" charset="-78"/>
              </a:rPr>
              <a:t>در نرم افزار </a:t>
            </a:r>
            <a:r>
              <a:rPr lang="en-US" sz="2400" b="1" dirty="0">
                <a:solidFill>
                  <a:srgbClr val="C00000"/>
                </a:solidFill>
                <a:cs typeface="B Nazanin" panose="00000400000000000000" pitchFamily="2" charset="-78"/>
              </a:rPr>
              <a:t>Word</a:t>
            </a:r>
            <a:endParaRPr lang="fa-IR" sz="2000" b="1" dirty="0">
              <a:cs typeface="B Nazanin" panose="00000400000000000000" pitchFamily="2" charset="-78"/>
            </a:endParaRPr>
          </a:p>
        </p:txBody>
      </p:sp>
      <p:pic>
        <p:nvPicPr>
          <p:cNvPr id="4" name="Picture 3">
            <a:extLst>
              <a:ext uri="{FF2B5EF4-FFF2-40B4-BE49-F238E27FC236}">
                <a16:creationId xmlns:a16="http://schemas.microsoft.com/office/drawing/2014/main" id="{AAA337A6-4245-33CD-3673-B7892B7C2177}"/>
              </a:ext>
            </a:extLst>
          </p:cNvPr>
          <p:cNvPicPr>
            <a:picLocks noChangeAspect="1"/>
          </p:cNvPicPr>
          <p:nvPr/>
        </p:nvPicPr>
        <p:blipFill>
          <a:blip r:embed="rId2"/>
          <a:stretch>
            <a:fillRect/>
          </a:stretch>
        </p:blipFill>
        <p:spPr>
          <a:xfrm>
            <a:off x="214604" y="1138767"/>
            <a:ext cx="6553200" cy="6172200"/>
          </a:xfrm>
          <a:prstGeom prst="rect">
            <a:avLst/>
          </a:prstGeom>
        </p:spPr>
      </p:pic>
      <p:sp>
        <p:nvSpPr>
          <p:cNvPr id="3" name="Rectangle 2">
            <a:extLst>
              <a:ext uri="{FF2B5EF4-FFF2-40B4-BE49-F238E27FC236}">
                <a16:creationId xmlns:a16="http://schemas.microsoft.com/office/drawing/2014/main" id="{D91804C9-E05B-F2C5-77C5-4E8D77A1BACA}"/>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Rounded Corners 4">
            <a:hlinkClick r:id="rId3" action="ppaction://hlinksldjump"/>
            <a:extLst>
              <a:ext uri="{FF2B5EF4-FFF2-40B4-BE49-F238E27FC236}">
                <a16:creationId xmlns:a16="http://schemas.microsoft.com/office/drawing/2014/main" id="{96966493-C16F-7375-9D9C-31F078DFD906}"/>
              </a:ext>
            </a:extLst>
          </p:cNvPr>
          <p:cNvSpPr/>
          <p:nvPr/>
        </p:nvSpPr>
        <p:spPr>
          <a:xfrm>
            <a:off x="10375296" y="95654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DOI</a:t>
            </a:r>
          </a:p>
        </p:txBody>
      </p:sp>
      <p:sp>
        <p:nvSpPr>
          <p:cNvPr id="22" name="Rectangle: Rounded Corners 21">
            <a:hlinkClick r:id="rId4" action="ppaction://hlinksldjump"/>
            <a:extLst>
              <a:ext uri="{FF2B5EF4-FFF2-40B4-BE49-F238E27FC236}">
                <a16:creationId xmlns:a16="http://schemas.microsoft.com/office/drawing/2014/main" id="{92AEF89F-FBA5-F93B-E8A0-EC132E039055}"/>
              </a:ext>
            </a:extLst>
          </p:cNvPr>
          <p:cNvSpPr/>
          <p:nvPr/>
        </p:nvSpPr>
        <p:spPr>
          <a:xfrm>
            <a:off x="10375296" y="55268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bg1"/>
                </a:solidFill>
                <a:cs typeface="B Nazanin" panose="00000400000000000000" pitchFamily="2" charset="-78"/>
              </a:rPr>
              <a:t>معرفی منابع</a:t>
            </a:r>
            <a:endParaRPr lang="en-US" sz="1400" b="1" dirty="0">
              <a:solidFill>
                <a:schemeClr val="bg1"/>
              </a:solidFill>
              <a:cs typeface="B Nazanin" panose="00000400000000000000" pitchFamily="2" charset="-78"/>
            </a:endParaRPr>
          </a:p>
        </p:txBody>
      </p:sp>
      <p:pic>
        <p:nvPicPr>
          <p:cNvPr id="23" name="Picture 22">
            <a:extLst>
              <a:ext uri="{FF2B5EF4-FFF2-40B4-BE49-F238E27FC236}">
                <a16:creationId xmlns:a16="http://schemas.microsoft.com/office/drawing/2014/main" id="{D002602A-000A-19DB-E3A0-C3BB12A293F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24" name="TextBox 23">
            <a:extLst>
              <a:ext uri="{FF2B5EF4-FFF2-40B4-BE49-F238E27FC236}">
                <a16:creationId xmlns:a16="http://schemas.microsoft.com/office/drawing/2014/main" id="{386A02C0-D705-C38C-4014-51E11E46B2FA}"/>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25" name="Rectangle: Rounded Corners 24">
            <a:hlinkClick r:id="rId6" action="ppaction://hlinksldjump"/>
            <a:extLst>
              <a:ext uri="{FF2B5EF4-FFF2-40B4-BE49-F238E27FC236}">
                <a16:creationId xmlns:a16="http://schemas.microsoft.com/office/drawing/2014/main" id="{35883D0E-15D0-DF26-39C8-6FC91E4A601E}"/>
              </a:ext>
            </a:extLst>
          </p:cNvPr>
          <p:cNvSpPr/>
          <p:nvPr/>
        </p:nvSpPr>
        <p:spPr>
          <a:xfrm>
            <a:off x="10375296" y="138580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علم سنجی</a:t>
            </a:r>
            <a:endParaRPr lang="en-US" sz="1400" b="1" dirty="0">
              <a:solidFill>
                <a:schemeClr val="bg1"/>
              </a:solidFill>
              <a:cs typeface="B Nazanin" panose="00000400000000000000" pitchFamily="2" charset="-78"/>
            </a:endParaRPr>
          </a:p>
        </p:txBody>
      </p:sp>
      <p:sp>
        <p:nvSpPr>
          <p:cNvPr id="26" name="Rectangle: Rounded Corners 25">
            <a:hlinkClick r:id="rId7" action="ppaction://hlinksldjump"/>
            <a:extLst>
              <a:ext uri="{FF2B5EF4-FFF2-40B4-BE49-F238E27FC236}">
                <a16:creationId xmlns:a16="http://schemas.microsoft.com/office/drawing/2014/main" id="{5239E992-D26A-F50F-DA50-050FB6A6899A}"/>
              </a:ext>
            </a:extLst>
          </p:cNvPr>
          <p:cNvSpPr/>
          <p:nvPr/>
        </p:nvSpPr>
        <p:spPr>
          <a:xfrm>
            <a:off x="10375296" y="1815066"/>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رتبه بندی نشریات</a:t>
            </a:r>
            <a:endParaRPr lang="en-US" sz="1400" b="1" dirty="0">
              <a:solidFill>
                <a:schemeClr val="bg1"/>
              </a:solidFill>
              <a:cs typeface="B Nazanin" panose="00000400000000000000" pitchFamily="2" charset="-78"/>
            </a:endParaRPr>
          </a:p>
        </p:txBody>
      </p:sp>
      <p:sp>
        <p:nvSpPr>
          <p:cNvPr id="27" name="Rectangle: Rounded Corners 26">
            <a:hlinkClick r:id="rId8" action="ppaction://hlinksldjump"/>
            <a:extLst>
              <a:ext uri="{FF2B5EF4-FFF2-40B4-BE49-F238E27FC236}">
                <a16:creationId xmlns:a16="http://schemas.microsoft.com/office/drawing/2014/main" id="{9C9A3111-6AFC-F769-8D22-B6B6C62C781C}"/>
              </a:ext>
            </a:extLst>
          </p:cNvPr>
          <p:cNvSpPr/>
          <p:nvPr/>
        </p:nvSpPr>
        <p:spPr>
          <a:xfrm>
            <a:off x="10375296" y="264309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دریافت مقاله</a:t>
            </a:r>
            <a:endParaRPr lang="en-US" sz="1400" b="1" dirty="0">
              <a:solidFill>
                <a:schemeClr val="bg1"/>
              </a:solidFill>
              <a:cs typeface="B Nazanin" panose="00000400000000000000" pitchFamily="2" charset="-78"/>
            </a:endParaRPr>
          </a:p>
        </p:txBody>
      </p:sp>
      <p:sp>
        <p:nvSpPr>
          <p:cNvPr id="28" name="Rectangle: Rounded Corners 27">
            <a:hlinkClick r:id="rId9" action="ppaction://hlinksldjump"/>
            <a:extLst>
              <a:ext uri="{FF2B5EF4-FFF2-40B4-BE49-F238E27FC236}">
                <a16:creationId xmlns:a16="http://schemas.microsoft.com/office/drawing/2014/main" id="{4AA67501-0BE4-A8DB-5893-ED10F2C3736D}"/>
              </a:ext>
            </a:extLst>
          </p:cNvPr>
          <p:cNvSpPr/>
          <p:nvPr/>
        </p:nvSpPr>
        <p:spPr>
          <a:xfrm>
            <a:off x="10375296" y="305541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سامانه پژوهشیار</a:t>
            </a:r>
            <a:endParaRPr lang="en-US" sz="1400" b="1" dirty="0">
              <a:solidFill>
                <a:schemeClr val="bg1"/>
              </a:solidFill>
              <a:cs typeface="B Nazanin" panose="00000400000000000000" pitchFamily="2" charset="-78"/>
            </a:endParaRPr>
          </a:p>
        </p:txBody>
      </p:sp>
      <p:sp>
        <p:nvSpPr>
          <p:cNvPr id="29" name="Rectangle: Rounded Corners 28">
            <a:hlinkClick r:id="rId10" action="ppaction://hlinksldjump"/>
            <a:extLst>
              <a:ext uri="{FF2B5EF4-FFF2-40B4-BE49-F238E27FC236}">
                <a16:creationId xmlns:a16="http://schemas.microsoft.com/office/drawing/2014/main" id="{2D8069A9-6F9C-68D9-40AB-5133F89842A3}"/>
              </a:ext>
            </a:extLst>
          </p:cNvPr>
          <p:cNvSpPr/>
          <p:nvPr/>
        </p:nvSpPr>
        <p:spPr>
          <a:xfrm>
            <a:off x="10375296" y="347620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ORCID</a:t>
            </a:r>
          </a:p>
        </p:txBody>
      </p:sp>
      <p:sp>
        <p:nvSpPr>
          <p:cNvPr id="30" name="Rectangle: Rounded Corners 29">
            <a:hlinkClick r:id="rId11" action="ppaction://hlinksldjump"/>
            <a:extLst>
              <a:ext uri="{FF2B5EF4-FFF2-40B4-BE49-F238E27FC236}">
                <a16:creationId xmlns:a16="http://schemas.microsoft.com/office/drawing/2014/main" id="{4EE2993B-074B-7AF8-76FE-A82E7F2023EE}"/>
              </a:ext>
            </a:extLst>
          </p:cNvPr>
          <p:cNvSpPr/>
          <p:nvPr/>
        </p:nvSpPr>
        <p:spPr>
          <a:xfrm>
            <a:off x="10375296" y="388852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ساختار مقاله</a:t>
            </a:r>
            <a:endParaRPr lang="en-US" sz="1400" b="1" dirty="0">
              <a:solidFill>
                <a:schemeClr val="bg1"/>
              </a:solidFill>
              <a:cs typeface="B Nazanin" panose="00000400000000000000" pitchFamily="2" charset="-78"/>
            </a:endParaRPr>
          </a:p>
        </p:txBody>
      </p:sp>
      <p:sp>
        <p:nvSpPr>
          <p:cNvPr id="31" name="Rectangle: Rounded Corners 30">
            <a:hlinkClick r:id="rId12" action="ppaction://hlinksldjump"/>
            <a:extLst>
              <a:ext uri="{FF2B5EF4-FFF2-40B4-BE49-F238E27FC236}">
                <a16:creationId xmlns:a16="http://schemas.microsoft.com/office/drawing/2014/main" id="{F7CCDD81-D1D3-BE6E-3E31-2945B3B83A9F}"/>
              </a:ext>
            </a:extLst>
          </p:cNvPr>
          <p:cNvSpPr/>
          <p:nvPr/>
        </p:nvSpPr>
        <p:spPr>
          <a:xfrm>
            <a:off x="10375296" y="4309320"/>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tx1"/>
                </a:solidFill>
                <a:cs typeface="B Nazanin" panose="00000400000000000000" pitchFamily="2" charset="-78"/>
              </a:rPr>
              <a:t>ارجاع دهی و نکات مهم</a:t>
            </a:r>
            <a:endParaRPr lang="en-US" sz="1400" b="1" dirty="0">
              <a:solidFill>
                <a:schemeClr val="tx1"/>
              </a:solidFill>
              <a:cs typeface="B Nazanin" panose="00000400000000000000" pitchFamily="2" charset="-78"/>
            </a:endParaRPr>
          </a:p>
        </p:txBody>
      </p:sp>
      <p:sp>
        <p:nvSpPr>
          <p:cNvPr id="32" name="Rectangle: Rounded Corners 31">
            <a:hlinkClick r:id="rId13" action="ppaction://hlinksldjump"/>
            <a:extLst>
              <a:ext uri="{FF2B5EF4-FFF2-40B4-BE49-F238E27FC236}">
                <a16:creationId xmlns:a16="http://schemas.microsoft.com/office/drawing/2014/main" id="{CF75C41B-1E06-7771-8013-5EDF472F4D5C}"/>
              </a:ext>
            </a:extLst>
          </p:cNvPr>
          <p:cNvSpPr/>
          <p:nvPr/>
        </p:nvSpPr>
        <p:spPr>
          <a:xfrm>
            <a:off x="10375296" y="473011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انواع مقاله</a:t>
            </a:r>
            <a:endParaRPr lang="en-US" sz="1400" b="1" dirty="0">
              <a:solidFill>
                <a:schemeClr val="bg1"/>
              </a:solidFill>
              <a:cs typeface="B Nazanin" panose="00000400000000000000" pitchFamily="2" charset="-78"/>
            </a:endParaRPr>
          </a:p>
        </p:txBody>
      </p:sp>
      <p:sp>
        <p:nvSpPr>
          <p:cNvPr id="33" name="Rectangle: Rounded Corners 32">
            <a:hlinkClick r:id="rId14" action="ppaction://hlinksldjump"/>
            <a:extLst>
              <a:ext uri="{FF2B5EF4-FFF2-40B4-BE49-F238E27FC236}">
                <a16:creationId xmlns:a16="http://schemas.microsoft.com/office/drawing/2014/main" id="{20C1A295-4762-8939-7425-91815872F0FC}"/>
              </a:ext>
            </a:extLst>
          </p:cNvPr>
          <p:cNvSpPr/>
          <p:nvPr/>
        </p:nvSpPr>
        <p:spPr>
          <a:xfrm>
            <a:off x="10375296" y="515090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پذیرش و داوری</a:t>
            </a:r>
            <a:endParaRPr lang="en-US" sz="1400" b="1" dirty="0">
              <a:solidFill>
                <a:schemeClr val="bg1"/>
              </a:solidFill>
              <a:cs typeface="B Nazanin" panose="00000400000000000000" pitchFamily="2" charset="-78"/>
            </a:endParaRPr>
          </a:p>
        </p:txBody>
      </p:sp>
      <p:sp>
        <p:nvSpPr>
          <p:cNvPr id="34" name="Rectangle: Rounded Corners 33">
            <a:hlinkClick r:id="rId15" action="ppaction://hlinksldjump"/>
            <a:extLst>
              <a:ext uri="{FF2B5EF4-FFF2-40B4-BE49-F238E27FC236}">
                <a16:creationId xmlns:a16="http://schemas.microsoft.com/office/drawing/2014/main" id="{A8431B26-CD7C-46DE-3628-347D3CA1F839}"/>
              </a:ext>
            </a:extLst>
          </p:cNvPr>
          <p:cNvSpPr/>
          <p:nvPr/>
        </p:nvSpPr>
        <p:spPr>
          <a:xfrm>
            <a:off x="10375296" y="55632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سئو آکادمیک</a:t>
            </a:r>
            <a:endParaRPr lang="en-US" sz="1400" b="1" dirty="0">
              <a:solidFill>
                <a:schemeClr val="bg1"/>
              </a:solidFill>
              <a:cs typeface="B Nazanin" panose="00000400000000000000" pitchFamily="2" charset="-78"/>
            </a:endParaRPr>
          </a:p>
        </p:txBody>
      </p:sp>
      <p:sp>
        <p:nvSpPr>
          <p:cNvPr id="35" name="Rectangle: Rounded Corners 34">
            <a:hlinkClick r:id="rId16" action="ppaction://hlinksldjump"/>
            <a:extLst>
              <a:ext uri="{FF2B5EF4-FFF2-40B4-BE49-F238E27FC236}">
                <a16:creationId xmlns:a16="http://schemas.microsoft.com/office/drawing/2014/main" id="{48900C87-3BA5-D124-A1AF-5D79A07B0251}"/>
              </a:ext>
            </a:extLst>
          </p:cNvPr>
          <p:cNvSpPr/>
          <p:nvPr/>
        </p:nvSpPr>
        <p:spPr>
          <a:xfrm>
            <a:off x="10375297" y="597554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MaxQDA</a:t>
            </a:r>
            <a:endParaRPr lang="en-US" sz="1400" b="1" dirty="0">
              <a:solidFill>
                <a:schemeClr val="bg1"/>
              </a:solidFill>
              <a:cs typeface="B Nazanin" panose="00000400000000000000" pitchFamily="2" charset="-78"/>
            </a:endParaRPr>
          </a:p>
        </p:txBody>
      </p:sp>
      <p:sp>
        <p:nvSpPr>
          <p:cNvPr id="36" name="Rectangle: Rounded Corners 35">
            <a:hlinkClick r:id="rId17" action="ppaction://hlinksldjump"/>
            <a:extLst>
              <a:ext uri="{FF2B5EF4-FFF2-40B4-BE49-F238E27FC236}">
                <a16:creationId xmlns:a16="http://schemas.microsoft.com/office/drawing/2014/main" id="{50569C8D-FABA-3587-3D2C-D8631CF8D8E7}"/>
              </a:ext>
            </a:extLst>
          </p:cNvPr>
          <p:cNvSpPr/>
          <p:nvPr/>
        </p:nvSpPr>
        <p:spPr>
          <a:xfrm>
            <a:off x="10375296" y="6396329"/>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روش‌های تحقیق منتخب</a:t>
            </a:r>
            <a:endParaRPr lang="en-US" sz="1400" b="1" dirty="0">
              <a:solidFill>
                <a:schemeClr val="bg1"/>
              </a:solidFill>
              <a:cs typeface="B Nazanin" panose="00000400000000000000" pitchFamily="2" charset="-78"/>
            </a:endParaRPr>
          </a:p>
        </p:txBody>
      </p:sp>
      <p:sp>
        <p:nvSpPr>
          <p:cNvPr id="37" name="Rectangle: Rounded Corners 36">
            <a:hlinkClick r:id="rId7" action="ppaction://hlinksldjump"/>
            <a:extLst>
              <a:ext uri="{FF2B5EF4-FFF2-40B4-BE49-F238E27FC236}">
                <a16:creationId xmlns:a16="http://schemas.microsoft.com/office/drawing/2014/main" id="{80FD02DC-6097-81F4-0366-D94484C84387}"/>
              </a:ext>
            </a:extLst>
          </p:cNvPr>
          <p:cNvSpPr/>
          <p:nvPr/>
        </p:nvSpPr>
        <p:spPr>
          <a:xfrm>
            <a:off x="10380825" y="2239233"/>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VOSViewer</a:t>
            </a:r>
            <a:endParaRPr lang="en-US" sz="14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2359961055"/>
      </p:ext>
    </p:extLst>
  </p:cSld>
  <p:clrMapOvr>
    <a:masterClrMapping/>
  </p:clrMapOvr>
  <p:transition spd="med">
    <p:pull/>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31ECED-F382-4404-2AA7-AA5037719464}"/>
              </a:ext>
            </a:extLst>
          </p:cNvPr>
          <p:cNvSpPr>
            <a:spLocks noGrp="1"/>
          </p:cNvSpPr>
          <p:nvPr>
            <p:ph type="title"/>
          </p:nvPr>
        </p:nvSpPr>
        <p:spPr>
          <a:xfrm>
            <a:off x="214604" y="365125"/>
            <a:ext cx="9685176" cy="707895"/>
          </a:xfrm>
          <a:solidFill>
            <a:schemeClr val="accent1">
              <a:lumMod val="40000"/>
              <a:lumOff val="60000"/>
            </a:schemeClr>
          </a:solidFill>
        </p:spPr>
        <p:txBody>
          <a:bodyPr>
            <a:normAutofit fontScale="90000"/>
          </a:bodyPr>
          <a:lstStyle/>
          <a:p>
            <a:pPr algn="r" rtl="1"/>
            <a:r>
              <a:rPr lang="fa-IR" b="1" dirty="0">
                <a:cs typeface="B Nazanin" panose="00000400000000000000" pitchFamily="2" charset="-78"/>
              </a:rPr>
              <a:t>ارجاع دهی </a:t>
            </a:r>
            <a:r>
              <a:rPr lang="en-US" sz="3600" b="1" dirty="0">
                <a:cs typeface="B Nazanin" panose="00000400000000000000" pitchFamily="2" charset="-78"/>
              </a:rPr>
              <a:t>Reference</a:t>
            </a:r>
            <a:endParaRPr lang="en-US" b="1" dirty="0">
              <a:cs typeface="B Nazanin" panose="00000400000000000000" pitchFamily="2" charset="-78"/>
            </a:endParaRPr>
          </a:p>
        </p:txBody>
      </p:sp>
      <p:sp>
        <p:nvSpPr>
          <p:cNvPr id="17" name="Content Placeholder 2">
            <a:extLst>
              <a:ext uri="{FF2B5EF4-FFF2-40B4-BE49-F238E27FC236}">
                <a16:creationId xmlns:a16="http://schemas.microsoft.com/office/drawing/2014/main" id="{168E09BE-5C6B-1FBB-2BFF-AC850B8824F9}"/>
              </a:ext>
            </a:extLst>
          </p:cNvPr>
          <p:cNvSpPr>
            <a:spLocks noGrp="1"/>
          </p:cNvSpPr>
          <p:nvPr>
            <p:ph idx="1"/>
          </p:nvPr>
        </p:nvSpPr>
        <p:spPr>
          <a:xfrm>
            <a:off x="214604" y="1226220"/>
            <a:ext cx="9685176" cy="5479380"/>
          </a:xfrm>
        </p:spPr>
        <p:txBody>
          <a:bodyPr>
            <a:normAutofit/>
          </a:bodyPr>
          <a:lstStyle/>
          <a:p>
            <a:pPr marL="0" indent="0" algn="r" rtl="1">
              <a:buNone/>
            </a:pPr>
            <a:r>
              <a:rPr lang="fa-IR" sz="2400" b="1" dirty="0">
                <a:solidFill>
                  <a:srgbClr val="C00000"/>
                </a:solidFill>
                <a:cs typeface="B Nazanin" panose="00000400000000000000" pitchFamily="2" charset="-78"/>
              </a:rPr>
              <a:t>تبدیل فرمت رفرنس ها</a:t>
            </a:r>
          </a:p>
          <a:p>
            <a:pPr marL="0" indent="0" algn="r" rtl="1">
              <a:buNone/>
            </a:pPr>
            <a:r>
              <a:rPr lang="fa-IR" sz="2400" b="1" dirty="0">
                <a:cs typeface="B Nazanin" panose="00000400000000000000" pitchFamily="2" charset="-78"/>
              </a:rPr>
              <a:t>نرم افزار </a:t>
            </a:r>
            <a:r>
              <a:rPr lang="en-US" sz="2000" b="1" dirty="0" err="1">
                <a:cs typeface="B Nazanin" panose="00000400000000000000" pitchFamily="2" charset="-78"/>
              </a:rPr>
              <a:t>JabRef</a:t>
            </a:r>
            <a:endParaRPr lang="en-US" sz="2000" b="1" dirty="0">
              <a:cs typeface="B Nazanin" panose="00000400000000000000" pitchFamily="2" charset="-78"/>
            </a:endParaRPr>
          </a:p>
          <a:p>
            <a:pPr marL="0" indent="0" algn="r" rtl="1">
              <a:buNone/>
            </a:pPr>
            <a:r>
              <a:rPr lang="fa-IR" sz="2000" b="1" dirty="0">
                <a:solidFill>
                  <a:srgbClr val="0070C0"/>
                </a:solidFill>
                <a:cs typeface="B Nazanin" panose="00000400000000000000" pitchFamily="2" charset="-78"/>
              </a:rPr>
              <a:t>تبدیل فایل های رفرنس به</a:t>
            </a:r>
          </a:p>
          <a:p>
            <a:pPr marL="0" indent="0" algn="r" rtl="1">
              <a:buNone/>
            </a:pPr>
            <a:r>
              <a:rPr lang="en-US" sz="1800" b="1" dirty="0">
                <a:solidFill>
                  <a:srgbClr val="0070C0"/>
                </a:solidFill>
                <a:cs typeface="B Nazanin" panose="00000400000000000000" pitchFamily="2" charset="-78"/>
              </a:rPr>
              <a:t>Xml</a:t>
            </a:r>
            <a:r>
              <a:rPr lang="fa-IR" sz="2000" b="1" dirty="0">
                <a:solidFill>
                  <a:srgbClr val="0070C0"/>
                </a:solidFill>
                <a:cs typeface="B Nazanin" panose="00000400000000000000" pitchFamily="2" charset="-78"/>
              </a:rPr>
              <a:t> جهت استفاده در </a:t>
            </a:r>
            <a:r>
              <a:rPr lang="en-US" sz="1800" b="1" dirty="0">
                <a:solidFill>
                  <a:srgbClr val="0070C0"/>
                </a:solidFill>
                <a:cs typeface="B Nazanin" panose="00000400000000000000" pitchFamily="2" charset="-78"/>
              </a:rPr>
              <a:t>word</a:t>
            </a:r>
            <a:endParaRPr lang="fa-IR" sz="2000" b="1" dirty="0">
              <a:solidFill>
                <a:srgbClr val="0070C0"/>
              </a:solidFill>
              <a:cs typeface="B Nazanin" panose="00000400000000000000" pitchFamily="2" charset="-78"/>
            </a:endParaRPr>
          </a:p>
        </p:txBody>
      </p:sp>
      <p:pic>
        <p:nvPicPr>
          <p:cNvPr id="4" name="Picture 3">
            <a:extLst>
              <a:ext uri="{FF2B5EF4-FFF2-40B4-BE49-F238E27FC236}">
                <a16:creationId xmlns:a16="http://schemas.microsoft.com/office/drawing/2014/main" id="{116D0035-EFAF-839F-5E97-5C2D67E3B52A}"/>
              </a:ext>
            </a:extLst>
          </p:cNvPr>
          <p:cNvPicPr>
            <a:picLocks noChangeAspect="1"/>
          </p:cNvPicPr>
          <p:nvPr/>
        </p:nvPicPr>
        <p:blipFill>
          <a:blip r:embed="rId2"/>
          <a:stretch>
            <a:fillRect/>
          </a:stretch>
        </p:blipFill>
        <p:spPr>
          <a:xfrm>
            <a:off x="214604" y="1226220"/>
            <a:ext cx="7124239" cy="5367867"/>
          </a:xfrm>
          <a:prstGeom prst="rect">
            <a:avLst/>
          </a:prstGeom>
        </p:spPr>
      </p:pic>
      <p:sp>
        <p:nvSpPr>
          <p:cNvPr id="3" name="Rectangle 2">
            <a:extLst>
              <a:ext uri="{FF2B5EF4-FFF2-40B4-BE49-F238E27FC236}">
                <a16:creationId xmlns:a16="http://schemas.microsoft.com/office/drawing/2014/main" id="{55BAE458-FCD0-2C1B-E49C-72C566CE992F}"/>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Rounded Corners 4">
            <a:hlinkClick r:id="rId3" action="ppaction://hlinksldjump"/>
            <a:extLst>
              <a:ext uri="{FF2B5EF4-FFF2-40B4-BE49-F238E27FC236}">
                <a16:creationId xmlns:a16="http://schemas.microsoft.com/office/drawing/2014/main" id="{EA7AECD8-71C6-E512-3864-87C939BBA00A}"/>
              </a:ext>
            </a:extLst>
          </p:cNvPr>
          <p:cNvSpPr/>
          <p:nvPr/>
        </p:nvSpPr>
        <p:spPr>
          <a:xfrm>
            <a:off x="10375296" y="95654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DOI</a:t>
            </a:r>
          </a:p>
        </p:txBody>
      </p:sp>
      <p:sp>
        <p:nvSpPr>
          <p:cNvPr id="22" name="Rectangle: Rounded Corners 21">
            <a:hlinkClick r:id="rId4" action="ppaction://hlinksldjump"/>
            <a:extLst>
              <a:ext uri="{FF2B5EF4-FFF2-40B4-BE49-F238E27FC236}">
                <a16:creationId xmlns:a16="http://schemas.microsoft.com/office/drawing/2014/main" id="{D672505E-139C-D44A-C907-C67A31DC1745}"/>
              </a:ext>
            </a:extLst>
          </p:cNvPr>
          <p:cNvSpPr/>
          <p:nvPr/>
        </p:nvSpPr>
        <p:spPr>
          <a:xfrm>
            <a:off x="10375296" y="55268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bg1"/>
                </a:solidFill>
                <a:cs typeface="B Nazanin" panose="00000400000000000000" pitchFamily="2" charset="-78"/>
              </a:rPr>
              <a:t>معرفی منابع</a:t>
            </a:r>
            <a:endParaRPr lang="en-US" sz="1400" b="1" dirty="0">
              <a:solidFill>
                <a:schemeClr val="bg1"/>
              </a:solidFill>
              <a:cs typeface="B Nazanin" panose="00000400000000000000" pitchFamily="2" charset="-78"/>
            </a:endParaRPr>
          </a:p>
        </p:txBody>
      </p:sp>
      <p:pic>
        <p:nvPicPr>
          <p:cNvPr id="23" name="Picture 22">
            <a:extLst>
              <a:ext uri="{FF2B5EF4-FFF2-40B4-BE49-F238E27FC236}">
                <a16:creationId xmlns:a16="http://schemas.microsoft.com/office/drawing/2014/main" id="{967A1AB1-98D5-CEF9-D93F-0D16998DFC8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24" name="TextBox 23">
            <a:extLst>
              <a:ext uri="{FF2B5EF4-FFF2-40B4-BE49-F238E27FC236}">
                <a16:creationId xmlns:a16="http://schemas.microsoft.com/office/drawing/2014/main" id="{3EE337E4-975A-2D20-0675-9BA3963040C3}"/>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25" name="Rectangle: Rounded Corners 24">
            <a:hlinkClick r:id="rId6" action="ppaction://hlinksldjump"/>
            <a:extLst>
              <a:ext uri="{FF2B5EF4-FFF2-40B4-BE49-F238E27FC236}">
                <a16:creationId xmlns:a16="http://schemas.microsoft.com/office/drawing/2014/main" id="{BBC23A89-892C-3BE4-58E1-FA3C3A30B964}"/>
              </a:ext>
            </a:extLst>
          </p:cNvPr>
          <p:cNvSpPr/>
          <p:nvPr/>
        </p:nvSpPr>
        <p:spPr>
          <a:xfrm>
            <a:off x="10375296" y="138580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علم سنجی</a:t>
            </a:r>
            <a:endParaRPr lang="en-US" sz="1400" b="1" dirty="0">
              <a:solidFill>
                <a:schemeClr val="bg1"/>
              </a:solidFill>
              <a:cs typeface="B Nazanin" panose="00000400000000000000" pitchFamily="2" charset="-78"/>
            </a:endParaRPr>
          </a:p>
        </p:txBody>
      </p:sp>
      <p:sp>
        <p:nvSpPr>
          <p:cNvPr id="26" name="Rectangle: Rounded Corners 25">
            <a:hlinkClick r:id="rId7" action="ppaction://hlinksldjump"/>
            <a:extLst>
              <a:ext uri="{FF2B5EF4-FFF2-40B4-BE49-F238E27FC236}">
                <a16:creationId xmlns:a16="http://schemas.microsoft.com/office/drawing/2014/main" id="{98FB3D77-38AE-D4C9-20CF-EB59A30D34E1}"/>
              </a:ext>
            </a:extLst>
          </p:cNvPr>
          <p:cNvSpPr/>
          <p:nvPr/>
        </p:nvSpPr>
        <p:spPr>
          <a:xfrm>
            <a:off x="10375296" y="1815066"/>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رتبه بندی نشریات</a:t>
            </a:r>
            <a:endParaRPr lang="en-US" sz="1400" b="1" dirty="0">
              <a:solidFill>
                <a:schemeClr val="bg1"/>
              </a:solidFill>
              <a:cs typeface="B Nazanin" panose="00000400000000000000" pitchFamily="2" charset="-78"/>
            </a:endParaRPr>
          </a:p>
        </p:txBody>
      </p:sp>
      <p:sp>
        <p:nvSpPr>
          <p:cNvPr id="27" name="Rectangle: Rounded Corners 26">
            <a:hlinkClick r:id="rId8" action="ppaction://hlinksldjump"/>
            <a:extLst>
              <a:ext uri="{FF2B5EF4-FFF2-40B4-BE49-F238E27FC236}">
                <a16:creationId xmlns:a16="http://schemas.microsoft.com/office/drawing/2014/main" id="{3BBAA6A3-6602-463F-799C-EA78FC671E04}"/>
              </a:ext>
            </a:extLst>
          </p:cNvPr>
          <p:cNvSpPr/>
          <p:nvPr/>
        </p:nvSpPr>
        <p:spPr>
          <a:xfrm>
            <a:off x="10375296" y="264309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دریافت مقاله</a:t>
            </a:r>
            <a:endParaRPr lang="en-US" sz="1400" b="1" dirty="0">
              <a:solidFill>
                <a:schemeClr val="bg1"/>
              </a:solidFill>
              <a:cs typeface="B Nazanin" panose="00000400000000000000" pitchFamily="2" charset="-78"/>
            </a:endParaRPr>
          </a:p>
        </p:txBody>
      </p:sp>
      <p:sp>
        <p:nvSpPr>
          <p:cNvPr id="28" name="Rectangle: Rounded Corners 27">
            <a:hlinkClick r:id="rId9" action="ppaction://hlinksldjump"/>
            <a:extLst>
              <a:ext uri="{FF2B5EF4-FFF2-40B4-BE49-F238E27FC236}">
                <a16:creationId xmlns:a16="http://schemas.microsoft.com/office/drawing/2014/main" id="{9002934C-E755-6B9D-C286-6BF02040F52A}"/>
              </a:ext>
            </a:extLst>
          </p:cNvPr>
          <p:cNvSpPr/>
          <p:nvPr/>
        </p:nvSpPr>
        <p:spPr>
          <a:xfrm>
            <a:off x="10375296" y="305541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سامانه پژوهشیار</a:t>
            </a:r>
            <a:endParaRPr lang="en-US" sz="1400" b="1" dirty="0">
              <a:solidFill>
                <a:schemeClr val="bg1"/>
              </a:solidFill>
              <a:cs typeface="B Nazanin" panose="00000400000000000000" pitchFamily="2" charset="-78"/>
            </a:endParaRPr>
          </a:p>
        </p:txBody>
      </p:sp>
      <p:sp>
        <p:nvSpPr>
          <p:cNvPr id="29" name="Rectangle: Rounded Corners 28">
            <a:hlinkClick r:id="rId10" action="ppaction://hlinksldjump"/>
            <a:extLst>
              <a:ext uri="{FF2B5EF4-FFF2-40B4-BE49-F238E27FC236}">
                <a16:creationId xmlns:a16="http://schemas.microsoft.com/office/drawing/2014/main" id="{A0F60293-AE5A-CF8E-A62C-FF6B6A78913F}"/>
              </a:ext>
            </a:extLst>
          </p:cNvPr>
          <p:cNvSpPr/>
          <p:nvPr/>
        </p:nvSpPr>
        <p:spPr>
          <a:xfrm>
            <a:off x="10375296" y="347620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ORCID</a:t>
            </a:r>
          </a:p>
        </p:txBody>
      </p:sp>
      <p:sp>
        <p:nvSpPr>
          <p:cNvPr id="30" name="Rectangle: Rounded Corners 29">
            <a:hlinkClick r:id="rId11" action="ppaction://hlinksldjump"/>
            <a:extLst>
              <a:ext uri="{FF2B5EF4-FFF2-40B4-BE49-F238E27FC236}">
                <a16:creationId xmlns:a16="http://schemas.microsoft.com/office/drawing/2014/main" id="{6BC27EE3-DF82-2987-FD8E-CFA11DC86594}"/>
              </a:ext>
            </a:extLst>
          </p:cNvPr>
          <p:cNvSpPr/>
          <p:nvPr/>
        </p:nvSpPr>
        <p:spPr>
          <a:xfrm>
            <a:off x="10375296" y="388852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ساختار مقاله</a:t>
            </a:r>
            <a:endParaRPr lang="en-US" sz="1400" b="1" dirty="0">
              <a:solidFill>
                <a:schemeClr val="bg1"/>
              </a:solidFill>
              <a:cs typeface="B Nazanin" panose="00000400000000000000" pitchFamily="2" charset="-78"/>
            </a:endParaRPr>
          </a:p>
        </p:txBody>
      </p:sp>
      <p:sp>
        <p:nvSpPr>
          <p:cNvPr id="31" name="Rectangle: Rounded Corners 30">
            <a:hlinkClick r:id="rId12" action="ppaction://hlinksldjump"/>
            <a:extLst>
              <a:ext uri="{FF2B5EF4-FFF2-40B4-BE49-F238E27FC236}">
                <a16:creationId xmlns:a16="http://schemas.microsoft.com/office/drawing/2014/main" id="{55793AA4-0FF7-DBB8-84C7-F3468E605ACA}"/>
              </a:ext>
            </a:extLst>
          </p:cNvPr>
          <p:cNvSpPr/>
          <p:nvPr/>
        </p:nvSpPr>
        <p:spPr>
          <a:xfrm>
            <a:off x="10375296" y="4309320"/>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tx1"/>
                </a:solidFill>
                <a:cs typeface="B Nazanin" panose="00000400000000000000" pitchFamily="2" charset="-78"/>
              </a:rPr>
              <a:t>ارجاع دهی و نکات مهم</a:t>
            </a:r>
            <a:endParaRPr lang="en-US" sz="1400" b="1" dirty="0">
              <a:solidFill>
                <a:schemeClr val="tx1"/>
              </a:solidFill>
              <a:cs typeface="B Nazanin" panose="00000400000000000000" pitchFamily="2" charset="-78"/>
            </a:endParaRPr>
          </a:p>
        </p:txBody>
      </p:sp>
      <p:sp>
        <p:nvSpPr>
          <p:cNvPr id="32" name="Rectangle: Rounded Corners 31">
            <a:hlinkClick r:id="rId13" action="ppaction://hlinksldjump"/>
            <a:extLst>
              <a:ext uri="{FF2B5EF4-FFF2-40B4-BE49-F238E27FC236}">
                <a16:creationId xmlns:a16="http://schemas.microsoft.com/office/drawing/2014/main" id="{174B12BA-32E6-A396-48AB-4C30232DEBF4}"/>
              </a:ext>
            </a:extLst>
          </p:cNvPr>
          <p:cNvSpPr/>
          <p:nvPr/>
        </p:nvSpPr>
        <p:spPr>
          <a:xfrm>
            <a:off x="10375296" y="473011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انواع مقاله</a:t>
            </a:r>
            <a:endParaRPr lang="en-US" sz="1400" b="1" dirty="0">
              <a:solidFill>
                <a:schemeClr val="bg1"/>
              </a:solidFill>
              <a:cs typeface="B Nazanin" panose="00000400000000000000" pitchFamily="2" charset="-78"/>
            </a:endParaRPr>
          </a:p>
        </p:txBody>
      </p:sp>
      <p:sp>
        <p:nvSpPr>
          <p:cNvPr id="33" name="Rectangle: Rounded Corners 32">
            <a:hlinkClick r:id="rId14" action="ppaction://hlinksldjump"/>
            <a:extLst>
              <a:ext uri="{FF2B5EF4-FFF2-40B4-BE49-F238E27FC236}">
                <a16:creationId xmlns:a16="http://schemas.microsoft.com/office/drawing/2014/main" id="{ABBFDBD8-6694-099D-647F-0794DD1435EB}"/>
              </a:ext>
            </a:extLst>
          </p:cNvPr>
          <p:cNvSpPr/>
          <p:nvPr/>
        </p:nvSpPr>
        <p:spPr>
          <a:xfrm>
            <a:off x="10375296" y="515090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پذیرش و داوری</a:t>
            </a:r>
            <a:endParaRPr lang="en-US" sz="1400" b="1" dirty="0">
              <a:solidFill>
                <a:schemeClr val="bg1"/>
              </a:solidFill>
              <a:cs typeface="B Nazanin" panose="00000400000000000000" pitchFamily="2" charset="-78"/>
            </a:endParaRPr>
          </a:p>
        </p:txBody>
      </p:sp>
      <p:sp>
        <p:nvSpPr>
          <p:cNvPr id="34" name="Rectangle: Rounded Corners 33">
            <a:hlinkClick r:id="rId15" action="ppaction://hlinksldjump"/>
            <a:extLst>
              <a:ext uri="{FF2B5EF4-FFF2-40B4-BE49-F238E27FC236}">
                <a16:creationId xmlns:a16="http://schemas.microsoft.com/office/drawing/2014/main" id="{8757C623-6BC4-3106-3D98-E8D74DE2E780}"/>
              </a:ext>
            </a:extLst>
          </p:cNvPr>
          <p:cNvSpPr/>
          <p:nvPr/>
        </p:nvSpPr>
        <p:spPr>
          <a:xfrm>
            <a:off x="10375296" y="55632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سئو آکادمیک</a:t>
            </a:r>
            <a:endParaRPr lang="en-US" sz="1400" b="1" dirty="0">
              <a:solidFill>
                <a:schemeClr val="bg1"/>
              </a:solidFill>
              <a:cs typeface="B Nazanin" panose="00000400000000000000" pitchFamily="2" charset="-78"/>
            </a:endParaRPr>
          </a:p>
        </p:txBody>
      </p:sp>
      <p:sp>
        <p:nvSpPr>
          <p:cNvPr id="35" name="Rectangle: Rounded Corners 34">
            <a:hlinkClick r:id="rId16" action="ppaction://hlinksldjump"/>
            <a:extLst>
              <a:ext uri="{FF2B5EF4-FFF2-40B4-BE49-F238E27FC236}">
                <a16:creationId xmlns:a16="http://schemas.microsoft.com/office/drawing/2014/main" id="{C04EE402-D16D-270C-CF81-8D7DE536A112}"/>
              </a:ext>
            </a:extLst>
          </p:cNvPr>
          <p:cNvSpPr/>
          <p:nvPr/>
        </p:nvSpPr>
        <p:spPr>
          <a:xfrm>
            <a:off x="10375297" y="597554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MaxQDA</a:t>
            </a:r>
            <a:endParaRPr lang="en-US" sz="1400" b="1" dirty="0">
              <a:solidFill>
                <a:schemeClr val="bg1"/>
              </a:solidFill>
              <a:cs typeface="B Nazanin" panose="00000400000000000000" pitchFamily="2" charset="-78"/>
            </a:endParaRPr>
          </a:p>
        </p:txBody>
      </p:sp>
      <p:sp>
        <p:nvSpPr>
          <p:cNvPr id="36" name="Rectangle: Rounded Corners 35">
            <a:hlinkClick r:id="rId17" action="ppaction://hlinksldjump"/>
            <a:extLst>
              <a:ext uri="{FF2B5EF4-FFF2-40B4-BE49-F238E27FC236}">
                <a16:creationId xmlns:a16="http://schemas.microsoft.com/office/drawing/2014/main" id="{BC4E79C1-DB46-FD21-F4FC-0359F6EE50CB}"/>
              </a:ext>
            </a:extLst>
          </p:cNvPr>
          <p:cNvSpPr/>
          <p:nvPr/>
        </p:nvSpPr>
        <p:spPr>
          <a:xfrm>
            <a:off x="10375296" y="6396329"/>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روش‌های تحقیق منتخب</a:t>
            </a:r>
            <a:endParaRPr lang="en-US" sz="1400" b="1" dirty="0">
              <a:solidFill>
                <a:schemeClr val="bg1"/>
              </a:solidFill>
              <a:cs typeface="B Nazanin" panose="00000400000000000000" pitchFamily="2" charset="-78"/>
            </a:endParaRPr>
          </a:p>
        </p:txBody>
      </p:sp>
      <p:sp>
        <p:nvSpPr>
          <p:cNvPr id="37" name="Rectangle: Rounded Corners 36">
            <a:hlinkClick r:id="rId7" action="ppaction://hlinksldjump"/>
            <a:extLst>
              <a:ext uri="{FF2B5EF4-FFF2-40B4-BE49-F238E27FC236}">
                <a16:creationId xmlns:a16="http://schemas.microsoft.com/office/drawing/2014/main" id="{D761DE83-EE0C-12AC-04F9-8E3767519496}"/>
              </a:ext>
            </a:extLst>
          </p:cNvPr>
          <p:cNvSpPr/>
          <p:nvPr/>
        </p:nvSpPr>
        <p:spPr>
          <a:xfrm>
            <a:off x="10380825" y="2239233"/>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VOSViewer</a:t>
            </a:r>
            <a:endParaRPr lang="en-US" sz="14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2025305769"/>
      </p:ext>
    </p:extLst>
  </p:cSld>
  <p:clrMapOvr>
    <a:masterClrMapping/>
  </p:clrMapOvr>
  <p:transition spd="med">
    <p:pull/>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31ECED-F382-4404-2AA7-AA5037719464}"/>
              </a:ext>
            </a:extLst>
          </p:cNvPr>
          <p:cNvSpPr>
            <a:spLocks noGrp="1"/>
          </p:cNvSpPr>
          <p:nvPr>
            <p:ph type="title"/>
          </p:nvPr>
        </p:nvSpPr>
        <p:spPr>
          <a:xfrm>
            <a:off x="214604" y="365125"/>
            <a:ext cx="9685176" cy="707895"/>
          </a:xfrm>
          <a:solidFill>
            <a:schemeClr val="accent1">
              <a:lumMod val="40000"/>
              <a:lumOff val="60000"/>
            </a:schemeClr>
          </a:solidFill>
        </p:spPr>
        <p:txBody>
          <a:bodyPr>
            <a:noAutofit/>
          </a:bodyPr>
          <a:lstStyle/>
          <a:p>
            <a:pPr algn="r" rtl="1"/>
            <a:r>
              <a:rPr lang="fa-IR" sz="3600" b="1" dirty="0">
                <a:cs typeface="B Nazanin" panose="00000400000000000000" pitchFamily="2" charset="-78"/>
              </a:rPr>
              <a:t>نکات مهم تدوین مقاله » </a:t>
            </a:r>
            <a:r>
              <a:rPr lang="en-US" sz="3600" b="1" dirty="0">
                <a:cs typeface="B Nazanin" panose="00000400000000000000" pitchFamily="2" charset="-78"/>
              </a:rPr>
              <a:t>  </a:t>
            </a:r>
            <a:r>
              <a:rPr lang="fa-IR" sz="3600" b="1" dirty="0">
                <a:cs typeface="B Nazanin" panose="00000400000000000000" pitchFamily="2" charset="-78"/>
              </a:rPr>
              <a:t>نرم افزار </a:t>
            </a:r>
            <a:r>
              <a:rPr lang="en-US" sz="3600" b="1" dirty="0">
                <a:cs typeface="B Nazanin" panose="00000400000000000000" pitchFamily="2" charset="-78"/>
              </a:rPr>
              <a:t>Mendeley</a:t>
            </a:r>
          </a:p>
        </p:txBody>
      </p:sp>
      <p:sp>
        <p:nvSpPr>
          <p:cNvPr id="17" name="Content Placeholder 2">
            <a:extLst>
              <a:ext uri="{FF2B5EF4-FFF2-40B4-BE49-F238E27FC236}">
                <a16:creationId xmlns:a16="http://schemas.microsoft.com/office/drawing/2014/main" id="{168E09BE-5C6B-1FBB-2BFF-AC850B8824F9}"/>
              </a:ext>
            </a:extLst>
          </p:cNvPr>
          <p:cNvSpPr>
            <a:spLocks noGrp="1"/>
          </p:cNvSpPr>
          <p:nvPr>
            <p:ph idx="1"/>
          </p:nvPr>
        </p:nvSpPr>
        <p:spPr>
          <a:xfrm>
            <a:off x="214604" y="1226220"/>
            <a:ext cx="9685176" cy="5479380"/>
          </a:xfrm>
        </p:spPr>
        <p:txBody>
          <a:bodyPr>
            <a:normAutofit/>
          </a:bodyPr>
          <a:lstStyle/>
          <a:p>
            <a:pPr marL="0" indent="0" algn="r" rtl="1">
              <a:buNone/>
            </a:pPr>
            <a:r>
              <a:rPr lang="fa-IR" sz="2400" b="1" dirty="0">
                <a:solidFill>
                  <a:srgbClr val="C00000"/>
                </a:solidFill>
                <a:cs typeface="B Nazanin" panose="00000400000000000000" pitchFamily="2" charset="-78"/>
              </a:rPr>
              <a:t>ابزار کمکی برای تدوین دقیق فهرست ارجاعات در مقاله</a:t>
            </a:r>
          </a:p>
          <a:p>
            <a:pPr marL="0" indent="0" algn="r" rtl="1">
              <a:buNone/>
            </a:pPr>
            <a:endParaRPr lang="fa-IR" sz="2400" b="1" dirty="0">
              <a:cs typeface="B Nazanin" panose="00000400000000000000" pitchFamily="2" charset="-78"/>
            </a:endParaRPr>
          </a:p>
        </p:txBody>
      </p:sp>
      <p:pic>
        <p:nvPicPr>
          <p:cNvPr id="8" name="Picture 7">
            <a:extLst>
              <a:ext uri="{FF2B5EF4-FFF2-40B4-BE49-F238E27FC236}">
                <a16:creationId xmlns:a16="http://schemas.microsoft.com/office/drawing/2014/main" id="{C8E64F95-66A3-F634-37C4-2CB0E019DAEA}"/>
              </a:ext>
            </a:extLst>
          </p:cNvPr>
          <p:cNvPicPr>
            <a:picLocks noChangeAspect="1"/>
          </p:cNvPicPr>
          <p:nvPr/>
        </p:nvPicPr>
        <p:blipFill rotWithShape="1">
          <a:blip r:embed="rId2"/>
          <a:srcRect b="15014"/>
          <a:stretch/>
        </p:blipFill>
        <p:spPr>
          <a:xfrm>
            <a:off x="454063" y="1842749"/>
            <a:ext cx="9206257" cy="5015251"/>
          </a:xfrm>
          <a:prstGeom prst="rect">
            <a:avLst/>
          </a:prstGeom>
        </p:spPr>
      </p:pic>
      <p:sp>
        <p:nvSpPr>
          <p:cNvPr id="9" name="Arrow: Up 8">
            <a:extLst>
              <a:ext uri="{FF2B5EF4-FFF2-40B4-BE49-F238E27FC236}">
                <a16:creationId xmlns:a16="http://schemas.microsoft.com/office/drawing/2014/main" id="{6B292D59-7E29-6B1F-C689-3D0EC24BB3C9}"/>
              </a:ext>
            </a:extLst>
          </p:cNvPr>
          <p:cNvSpPr/>
          <p:nvPr/>
        </p:nvSpPr>
        <p:spPr>
          <a:xfrm rot="19714257">
            <a:off x="8161866" y="2671450"/>
            <a:ext cx="484632" cy="978408"/>
          </a:xfrm>
          <a:prstGeom prst="upArrow">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35DB4D21-1757-17D3-D333-62B57B774805}"/>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Rounded Corners 3">
            <a:hlinkClick r:id="rId3" action="ppaction://hlinksldjump"/>
            <a:extLst>
              <a:ext uri="{FF2B5EF4-FFF2-40B4-BE49-F238E27FC236}">
                <a16:creationId xmlns:a16="http://schemas.microsoft.com/office/drawing/2014/main" id="{D0767B51-C845-A24D-1C62-F72B6615C31D}"/>
              </a:ext>
            </a:extLst>
          </p:cNvPr>
          <p:cNvSpPr/>
          <p:nvPr/>
        </p:nvSpPr>
        <p:spPr>
          <a:xfrm>
            <a:off x="10375296" y="95654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DOI</a:t>
            </a:r>
          </a:p>
        </p:txBody>
      </p:sp>
      <p:sp>
        <p:nvSpPr>
          <p:cNvPr id="6" name="Rectangle: Rounded Corners 5">
            <a:hlinkClick r:id="rId4" action="ppaction://hlinksldjump"/>
            <a:extLst>
              <a:ext uri="{FF2B5EF4-FFF2-40B4-BE49-F238E27FC236}">
                <a16:creationId xmlns:a16="http://schemas.microsoft.com/office/drawing/2014/main" id="{3BA24D33-BC6F-94D0-FA4D-F42D58489CA1}"/>
              </a:ext>
            </a:extLst>
          </p:cNvPr>
          <p:cNvSpPr/>
          <p:nvPr/>
        </p:nvSpPr>
        <p:spPr>
          <a:xfrm>
            <a:off x="10375296" y="55268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bg1"/>
                </a:solidFill>
                <a:cs typeface="B Nazanin" panose="00000400000000000000" pitchFamily="2" charset="-78"/>
              </a:rPr>
              <a:t>معرفی منابع</a:t>
            </a:r>
            <a:endParaRPr lang="en-US" sz="1400" b="1" dirty="0">
              <a:solidFill>
                <a:schemeClr val="bg1"/>
              </a:solidFill>
              <a:cs typeface="B Nazanin" panose="00000400000000000000" pitchFamily="2" charset="-78"/>
            </a:endParaRPr>
          </a:p>
        </p:txBody>
      </p:sp>
      <p:pic>
        <p:nvPicPr>
          <p:cNvPr id="7" name="Picture 6">
            <a:extLst>
              <a:ext uri="{FF2B5EF4-FFF2-40B4-BE49-F238E27FC236}">
                <a16:creationId xmlns:a16="http://schemas.microsoft.com/office/drawing/2014/main" id="{899F1C2B-6B33-99F5-20EF-6AC1DBF67D2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10" name="TextBox 9">
            <a:extLst>
              <a:ext uri="{FF2B5EF4-FFF2-40B4-BE49-F238E27FC236}">
                <a16:creationId xmlns:a16="http://schemas.microsoft.com/office/drawing/2014/main" id="{F81398A6-9F26-1622-10F7-8F35E457B27A}"/>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11" name="Rectangle: Rounded Corners 10">
            <a:hlinkClick r:id="rId6" action="ppaction://hlinksldjump"/>
            <a:extLst>
              <a:ext uri="{FF2B5EF4-FFF2-40B4-BE49-F238E27FC236}">
                <a16:creationId xmlns:a16="http://schemas.microsoft.com/office/drawing/2014/main" id="{B6948CB8-A983-E61A-0D55-B12271CB68CF}"/>
              </a:ext>
            </a:extLst>
          </p:cNvPr>
          <p:cNvSpPr/>
          <p:nvPr/>
        </p:nvSpPr>
        <p:spPr>
          <a:xfrm>
            <a:off x="10375296" y="138580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علم سنجی</a:t>
            </a:r>
            <a:endParaRPr lang="en-US" sz="1400" b="1" dirty="0">
              <a:solidFill>
                <a:schemeClr val="bg1"/>
              </a:solidFill>
              <a:cs typeface="B Nazanin" panose="00000400000000000000" pitchFamily="2" charset="-78"/>
            </a:endParaRPr>
          </a:p>
        </p:txBody>
      </p:sp>
      <p:sp>
        <p:nvSpPr>
          <p:cNvPr id="12" name="Rectangle: Rounded Corners 11">
            <a:hlinkClick r:id="rId7" action="ppaction://hlinksldjump"/>
            <a:extLst>
              <a:ext uri="{FF2B5EF4-FFF2-40B4-BE49-F238E27FC236}">
                <a16:creationId xmlns:a16="http://schemas.microsoft.com/office/drawing/2014/main" id="{1E73C7E5-1CF9-D570-F330-42C112B3D643}"/>
              </a:ext>
            </a:extLst>
          </p:cNvPr>
          <p:cNvSpPr/>
          <p:nvPr/>
        </p:nvSpPr>
        <p:spPr>
          <a:xfrm>
            <a:off x="10375296" y="1815066"/>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رتبه بندی نشریات</a:t>
            </a:r>
            <a:endParaRPr lang="en-US" sz="1400" b="1" dirty="0">
              <a:solidFill>
                <a:schemeClr val="bg1"/>
              </a:solidFill>
              <a:cs typeface="B Nazanin" panose="00000400000000000000" pitchFamily="2" charset="-78"/>
            </a:endParaRPr>
          </a:p>
        </p:txBody>
      </p:sp>
      <p:sp>
        <p:nvSpPr>
          <p:cNvPr id="13" name="Rectangle: Rounded Corners 12">
            <a:hlinkClick r:id="rId8" action="ppaction://hlinksldjump"/>
            <a:extLst>
              <a:ext uri="{FF2B5EF4-FFF2-40B4-BE49-F238E27FC236}">
                <a16:creationId xmlns:a16="http://schemas.microsoft.com/office/drawing/2014/main" id="{91BBB12C-8116-3119-0C49-15DF0320A0BF}"/>
              </a:ext>
            </a:extLst>
          </p:cNvPr>
          <p:cNvSpPr/>
          <p:nvPr/>
        </p:nvSpPr>
        <p:spPr>
          <a:xfrm>
            <a:off x="10375296" y="264309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دریافت مقاله</a:t>
            </a:r>
            <a:endParaRPr lang="en-US" sz="1400" b="1" dirty="0">
              <a:solidFill>
                <a:schemeClr val="bg1"/>
              </a:solidFill>
              <a:cs typeface="B Nazanin" panose="00000400000000000000" pitchFamily="2" charset="-78"/>
            </a:endParaRPr>
          </a:p>
        </p:txBody>
      </p:sp>
      <p:sp>
        <p:nvSpPr>
          <p:cNvPr id="14" name="Rectangle: Rounded Corners 13">
            <a:hlinkClick r:id="rId9" action="ppaction://hlinksldjump"/>
            <a:extLst>
              <a:ext uri="{FF2B5EF4-FFF2-40B4-BE49-F238E27FC236}">
                <a16:creationId xmlns:a16="http://schemas.microsoft.com/office/drawing/2014/main" id="{952974E8-4637-14DB-1D7B-4012A136D824}"/>
              </a:ext>
            </a:extLst>
          </p:cNvPr>
          <p:cNvSpPr/>
          <p:nvPr/>
        </p:nvSpPr>
        <p:spPr>
          <a:xfrm>
            <a:off x="10375296" y="305541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سامانه پژوهشیار</a:t>
            </a:r>
            <a:endParaRPr lang="en-US" sz="1400" b="1" dirty="0">
              <a:solidFill>
                <a:schemeClr val="bg1"/>
              </a:solidFill>
              <a:cs typeface="B Nazanin" panose="00000400000000000000" pitchFamily="2" charset="-78"/>
            </a:endParaRPr>
          </a:p>
        </p:txBody>
      </p:sp>
      <p:sp>
        <p:nvSpPr>
          <p:cNvPr id="15" name="Rectangle: Rounded Corners 14">
            <a:hlinkClick r:id="rId10" action="ppaction://hlinksldjump"/>
            <a:extLst>
              <a:ext uri="{FF2B5EF4-FFF2-40B4-BE49-F238E27FC236}">
                <a16:creationId xmlns:a16="http://schemas.microsoft.com/office/drawing/2014/main" id="{FEDEFF73-388D-5221-5509-2E57964E308D}"/>
              </a:ext>
            </a:extLst>
          </p:cNvPr>
          <p:cNvSpPr/>
          <p:nvPr/>
        </p:nvSpPr>
        <p:spPr>
          <a:xfrm>
            <a:off x="10375296" y="347620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ORCID</a:t>
            </a:r>
          </a:p>
        </p:txBody>
      </p:sp>
      <p:sp>
        <p:nvSpPr>
          <p:cNvPr id="16" name="Rectangle: Rounded Corners 15">
            <a:hlinkClick r:id="rId11" action="ppaction://hlinksldjump"/>
            <a:extLst>
              <a:ext uri="{FF2B5EF4-FFF2-40B4-BE49-F238E27FC236}">
                <a16:creationId xmlns:a16="http://schemas.microsoft.com/office/drawing/2014/main" id="{6393B41B-972E-5D08-C3A0-00E0ECEFD08C}"/>
              </a:ext>
            </a:extLst>
          </p:cNvPr>
          <p:cNvSpPr/>
          <p:nvPr/>
        </p:nvSpPr>
        <p:spPr>
          <a:xfrm>
            <a:off x="10375296" y="388852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ساختار مقاله</a:t>
            </a:r>
            <a:endParaRPr lang="en-US" sz="1400" b="1" dirty="0">
              <a:solidFill>
                <a:schemeClr val="bg1"/>
              </a:solidFill>
              <a:cs typeface="B Nazanin" panose="00000400000000000000" pitchFamily="2" charset="-78"/>
            </a:endParaRPr>
          </a:p>
        </p:txBody>
      </p:sp>
      <p:sp>
        <p:nvSpPr>
          <p:cNvPr id="18" name="Rectangle: Rounded Corners 17">
            <a:hlinkClick r:id="rId12" action="ppaction://hlinksldjump"/>
            <a:extLst>
              <a:ext uri="{FF2B5EF4-FFF2-40B4-BE49-F238E27FC236}">
                <a16:creationId xmlns:a16="http://schemas.microsoft.com/office/drawing/2014/main" id="{42653E63-3355-72B1-60D3-60DDB21419C0}"/>
              </a:ext>
            </a:extLst>
          </p:cNvPr>
          <p:cNvSpPr/>
          <p:nvPr/>
        </p:nvSpPr>
        <p:spPr>
          <a:xfrm>
            <a:off x="10375296" y="4309320"/>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tx1"/>
                </a:solidFill>
                <a:cs typeface="B Nazanin" panose="00000400000000000000" pitchFamily="2" charset="-78"/>
              </a:rPr>
              <a:t>ارجاع دهی و نکات مهم</a:t>
            </a:r>
            <a:endParaRPr lang="en-US" sz="1400" b="1" dirty="0">
              <a:solidFill>
                <a:schemeClr val="tx1"/>
              </a:solidFill>
              <a:cs typeface="B Nazanin" panose="00000400000000000000" pitchFamily="2" charset="-78"/>
            </a:endParaRPr>
          </a:p>
        </p:txBody>
      </p:sp>
      <p:sp>
        <p:nvSpPr>
          <p:cNvPr id="19" name="Rectangle: Rounded Corners 18">
            <a:hlinkClick r:id="rId13" action="ppaction://hlinksldjump"/>
            <a:extLst>
              <a:ext uri="{FF2B5EF4-FFF2-40B4-BE49-F238E27FC236}">
                <a16:creationId xmlns:a16="http://schemas.microsoft.com/office/drawing/2014/main" id="{32331839-88EE-0BBB-9DC1-0BA39A9F527D}"/>
              </a:ext>
            </a:extLst>
          </p:cNvPr>
          <p:cNvSpPr/>
          <p:nvPr/>
        </p:nvSpPr>
        <p:spPr>
          <a:xfrm>
            <a:off x="10375296" y="473011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انواع مقاله</a:t>
            </a:r>
            <a:endParaRPr lang="en-US" sz="1400" b="1" dirty="0">
              <a:solidFill>
                <a:schemeClr val="bg1"/>
              </a:solidFill>
              <a:cs typeface="B Nazanin" panose="00000400000000000000" pitchFamily="2" charset="-78"/>
            </a:endParaRPr>
          </a:p>
        </p:txBody>
      </p:sp>
      <p:sp>
        <p:nvSpPr>
          <p:cNvPr id="20" name="Rectangle: Rounded Corners 19">
            <a:hlinkClick r:id="rId14" action="ppaction://hlinksldjump"/>
            <a:extLst>
              <a:ext uri="{FF2B5EF4-FFF2-40B4-BE49-F238E27FC236}">
                <a16:creationId xmlns:a16="http://schemas.microsoft.com/office/drawing/2014/main" id="{B143D250-6122-FDD5-BACA-D73098EC6027}"/>
              </a:ext>
            </a:extLst>
          </p:cNvPr>
          <p:cNvSpPr/>
          <p:nvPr/>
        </p:nvSpPr>
        <p:spPr>
          <a:xfrm>
            <a:off x="10375296" y="515090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پذیرش و داوری</a:t>
            </a:r>
            <a:endParaRPr lang="en-US" sz="1400" b="1" dirty="0">
              <a:solidFill>
                <a:schemeClr val="bg1"/>
              </a:solidFill>
              <a:cs typeface="B Nazanin" panose="00000400000000000000" pitchFamily="2" charset="-78"/>
            </a:endParaRPr>
          </a:p>
        </p:txBody>
      </p:sp>
      <p:sp>
        <p:nvSpPr>
          <p:cNvPr id="21" name="Rectangle: Rounded Corners 20">
            <a:hlinkClick r:id="rId15" action="ppaction://hlinksldjump"/>
            <a:extLst>
              <a:ext uri="{FF2B5EF4-FFF2-40B4-BE49-F238E27FC236}">
                <a16:creationId xmlns:a16="http://schemas.microsoft.com/office/drawing/2014/main" id="{01F1E3A9-4506-0DB8-133B-DBEE28C2D964}"/>
              </a:ext>
            </a:extLst>
          </p:cNvPr>
          <p:cNvSpPr/>
          <p:nvPr/>
        </p:nvSpPr>
        <p:spPr>
          <a:xfrm>
            <a:off x="10375296" y="55632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سئو آکادمیک</a:t>
            </a:r>
            <a:endParaRPr lang="en-US" sz="1400" b="1" dirty="0">
              <a:solidFill>
                <a:schemeClr val="bg1"/>
              </a:solidFill>
              <a:cs typeface="B Nazanin" panose="00000400000000000000" pitchFamily="2" charset="-78"/>
            </a:endParaRPr>
          </a:p>
        </p:txBody>
      </p:sp>
      <p:sp>
        <p:nvSpPr>
          <p:cNvPr id="36" name="Rectangle: Rounded Corners 35">
            <a:hlinkClick r:id="rId16" action="ppaction://hlinksldjump"/>
            <a:extLst>
              <a:ext uri="{FF2B5EF4-FFF2-40B4-BE49-F238E27FC236}">
                <a16:creationId xmlns:a16="http://schemas.microsoft.com/office/drawing/2014/main" id="{1AD58086-5563-6DE8-30C9-0451A0E7B88C}"/>
              </a:ext>
            </a:extLst>
          </p:cNvPr>
          <p:cNvSpPr/>
          <p:nvPr/>
        </p:nvSpPr>
        <p:spPr>
          <a:xfrm>
            <a:off x="10375297" y="597554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MaxQDA</a:t>
            </a:r>
            <a:endParaRPr lang="en-US" sz="1400" b="1" dirty="0">
              <a:solidFill>
                <a:schemeClr val="bg1"/>
              </a:solidFill>
              <a:cs typeface="B Nazanin" panose="00000400000000000000" pitchFamily="2" charset="-78"/>
            </a:endParaRPr>
          </a:p>
        </p:txBody>
      </p:sp>
      <p:sp>
        <p:nvSpPr>
          <p:cNvPr id="37" name="Rectangle: Rounded Corners 36">
            <a:hlinkClick r:id="rId17" action="ppaction://hlinksldjump"/>
            <a:extLst>
              <a:ext uri="{FF2B5EF4-FFF2-40B4-BE49-F238E27FC236}">
                <a16:creationId xmlns:a16="http://schemas.microsoft.com/office/drawing/2014/main" id="{64A0C9C2-DFD9-4BEA-20D2-E5EC4BFF9F63}"/>
              </a:ext>
            </a:extLst>
          </p:cNvPr>
          <p:cNvSpPr/>
          <p:nvPr/>
        </p:nvSpPr>
        <p:spPr>
          <a:xfrm>
            <a:off x="10375296" y="6396329"/>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روش‌های تحقیق منتخب</a:t>
            </a:r>
            <a:endParaRPr lang="en-US" sz="1400" b="1" dirty="0">
              <a:solidFill>
                <a:schemeClr val="bg1"/>
              </a:solidFill>
              <a:cs typeface="B Nazanin" panose="00000400000000000000" pitchFamily="2" charset="-78"/>
            </a:endParaRPr>
          </a:p>
        </p:txBody>
      </p:sp>
      <p:sp>
        <p:nvSpPr>
          <p:cNvPr id="38" name="Rectangle: Rounded Corners 37">
            <a:hlinkClick r:id="rId7" action="ppaction://hlinksldjump"/>
            <a:extLst>
              <a:ext uri="{FF2B5EF4-FFF2-40B4-BE49-F238E27FC236}">
                <a16:creationId xmlns:a16="http://schemas.microsoft.com/office/drawing/2014/main" id="{575F6DE9-33F2-621B-DFAA-C77AABFE8126}"/>
              </a:ext>
            </a:extLst>
          </p:cNvPr>
          <p:cNvSpPr/>
          <p:nvPr/>
        </p:nvSpPr>
        <p:spPr>
          <a:xfrm>
            <a:off x="10380825" y="2239233"/>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VOSViewer</a:t>
            </a:r>
            <a:endParaRPr lang="en-US" sz="14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511860715"/>
      </p:ext>
    </p:extLst>
  </p:cSld>
  <p:clrMapOvr>
    <a:masterClrMapping/>
  </p:clrMapOvr>
  <p:transition spd="med">
    <p:pull/>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31ECED-F382-4404-2AA7-AA5037719464}"/>
              </a:ext>
            </a:extLst>
          </p:cNvPr>
          <p:cNvSpPr>
            <a:spLocks noGrp="1"/>
          </p:cNvSpPr>
          <p:nvPr>
            <p:ph type="title"/>
          </p:nvPr>
        </p:nvSpPr>
        <p:spPr>
          <a:xfrm>
            <a:off x="214604" y="365125"/>
            <a:ext cx="9685176" cy="707895"/>
          </a:xfrm>
          <a:solidFill>
            <a:schemeClr val="accent1">
              <a:lumMod val="40000"/>
              <a:lumOff val="60000"/>
            </a:schemeClr>
          </a:solidFill>
        </p:spPr>
        <p:txBody>
          <a:bodyPr>
            <a:noAutofit/>
          </a:bodyPr>
          <a:lstStyle/>
          <a:p>
            <a:pPr algn="r" rtl="1"/>
            <a:r>
              <a:rPr lang="fa-IR" sz="3600" b="1" dirty="0">
                <a:cs typeface="B Nazanin" panose="00000400000000000000" pitchFamily="2" charset="-78"/>
              </a:rPr>
              <a:t>نکات مهم تدوین مقاله » </a:t>
            </a:r>
            <a:r>
              <a:rPr lang="en-US" sz="3600" b="1" dirty="0">
                <a:cs typeface="B Nazanin" panose="00000400000000000000" pitchFamily="2" charset="-78"/>
              </a:rPr>
              <a:t>  </a:t>
            </a:r>
            <a:r>
              <a:rPr lang="fa-IR" sz="3600" b="1" dirty="0">
                <a:cs typeface="B Nazanin" panose="00000400000000000000" pitchFamily="2" charset="-78"/>
              </a:rPr>
              <a:t>نرم افزار </a:t>
            </a:r>
            <a:r>
              <a:rPr lang="en-US" sz="3600" b="1" dirty="0">
                <a:cs typeface="B Nazanin" panose="00000400000000000000" pitchFamily="2" charset="-78"/>
              </a:rPr>
              <a:t>Mendeley</a:t>
            </a:r>
          </a:p>
        </p:txBody>
      </p:sp>
      <p:sp>
        <p:nvSpPr>
          <p:cNvPr id="17" name="Content Placeholder 2">
            <a:extLst>
              <a:ext uri="{FF2B5EF4-FFF2-40B4-BE49-F238E27FC236}">
                <a16:creationId xmlns:a16="http://schemas.microsoft.com/office/drawing/2014/main" id="{168E09BE-5C6B-1FBB-2BFF-AC850B8824F9}"/>
              </a:ext>
            </a:extLst>
          </p:cNvPr>
          <p:cNvSpPr>
            <a:spLocks noGrp="1"/>
          </p:cNvSpPr>
          <p:nvPr>
            <p:ph idx="1"/>
          </p:nvPr>
        </p:nvSpPr>
        <p:spPr>
          <a:xfrm>
            <a:off x="214604" y="1226220"/>
            <a:ext cx="9685176" cy="5479380"/>
          </a:xfrm>
        </p:spPr>
        <p:txBody>
          <a:bodyPr>
            <a:normAutofit/>
          </a:bodyPr>
          <a:lstStyle/>
          <a:p>
            <a:pPr marL="0" indent="0" algn="r" rtl="1">
              <a:buNone/>
            </a:pPr>
            <a:r>
              <a:rPr lang="fa-IR" sz="2400" b="1" dirty="0">
                <a:cs typeface="B Nazanin" panose="00000400000000000000" pitchFamily="2" charset="-78"/>
              </a:rPr>
              <a:t>پس از نصب نرم افزار </a:t>
            </a:r>
            <a:r>
              <a:rPr lang="en-US" sz="2400" b="1" dirty="0">
                <a:cs typeface="B Nazanin" panose="00000400000000000000" pitchFamily="2" charset="-78"/>
              </a:rPr>
              <a:t>Mendeley</a:t>
            </a:r>
            <a:r>
              <a:rPr lang="fa-IR" sz="2400" b="1" dirty="0">
                <a:cs typeface="B Nazanin" panose="00000400000000000000" pitchFamily="2" charset="-78"/>
              </a:rPr>
              <a:t> با ایمیل دانشگاه ثبت نام کنید</a:t>
            </a:r>
          </a:p>
        </p:txBody>
      </p:sp>
      <p:pic>
        <p:nvPicPr>
          <p:cNvPr id="4" name="Picture 3">
            <a:extLst>
              <a:ext uri="{FF2B5EF4-FFF2-40B4-BE49-F238E27FC236}">
                <a16:creationId xmlns:a16="http://schemas.microsoft.com/office/drawing/2014/main" id="{9AF6E579-A398-0F3E-6290-BC1DA8AF98E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0588" y="1862223"/>
            <a:ext cx="9393207" cy="5048849"/>
          </a:xfrm>
          <a:prstGeom prst="rect">
            <a:avLst/>
          </a:prstGeom>
        </p:spPr>
      </p:pic>
      <p:sp>
        <p:nvSpPr>
          <p:cNvPr id="3" name="Rectangle 2">
            <a:extLst>
              <a:ext uri="{FF2B5EF4-FFF2-40B4-BE49-F238E27FC236}">
                <a16:creationId xmlns:a16="http://schemas.microsoft.com/office/drawing/2014/main" id="{FBEC87BE-4E45-B2F7-FD46-30D427C6E811}"/>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Rounded Corners 5">
            <a:hlinkClick r:id="rId3" action="ppaction://hlinksldjump"/>
            <a:extLst>
              <a:ext uri="{FF2B5EF4-FFF2-40B4-BE49-F238E27FC236}">
                <a16:creationId xmlns:a16="http://schemas.microsoft.com/office/drawing/2014/main" id="{161C1F61-30E7-142E-38F6-62B65AB9B194}"/>
              </a:ext>
            </a:extLst>
          </p:cNvPr>
          <p:cNvSpPr/>
          <p:nvPr/>
        </p:nvSpPr>
        <p:spPr>
          <a:xfrm>
            <a:off x="10375296" y="95654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DOI</a:t>
            </a:r>
          </a:p>
        </p:txBody>
      </p:sp>
      <p:sp>
        <p:nvSpPr>
          <p:cNvPr id="7" name="Rectangle: Rounded Corners 6">
            <a:hlinkClick r:id="rId4" action="ppaction://hlinksldjump"/>
            <a:extLst>
              <a:ext uri="{FF2B5EF4-FFF2-40B4-BE49-F238E27FC236}">
                <a16:creationId xmlns:a16="http://schemas.microsoft.com/office/drawing/2014/main" id="{AE2D629E-2ECF-9C31-F965-D156C316948F}"/>
              </a:ext>
            </a:extLst>
          </p:cNvPr>
          <p:cNvSpPr/>
          <p:nvPr/>
        </p:nvSpPr>
        <p:spPr>
          <a:xfrm>
            <a:off x="10375296" y="55268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bg1"/>
                </a:solidFill>
                <a:cs typeface="B Nazanin" panose="00000400000000000000" pitchFamily="2" charset="-78"/>
              </a:rPr>
              <a:t>معرفی منابع</a:t>
            </a:r>
            <a:endParaRPr lang="en-US" sz="1400" b="1" dirty="0">
              <a:solidFill>
                <a:schemeClr val="bg1"/>
              </a:solidFill>
              <a:cs typeface="B Nazanin" panose="00000400000000000000" pitchFamily="2" charset="-78"/>
            </a:endParaRPr>
          </a:p>
        </p:txBody>
      </p:sp>
      <p:pic>
        <p:nvPicPr>
          <p:cNvPr id="8" name="Picture 7">
            <a:extLst>
              <a:ext uri="{FF2B5EF4-FFF2-40B4-BE49-F238E27FC236}">
                <a16:creationId xmlns:a16="http://schemas.microsoft.com/office/drawing/2014/main" id="{489950D5-26AD-BB30-8E65-3DB03A5361A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9" name="TextBox 8">
            <a:extLst>
              <a:ext uri="{FF2B5EF4-FFF2-40B4-BE49-F238E27FC236}">
                <a16:creationId xmlns:a16="http://schemas.microsoft.com/office/drawing/2014/main" id="{4D149D98-16A2-DAF7-8C6C-27A1CD4094FC}"/>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10" name="Rectangle: Rounded Corners 9">
            <a:hlinkClick r:id="rId6" action="ppaction://hlinksldjump"/>
            <a:extLst>
              <a:ext uri="{FF2B5EF4-FFF2-40B4-BE49-F238E27FC236}">
                <a16:creationId xmlns:a16="http://schemas.microsoft.com/office/drawing/2014/main" id="{3690223B-69FF-A2AC-38EC-622639441547}"/>
              </a:ext>
            </a:extLst>
          </p:cNvPr>
          <p:cNvSpPr/>
          <p:nvPr/>
        </p:nvSpPr>
        <p:spPr>
          <a:xfrm>
            <a:off x="10375296" y="138580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علم سنجی</a:t>
            </a:r>
            <a:endParaRPr lang="en-US" sz="1400" b="1" dirty="0">
              <a:solidFill>
                <a:schemeClr val="bg1"/>
              </a:solidFill>
              <a:cs typeface="B Nazanin" panose="00000400000000000000" pitchFamily="2" charset="-78"/>
            </a:endParaRPr>
          </a:p>
        </p:txBody>
      </p:sp>
      <p:sp>
        <p:nvSpPr>
          <p:cNvPr id="11" name="Rectangle: Rounded Corners 10">
            <a:hlinkClick r:id="rId7" action="ppaction://hlinksldjump"/>
            <a:extLst>
              <a:ext uri="{FF2B5EF4-FFF2-40B4-BE49-F238E27FC236}">
                <a16:creationId xmlns:a16="http://schemas.microsoft.com/office/drawing/2014/main" id="{41D1EB95-F799-E912-349F-64971DD2FD88}"/>
              </a:ext>
            </a:extLst>
          </p:cNvPr>
          <p:cNvSpPr/>
          <p:nvPr/>
        </p:nvSpPr>
        <p:spPr>
          <a:xfrm>
            <a:off x="10375296" y="1815066"/>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رتبه بندی نشریات</a:t>
            </a:r>
            <a:endParaRPr lang="en-US" sz="1400" b="1" dirty="0">
              <a:solidFill>
                <a:schemeClr val="bg1"/>
              </a:solidFill>
              <a:cs typeface="B Nazanin" panose="00000400000000000000" pitchFamily="2" charset="-78"/>
            </a:endParaRPr>
          </a:p>
        </p:txBody>
      </p:sp>
      <p:sp>
        <p:nvSpPr>
          <p:cNvPr id="12" name="Rectangle: Rounded Corners 11">
            <a:hlinkClick r:id="rId8" action="ppaction://hlinksldjump"/>
            <a:extLst>
              <a:ext uri="{FF2B5EF4-FFF2-40B4-BE49-F238E27FC236}">
                <a16:creationId xmlns:a16="http://schemas.microsoft.com/office/drawing/2014/main" id="{3FC52C84-CEED-7FEB-74E0-51A0BB250165}"/>
              </a:ext>
            </a:extLst>
          </p:cNvPr>
          <p:cNvSpPr/>
          <p:nvPr/>
        </p:nvSpPr>
        <p:spPr>
          <a:xfrm>
            <a:off x="10375296" y="264309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دریافت مقاله</a:t>
            </a:r>
            <a:endParaRPr lang="en-US" sz="1400" b="1" dirty="0">
              <a:solidFill>
                <a:schemeClr val="bg1"/>
              </a:solidFill>
              <a:cs typeface="B Nazanin" panose="00000400000000000000" pitchFamily="2" charset="-78"/>
            </a:endParaRPr>
          </a:p>
        </p:txBody>
      </p:sp>
      <p:sp>
        <p:nvSpPr>
          <p:cNvPr id="13" name="Rectangle: Rounded Corners 12">
            <a:hlinkClick r:id="rId9" action="ppaction://hlinksldjump"/>
            <a:extLst>
              <a:ext uri="{FF2B5EF4-FFF2-40B4-BE49-F238E27FC236}">
                <a16:creationId xmlns:a16="http://schemas.microsoft.com/office/drawing/2014/main" id="{193A64AA-9A33-4214-67E4-9722A0F7F0FF}"/>
              </a:ext>
            </a:extLst>
          </p:cNvPr>
          <p:cNvSpPr/>
          <p:nvPr/>
        </p:nvSpPr>
        <p:spPr>
          <a:xfrm>
            <a:off x="10375296" y="305541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سامانه پژوهشیار</a:t>
            </a:r>
            <a:endParaRPr lang="en-US" sz="1400" b="1" dirty="0">
              <a:solidFill>
                <a:schemeClr val="bg1"/>
              </a:solidFill>
              <a:cs typeface="B Nazanin" panose="00000400000000000000" pitchFamily="2" charset="-78"/>
            </a:endParaRPr>
          </a:p>
        </p:txBody>
      </p:sp>
      <p:sp>
        <p:nvSpPr>
          <p:cNvPr id="14" name="Rectangle: Rounded Corners 13">
            <a:hlinkClick r:id="rId10" action="ppaction://hlinksldjump"/>
            <a:extLst>
              <a:ext uri="{FF2B5EF4-FFF2-40B4-BE49-F238E27FC236}">
                <a16:creationId xmlns:a16="http://schemas.microsoft.com/office/drawing/2014/main" id="{F6559945-6EFA-52D4-9050-C5FEFB1EF12F}"/>
              </a:ext>
            </a:extLst>
          </p:cNvPr>
          <p:cNvSpPr/>
          <p:nvPr/>
        </p:nvSpPr>
        <p:spPr>
          <a:xfrm>
            <a:off x="10375296" y="347620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ORCID</a:t>
            </a:r>
          </a:p>
        </p:txBody>
      </p:sp>
      <p:sp>
        <p:nvSpPr>
          <p:cNvPr id="15" name="Rectangle: Rounded Corners 14">
            <a:hlinkClick r:id="rId11" action="ppaction://hlinksldjump"/>
            <a:extLst>
              <a:ext uri="{FF2B5EF4-FFF2-40B4-BE49-F238E27FC236}">
                <a16:creationId xmlns:a16="http://schemas.microsoft.com/office/drawing/2014/main" id="{D0AB71C5-933A-F414-6576-20224EF41435}"/>
              </a:ext>
            </a:extLst>
          </p:cNvPr>
          <p:cNvSpPr/>
          <p:nvPr/>
        </p:nvSpPr>
        <p:spPr>
          <a:xfrm>
            <a:off x="10375296" y="388852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ساختار مقاله</a:t>
            </a:r>
            <a:endParaRPr lang="en-US" sz="1400" b="1" dirty="0">
              <a:solidFill>
                <a:schemeClr val="bg1"/>
              </a:solidFill>
              <a:cs typeface="B Nazanin" panose="00000400000000000000" pitchFamily="2" charset="-78"/>
            </a:endParaRPr>
          </a:p>
        </p:txBody>
      </p:sp>
      <p:sp>
        <p:nvSpPr>
          <p:cNvPr id="16" name="Rectangle: Rounded Corners 15">
            <a:hlinkClick r:id="rId12" action="ppaction://hlinksldjump"/>
            <a:extLst>
              <a:ext uri="{FF2B5EF4-FFF2-40B4-BE49-F238E27FC236}">
                <a16:creationId xmlns:a16="http://schemas.microsoft.com/office/drawing/2014/main" id="{94BDD3DA-3A06-E9C5-5922-FDBFE7CF271D}"/>
              </a:ext>
            </a:extLst>
          </p:cNvPr>
          <p:cNvSpPr/>
          <p:nvPr/>
        </p:nvSpPr>
        <p:spPr>
          <a:xfrm>
            <a:off x="10375296" y="4309320"/>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tx1"/>
                </a:solidFill>
                <a:cs typeface="B Nazanin" panose="00000400000000000000" pitchFamily="2" charset="-78"/>
              </a:rPr>
              <a:t>ارجاع دهی و نکات مهم</a:t>
            </a:r>
            <a:endParaRPr lang="en-US" sz="1400" b="1" dirty="0">
              <a:solidFill>
                <a:schemeClr val="tx1"/>
              </a:solidFill>
              <a:cs typeface="B Nazanin" panose="00000400000000000000" pitchFamily="2" charset="-78"/>
            </a:endParaRPr>
          </a:p>
        </p:txBody>
      </p:sp>
      <p:sp>
        <p:nvSpPr>
          <p:cNvPr id="18" name="Rectangle: Rounded Corners 17">
            <a:hlinkClick r:id="rId13" action="ppaction://hlinksldjump"/>
            <a:extLst>
              <a:ext uri="{FF2B5EF4-FFF2-40B4-BE49-F238E27FC236}">
                <a16:creationId xmlns:a16="http://schemas.microsoft.com/office/drawing/2014/main" id="{A2B46EF1-471B-2FC9-A6E6-D68B2F5509E0}"/>
              </a:ext>
            </a:extLst>
          </p:cNvPr>
          <p:cNvSpPr/>
          <p:nvPr/>
        </p:nvSpPr>
        <p:spPr>
          <a:xfrm>
            <a:off x="10375296" y="473011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انواع مقاله</a:t>
            </a:r>
            <a:endParaRPr lang="en-US" sz="1400" b="1" dirty="0">
              <a:solidFill>
                <a:schemeClr val="bg1"/>
              </a:solidFill>
              <a:cs typeface="B Nazanin" panose="00000400000000000000" pitchFamily="2" charset="-78"/>
            </a:endParaRPr>
          </a:p>
        </p:txBody>
      </p:sp>
      <p:sp>
        <p:nvSpPr>
          <p:cNvPr id="19" name="Rectangle: Rounded Corners 18">
            <a:hlinkClick r:id="rId14" action="ppaction://hlinksldjump"/>
            <a:extLst>
              <a:ext uri="{FF2B5EF4-FFF2-40B4-BE49-F238E27FC236}">
                <a16:creationId xmlns:a16="http://schemas.microsoft.com/office/drawing/2014/main" id="{174770AD-507B-5461-3054-D002103F5FEE}"/>
              </a:ext>
            </a:extLst>
          </p:cNvPr>
          <p:cNvSpPr/>
          <p:nvPr/>
        </p:nvSpPr>
        <p:spPr>
          <a:xfrm>
            <a:off x="10375296" y="515090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پذیرش و داوری</a:t>
            </a:r>
            <a:endParaRPr lang="en-US" sz="1400" b="1" dirty="0">
              <a:solidFill>
                <a:schemeClr val="bg1"/>
              </a:solidFill>
              <a:cs typeface="B Nazanin" panose="00000400000000000000" pitchFamily="2" charset="-78"/>
            </a:endParaRPr>
          </a:p>
        </p:txBody>
      </p:sp>
      <p:sp>
        <p:nvSpPr>
          <p:cNvPr id="20" name="Rectangle: Rounded Corners 19">
            <a:hlinkClick r:id="rId15" action="ppaction://hlinksldjump"/>
            <a:extLst>
              <a:ext uri="{FF2B5EF4-FFF2-40B4-BE49-F238E27FC236}">
                <a16:creationId xmlns:a16="http://schemas.microsoft.com/office/drawing/2014/main" id="{68754256-A571-DE9A-8474-C38C3A53138B}"/>
              </a:ext>
            </a:extLst>
          </p:cNvPr>
          <p:cNvSpPr/>
          <p:nvPr/>
        </p:nvSpPr>
        <p:spPr>
          <a:xfrm>
            <a:off x="10375296" y="55632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سئو آکادمیک</a:t>
            </a:r>
            <a:endParaRPr lang="en-US" sz="1400" b="1" dirty="0">
              <a:solidFill>
                <a:schemeClr val="bg1"/>
              </a:solidFill>
              <a:cs typeface="B Nazanin" panose="00000400000000000000" pitchFamily="2" charset="-78"/>
            </a:endParaRPr>
          </a:p>
        </p:txBody>
      </p:sp>
      <p:sp>
        <p:nvSpPr>
          <p:cNvPr id="21" name="Rectangle: Rounded Corners 20">
            <a:hlinkClick r:id="rId16" action="ppaction://hlinksldjump"/>
            <a:extLst>
              <a:ext uri="{FF2B5EF4-FFF2-40B4-BE49-F238E27FC236}">
                <a16:creationId xmlns:a16="http://schemas.microsoft.com/office/drawing/2014/main" id="{967A48DE-2A1D-7E96-0476-5A027A1D9307}"/>
              </a:ext>
            </a:extLst>
          </p:cNvPr>
          <p:cNvSpPr/>
          <p:nvPr/>
        </p:nvSpPr>
        <p:spPr>
          <a:xfrm>
            <a:off x="10375297" y="597554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MaxQDA</a:t>
            </a:r>
            <a:endParaRPr lang="en-US" sz="1400" b="1" dirty="0">
              <a:solidFill>
                <a:schemeClr val="bg1"/>
              </a:solidFill>
              <a:cs typeface="B Nazanin" panose="00000400000000000000" pitchFamily="2" charset="-78"/>
            </a:endParaRPr>
          </a:p>
        </p:txBody>
      </p:sp>
      <p:sp>
        <p:nvSpPr>
          <p:cNvPr id="36" name="Rectangle: Rounded Corners 35">
            <a:hlinkClick r:id="rId17" action="ppaction://hlinksldjump"/>
            <a:extLst>
              <a:ext uri="{FF2B5EF4-FFF2-40B4-BE49-F238E27FC236}">
                <a16:creationId xmlns:a16="http://schemas.microsoft.com/office/drawing/2014/main" id="{E4086861-51E6-7935-0B39-980ACF6A5250}"/>
              </a:ext>
            </a:extLst>
          </p:cNvPr>
          <p:cNvSpPr/>
          <p:nvPr/>
        </p:nvSpPr>
        <p:spPr>
          <a:xfrm>
            <a:off x="10375296" y="6396329"/>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روش‌های تحقیق منتخب</a:t>
            </a:r>
            <a:endParaRPr lang="en-US" sz="1400" b="1" dirty="0">
              <a:solidFill>
                <a:schemeClr val="bg1"/>
              </a:solidFill>
              <a:cs typeface="B Nazanin" panose="00000400000000000000" pitchFamily="2" charset="-78"/>
            </a:endParaRPr>
          </a:p>
        </p:txBody>
      </p:sp>
      <p:sp>
        <p:nvSpPr>
          <p:cNvPr id="37" name="Rectangle: Rounded Corners 36">
            <a:hlinkClick r:id="rId7" action="ppaction://hlinksldjump"/>
            <a:extLst>
              <a:ext uri="{FF2B5EF4-FFF2-40B4-BE49-F238E27FC236}">
                <a16:creationId xmlns:a16="http://schemas.microsoft.com/office/drawing/2014/main" id="{FA7FAECE-EA2C-11AE-57EA-94CA356F9B29}"/>
              </a:ext>
            </a:extLst>
          </p:cNvPr>
          <p:cNvSpPr/>
          <p:nvPr/>
        </p:nvSpPr>
        <p:spPr>
          <a:xfrm>
            <a:off x="10380825" y="2239233"/>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VOSViewer</a:t>
            </a:r>
            <a:endParaRPr lang="en-US" sz="14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1930671469"/>
      </p:ext>
    </p:extLst>
  </p:cSld>
  <p:clrMapOvr>
    <a:masterClrMapping/>
  </p:clrMapOvr>
  <p:transition spd="med">
    <p:pull/>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31ECED-F382-4404-2AA7-AA5037719464}"/>
              </a:ext>
            </a:extLst>
          </p:cNvPr>
          <p:cNvSpPr>
            <a:spLocks noGrp="1"/>
          </p:cNvSpPr>
          <p:nvPr>
            <p:ph type="title"/>
          </p:nvPr>
        </p:nvSpPr>
        <p:spPr>
          <a:xfrm>
            <a:off x="214604" y="365125"/>
            <a:ext cx="9685176" cy="707895"/>
          </a:xfrm>
          <a:solidFill>
            <a:schemeClr val="accent1">
              <a:lumMod val="40000"/>
              <a:lumOff val="60000"/>
            </a:schemeClr>
          </a:solidFill>
        </p:spPr>
        <p:txBody>
          <a:bodyPr>
            <a:noAutofit/>
          </a:bodyPr>
          <a:lstStyle/>
          <a:p>
            <a:pPr algn="r" rtl="1"/>
            <a:r>
              <a:rPr lang="fa-IR" sz="3600" b="1" dirty="0">
                <a:cs typeface="B Nazanin" panose="00000400000000000000" pitchFamily="2" charset="-78"/>
              </a:rPr>
              <a:t>نکات مهم تدوین مقاله » </a:t>
            </a:r>
            <a:r>
              <a:rPr lang="en-US" sz="3600" b="1" dirty="0">
                <a:cs typeface="B Nazanin" panose="00000400000000000000" pitchFamily="2" charset="-78"/>
              </a:rPr>
              <a:t>  </a:t>
            </a:r>
            <a:r>
              <a:rPr lang="fa-IR" sz="3600" b="1" dirty="0">
                <a:cs typeface="B Nazanin" panose="00000400000000000000" pitchFamily="2" charset="-78"/>
              </a:rPr>
              <a:t>نرم افزار </a:t>
            </a:r>
            <a:r>
              <a:rPr lang="en-US" sz="3600" b="1" dirty="0">
                <a:cs typeface="B Nazanin" panose="00000400000000000000" pitchFamily="2" charset="-78"/>
              </a:rPr>
              <a:t>Mendeley</a:t>
            </a:r>
          </a:p>
        </p:txBody>
      </p:sp>
      <p:sp>
        <p:nvSpPr>
          <p:cNvPr id="17" name="Content Placeholder 2">
            <a:extLst>
              <a:ext uri="{FF2B5EF4-FFF2-40B4-BE49-F238E27FC236}">
                <a16:creationId xmlns:a16="http://schemas.microsoft.com/office/drawing/2014/main" id="{168E09BE-5C6B-1FBB-2BFF-AC850B8824F9}"/>
              </a:ext>
            </a:extLst>
          </p:cNvPr>
          <p:cNvSpPr>
            <a:spLocks noGrp="1"/>
          </p:cNvSpPr>
          <p:nvPr>
            <p:ph idx="1"/>
          </p:nvPr>
        </p:nvSpPr>
        <p:spPr>
          <a:xfrm>
            <a:off x="214604" y="1226220"/>
            <a:ext cx="9685176" cy="5479380"/>
          </a:xfrm>
        </p:spPr>
        <p:txBody>
          <a:bodyPr>
            <a:normAutofit/>
          </a:bodyPr>
          <a:lstStyle/>
          <a:p>
            <a:pPr marL="0" indent="0" algn="r" rtl="1">
              <a:buNone/>
            </a:pPr>
            <a:r>
              <a:rPr lang="fa-IR" sz="2400" b="1" dirty="0">
                <a:cs typeface="B Nazanin" panose="00000400000000000000" pitchFamily="2" charset="-78"/>
              </a:rPr>
              <a:t>ثبت نام را تکمیل کنید</a:t>
            </a:r>
          </a:p>
        </p:txBody>
      </p:sp>
      <p:pic>
        <p:nvPicPr>
          <p:cNvPr id="6" name="Picture 5">
            <a:extLst>
              <a:ext uri="{FF2B5EF4-FFF2-40B4-BE49-F238E27FC236}">
                <a16:creationId xmlns:a16="http://schemas.microsoft.com/office/drawing/2014/main" id="{EE5452F7-83BB-A77A-3F8F-CFDF27E772D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0588" y="1862223"/>
            <a:ext cx="9393207" cy="5048849"/>
          </a:xfrm>
          <a:prstGeom prst="rect">
            <a:avLst/>
          </a:prstGeom>
        </p:spPr>
      </p:pic>
      <p:sp>
        <p:nvSpPr>
          <p:cNvPr id="3" name="Rectangle 2">
            <a:extLst>
              <a:ext uri="{FF2B5EF4-FFF2-40B4-BE49-F238E27FC236}">
                <a16:creationId xmlns:a16="http://schemas.microsoft.com/office/drawing/2014/main" id="{253E2CD4-3E20-85B9-41CB-CB864B1AA939}"/>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Rounded Corners 3">
            <a:hlinkClick r:id="rId3" action="ppaction://hlinksldjump"/>
            <a:extLst>
              <a:ext uri="{FF2B5EF4-FFF2-40B4-BE49-F238E27FC236}">
                <a16:creationId xmlns:a16="http://schemas.microsoft.com/office/drawing/2014/main" id="{F07652F2-2B0B-A072-1849-D61B84FCA054}"/>
              </a:ext>
            </a:extLst>
          </p:cNvPr>
          <p:cNvSpPr/>
          <p:nvPr/>
        </p:nvSpPr>
        <p:spPr>
          <a:xfrm>
            <a:off x="10375296" y="95654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DOI</a:t>
            </a:r>
          </a:p>
        </p:txBody>
      </p:sp>
      <p:sp>
        <p:nvSpPr>
          <p:cNvPr id="7" name="Rectangle: Rounded Corners 6">
            <a:hlinkClick r:id="rId4" action="ppaction://hlinksldjump"/>
            <a:extLst>
              <a:ext uri="{FF2B5EF4-FFF2-40B4-BE49-F238E27FC236}">
                <a16:creationId xmlns:a16="http://schemas.microsoft.com/office/drawing/2014/main" id="{42FCCC49-297D-641D-72DB-96DB25C9EBDC}"/>
              </a:ext>
            </a:extLst>
          </p:cNvPr>
          <p:cNvSpPr/>
          <p:nvPr/>
        </p:nvSpPr>
        <p:spPr>
          <a:xfrm>
            <a:off x="10375296" y="55268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bg1"/>
                </a:solidFill>
                <a:cs typeface="B Nazanin" panose="00000400000000000000" pitchFamily="2" charset="-78"/>
              </a:rPr>
              <a:t>معرفی منابع</a:t>
            </a:r>
            <a:endParaRPr lang="en-US" sz="1400" b="1" dirty="0">
              <a:solidFill>
                <a:schemeClr val="bg1"/>
              </a:solidFill>
              <a:cs typeface="B Nazanin" panose="00000400000000000000" pitchFamily="2" charset="-78"/>
            </a:endParaRPr>
          </a:p>
        </p:txBody>
      </p:sp>
      <p:pic>
        <p:nvPicPr>
          <p:cNvPr id="8" name="Picture 7">
            <a:extLst>
              <a:ext uri="{FF2B5EF4-FFF2-40B4-BE49-F238E27FC236}">
                <a16:creationId xmlns:a16="http://schemas.microsoft.com/office/drawing/2014/main" id="{6E2D1478-3231-37CE-283C-9458C71F8EF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9" name="TextBox 8">
            <a:extLst>
              <a:ext uri="{FF2B5EF4-FFF2-40B4-BE49-F238E27FC236}">
                <a16:creationId xmlns:a16="http://schemas.microsoft.com/office/drawing/2014/main" id="{6D8BFB51-EF58-35AB-17F1-9F9014D55A05}"/>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10" name="Rectangle: Rounded Corners 9">
            <a:hlinkClick r:id="rId6" action="ppaction://hlinksldjump"/>
            <a:extLst>
              <a:ext uri="{FF2B5EF4-FFF2-40B4-BE49-F238E27FC236}">
                <a16:creationId xmlns:a16="http://schemas.microsoft.com/office/drawing/2014/main" id="{C80DB493-6AAB-1C15-03AB-ACBF7A545DAF}"/>
              </a:ext>
            </a:extLst>
          </p:cNvPr>
          <p:cNvSpPr/>
          <p:nvPr/>
        </p:nvSpPr>
        <p:spPr>
          <a:xfrm>
            <a:off x="10375296" y="138580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علم سنجی</a:t>
            </a:r>
            <a:endParaRPr lang="en-US" sz="1400" b="1" dirty="0">
              <a:solidFill>
                <a:schemeClr val="bg1"/>
              </a:solidFill>
              <a:cs typeface="B Nazanin" panose="00000400000000000000" pitchFamily="2" charset="-78"/>
            </a:endParaRPr>
          </a:p>
        </p:txBody>
      </p:sp>
      <p:sp>
        <p:nvSpPr>
          <p:cNvPr id="11" name="Rectangle: Rounded Corners 10">
            <a:hlinkClick r:id="rId7" action="ppaction://hlinksldjump"/>
            <a:extLst>
              <a:ext uri="{FF2B5EF4-FFF2-40B4-BE49-F238E27FC236}">
                <a16:creationId xmlns:a16="http://schemas.microsoft.com/office/drawing/2014/main" id="{A8B753FA-AFA2-FF7E-6D7D-3AB57C306083}"/>
              </a:ext>
            </a:extLst>
          </p:cNvPr>
          <p:cNvSpPr/>
          <p:nvPr/>
        </p:nvSpPr>
        <p:spPr>
          <a:xfrm>
            <a:off x="10375296" y="1815066"/>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رتبه بندی نشریات</a:t>
            </a:r>
            <a:endParaRPr lang="en-US" sz="1400" b="1" dirty="0">
              <a:solidFill>
                <a:schemeClr val="bg1"/>
              </a:solidFill>
              <a:cs typeface="B Nazanin" panose="00000400000000000000" pitchFamily="2" charset="-78"/>
            </a:endParaRPr>
          </a:p>
        </p:txBody>
      </p:sp>
      <p:sp>
        <p:nvSpPr>
          <p:cNvPr id="12" name="Rectangle: Rounded Corners 11">
            <a:hlinkClick r:id="rId8" action="ppaction://hlinksldjump"/>
            <a:extLst>
              <a:ext uri="{FF2B5EF4-FFF2-40B4-BE49-F238E27FC236}">
                <a16:creationId xmlns:a16="http://schemas.microsoft.com/office/drawing/2014/main" id="{B6855589-B3B4-8790-48E2-C39C7423719B}"/>
              </a:ext>
            </a:extLst>
          </p:cNvPr>
          <p:cNvSpPr/>
          <p:nvPr/>
        </p:nvSpPr>
        <p:spPr>
          <a:xfrm>
            <a:off x="10375296" y="264309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دریافت مقاله</a:t>
            </a:r>
            <a:endParaRPr lang="en-US" sz="1400" b="1" dirty="0">
              <a:solidFill>
                <a:schemeClr val="bg1"/>
              </a:solidFill>
              <a:cs typeface="B Nazanin" panose="00000400000000000000" pitchFamily="2" charset="-78"/>
            </a:endParaRPr>
          </a:p>
        </p:txBody>
      </p:sp>
      <p:sp>
        <p:nvSpPr>
          <p:cNvPr id="13" name="Rectangle: Rounded Corners 12">
            <a:hlinkClick r:id="rId9" action="ppaction://hlinksldjump"/>
            <a:extLst>
              <a:ext uri="{FF2B5EF4-FFF2-40B4-BE49-F238E27FC236}">
                <a16:creationId xmlns:a16="http://schemas.microsoft.com/office/drawing/2014/main" id="{36E5268B-F6CB-4B97-29C9-5B2619A7B9C9}"/>
              </a:ext>
            </a:extLst>
          </p:cNvPr>
          <p:cNvSpPr/>
          <p:nvPr/>
        </p:nvSpPr>
        <p:spPr>
          <a:xfrm>
            <a:off x="10375296" y="305541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سامانه پژوهشیار</a:t>
            </a:r>
            <a:endParaRPr lang="en-US" sz="1400" b="1" dirty="0">
              <a:solidFill>
                <a:schemeClr val="bg1"/>
              </a:solidFill>
              <a:cs typeface="B Nazanin" panose="00000400000000000000" pitchFamily="2" charset="-78"/>
            </a:endParaRPr>
          </a:p>
        </p:txBody>
      </p:sp>
      <p:sp>
        <p:nvSpPr>
          <p:cNvPr id="14" name="Rectangle: Rounded Corners 13">
            <a:hlinkClick r:id="rId10" action="ppaction://hlinksldjump"/>
            <a:extLst>
              <a:ext uri="{FF2B5EF4-FFF2-40B4-BE49-F238E27FC236}">
                <a16:creationId xmlns:a16="http://schemas.microsoft.com/office/drawing/2014/main" id="{C950B680-01CE-6DF3-CC3B-D551D6B6C206}"/>
              </a:ext>
            </a:extLst>
          </p:cNvPr>
          <p:cNvSpPr/>
          <p:nvPr/>
        </p:nvSpPr>
        <p:spPr>
          <a:xfrm>
            <a:off x="10375296" y="347620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ORCID</a:t>
            </a:r>
          </a:p>
        </p:txBody>
      </p:sp>
      <p:sp>
        <p:nvSpPr>
          <p:cNvPr id="15" name="Rectangle: Rounded Corners 14">
            <a:hlinkClick r:id="rId11" action="ppaction://hlinksldjump"/>
            <a:extLst>
              <a:ext uri="{FF2B5EF4-FFF2-40B4-BE49-F238E27FC236}">
                <a16:creationId xmlns:a16="http://schemas.microsoft.com/office/drawing/2014/main" id="{BFEC8F56-BDF2-E808-B758-966076BA9F13}"/>
              </a:ext>
            </a:extLst>
          </p:cNvPr>
          <p:cNvSpPr/>
          <p:nvPr/>
        </p:nvSpPr>
        <p:spPr>
          <a:xfrm>
            <a:off x="10375296" y="388852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ساختار مقاله</a:t>
            </a:r>
            <a:endParaRPr lang="en-US" sz="1400" b="1" dirty="0">
              <a:solidFill>
                <a:schemeClr val="bg1"/>
              </a:solidFill>
              <a:cs typeface="B Nazanin" panose="00000400000000000000" pitchFamily="2" charset="-78"/>
            </a:endParaRPr>
          </a:p>
        </p:txBody>
      </p:sp>
      <p:sp>
        <p:nvSpPr>
          <p:cNvPr id="16" name="Rectangle: Rounded Corners 15">
            <a:hlinkClick r:id="rId12" action="ppaction://hlinksldjump"/>
            <a:extLst>
              <a:ext uri="{FF2B5EF4-FFF2-40B4-BE49-F238E27FC236}">
                <a16:creationId xmlns:a16="http://schemas.microsoft.com/office/drawing/2014/main" id="{574422A1-18FA-44D2-DCA5-9B5E16B72BD8}"/>
              </a:ext>
            </a:extLst>
          </p:cNvPr>
          <p:cNvSpPr/>
          <p:nvPr/>
        </p:nvSpPr>
        <p:spPr>
          <a:xfrm>
            <a:off x="10375296" y="4309320"/>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tx1"/>
                </a:solidFill>
                <a:cs typeface="B Nazanin" panose="00000400000000000000" pitchFamily="2" charset="-78"/>
              </a:rPr>
              <a:t>ارجاع دهی و نکات مهم</a:t>
            </a:r>
            <a:endParaRPr lang="en-US" sz="1400" b="1" dirty="0">
              <a:solidFill>
                <a:schemeClr val="tx1"/>
              </a:solidFill>
              <a:cs typeface="B Nazanin" panose="00000400000000000000" pitchFamily="2" charset="-78"/>
            </a:endParaRPr>
          </a:p>
        </p:txBody>
      </p:sp>
      <p:sp>
        <p:nvSpPr>
          <p:cNvPr id="18" name="Rectangle: Rounded Corners 17">
            <a:hlinkClick r:id="rId13" action="ppaction://hlinksldjump"/>
            <a:extLst>
              <a:ext uri="{FF2B5EF4-FFF2-40B4-BE49-F238E27FC236}">
                <a16:creationId xmlns:a16="http://schemas.microsoft.com/office/drawing/2014/main" id="{AD0CB783-4111-4768-CAE4-CA864D95B712}"/>
              </a:ext>
            </a:extLst>
          </p:cNvPr>
          <p:cNvSpPr/>
          <p:nvPr/>
        </p:nvSpPr>
        <p:spPr>
          <a:xfrm>
            <a:off x="10375296" y="473011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انواع مقاله</a:t>
            </a:r>
            <a:endParaRPr lang="en-US" sz="1400" b="1" dirty="0">
              <a:solidFill>
                <a:schemeClr val="bg1"/>
              </a:solidFill>
              <a:cs typeface="B Nazanin" panose="00000400000000000000" pitchFamily="2" charset="-78"/>
            </a:endParaRPr>
          </a:p>
        </p:txBody>
      </p:sp>
      <p:sp>
        <p:nvSpPr>
          <p:cNvPr id="19" name="Rectangle: Rounded Corners 18">
            <a:hlinkClick r:id="rId14" action="ppaction://hlinksldjump"/>
            <a:extLst>
              <a:ext uri="{FF2B5EF4-FFF2-40B4-BE49-F238E27FC236}">
                <a16:creationId xmlns:a16="http://schemas.microsoft.com/office/drawing/2014/main" id="{2A749EE7-D9DB-A4DD-CD6A-E193FF3A5C63}"/>
              </a:ext>
            </a:extLst>
          </p:cNvPr>
          <p:cNvSpPr/>
          <p:nvPr/>
        </p:nvSpPr>
        <p:spPr>
          <a:xfrm>
            <a:off x="10375296" y="515090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پذیرش و داوری</a:t>
            </a:r>
            <a:endParaRPr lang="en-US" sz="1400" b="1" dirty="0">
              <a:solidFill>
                <a:schemeClr val="bg1"/>
              </a:solidFill>
              <a:cs typeface="B Nazanin" panose="00000400000000000000" pitchFamily="2" charset="-78"/>
            </a:endParaRPr>
          </a:p>
        </p:txBody>
      </p:sp>
      <p:sp>
        <p:nvSpPr>
          <p:cNvPr id="20" name="Rectangle: Rounded Corners 19">
            <a:hlinkClick r:id="rId15" action="ppaction://hlinksldjump"/>
            <a:extLst>
              <a:ext uri="{FF2B5EF4-FFF2-40B4-BE49-F238E27FC236}">
                <a16:creationId xmlns:a16="http://schemas.microsoft.com/office/drawing/2014/main" id="{D4043421-3EAA-C477-4083-534F2F2A1F4B}"/>
              </a:ext>
            </a:extLst>
          </p:cNvPr>
          <p:cNvSpPr/>
          <p:nvPr/>
        </p:nvSpPr>
        <p:spPr>
          <a:xfrm>
            <a:off x="10375296" y="55632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سئو آکادمیک</a:t>
            </a:r>
            <a:endParaRPr lang="en-US" sz="1400" b="1" dirty="0">
              <a:solidFill>
                <a:schemeClr val="bg1"/>
              </a:solidFill>
              <a:cs typeface="B Nazanin" panose="00000400000000000000" pitchFamily="2" charset="-78"/>
            </a:endParaRPr>
          </a:p>
        </p:txBody>
      </p:sp>
      <p:sp>
        <p:nvSpPr>
          <p:cNvPr id="21" name="Rectangle: Rounded Corners 20">
            <a:hlinkClick r:id="rId16" action="ppaction://hlinksldjump"/>
            <a:extLst>
              <a:ext uri="{FF2B5EF4-FFF2-40B4-BE49-F238E27FC236}">
                <a16:creationId xmlns:a16="http://schemas.microsoft.com/office/drawing/2014/main" id="{7B336A4F-4803-510D-CFD2-318F28E58655}"/>
              </a:ext>
            </a:extLst>
          </p:cNvPr>
          <p:cNvSpPr/>
          <p:nvPr/>
        </p:nvSpPr>
        <p:spPr>
          <a:xfrm>
            <a:off x="10375297" y="597554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MaxQDA</a:t>
            </a:r>
            <a:endParaRPr lang="en-US" sz="1400" b="1" dirty="0">
              <a:solidFill>
                <a:schemeClr val="bg1"/>
              </a:solidFill>
              <a:cs typeface="B Nazanin" panose="00000400000000000000" pitchFamily="2" charset="-78"/>
            </a:endParaRPr>
          </a:p>
        </p:txBody>
      </p:sp>
      <p:sp>
        <p:nvSpPr>
          <p:cNvPr id="36" name="Rectangle: Rounded Corners 35">
            <a:hlinkClick r:id="rId17" action="ppaction://hlinksldjump"/>
            <a:extLst>
              <a:ext uri="{FF2B5EF4-FFF2-40B4-BE49-F238E27FC236}">
                <a16:creationId xmlns:a16="http://schemas.microsoft.com/office/drawing/2014/main" id="{81B80BEC-14FF-FAB2-E045-106D809B2CD7}"/>
              </a:ext>
            </a:extLst>
          </p:cNvPr>
          <p:cNvSpPr/>
          <p:nvPr/>
        </p:nvSpPr>
        <p:spPr>
          <a:xfrm>
            <a:off x="10375296" y="6396329"/>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روش‌های تحقیق منتخب</a:t>
            </a:r>
            <a:endParaRPr lang="en-US" sz="1400" b="1" dirty="0">
              <a:solidFill>
                <a:schemeClr val="bg1"/>
              </a:solidFill>
              <a:cs typeface="B Nazanin" panose="00000400000000000000" pitchFamily="2" charset="-78"/>
            </a:endParaRPr>
          </a:p>
        </p:txBody>
      </p:sp>
      <p:sp>
        <p:nvSpPr>
          <p:cNvPr id="37" name="Rectangle: Rounded Corners 36">
            <a:hlinkClick r:id="rId7" action="ppaction://hlinksldjump"/>
            <a:extLst>
              <a:ext uri="{FF2B5EF4-FFF2-40B4-BE49-F238E27FC236}">
                <a16:creationId xmlns:a16="http://schemas.microsoft.com/office/drawing/2014/main" id="{D0B49EBE-BDD9-09D0-AFBF-F9474C2CEF22}"/>
              </a:ext>
            </a:extLst>
          </p:cNvPr>
          <p:cNvSpPr/>
          <p:nvPr/>
        </p:nvSpPr>
        <p:spPr>
          <a:xfrm>
            <a:off x="10380825" y="2239233"/>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VOSViewer</a:t>
            </a:r>
            <a:endParaRPr lang="en-US" sz="14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3253141395"/>
      </p:ext>
    </p:extLst>
  </p:cSld>
  <p:clrMapOvr>
    <a:masterClrMapping/>
  </p:clrMapOvr>
  <p:transition spd="med">
    <p:pull/>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31ECED-F382-4404-2AA7-AA5037719464}"/>
              </a:ext>
            </a:extLst>
          </p:cNvPr>
          <p:cNvSpPr>
            <a:spLocks noGrp="1"/>
          </p:cNvSpPr>
          <p:nvPr>
            <p:ph type="title"/>
          </p:nvPr>
        </p:nvSpPr>
        <p:spPr>
          <a:xfrm>
            <a:off x="214604" y="365125"/>
            <a:ext cx="9685176" cy="707895"/>
          </a:xfrm>
          <a:solidFill>
            <a:schemeClr val="accent1">
              <a:lumMod val="40000"/>
              <a:lumOff val="60000"/>
            </a:schemeClr>
          </a:solidFill>
        </p:spPr>
        <p:txBody>
          <a:bodyPr>
            <a:noAutofit/>
          </a:bodyPr>
          <a:lstStyle/>
          <a:p>
            <a:pPr algn="r" rtl="1"/>
            <a:r>
              <a:rPr lang="fa-IR" sz="3600" b="1" dirty="0">
                <a:cs typeface="B Nazanin" panose="00000400000000000000" pitchFamily="2" charset="-78"/>
              </a:rPr>
              <a:t>نکات مهم تدوین مقاله » </a:t>
            </a:r>
            <a:r>
              <a:rPr lang="en-US" sz="3600" b="1" dirty="0">
                <a:cs typeface="B Nazanin" panose="00000400000000000000" pitchFamily="2" charset="-78"/>
              </a:rPr>
              <a:t>  </a:t>
            </a:r>
            <a:r>
              <a:rPr lang="fa-IR" sz="3600" b="1" dirty="0">
                <a:cs typeface="B Nazanin" panose="00000400000000000000" pitchFamily="2" charset="-78"/>
              </a:rPr>
              <a:t>نرم افزار </a:t>
            </a:r>
            <a:r>
              <a:rPr lang="en-US" sz="3600" b="1" dirty="0">
                <a:cs typeface="B Nazanin" panose="00000400000000000000" pitchFamily="2" charset="-78"/>
              </a:rPr>
              <a:t>Mendeley</a:t>
            </a:r>
          </a:p>
        </p:txBody>
      </p:sp>
      <p:sp>
        <p:nvSpPr>
          <p:cNvPr id="17" name="Content Placeholder 2">
            <a:extLst>
              <a:ext uri="{FF2B5EF4-FFF2-40B4-BE49-F238E27FC236}">
                <a16:creationId xmlns:a16="http://schemas.microsoft.com/office/drawing/2014/main" id="{168E09BE-5C6B-1FBB-2BFF-AC850B8824F9}"/>
              </a:ext>
            </a:extLst>
          </p:cNvPr>
          <p:cNvSpPr>
            <a:spLocks noGrp="1"/>
          </p:cNvSpPr>
          <p:nvPr>
            <p:ph idx="1"/>
          </p:nvPr>
        </p:nvSpPr>
        <p:spPr>
          <a:xfrm>
            <a:off x="214604" y="1226220"/>
            <a:ext cx="9685176" cy="5479380"/>
          </a:xfrm>
        </p:spPr>
        <p:txBody>
          <a:bodyPr>
            <a:normAutofit/>
          </a:bodyPr>
          <a:lstStyle/>
          <a:p>
            <a:pPr marL="0" indent="0" algn="r" rtl="1">
              <a:buNone/>
            </a:pPr>
            <a:r>
              <a:rPr lang="fa-IR" sz="2400" b="1" dirty="0">
                <a:cs typeface="B Nazanin" panose="00000400000000000000" pitchFamily="2" charset="-78"/>
              </a:rPr>
              <a:t>ارجاعات را با استفاده از </a:t>
            </a:r>
            <a:r>
              <a:rPr lang="en-US" sz="2400" b="1" dirty="0">
                <a:cs typeface="B Nazanin" panose="00000400000000000000" pitchFamily="2" charset="-78"/>
              </a:rPr>
              <a:t>DOI</a:t>
            </a:r>
            <a:r>
              <a:rPr lang="fa-IR" sz="2400" b="1" dirty="0">
                <a:cs typeface="B Nazanin" panose="00000400000000000000" pitchFamily="2" charset="-78"/>
              </a:rPr>
              <a:t> و یا به صورت دستی درج نمایید</a:t>
            </a:r>
          </a:p>
        </p:txBody>
      </p:sp>
      <p:pic>
        <p:nvPicPr>
          <p:cNvPr id="10" name="Picture 9">
            <a:extLst>
              <a:ext uri="{FF2B5EF4-FFF2-40B4-BE49-F238E27FC236}">
                <a16:creationId xmlns:a16="http://schemas.microsoft.com/office/drawing/2014/main" id="{6062E1BC-1D86-CD68-9852-B71A0BE2EC8C}"/>
              </a:ext>
            </a:extLst>
          </p:cNvPr>
          <p:cNvPicPr>
            <a:picLocks noChangeAspect="1"/>
          </p:cNvPicPr>
          <p:nvPr/>
        </p:nvPicPr>
        <p:blipFill rotWithShape="1">
          <a:blip r:embed="rId2">
            <a:extLst>
              <a:ext uri="{28A0092B-C50C-407E-A947-70E740481C1C}">
                <a14:useLocalDpi xmlns:a14="http://schemas.microsoft.com/office/drawing/2010/main" val="0"/>
              </a:ext>
            </a:extLst>
          </a:blip>
          <a:srcRect b="17998"/>
          <a:stretch/>
        </p:blipFill>
        <p:spPr>
          <a:xfrm>
            <a:off x="490840" y="1727199"/>
            <a:ext cx="8713679" cy="5130802"/>
          </a:xfrm>
          <a:prstGeom prst="rect">
            <a:avLst/>
          </a:prstGeom>
        </p:spPr>
      </p:pic>
      <p:sp>
        <p:nvSpPr>
          <p:cNvPr id="3" name="Rectangle 2">
            <a:extLst>
              <a:ext uri="{FF2B5EF4-FFF2-40B4-BE49-F238E27FC236}">
                <a16:creationId xmlns:a16="http://schemas.microsoft.com/office/drawing/2014/main" id="{D07F75F1-4918-2726-5FD5-4A7A7A3F78B7}"/>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Rounded Corners 3">
            <a:hlinkClick r:id="rId3" action="ppaction://hlinksldjump"/>
            <a:extLst>
              <a:ext uri="{FF2B5EF4-FFF2-40B4-BE49-F238E27FC236}">
                <a16:creationId xmlns:a16="http://schemas.microsoft.com/office/drawing/2014/main" id="{73281D3B-F45E-A96F-6828-EF59DEFCB24E}"/>
              </a:ext>
            </a:extLst>
          </p:cNvPr>
          <p:cNvSpPr/>
          <p:nvPr/>
        </p:nvSpPr>
        <p:spPr>
          <a:xfrm>
            <a:off x="10375296" y="95654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DOI</a:t>
            </a:r>
          </a:p>
        </p:txBody>
      </p:sp>
      <p:sp>
        <p:nvSpPr>
          <p:cNvPr id="6" name="Rectangle: Rounded Corners 5">
            <a:hlinkClick r:id="rId4" action="ppaction://hlinksldjump"/>
            <a:extLst>
              <a:ext uri="{FF2B5EF4-FFF2-40B4-BE49-F238E27FC236}">
                <a16:creationId xmlns:a16="http://schemas.microsoft.com/office/drawing/2014/main" id="{5D6B1838-959B-95E2-7962-BC4E658F21CC}"/>
              </a:ext>
            </a:extLst>
          </p:cNvPr>
          <p:cNvSpPr/>
          <p:nvPr/>
        </p:nvSpPr>
        <p:spPr>
          <a:xfrm>
            <a:off x="10375296" y="55268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bg1"/>
                </a:solidFill>
                <a:cs typeface="B Nazanin" panose="00000400000000000000" pitchFamily="2" charset="-78"/>
              </a:rPr>
              <a:t>معرفی منابع</a:t>
            </a:r>
            <a:endParaRPr lang="en-US" sz="1400" b="1" dirty="0">
              <a:solidFill>
                <a:schemeClr val="bg1"/>
              </a:solidFill>
              <a:cs typeface="B Nazanin" panose="00000400000000000000" pitchFamily="2" charset="-78"/>
            </a:endParaRPr>
          </a:p>
        </p:txBody>
      </p:sp>
      <p:pic>
        <p:nvPicPr>
          <p:cNvPr id="7" name="Picture 6">
            <a:extLst>
              <a:ext uri="{FF2B5EF4-FFF2-40B4-BE49-F238E27FC236}">
                <a16:creationId xmlns:a16="http://schemas.microsoft.com/office/drawing/2014/main" id="{B5086F64-8408-5435-73D1-3A73CE9E975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8" name="TextBox 7">
            <a:extLst>
              <a:ext uri="{FF2B5EF4-FFF2-40B4-BE49-F238E27FC236}">
                <a16:creationId xmlns:a16="http://schemas.microsoft.com/office/drawing/2014/main" id="{19F45BB4-8507-083C-4CA2-91271939DF7B}"/>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9" name="Rectangle: Rounded Corners 8">
            <a:hlinkClick r:id="rId6" action="ppaction://hlinksldjump"/>
            <a:extLst>
              <a:ext uri="{FF2B5EF4-FFF2-40B4-BE49-F238E27FC236}">
                <a16:creationId xmlns:a16="http://schemas.microsoft.com/office/drawing/2014/main" id="{91E2CF0D-7EE8-B77B-432C-F39DDC6C435E}"/>
              </a:ext>
            </a:extLst>
          </p:cNvPr>
          <p:cNvSpPr/>
          <p:nvPr/>
        </p:nvSpPr>
        <p:spPr>
          <a:xfrm>
            <a:off x="10375296" y="138580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علم سنجی</a:t>
            </a:r>
            <a:endParaRPr lang="en-US" sz="1400" b="1" dirty="0">
              <a:solidFill>
                <a:schemeClr val="bg1"/>
              </a:solidFill>
              <a:cs typeface="B Nazanin" panose="00000400000000000000" pitchFamily="2" charset="-78"/>
            </a:endParaRPr>
          </a:p>
        </p:txBody>
      </p:sp>
      <p:sp>
        <p:nvSpPr>
          <p:cNvPr id="11" name="Rectangle: Rounded Corners 10">
            <a:hlinkClick r:id="rId7" action="ppaction://hlinksldjump"/>
            <a:extLst>
              <a:ext uri="{FF2B5EF4-FFF2-40B4-BE49-F238E27FC236}">
                <a16:creationId xmlns:a16="http://schemas.microsoft.com/office/drawing/2014/main" id="{7D33937E-F387-ECFE-F1E2-2937522A481C}"/>
              </a:ext>
            </a:extLst>
          </p:cNvPr>
          <p:cNvSpPr/>
          <p:nvPr/>
        </p:nvSpPr>
        <p:spPr>
          <a:xfrm>
            <a:off x="10375296" y="1815066"/>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رتبه بندی نشریات</a:t>
            </a:r>
            <a:endParaRPr lang="en-US" sz="1400" b="1" dirty="0">
              <a:solidFill>
                <a:schemeClr val="bg1"/>
              </a:solidFill>
              <a:cs typeface="B Nazanin" panose="00000400000000000000" pitchFamily="2" charset="-78"/>
            </a:endParaRPr>
          </a:p>
        </p:txBody>
      </p:sp>
      <p:sp>
        <p:nvSpPr>
          <p:cNvPr id="12" name="Rectangle: Rounded Corners 11">
            <a:hlinkClick r:id="rId8" action="ppaction://hlinksldjump"/>
            <a:extLst>
              <a:ext uri="{FF2B5EF4-FFF2-40B4-BE49-F238E27FC236}">
                <a16:creationId xmlns:a16="http://schemas.microsoft.com/office/drawing/2014/main" id="{C1E958F9-ACB8-2146-9399-21E0D8156172}"/>
              </a:ext>
            </a:extLst>
          </p:cNvPr>
          <p:cNvSpPr/>
          <p:nvPr/>
        </p:nvSpPr>
        <p:spPr>
          <a:xfrm>
            <a:off x="10375296" y="264309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دریافت مقاله</a:t>
            </a:r>
            <a:endParaRPr lang="en-US" sz="1400" b="1" dirty="0">
              <a:solidFill>
                <a:schemeClr val="bg1"/>
              </a:solidFill>
              <a:cs typeface="B Nazanin" panose="00000400000000000000" pitchFamily="2" charset="-78"/>
            </a:endParaRPr>
          </a:p>
        </p:txBody>
      </p:sp>
      <p:sp>
        <p:nvSpPr>
          <p:cNvPr id="13" name="Rectangle: Rounded Corners 12">
            <a:hlinkClick r:id="rId9" action="ppaction://hlinksldjump"/>
            <a:extLst>
              <a:ext uri="{FF2B5EF4-FFF2-40B4-BE49-F238E27FC236}">
                <a16:creationId xmlns:a16="http://schemas.microsoft.com/office/drawing/2014/main" id="{C1679AAD-9DC7-1413-DAC0-00578F264306}"/>
              </a:ext>
            </a:extLst>
          </p:cNvPr>
          <p:cNvSpPr/>
          <p:nvPr/>
        </p:nvSpPr>
        <p:spPr>
          <a:xfrm>
            <a:off x="10375296" y="305541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سامانه پژوهشیار</a:t>
            </a:r>
            <a:endParaRPr lang="en-US" sz="1400" b="1" dirty="0">
              <a:solidFill>
                <a:schemeClr val="bg1"/>
              </a:solidFill>
              <a:cs typeface="B Nazanin" panose="00000400000000000000" pitchFamily="2" charset="-78"/>
            </a:endParaRPr>
          </a:p>
        </p:txBody>
      </p:sp>
      <p:sp>
        <p:nvSpPr>
          <p:cNvPr id="14" name="Rectangle: Rounded Corners 13">
            <a:hlinkClick r:id="rId10" action="ppaction://hlinksldjump"/>
            <a:extLst>
              <a:ext uri="{FF2B5EF4-FFF2-40B4-BE49-F238E27FC236}">
                <a16:creationId xmlns:a16="http://schemas.microsoft.com/office/drawing/2014/main" id="{84E234C2-9890-5F30-4D8C-143A64197266}"/>
              </a:ext>
            </a:extLst>
          </p:cNvPr>
          <p:cNvSpPr/>
          <p:nvPr/>
        </p:nvSpPr>
        <p:spPr>
          <a:xfrm>
            <a:off x="10375296" y="347620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ORCID</a:t>
            </a:r>
          </a:p>
        </p:txBody>
      </p:sp>
      <p:sp>
        <p:nvSpPr>
          <p:cNvPr id="15" name="Rectangle: Rounded Corners 14">
            <a:hlinkClick r:id="rId11" action="ppaction://hlinksldjump"/>
            <a:extLst>
              <a:ext uri="{FF2B5EF4-FFF2-40B4-BE49-F238E27FC236}">
                <a16:creationId xmlns:a16="http://schemas.microsoft.com/office/drawing/2014/main" id="{23462442-686D-E744-160C-3D4023527CAA}"/>
              </a:ext>
            </a:extLst>
          </p:cNvPr>
          <p:cNvSpPr/>
          <p:nvPr/>
        </p:nvSpPr>
        <p:spPr>
          <a:xfrm>
            <a:off x="10375296" y="388852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ساختار مقاله</a:t>
            </a:r>
            <a:endParaRPr lang="en-US" sz="1400" b="1" dirty="0">
              <a:solidFill>
                <a:schemeClr val="bg1"/>
              </a:solidFill>
              <a:cs typeface="B Nazanin" panose="00000400000000000000" pitchFamily="2" charset="-78"/>
            </a:endParaRPr>
          </a:p>
        </p:txBody>
      </p:sp>
      <p:sp>
        <p:nvSpPr>
          <p:cNvPr id="16" name="Rectangle: Rounded Corners 15">
            <a:hlinkClick r:id="rId12" action="ppaction://hlinksldjump"/>
            <a:extLst>
              <a:ext uri="{FF2B5EF4-FFF2-40B4-BE49-F238E27FC236}">
                <a16:creationId xmlns:a16="http://schemas.microsoft.com/office/drawing/2014/main" id="{F55C5E59-B648-CF61-CF76-AF661603C6E4}"/>
              </a:ext>
            </a:extLst>
          </p:cNvPr>
          <p:cNvSpPr/>
          <p:nvPr/>
        </p:nvSpPr>
        <p:spPr>
          <a:xfrm>
            <a:off x="10375296" y="4309320"/>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tx1"/>
                </a:solidFill>
                <a:cs typeface="B Nazanin" panose="00000400000000000000" pitchFamily="2" charset="-78"/>
              </a:rPr>
              <a:t>ارجاع دهی و نکات مهم</a:t>
            </a:r>
            <a:endParaRPr lang="en-US" sz="1400" b="1" dirty="0">
              <a:solidFill>
                <a:schemeClr val="tx1"/>
              </a:solidFill>
              <a:cs typeface="B Nazanin" panose="00000400000000000000" pitchFamily="2" charset="-78"/>
            </a:endParaRPr>
          </a:p>
        </p:txBody>
      </p:sp>
      <p:sp>
        <p:nvSpPr>
          <p:cNvPr id="18" name="Rectangle: Rounded Corners 17">
            <a:hlinkClick r:id="rId13" action="ppaction://hlinksldjump"/>
            <a:extLst>
              <a:ext uri="{FF2B5EF4-FFF2-40B4-BE49-F238E27FC236}">
                <a16:creationId xmlns:a16="http://schemas.microsoft.com/office/drawing/2014/main" id="{A8C3EA04-337F-02D4-F2CD-3C0BCC847A24}"/>
              </a:ext>
            </a:extLst>
          </p:cNvPr>
          <p:cNvSpPr/>
          <p:nvPr/>
        </p:nvSpPr>
        <p:spPr>
          <a:xfrm>
            <a:off x="10375296" y="473011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انواع مقاله</a:t>
            </a:r>
            <a:endParaRPr lang="en-US" sz="1400" b="1" dirty="0">
              <a:solidFill>
                <a:schemeClr val="bg1"/>
              </a:solidFill>
              <a:cs typeface="B Nazanin" panose="00000400000000000000" pitchFamily="2" charset="-78"/>
            </a:endParaRPr>
          </a:p>
        </p:txBody>
      </p:sp>
      <p:sp>
        <p:nvSpPr>
          <p:cNvPr id="19" name="Rectangle: Rounded Corners 18">
            <a:hlinkClick r:id="rId14" action="ppaction://hlinksldjump"/>
            <a:extLst>
              <a:ext uri="{FF2B5EF4-FFF2-40B4-BE49-F238E27FC236}">
                <a16:creationId xmlns:a16="http://schemas.microsoft.com/office/drawing/2014/main" id="{4CA8B05F-134F-A658-A0D6-2BD8AA83581C}"/>
              </a:ext>
            </a:extLst>
          </p:cNvPr>
          <p:cNvSpPr/>
          <p:nvPr/>
        </p:nvSpPr>
        <p:spPr>
          <a:xfrm>
            <a:off x="10375296" y="515090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پذیرش و داوری</a:t>
            </a:r>
            <a:endParaRPr lang="en-US" sz="1400" b="1" dirty="0">
              <a:solidFill>
                <a:schemeClr val="bg1"/>
              </a:solidFill>
              <a:cs typeface="B Nazanin" panose="00000400000000000000" pitchFamily="2" charset="-78"/>
            </a:endParaRPr>
          </a:p>
        </p:txBody>
      </p:sp>
      <p:sp>
        <p:nvSpPr>
          <p:cNvPr id="20" name="Rectangle: Rounded Corners 19">
            <a:hlinkClick r:id="rId15" action="ppaction://hlinksldjump"/>
            <a:extLst>
              <a:ext uri="{FF2B5EF4-FFF2-40B4-BE49-F238E27FC236}">
                <a16:creationId xmlns:a16="http://schemas.microsoft.com/office/drawing/2014/main" id="{DFB80443-3F2B-8551-0405-361A228D1A97}"/>
              </a:ext>
            </a:extLst>
          </p:cNvPr>
          <p:cNvSpPr/>
          <p:nvPr/>
        </p:nvSpPr>
        <p:spPr>
          <a:xfrm>
            <a:off x="10375296" y="55632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سئو آکادمیک</a:t>
            </a:r>
            <a:endParaRPr lang="en-US" sz="1400" b="1" dirty="0">
              <a:solidFill>
                <a:schemeClr val="bg1"/>
              </a:solidFill>
              <a:cs typeface="B Nazanin" panose="00000400000000000000" pitchFamily="2" charset="-78"/>
            </a:endParaRPr>
          </a:p>
        </p:txBody>
      </p:sp>
      <p:sp>
        <p:nvSpPr>
          <p:cNvPr id="21" name="Rectangle: Rounded Corners 20">
            <a:hlinkClick r:id="rId16" action="ppaction://hlinksldjump"/>
            <a:extLst>
              <a:ext uri="{FF2B5EF4-FFF2-40B4-BE49-F238E27FC236}">
                <a16:creationId xmlns:a16="http://schemas.microsoft.com/office/drawing/2014/main" id="{E2421E29-B0F1-77C0-0031-D45B7D545EEF}"/>
              </a:ext>
            </a:extLst>
          </p:cNvPr>
          <p:cNvSpPr/>
          <p:nvPr/>
        </p:nvSpPr>
        <p:spPr>
          <a:xfrm>
            <a:off x="10375297" y="597554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MaxQDA</a:t>
            </a:r>
            <a:endParaRPr lang="en-US" sz="1400" b="1" dirty="0">
              <a:solidFill>
                <a:schemeClr val="bg1"/>
              </a:solidFill>
              <a:cs typeface="B Nazanin" panose="00000400000000000000" pitchFamily="2" charset="-78"/>
            </a:endParaRPr>
          </a:p>
        </p:txBody>
      </p:sp>
      <p:sp>
        <p:nvSpPr>
          <p:cNvPr id="36" name="Rectangle: Rounded Corners 35">
            <a:hlinkClick r:id="rId17" action="ppaction://hlinksldjump"/>
            <a:extLst>
              <a:ext uri="{FF2B5EF4-FFF2-40B4-BE49-F238E27FC236}">
                <a16:creationId xmlns:a16="http://schemas.microsoft.com/office/drawing/2014/main" id="{96936236-3474-3DF8-FC31-C7E799F4EFB2}"/>
              </a:ext>
            </a:extLst>
          </p:cNvPr>
          <p:cNvSpPr/>
          <p:nvPr/>
        </p:nvSpPr>
        <p:spPr>
          <a:xfrm>
            <a:off x="10375296" y="6396329"/>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روش‌های تحقیق منتخب</a:t>
            </a:r>
            <a:endParaRPr lang="en-US" sz="1400" b="1" dirty="0">
              <a:solidFill>
                <a:schemeClr val="bg1"/>
              </a:solidFill>
              <a:cs typeface="B Nazanin" panose="00000400000000000000" pitchFamily="2" charset="-78"/>
            </a:endParaRPr>
          </a:p>
        </p:txBody>
      </p:sp>
      <p:sp>
        <p:nvSpPr>
          <p:cNvPr id="37" name="Rectangle: Rounded Corners 36">
            <a:hlinkClick r:id="rId7" action="ppaction://hlinksldjump"/>
            <a:extLst>
              <a:ext uri="{FF2B5EF4-FFF2-40B4-BE49-F238E27FC236}">
                <a16:creationId xmlns:a16="http://schemas.microsoft.com/office/drawing/2014/main" id="{2B962BF7-17FA-7388-0EEB-37D370095D7F}"/>
              </a:ext>
            </a:extLst>
          </p:cNvPr>
          <p:cNvSpPr/>
          <p:nvPr/>
        </p:nvSpPr>
        <p:spPr>
          <a:xfrm>
            <a:off x="10380825" y="2239233"/>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VOSViewer</a:t>
            </a:r>
            <a:endParaRPr lang="en-US" sz="14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2224823706"/>
      </p:ext>
    </p:extLst>
  </p:cSld>
  <p:clrMapOvr>
    <a:masterClrMapping/>
  </p:clrMapOvr>
  <p:transition spd="med">
    <p:pull/>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31ECED-F382-4404-2AA7-AA5037719464}"/>
              </a:ext>
            </a:extLst>
          </p:cNvPr>
          <p:cNvSpPr>
            <a:spLocks noGrp="1"/>
          </p:cNvSpPr>
          <p:nvPr>
            <p:ph type="title"/>
          </p:nvPr>
        </p:nvSpPr>
        <p:spPr>
          <a:xfrm>
            <a:off x="214604" y="365125"/>
            <a:ext cx="9685176" cy="707895"/>
          </a:xfrm>
          <a:solidFill>
            <a:schemeClr val="accent1">
              <a:lumMod val="40000"/>
              <a:lumOff val="60000"/>
            </a:schemeClr>
          </a:solidFill>
        </p:spPr>
        <p:txBody>
          <a:bodyPr>
            <a:normAutofit fontScale="90000"/>
          </a:bodyPr>
          <a:lstStyle/>
          <a:p>
            <a:pPr algn="r" rtl="1"/>
            <a:r>
              <a:rPr lang="fa-IR" b="1" dirty="0">
                <a:cs typeface="B Nazanin" panose="00000400000000000000" pitchFamily="2" charset="-78"/>
              </a:rPr>
              <a:t>معرفی منابع » منابع فارسی</a:t>
            </a:r>
            <a:endParaRPr lang="en-US" b="1" dirty="0">
              <a:cs typeface="B Nazanin" panose="00000400000000000000" pitchFamily="2" charset="-78"/>
            </a:endParaRPr>
          </a:p>
        </p:txBody>
      </p:sp>
      <p:sp>
        <p:nvSpPr>
          <p:cNvPr id="17" name="Content Placeholder 2">
            <a:extLst>
              <a:ext uri="{FF2B5EF4-FFF2-40B4-BE49-F238E27FC236}">
                <a16:creationId xmlns:a16="http://schemas.microsoft.com/office/drawing/2014/main" id="{168E09BE-5C6B-1FBB-2BFF-AC850B8824F9}"/>
              </a:ext>
            </a:extLst>
          </p:cNvPr>
          <p:cNvSpPr>
            <a:spLocks noGrp="1"/>
          </p:cNvSpPr>
          <p:nvPr>
            <p:ph idx="1"/>
          </p:nvPr>
        </p:nvSpPr>
        <p:spPr>
          <a:xfrm>
            <a:off x="214604" y="1226220"/>
            <a:ext cx="9685176" cy="2016514"/>
          </a:xfrm>
        </p:spPr>
        <p:txBody>
          <a:bodyPr>
            <a:normAutofit/>
          </a:bodyPr>
          <a:lstStyle/>
          <a:p>
            <a:pPr marL="0" indent="0" algn="r" rtl="1">
              <a:buNone/>
            </a:pPr>
            <a:r>
              <a:rPr lang="fa-IR" sz="2400" b="1" dirty="0">
                <a:cs typeface="B Nazanin" panose="00000400000000000000" pitchFamily="2" charset="-78"/>
              </a:rPr>
              <a:t>پورتال جامع علوم انسانی </a:t>
            </a:r>
            <a:r>
              <a:rPr lang="en-US" sz="2400" b="1" dirty="0">
                <a:solidFill>
                  <a:srgbClr val="C00000"/>
                </a:solidFill>
                <a:cs typeface="B Nazanin" panose="00000400000000000000" pitchFamily="2" charset="-78"/>
              </a:rPr>
              <a:t>https://ensani.ir</a:t>
            </a:r>
            <a:r>
              <a:rPr lang="fa-IR" sz="2400" b="1" dirty="0">
                <a:solidFill>
                  <a:srgbClr val="C00000"/>
                </a:solidFill>
                <a:cs typeface="B Nazanin" panose="00000400000000000000" pitchFamily="2" charset="-78"/>
              </a:rPr>
              <a:t> </a:t>
            </a:r>
            <a:r>
              <a:rPr lang="fa-IR" sz="2400" b="1" dirty="0">
                <a:solidFill>
                  <a:srgbClr val="0070C0"/>
                </a:solidFill>
                <a:cs typeface="B Nazanin" panose="00000400000000000000" pitchFamily="2" charset="-78"/>
              </a:rPr>
              <a:t>جستجو و دریافت رایگان</a:t>
            </a:r>
            <a:endParaRPr lang="fa-IR" sz="2000" dirty="0">
              <a:solidFill>
                <a:srgbClr val="0070C0"/>
              </a:solidFill>
              <a:cs typeface="B Nazanin" panose="00000400000000000000" pitchFamily="2" charset="-78"/>
            </a:endParaRPr>
          </a:p>
        </p:txBody>
      </p:sp>
      <p:pic>
        <p:nvPicPr>
          <p:cNvPr id="4" name="Picture 3">
            <a:extLst>
              <a:ext uri="{FF2B5EF4-FFF2-40B4-BE49-F238E27FC236}">
                <a16:creationId xmlns:a16="http://schemas.microsoft.com/office/drawing/2014/main" id="{12BE64F0-D41E-3C44-ECFC-A36297F742FB}"/>
              </a:ext>
            </a:extLst>
          </p:cNvPr>
          <p:cNvPicPr>
            <a:picLocks noChangeAspect="1"/>
          </p:cNvPicPr>
          <p:nvPr/>
        </p:nvPicPr>
        <p:blipFill rotWithShape="1">
          <a:blip r:embed="rId2"/>
          <a:srcRect b="27778"/>
          <a:stretch/>
        </p:blipFill>
        <p:spPr>
          <a:xfrm>
            <a:off x="458010" y="1905000"/>
            <a:ext cx="9198364" cy="4953000"/>
          </a:xfrm>
          <a:prstGeom prst="rect">
            <a:avLst/>
          </a:prstGeom>
        </p:spPr>
      </p:pic>
      <p:sp>
        <p:nvSpPr>
          <p:cNvPr id="3" name="Rectangle 2">
            <a:extLst>
              <a:ext uri="{FF2B5EF4-FFF2-40B4-BE49-F238E27FC236}">
                <a16:creationId xmlns:a16="http://schemas.microsoft.com/office/drawing/2014/main" id="{D085A55C-8DD5-9C11-7183-3CA725CA0122}"/>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Rounded Corners 4">
            <a:hlinkClick r:id="rId3" action="ppaction://hlinksldjump"/>
            <a:extLst>
              <a:ext uri="{FF2B5EF4-FFF2-40B4-BE49-F238E27FC236}">
                <a16:creationId xmlns:a16="http://schemas.microsoft.com/office/drawing/2014/main" id="{7E1DB1C8-A06C-AD91-06F3-560501E53562}"/>
              </a:ext>
            </a:extLst>
          </p:cNvPr>
          <p:cNvSpPr/>
          <p:nvPr/>
        </p:nvSpPr>
        <p:spPr>
          <a:xfrm>
            <a:off x="10375296" y="95654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DOI</a:t>
            </a:r>
          </a:p>
        </p:txBody>
      </p:sp>
      <p:sp>
        <p:nvSpPr>
          <p:cNvPr id="6" name="Rectangle: Rounded Corners 5">
            <a:hlinkClick r:id="rId4" action="ppaction://hlinksldjump"/>
            <a:extLst>
              <a:ext uri="{FF2B5EF4-FFF2-40B4-BE49-F238E27FC236}">
                <a16:creationId xmlns:a16="http://schemas.microsoft.com/office/drawing/2014/main" id="{52AF88F5-4747-52DC-FF5E-09EDBFE2BA32}"/>
              </a:ext>
            </a:extLst>
          </p:cNvPr>
          <p:cNvSpPr/>
          <p:nvPr/>
        </p:nvSpPr>
        <p:spPr>
          <a:xfrm>
            <a:off x="10375296" y="552687"/>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tx1"/>
                </a:solidFill>
                <a:cs typeface="B Nazanin" panose="00000400000000000000" pitchFamily="2" charset="-78"/>
              </a:rPr>
              <a:t>معرفی منابع</a:t>
            </a:r>
            <a:endParaRPr lang="en-US" sz="1400" b="1" dirty="0">
              <a:solidFill>
                <a:schemeClr val="tx1"/>
              </a:solidFill>
              <a:cs typeface="B Nazanin" panose="00000400000000000000" pitchFamily="2" charset="-78"/>
            </a:endParaRPr>
          </a:p>
        </p:txBody>
      </p:sp>
      <p:pic>
        <p:nvPicPr>
          <p:cNvPr id="7" name="Picture 6">
            <a:extLst>
              <a:ext uri="{FF2B5EF4-FFF2-40B4-BE49-F238E27FC236}">
                <a16:creationId xmlns:a16="http://schemas.microsoft.com/office/drawing/2014/main" id="{6416CC08-F12C-4115-3181-892C60EE8FD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8" name="TextBox 7">
            <a:extLst>
              <a:ext uri="{FF2B5EF4-FFF2-40B4-BE49-F238E27FC236}">
                <a16:creationId xmlns:a16="http://schemas.microsoft.com/office/drawing/2014/main" id="{EFD82ED4-70EE-18AD-59FD-1BD2B58B6B0D}"/>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9" name="Rectangle: Rounded Corners 8">
            <a:hlinkClick r:id="rId6" action="ppaction://hlinksldjump"/>
            <a:extLst>
              <a:ext uri="{FF2B5EF4-FFF2-40B4-BE49-F238E27FC236}">
                <a16:creationId xmlns:a16="http://schemas.microsoft.com/office/drawing/2014/main" id="{44BF40F4-81DB-EB2A-28B7-C2A18A8E070C}"/>
              </a:ext>
            </a:extLst>
          </p:cNvPr>
          <p:cNvSpPr/>
          <p:nvPr/>
        </p:nvSpPr>
        <p:spPr>
          <a:xfrm>
            <a:off x="10375296" y="138580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علم سنجی</a:t>
            </a:r>
            <a:endParaRPr lang="en-US" sz="1400" b="1" dirty="0">
              <a:solidFill>
                <a:schemeClr val="bg1"/>
              </a:solidFill>
              <a:cs typeface="B Nazanin" panose="00000400000000000000" pitchFamily="2" charset="-78"/>
            </a:endParaRPr>
          </a:p>
        </p:txBody>
      </p:sp>
      <p:sp>
        <p:nvSpPr>
          <p:cNvPr id="10" name="Rectangle: Rounded Corners 9">
            <a:hlinkClick r:id="rId7" action="ppaction://hlinksldjump"/>
            <a:extLst>
              <a:ext uri="{FF2B5EF4-FFF2-40B4-BE49-F238E27FC236}">
                <a16:creationId xmlns:a16="http://schemas.microsoft.com/office/drawing/2014/main" id="{4348DACF-2819-8E5E-0804-1A389AC6C23E}"/>
              </a:ext>
            </a:extLst>
          </p:cNvPr>
          <p:cNvSpPr/>
          <p:nvPr/>
        </p:nvSpPr>
        <p:spPr>
          <a:xfrm>
            <a:off x="10375296" y="1815066"/>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رتبه بندی نشریات</a:t>
            </a:r>
            <a:endParaRPr lang="en-US" sz="1400" b="1" dirty="0">
              <a:solidFill>
                <a:schemeClr val="bg1"/>
              </a:solidFill>
              <a:cs typeface="B Nazanin" panose="00000400000000000000" pitchFamily="2" charset="-78"/>
            </a:endParaRPr>
          </a:p>
        </p:txBody>
      </p:sp>
      <p:sp>
        <p:nvSpPr>
          <p:cNvPr id="11" name="Rectangle: Rounded Corners 10">
            <a:hlinkClick r:id="rId8" action="ppaction://hlinksldjump"/>
            <a:extLst>
              <a:ext uri="{FF2B5EF4-FFF2-40B4-BE49-F238E27FC236}">
                <a16:creationId xmlns:a16="http://schemas.microsoft.com/office/drawing/2014/main" id="{A152EE88-C494-1547-BC6D-2AE468CE781C}"/>
              </a:ext>
            </a:extLst>
          </p:cNvPr>
          <p:cNvSpPr/>
          <p:nvPr/>
        </p:nvSpPr>
        <p:spPr>
          <a:xfrm>
            <a:off x="10375296" y="264309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دریافت مقاله</a:t>
            </a:r>
            <a:endParaRPr lang="en-US" sz="1400" b="1" dirty="0">
              <a:solidFill>
                <a:schemeClr val="bg1"/>
              </a:solidFill>
              <a:cs typeface="B Nazanin" panose="00000400000000000000" pitchFamily="2" charset="-78"/>
            </a:endParaRPr>
          </a:p>
        </p:txBody>
      </p:sp>
      <p:sp>
        <p:nvSpPr>
          <p:cNvPr id="12" name="Rectangle: Rounded Corners 11">
            <a:hlinkClick r:id="rId9" action="ppaction://hlinksldjump"/>
            <a:extLst>
              <a:ext uri="{FF2B5EF4-FFF2-40B4-BE49-F238E27FC236}">
                <a16:creationId xmlns:a16="http://schemas.microsoft.com/office/drawing/2014/main" id="{42D7DFBE-D748-EE2A-CA9A-B1B3A4305CBB}"/>
              </a:ext>
            </a:extLst>
          </p:cNvPr>
          <p:cNvSpPr/>
          <p:nvPr/>
        </p:nvSpPr>
        <p:spPr>
          <a:xfrm>
            <a:off x="10375296" y="305541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سامانه پژوهشیار</a:t>
            </a:r>
            <a:endParaRPr lang="en-US" sz="1400" b="1" dirty="0">
              <a:solidFill>
                <a:schemeClr val="bg1"/>
              </a:solidFill>
              <a:cs typeface="B Nazanin" panose="00000400000000000000" pitchFamily="2" charset="-78"/>
            </a:endParaRPr>
          </a:p>
        </p:txBody>
      </p:sp>
      <p:sp>
        <p:nvSpPr>
          <p:cNvPr id="13" name="Rectangle: Rounded Corners 12">
            <a:hlinkClick r:id="rId10" action="ppaction://hlinksldjump"/>
            <a:extLst>
              <a:ext uri="{FF2B5EF4-FFF2-40B4-BE49-F238E27FC236}">
                <a16:creationId xmlns:a16="http://schemas.microsoft.com/office/drawing/2014/main" id="{358BD337-E581-8BB1-1627-1CB1519A66E7}"/>
              </a:ext>
            </a:extLst>
          </p:cNvPr>
          <p:cNvSpPr/>
          <p:nvPr/>
        </p:nvSpPr>
        <p:spPr>
          <a:xfrm>
            <a:off x="10375296" y="347620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ORCID</a:t>
            </a:r>
          </a:p>
        </p:txBody>
      </p:sp>
      <p:sp>
        <p:nvSpPr>
          <p:cNvPr id="14" name="Rectangle: Rounded Corners 13">
            <a:hlinkClick r:id="rId11" action="ppaction://hlinksldjump"/>
            <a:extLst>
              <a:ext uri="{FF2B5EF4-FFF2-40B4-BE49-F238E27FC236}">
                <a16:creationId xmlns:a16="http://schemas.microsoft.com/office/drawing/2014/main" id="{53397094-493B-EA33-F450-339299C02CD7}"/>
              </a:ext>
            </a:extLst>
          </p:cNvPr>
          <p:cNvSpPr/>
          <p:nvPr/>
        </p:nvSpPr>
        <p:spPr>
          <a:xfrm>
            <a:off x="10375296" y="388852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ساختار مقاله</a:t>
            </a:r>
            <a:endParaRPr lang="en-US" sz="1400" b="1" dirty="0">
              <a:solidFill>
                <a:schemeClr val="bg1"/>
              </a:solidFill>
              <a:cs typeface="B Nazanin" panose="00000400000000000000" pitchFamily="2" charset="-78"/>
            </a:endParaRPr>
          </a:p>
        </p:txBody>
      </p:sp>
      <p:sp>
        <p:nvSpPr>
          <p:cNvPr id="15" name="Rectangle: Rounded Corners 14">
            <a:hlinkClick r:id="rId12" action="ppaction://hlinksldjump"/>
            <a:extLst>
              <a:ext uri="{FF2B5EF4-FFF2-40B4-BE49-F238E27FC236}">
                <a16:creationId xmlns:a16="http://schemas.microsoft.com/office/drawing/2014/main" id="{433EE31A-AC8D-79D7-28D0-66971B7F2B37}"/>
              </a:ext>
            </a:extLst>
          </p:cNvPr>
          <p:cNvSpPr/>
          <p:nvPr/>
        </p:nvSpPr>
        <p:spPr>
          <a:xfrm>
            <a:off x="10375296" y="43093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ارجاع دهی و نکات مهم</a:t>
            </a:r>
            <a:endParaRPr lang="en-US" sz="1400" b="1" dirty="0">
              <a:solidFill>
                <a:schemeClr val="bg1"/>
              </a:solidFill>
              <a:cs typeface="B Nazanin" panose="00000400000000000000" pitchFamily="2" charset="-78"/>
            </a:endParaRPr>
          </a:p>
        </p:txBody>
      </p:sp>
      <p:sp>
        <p:nvSpPr>
          <p:cNvPr id="16" name="Rectangle: Rounded Corners 15">
            <a:hlinkClick r:id="rId13" action="ppaction://hlinksldjump"/>
            <a:extLst>
              <a:ext uri="{FF2B5EF4-FFF2-40B4-BE49-F238E27FC236}">
                <a16:creationId xmlns:a16="http://schemas.microsoft.com/office/drawing/2014/main" id="{E66F6B3A-0956-9156-B8AB-581FDB561842}"/>
              </a:ext>
            </a:extLst>
          </p:cNvPr>
          <p:cNvSpPr/>
          <p:nvPr/>
        </p:nvSpPr>
        <p:spPr>
          <a:xfrm>
            <a:off x="10375296" y="473011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انواع مقاله</a:t>
            </a:r>
            <a:endParaRPr lang="en-US" sz="1400" b="1" dirty="0">
              <a:solidFill>
                <a:schemeClr val="bg1"/>
              </a:solidFill>
              <a:cs typeface="B Nazanin" panose="00000400000000000000" pitchFamily="2" charset="-78"/>
            </a:endParaRPr>
          </a:p>
        </p:txBody>
      </p:sp>
      <p:sp>
        <p:nvSpPr>
          <p:cNvPr id="18" name="Rectangle: Rounded Corners 17">
            <a:hlinkClick r:id="rId14" action="ppaction://hlinksldjump"/>
            <a:extLst>
              <a:ext uri="{FF2B5EF4-FFF2-40B4-BE49-F238E27FC236}">
                <a16:creationId xmlns:a16="http://schemas.microsoft.com/office/drawing/2014/main" id="{C2135E8F-357E-447B-CF31-9FEBC23A9B7D}"/>
              </a:ext>
            </a:extLst>
          </p:cNvPr>
          <p:cNvSpPr/>
          <p:nvPr/>
        </p:nvSpPr>
        <p:spPr>
          <a:xfrm>
            <a:off x="10375296" y="515090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پذیرش و داوری</a:t>
            </a:r>
            <a:endParaRPr lang="en-US" sz="1400" b="1" dirty="0">
              <a:solidFill>
                <a:schemeClr val="bg1"/>
              </a:solidFill>
              <a:cs typeface="B Nazanin" panose="00000400000000000000" pitchFamily="2" charset="-78"/>
            </a:endParaRPr>
          </a:p>
        </p:txBody>
      </p:sp>
      <p:sp>
        <p:nvSpPr>
          <p:cNvPr id="19" name="Rectangle: Rounded Corners 18">
            <a:hlinkClick r:id="rId15" action="ppaction://hlinksldjump"/>
            <a:extLst>
              <a:ext uri="{FF2B5EF4-FFF2-40B4-BE49-F238E27FC236}">
                <a16:creationId xmlns:a16="http://schemas.microsoft.com/office/drawing/2014/main" id="{E5D00146-30E7-C203-DC69-353EA84C8C4E}"/>
              </a:ext>
            </a:extLst>
          </p:cNvPr>
          <p:cNvSpPr/>
          <p:nvPr/>
        </p:nvSpPr>
        <p:spPr>
          <a:xfrm>
            <a:off x="10375296" y="55632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سئو آکادمیک</a:t>
            </a:r>
            <a:endParaRPr lang="en-US" sz="1400" b="1" dirty="0">
              <a:solidFill>
                <a:schemeClr val="bg1"/>
              </a:solidFill>
              <a:cs typeface="B Nazanin" panose="00000400000000000000" pitchFamily="2" charset="-78"/>
            </a:endParaRPr>
          </a:p>
        </p:txBody>
      </p:sp>
      <p:sp>
        <p:nvSpPr>
          <p:cNvPr id="20" name="Rectangle: Rounded Corners 19">
            <a:hlinkClick r:id="rId16" action="ppaction://hlinksldjump"/>
            <a:extLst>
              <a:ext uri="{FF2B5EF4-FFF2-40B4-BE49-F238E27FC236}">
                <a16:creationId xmlns:a16="http://schemas.microsoft.com/office/drawing/2014/main" id="{0909CF57-73B3-252D-3301-A230F0C88CC7}"/>
              </a:ext>
            </a:extLst>
          </p:cNvPr>
          <p:cNvSpPr/>
          <p:nvPr/>
        </p:nvSpPr>
        <p:spPr>
          <a:xfrm>
            <a:off x="10375297" y="597554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MaxQDA</a:t>
            </a:r>
            <a:endParaRPr lang="en-US" sz="1400" b="1" dirty="0">
              <a:solidFill>
                <a:schemeClr val="bg1"/>
              </a:solidFill>
              <a:cs typeface="B Nazanin" panose="00000400000000000000" pitchFamily="2" charset="-78"/>
            </a:endParaRPr>
          </a:p>
        </p:txBody>
      </p:sp>
      <p:sp>
        <p:nvSpPr>
          <p:cNvPr id="21" name="Rectangle: Rounded Corners 20">
            <a:hlinkClick r:id="rId17" action="ppaction://hlinksldjump"/>
            <a:extLst>
              <a:ext uri="{FF2B5EF4-FFF2-40B4-BE49-F238E27FC236}">
                <a16:creationId xmlns:a16="http://schemas.microsoft.com/office/drawing/2014/main" id="{EF1379C2-3F33-B988-C863-3AE6C2843B4D}"/>
              </a:ext>
            </a:extLst>
          </p:cNvPr>
          <p:cNvSpPr/>
          <p:nvPr/>
        </p:nvSpPr>
        <p:spPr>
          <a:xfrm>
            <a:off x="10375296" y="6396329"/>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روش‌های تحقیق منتخب</a:t>
            </a:r>
            <a:endParaRPr lang="en-US" sz="1400" b="1" dirty="0">
              <a:solidFill>
                <a:schemeClr val="bg1"/>
              </a:solidFill>
              <a:cs typeface="B Nazanin" panose="00000400000000000000" pitchFamily="2" charset="-78"/>
            </a:endParaRPr>
          </a:p>
        </p:txBody>
      </p:sp>
      <p:sp>
        <p:nvSpPr>
          <p:cNvPr id="26" name="Rectangle: Rounded Corners 25">
            <a:hlinkClick r:id="rId7" action="ppaction://hlinksldjump"/>
            <a:extLst>
              <a:ext uri="{FF2B5EF4-FFF2-40B4-BE49-F238E27FC236}">
                <a16:creationId xmlns:a16="http://schemas.microsoft.com/office/drawing/2014/main" id="{82C45AAF-3C18-A11C-2CC9-F3A198005DBC}"/>
              </a:ext>
            </a:extLst>
          </p:cNvPr>
          <p:cNvSpPr/>
          <p:nvPr/>
        </p:nvSpPr>
        <p:spPr>
          <a:xfrm>
            <a:off x="10380825" y="2239233"/>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VOSViewer</a:t>
            </a:r>
            <a:endParaRPr lang="en-US" sz="14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3356234506"/>
      </p:ext>
    </p:extLst>
  </p:cSld>
  <p:clrMapOvr>
    <a:masterClrMapping/>
  </p:clrMapOvr>
  <p:transition spd="med">
    <p:pull/>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31ECED-F382-4404-2AA7-AA5037719464}"/>
              </a:ext>
            </a:extLst>
          </p:cNvPr>
          <p:cNvSpPr>
            <a:spLocks noGrp="1"/>
          </p:cNvSpPr>
          <p:nvPr>
            <p:ph type="title"/>
          </p:nvPr>
        </p:nvSpPr>
        <p:spPr>
          <a:xfrm>
            <a:off x="214604" y="365125"/>
            <a:ext cx="9685176" cy="707895"/>
          </a:xfrm>
          <a:solidFill>
            <a:schemeClr val="accent1">
              <a:lumMod val="40000"/>
              <a:lumOff val="60000"/>
            </a:schemeClr>
          </a:solidFill>
        </p:spPr>
        <p:txBody>
          <a:bodyPr>
            <a:noAutofit/>
          </a:bodyPr>
          <a:lstStyle/>
          <a:p>
            <a:pPr algn="r" rtl="1"/>
            <a:r>
              <a:rPr lang="fa-IR" sz="3600" b="1" dirty="0">
                <a:cs typeface="B Nazanin" panose="00000400000000000000" pitchFamily="2" charset="-78"/>
              </a:rPr>
              <a:t>نکات مهم تدوین مقاله » </a:t>
            </a:r>
            <a:r>
              <a:rPr lang="en-US" sz="3600" b="1" dirty="0">
                <a:cs typeface="B Nazanin" panose="00000400000000000000" pitchFamily="2" charset="-78"/>
              </a:rPr>
              <a:t>  </a:t>
            </a:r>
            <a:r>
              <a:rPr lang="fa-IR" sz="3600" b="1" dirty="0">
                <a:cs typeface="B Nazanin" panose="00000400000000000000" pitchFamily="2" charset="-78"/>
              </a:rPr>
              <a:t>نرم افزار </a:t>
            </a:r>
            <a:r>
              <a:rPr lang="en-US" sz="3600" b="1" dirty="0">
                <a:cs typeface="B Nazanin" panose="00000400000000000000" pitchFamily="2" charset="-78"/>
              </a:rPr>
              <a:t>Mendeley</a:t>
            </a:r>
          </a:p>
        </p:txBody>
      </p:sp>
      <p:sp>
        <p:nvSpPr>
          <p:cNvPr id="17" name="Content Placeholder 2">
            <a:extLst>
              <a:ext uri="{FF2B5EF4-FFF2-40B4-BE49-F238E27FC236}">
                <a16:creationId xmlns:a16="http://schemas.microsoft.com/office/drawing/2014/main" id="{168E09BE-5C6B-1FBB-2BFF-AC850B8824F9}"/>
              </a:ext>
            </a:extLst>
          </p:cNvPr>
          <p:cNvSpPr>
            <a:spLocks noGrp="1"/>
          </p:cNvSpPr>
          <p:nvPr>
            <p:ph idx="1"/>
          </p:nvPr>
        </p:nvSpPr>
        <p:spPr>
          <a:xfrm>
            <a:off x="214604" y="1226220"/>
            <a:ext cx="9685176" cy="5479380"/>
          </a:xfrm>
        </p:spPr>
        <p:txBody>
          <a:bodyPr>
            <a:normAutofit/>
          </a:bodyPr>
          <a:lstStyle/>
          <a:p>
            <a:pPr marL="0" indent="0" algn="r" rtl="1">
              <a:buNone/>
            </a:pPr>
            <a:r>
              <a:rPr lang="fa-IR" sz="2400" b="1" dirty="0">
                <a:cs typeface="B Nazanin" panose="00000400000000000000" pitchFamily="2" charset="-78"/>
              </a:rPr>
              <a:t>افزونه مرورگر و افزونه ورد را نصب نمایید</a:t>
            </a:r>
          </a:p>
        </p:txBody>
      </p:sp>
      <p:pic>
        <p:nvPicPr>
          <p:cNvPr id="4" name="Picture 3">
            <a:extLst>
              <a:ext uri="{FF2B5EF4-FFF2-40B4-BE49-F238E27FC236}">
                <a16:creationId xmlns:a16="http://schemas.microsoft.com/office/drawing/2014/main" id="{7613671B-3C13-9BE2-16EB-D00EA29F28C4}"/>
              </a:ext>
            </a:extLst>
          </p:cNvPr>
          <p:cNvPicPr>
            <a:picLocks noChangeAspect="1"/>
          </p:cNvPicPr>
          <p:nvPr/>
        </p:nvPicPr>
        <p:blipFill rotWithShape="1">
          <a:blip r:embed="rId2"/>
          <a:srcRect b="27141"/>
          <a:stretch/>
        </p:blipFill>
        <p:spPr>
          <a:xfrm>
            <a:off x="822185" y="1861376"/>
            <a:ext cx="8346296" cy="4996624"/>
          </a:xfrm>
          <a:prstGeom prst="rect">
            <a:avLst/>
          </a:prstGeom>
        </p:spPr>
      </p:pic>
      <p:sp>
        <p:nvSpPr>
          <p:cNvPr id="6" name="Arrow: Up 5">
            <a:extLst>
              <a:ext uri="{FF2B5EF4-FFF2-40B4-BE49-F238E27FC236}">
                <a16:creationId xmlns:a16="http://schemas.microsoft.com/office/drawing/2014/main" id="{F384D7A0-968D-BA32-1B91-3BEE8F6FBA3C}"/>
              </a:ext>
            </a:extLst>
          </p:cNvPr>
          <p:cNvSpPr/>
          <p:nvPr/>
        </p:nvSpPr>
        <p:spPr>
          <a:xfrm rot="16200000">
            <a:off x="5128142" y="1970808"/>
            <a:ext cx="484632" cy="978408"/>
          </a:xfrm>
          <a:prstGeom prst="upArrow">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7" name="Arrow: Up 6">
            <a:extLst>
              <a:ext uri="{FF2B5EF4-FFF2-40B4-BE49-F238E27FC236}">
                <a16:creationId xmlns:a16="http://schemas.microsoft.com/office/drawing/2014/main" id="{0F2CDA03-7AC8-B5FD-6A08-EF556C30AE8C}"/>
              </a:ext>
            </a:extLst>
          </p:cNvPr>
          <p:cNvSpPr/>
          <p:nvPr/>
        </p:nvSpPr>
        <p:spPr>
          <a:xfrm rot="5400000">
            <a:off x="2219937" y="2183004"/>
            <a:ext cx="484632" cy="978408"/>
          </a:xfrm>
          <a:prstGeom prst="upArrow">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255C2BDA-1AF8-6DD6-6439-86CADAC10F34}"/>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Rounded Corners 7">
            <a:hlinkClick r:id="rId3" action="ppaction://hlinksldjump"/>
            <a:extLst>
              <a:ext uri="{FF2B5EF4-FFF2-40B4-BE49-F238E27FC236}">
                <a16:creationId xmlns:a16="http://schemas.microsoft.com/office/drawing/2014/main" id="{9620E7AA-303F-F749-61DD-29C6445C7712}"/>
              </a:ext>
            </a:extLst>
          </p:cNvPr>
          <p:cNvSpPr/>
          <p:nvPr/>
        </p:nvSpPr>
        <p:spPr>
          <a:xfrm>
            <a:off x="10375296" y="95654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DOI</a:t>
            </a:r>
          </a:p>
        </p:txBody>
      </p:sp>
      <p:sp>
        <p:nvSpPr>
          <p:cNvPr id="9" name="Rectangle: Rounded Corners 8">
            <a:hlinkClick r:id="rId4" action="ppaction://hlinksldjump"/>
            <a:extLst>
              <a:ext uri="{FF2B5EF4-FFF2-40B4-BE49-F238E27FC236}">
                <a16:creationId xmlns:a16="http://schemas.microsoft.com/office/drawing/2014/main" id="{69A2012A-B388-EC4D-BB47-1C36BF56EF28}"/>
              </a:ext>
            </a:extLst>
          </p:cNvPr>
          <p:cNvSpPr/>
          <p:nvPr/>
        </p:nvSpPr>
        <p:spPr>
          <a:xfrm>
            <a:off x="10375296" y="55268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bg1"/>
                </a:solidFill>
                <a:cs typeface="B Nazanin" panose="00000400000000000000" pitchFamily="2" charset="-78"/>
              </a:rPr>
              <a:t>معرفی منابع</a:t>
            </a:r>
            <a:endParaRPr lang="en-US" sz="1400" b="1" dirty="0">
              <a:solidFill>
                <a:schemeClr val="bg1"/>
              </a:solidFill>
              <a:cs typeface="B Nazanin" panose="00000400000000000000" pitchFamily="2" charset="-78"/>
            </a:endParaRPr>
          </a:p>
        </p:txBody>
      </p:sp>
      <p:pic>
        <p:nvPicPr>
          <p:cNvPr id="10" name="Picture 9">
            <a:extLst>
              <a:ext uri="{FF2B5EF4-FFF2-40B4-BE49-F238E27FC236}">
                <a16:creationId xmlns:a16="http://schemas.microsoft.com/office/drawing/2014/main" id="{25C2269B-AF1A-1730-759F-25B93AFE4F2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11" name="TextBox 10">
            <a:extLst>
              <a:ext uri="{FF2B5EF4-FFF2-40B4-BE49-F238E27FC236}">
                <a16:creationId xmlns:a16="http://schemas.microsoft.com/office/drawing/2014/main" id="{9C327818-F626-F031-B9D8-C26EC6113183}"/>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12" name="Rectangle: Rounded Corners 11">
            <a:hlinkClick r:id="rId6" action="ppaction://hlinksldjump"/>
            <a:extLst>
              <a:ext uri="{FF2B5EF4-FFF2-40B4-BE49-F238E27FC236}">
                <a16:creationId xmlns:a16="http://schemas.microsoft.com/office/drawing/2014/main" id="{E9478159-E6BE-DC3D-4CC0-B7461F694454}"/>
              </a:ext>
            </a:extLst>
          </p:cNvPr>
          <p:cNvSpPr/>
          <p:nvPr/>
        </p:nvSpPr>
        <p:spPr>
          <a:xfrm>
            <a:off x="10375296" y="138580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علم سنجی</a:t>
            </a:r>
            <a:endParaRPr lang="en-US" sz="1400" b="1" dirty="0">
              <a:solidFill>
                <a:schemeClr val="bg1"/>
              </a:solidFill>
              <a:cs typeface="B Nazanin" panose="00000400000000000000" pitchFamily="2" charset="-78"/>
            </a:endParaRPr>
          </a:p>
        </p:txBody>
      </p:sp>
      <p:sp>
        <p:nvSpPr>
          <p:cNvPr id="13" name="Rectangle: Rounded Corners 12">
            <a:hlinkClick r:id="rId7" action="ppaction://hlinksldjump"/>
            <a:extLst>
              <a:ext uri="{FF2B5EF4-FFF2-40B4-BE49-F238E27FC236}">
                <a16:creationId xmlns:a16="http://schemas.microsoft.com/office/drawing/2014/main" id="{3FAFAEBA-6EDE-6013-1953-C63299C0AC3A}"/>
              </a:ext>
            </a:extLst>
          </p:cNvPr>
          <p:cNvSpPr/>
          <p:nvPr/>
        </p:nvSpPr>
        <p:spPr>
          <a:xfrm>
            <a:off x="10375296" y="1815066"/>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رتبه بندی نشریات</a:t>
            </a:r>
            <a:endParaRPr lang="en-US" sz="1400" b="1" dirty="0">
              <a:solidFill>
                <a:schemeClr val="bg1"/>
              </a:solidFill>
              <a:cs typeface="B Nazanin" panose="00000400000000000000" pitchFamily="2" charset="-78"/>
            </a:endParaRPr>
          </a:p>
        </p:txBody>
      </p:sp>
      <p:sp>
        <p:nvSpPr>
          <p:cNvPr id="14" name="Rectangle: Rounded Corners 13">
            <a:hlinkClick r:id="rId8" action="ppaction://hlinksldjump"/>
            <a:extLst>
              <a:ext uri="{FF2B5EF4-FFF2-40B4-BE49-F238E27FC236}">
                <a16:creationId xmlns:a16="http://schemas.microsoft.com/office/drawing/2014/main" id="{52514C84-6BFD-6EB0-1218-0298204E0A86}"/>
              </a:ext>
            </a:extLst>
          </p:cNvPr>
          <p:cNvSpPr/>
          <p:nvPr/>
        </p:nvSpPr>
        <p:spPr>
          <a:xfrm>
            <a:off x="10375296" y="264309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دریافت مقاله</a:t>
            </a:r>
            <a:endParaRPr lang="en-US" sz="1400" b="1" dirty="0">
              <a:solidFill>
                <a:schemeClr val="bg1"/>
              </a:solidFill>
              <a:cs typeface="B Nazanin" panose="00000400000000000000" pitchFamily="2" charset="-78"/>
            </a:endParaRPr>
          </a:p>
        </p:txBody>
      </p:sp>
      <p:sp>
        <p:nvSpPr>
          <p:cNvPr id="15" name="Rectangle: Rounded Corners 14">
            <a:hlinkClick r:id="rId9" action="ppaction://hlinksldjump"/>
            <a:extLst>
              <a:ext uri="{FF2B5EF4-FFF2-40B4-BE49-F238E27FC236}">
                <a16:creationId xmlns:a16="http://schemas.microsoft.com/office/drawing/2014/main" id="{7B1CD63E-ED66-D251-DCEF-55D4DAE4703E}"/>
              </a:ext>
            </a:extLst>
          </p:cNvPr>
          <p:cNvSpPr/>
          <p:nvPr/>
        </p:nvSpPr>
        <p:spPr>
          <a:xfrm>
            <a:off x="10375296" y="305541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سامانه پژوهشیار</a:t>
            </a:r>
            <a:endParaRPr lang="en-US" sz="1400" b="1" dirty="0">
              <a:solidFill>
                <a:schemeClr val="bg1"/>
              </a:solidFill>
              <a:cs typeface="B Nazanin" panose="00000400000000000000" pitchFamily="2" charset="-78"/>
            </a:endParaRPr>
          </a:p>
        </p:txBody>
      </p:sp>
      <p:sp>
        <p:nvSpPr>
          <p:cNvPr id="16" name="Rectangle: Rounded Corners 15">
            <a:hlinkClick r:id="rId10" action="ppaction://hlinksldjump"/>
            <a:extLst>
              <a:ext uri="{FF2B5EF4-FFF2-40B4-BE49-F238E27FC236}">
                <a16:creationId xmlns:a16="http://schemas.microsoft.com/office/drawing/2014/main" id="{EF32590B-4320-EAF7-B0B6-FB395A63470A}"/>
              </a:ext>
            </a:extLst>
          </p:cNvPr>
          <p:cNvSpPr/>
          <p:nvPr/>
        </p:nvSpPr>
        <p:spPr>
          <a:xfrm>
            <a:off x="10375296" y="347620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ORCID</a:t>
            </a:r>
          </a:p>
        </p:txBody>
      </p:sp>
      <p:sp>
        <p:nvSpPr>
          <p:cNvPr id="18" name="Rectangle: Rounded Corners 17">
            <a:hlinkClick r:id="rId11" action="ppaction://hlinksldjump"/>
            <a:extLst>
              <a:ext uri="{FF2B5EF4-FFF2-40B4-BE49-F238E27FC236}">
                <a16:creationId xmlns:a16="http://schemas.microsoft.com/office/drawing/2014/main" id="{6447EB10-B853-78AE-730E-D383350807AC}"/>
              </a:ext>
            </a:extLst>
          </p:cNvPr>
          <p:cNvSpPr/>
          <p:nvPr/>
        </p:nvSpPr>
        <p:spPr>
          <a:xfrm>
            <a:off x="10375296" y="388852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ساختار مقاله</a:t>
            </a:r>
            <a:endParaRPr lang="en-US" sz="1400" b="1" dirty="0">
              <a:solidFill>
                <a:schemeClr val="bg1"/>
              </a:solidFill>
              <a:cs typeface="B Nazanin" panose="00000400000000000000" pitchFamily="2" charset="-78"/>
            </a:endParaRPr>
          </a:p>
        </p:txBody>
      </p:sp>
      <p:sp>
        <p:nvSpPr>
          <p:cNvPr id="19" name="Rectangle: Rounded Corners 18">
            <a:hlinkClick r:id="rId12" action="ppaction://hlinksldjump"/>
            <a:extLst>
              <a:ext uri="{FF2B5EF4-FFF2-40B4-BE49-F238E27FC236}">
                <a16:creationId xmlns:a16="http://schemas.microsoft.com/office/drawing/2014/main" id="{9491B037-3817-BDF7-4F61-B005EE0E7D63}"/>
              </a:ext>
            </a:extLst>
          </p:cNvPr>
          <p:cNvSpPr/>
          <p:nvPr/>
        </p:nvSpPr>
        <p:spPr>
          <a:xfrm>
            <a:off x="10375296" y="4309320"/>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tx1"/>
                </a:solidFill>
                <a:cs typeface="B Nazanin" panose="00000400000000000000" pitchFamily="2" charset="-78"/>
              </a:rPr>
              <a:t>ارجاع دهی و نکات مهم</a:t>
            </a:r>
            <a:endParaRPr lang="en-US" sz="1400" b="1" dirty="0">
              <a:solidFill>
                <a:schemeClr val="tx1"/>
              </a:solidFill>
              <a:cs typeface="B Nazanin" panose="00000400000000000000" pitchFamily="2" charset="-78"/>
            </a:endParaRPr>
          </a:p>
        </p:txBody>
      </p:sp>
      <p:sp>
        <p:nvSpPr>
          <p:cNvPr id="20" name="Rectangle: Rounded Corners 19">
            <a:hlinkClick r:id="rId13" action="ppaction://hlinksldjump"/>
            <a:extLst>
              <a:ext uri="{FF2B5EF4-FFF2-40B4-BE49-F238E27FC236}">
                <a16:creationId xmlns:a16="http://schemas.microsoft.com/office/drawing/2014/main" id="{77F9B30A-6636-57DC-EAAC-37F72D0B40FF}"/>
              </a:ext>
            </a:extLst>
          </p:cNvPr>
          <p:cNvSpPr/>
          <p:nvPr/>
        </p:nvSpPr>
        <p:spPr>
          <a:xfrm>
            <a:off x="10375296" y="473011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انواع مقاله</a:t>
            </a:r>
            <a:endParaRPr lang="en-US" sz="1400" b="1" dirty="0">
              <a:solidFill>
                <a:schemeClr val="bg1"/>
              </a:solidFill>
              <a:cs typeface="B Nazanin" panose="00000400000000000000" pitchFamily="2" charset="-78"/>
            </a:endParaRPr>
          </a:p>
        </p:txBody>
      </p:sp>
      <p:sp>
        <p:nvSpPr>
          <p:cNvPr id="21" name="Rectangle: Rounded Corners 20">
            <a:hlinkClick r:id="rId14" action="ppaction://hlinksldjump"/>
            <a:extLst>
              <a:ext uri="{FF2B5EF4-FFF2-40B4-BE49-F238E27FC236}">
                <a16:creationId xmlns:a16="http://schemas.microsoft.com/office/drawing/2014/main" id="{BCB01F37-32CD-3B4F-648F-B0F02E99F91A}"/>
              </a:ext>
            </a:extLst>
          </p:cNvPr>
          <p:cNvSpPr/>
          <p:nvPr/>
        </p:nvSpPr>
        <p:spPr>
          <a:xfrm>
            <a:off x="10375296" y="515090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پذیرش و داوری</a:t>
            </a:r>
            <a:endParaRPr lang="en-US" sz="1400" b="1" dirty="0">
              <a:solidFill>
                <a:schemeClr val="bg1"/>
              </a:solidFill>
              <a:cs typeface="B Nazanin" panose="00000400000000000000" pitchFamily="2" charset="-78"/>
            </a:endParaRPr>
          </a:p>
        </p:txBody>
      </p:sp>
      <p:sp>
        <p:nvSpPr>
          <p:cNvPr id="36" name="Rectangle: Rounded Corners 35">
            <a:hlinkClick r:id="rId15" action="ppaction://hlinksldjump"/>
            <a:extLst>
              <a:ext uri="{FF2B5EF4-FFF2-40B4-BE49-F238E27FC236}">
                <a16:creationId xmlns:a16="http://schemas.microsoft.com/office/drawing/2014/main" id="{84E76523-F9D1-8AD9-C272-EE4BE1038646}"/>
              </a:ext>
            </a:extLst>
          </p:cNvPr>
          <p:cNvSpPr/>
          <p:nvPr/>
        </p:nvSpPr>
        <p:spPr>
          <a:xfrm>
            <a:off x="10375296" y="55632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سئو آکادمیک</a:t>
            </a:r>
            <a:endParaRPr lang="en-US" sz="1400" b="1" dirty="0">
              <a:solidFill>
                <a:schemeClr val="bg1"/>
              </a:solidFill>
              <a:cs typeface="B Nazanin" panose="00000400000000000000" pitchFamily="2" charset="-78"/>
            </a:endParaRPr>
          </a:p>
        </p:txBody>
      </p:sp>
      <p:sp>
        <p:nvSpPr>
          <p:cNvPr id="37" name="Rectangle: Rounded Corners 36">
            <a:hlinkClick r:id="rId16" action="ppaction://hlinksldjump"/>
            <a:extLst>
              <a:ext uri="{FF2B5EF4-FFF2-40B4-BE49-F238E27FC236}">
                <a16:creationId xmlns:a16="http://schemas.microsoft.com/office/drawing/2014/main" id="{4415048B-395F-475F-EB7F-2D20CCD40EBA}"/>
              </a:ext>
            </a:extLst>
          </p:cNvPr>
          <p:cNvSpPr/>
          <p:nvPr/>
        </p:nvSpPr>
        <p:spPr>
          <a:xfrm>
            <a:off x="10375297" y="597554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MaxQDA</a:t>
            </a:r>
            <a:endParaRPr lang="en-US" sz="1400" b="1" dirty="0">
              <a:solidFill>
                <a:schemeClr val="bg1"/>
              </a:solidFill>
              <a:cs typeface="B Nazanin" panose="00000400000000000000" pitchFamily="2" charset="-78"/>
            </a:endParaRPr>
          </a:p>
        </p:txBody>
      </p:sp>
      <p:sp>
        <p:nvSpPr>
          <p:cNvPr id="38" name="Rectangle: Rounded Corners 37">
            <a:hlinkClick r:id="rId17" action="ppaction://hlinksldjump"/>
            <a:extLst>
              <a:ext uri="{FF2B5EF4-FFF2-40B4-BE49-F238E27FC236}">
                <a16:creationId xmlns:a16="http://schemas.microsoft.com/office/drawing/2014/main" id="{A56BBC80-2538-9C01-ECCA-7A7E7EC08E09}"/>
              </a:ext>
            </a:extLst>
          </p:cNvPr>
          <p:cNvSpPr/>
          <p:nvPr/>
        </p:nvSpPr>
        <p:spPr>
          <a:xfrm>
            <a:off x="10375296" y="6396329"/>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روش‌های تحقیق منتخب</a:t>
            </a:r>
            <a:endParaRPr lang="en-US" sz="1400" b="1" dirty="0">
              <a:solidFill>
                <a:schemeClr val="bg1"/>
              </a:solidFill>
              <a:cs typeface="B Nazanin" panose="00000400000000000000" pitchFamily="2" charset="-78"/>
            </a:endParaRPr>
          </a:p>
        </p:txBody>
      </p:sp>
      <p:sp>
        <p:nvSpPr>
          <p:cNvPr id="39" name="Rectangle: Rounded Corners 38">
            <a:hlinkClick r:id="rId7" action="ppaction://hlinksldjump"/>
            <a:extLst>
              <a:ext uri="{FF2B5EF4-FFF2-40B4-BE49-F238E27FC236}">
                <a16:creationId xmlns:a16="http://schemas.microsoft.com/office/drawing/2014/main" id="{A4B0409F-97D1-8681-F635-FAA3BE013C33}"/>
              </a:ext>
            </a:extLst>
          </p:cNvPr>
          <p:cNvSpPr/>
          <p:nvPr/>
        </p:nvSpPr>
        <p:spPr>
          <a:xfrm>
            <a:off x="10380825" y="2239233"/>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VOSViewer</a:t>
            </a:r>
            <a:endParaRPr lang="en-US" sz="14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977936582"/>
      </p:ext>
    </p:extLst>
  </p:cSld>
  <p:clrMapOvr>
    <a:masterClrMapping/>
  </p:clrMapOvr>
  <p:transition spd="med">
    <p:pull/>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31ECED-F382-4404-2AA7-AA5037719464}"/>
              </a:ext>
            </a:extLst>
          </p:cNvPr>
          <p:cNvSpPr>
            <a:spLocks noGrp="1"/>
          </p:cNvSpPr>
          <p:nvPr>
            <p:ph type="title"/>
          </p:nvPr>
        </p:nvSpPr>
        <p:spPr>
          <a:xfrm>
            <a:off x="214604" y="365125"/>
            <a:ext cx="9685176" cy="707895"/>
          </a:xfrm>
          <a:solidFill>
            <a:schemeClr val="accent1">
              <a:lumMod val="40000"/>
              <a:lumOff val="60000"/>
            </a:schemeClr>
          </a:solidFill>
        </p:spPr>
        <p:txBody>
          <a:bodyPr>
            <a:noAutofit/>
          </a:bodyPr>
          <a:lstStyle/>
          <a:p>
            <a:pPr algn="r" rtl="1"/>
            <a:r>
              <a:rPr lang="fa-IR" sz="3600" b="1" dirty="0">
                <a:cs typeface="B Nazanin" panose="00000400000000000000" pitchFamily="2" charset="-78"/>
              </a:rPr>
              <a:t>نکات مهم تدوین مقاله » </a:t>
            </a:r>
            <a:r>
              <a:rPr lang="en-US" sz="3600" b="1" dirty="0">
                <a:cs typeface="B Nazanin" panose="00000400000000000000" pitchFamily="2" charset="-78"/>
              </a:rPr>
              <a:t>  </a:t>
            </a:r>
            <a:r>
              <a:rPr lang="fa-IR" sz="3600" b="1" dirty="0">
                <a:cs typeface="B Nazanin" panose="00000400000000000000" pitchFamily="2" charset="-78"/>
              </a:rPr>
              <a:t>نرم افزار </a:t>
            </a:r>
            <a:r>
              <a:rPr lang="en-US" sz="3600" b="1" dirty="0">
                <a:cs typeface="B Nazanin" panose="00000400000000000000" pitchFamily="2" charset="-78"/>
              </a:rPr>
              <a:t>Mendeley</a:t>
            </a:r>
          </a:p>
        </p:txBody>
      </p:sp>
      <p:sp>
        <p:nvSpPr>
          <p:cNvPr id="17" name="Content Placeholder 2">
            <a:extLst>
              <a:ext uri="{FF2B5EF4-FFF2-40B4-BE49-F238E27FC236}">
                <a16:creationId xmlns:a16="http://schemas.microsoft.com/office/drawing/2014/main" id="{168E09BE-5C6B-1FBB-2BFF-AC850B8824F9}"/>
              </a:ext>
            </a:extLst>
          </p:cNvPr>
          <p:cNvSpPr>
            <a:spLocks noGrp="1"/>
          </p:cNvSpPr>
          <p:nvPr>
            <p:ph idx="1"/>
          </p:nvPr>
        </p:nvSpPr>
        <p:spPr>
          <a:xfrm>
            <a:off x="214604" y="1226220"/>
            <a:ext cx="9685176" cy="5479380"/>
          </a:xfrm>
        </p:spPr>
        <p:txBody>
          <a:bodyPr>
            <a:normAutofit/>
          </a:bodyPr>
          <a:lstStyle/>
          <a:p>
            <a:pPr marL="0" indent="0" algn="r" rtl="1">
              <a:buNone/>
            </a:pPr>
            <a:r>
              <a:rPr lang="fa-IR" sz="2400" b="1" dirty="0">
                <a:cs typeface="B Nazanin" panose="00000400000000000000" pitchFamily="2" charset="-78"/>
              </a:rPr>
              <a:t>پس از نصب افزونه ورد، می‌توانید به صورت مستقیم ارجاعات را درج نمایید.</a:t>
            </a:r>
          </a:p>
        </p:txBody>
      </p:sp>
      <p:pic>
        <p:nvPicPr>
          <p:cNvPr id="8" name="Picture 7">
            <a:extLst>
              <a:ext uri="{FF2B5EF4-FFF2-40B4-BE49-F238E27FC236}">
                <a16:creationId xmlns:a16="http://schemas.microsoft.com/office/drawing/2014/main" id="{DDECF60A-F19B-89DB-C29B-4545E802594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25201" y="2342283"/>
            <a:ext cx="6810375" cy="3895725"/>
          </a:xfrm>
          <a:prstGeom prst="rect">
            <a:avLst/>
          </a:prstGeom>
        </p:spPr>
      </p:pic>
      <p:sp>
        <p:nvSpPr>
          <p:cNvPr id="3" name="Rectangle 2">
            <a:extLst>
              <a:ext uri="{FF2B5EF4-FFF2-40B4-BE49-F238E27FC236}">
                <a16:creationId xmlns:a16="http://schemas.microsoft.com/office/drawing/2014/main" id="{8C94074F-020E-862E-DDB5-BA92A0A02236}"/>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Rounded Corners 3">
            <a:hlinkClick r:id="rId3" action="ppaction://hlinksldjump"/>
            <a:extLst>
              <a:ext uri="{FF2B5EF4-FFF2-40B4-BE49-F238E27FC236}">
                <a16:creationId xmlns:a16="http://schemas.microsoft.com/office/drawing/2014/main" id="{559B96C3-7E2B-6C90-22AE-E733B58B5A58}"/>
              </a:ext>
            </a:extLst>
          </p:cNvPr>
          <p:cNvSpPr/>
          <p:nvPr/>
        </p:nvSpPr>
        <p:spPr>
          <a:xfrm>
            <a:off x="10375296" y="95654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DOI</a:t>
            </a:r>
          </a:p>
        </p:txBody>
      </p:sp>
      <p:sp>
        <p:nvSpPr>
          <p:cNvPr id="6" name="Rectangle: Rounded Corners 5">
            <a:hlinkClick r:id="rId4" action="ppaction://hlinksldjump"/>
            <a:extLst>
              <a:ext uri="{FF2B5EF4-FFF2-40B4-BE49-F238E27FC236}">
                <a16:creationId xmlns:a16="http://schemas.microsoft.com/office/drawing/2014/main" id="{683FDF23-4188-7771-97EC-B92C97BA613E}"/>
              </a:ext>
            </a:extLst>
          </p:cNvPr>
          <p:cNvSpPr/>
          <p:nvPr/>
        </p:nvSpPr>
        <p:spPr>
          <a:xfrm>
            <a:off x="10375296" y="55268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bg1"/>
                </a:solidFill>
                <a:cs typeface="B Nazanin" panose="00000400000000000000" pitchFamily="2" charset="-78"/>
              </a:rPr>
              <a:t>معرفی منابع</a:t>
            </a:r>
            <a:endParaRPr lang="en-US" sz="1400" b="1" dirty="0">
              <a:solidFill>
                <a:schemeClr val="bg1"/>
              </a:solidFill>
              <a:cs typeface="B Nazanin" panose="00000400000000000000" pitchFamily="2" charset="-78"/>
            </a:endParaRPr>
          </a:p>
        </p:txBody>
      </p:sp>
      <p:pic>
        <p:nvPicPr>
          <p:cNvPr id="7" name="Picture 6">
            <a:extLst>
              <a:ext uri="{FF2B5EF4-FFF2-40B4-BE49-F238E27FC236}">
                <a16:creationId xmlns:a16="http://schemas.microsoft.com/office/drawing/2014/main" id="{0200C740-A290-0A90-6A19-011CBD26E24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9" name="TextBox 8">
            <a:extLst>
              <a:ext uri="{FF2B5EF4-FFF2-40B4-BE49-F238E27FC236}">
                <a16:creationId xmlns:a16="http://schemas.microsoft.com/office/drawing/2014/main" id="{0289F8BF-D3ED-FC9F-6462-B299B711E548}"/>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10" name="Rectangle: Rounded Corners 9">
            <a:hlinkClick r:id="rId6" action="ppaction://hlinksldjump"/>
            <a:extLst>
              <a:ext uri="{FF2B5EF4-FFF2-40B4-BE49-F238E27FC236}">
                <a16:creationId xmlns:a16="http://schemas.microsoft.com/office/drawing/2014/main" id="{82A0AF97-7128-7C1F-AD52-DF7161DC42F8}"/>
              </a:ext>
            </a:extLst>
          </p:cNvPr>
          <p:cNvSpPr/>
          <p:nvPr/>
        </p:nvSpPr>
        <p:spPr>
          <a:xfrm>
            <a:off x="10375296" y="138580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علم سنجی</a:t>
            </a:r>
            <a:endParaRPr lang="en-US" sz="1400" b="1" dirty="0">
              <a:solidFill>
                <a:schemeClr val="bg1"/>
              </a:solidFill>
              <a:cs typeface="B Nazanin" panose="00000400000000000000" pitchFamily="2" charset="-78"/>
            </a:endParaRPr>
          </a:p>
        </p:txBody>
      </p:sp>
      <p:sp>
        <p:nvSpPr>
          <p:cNvPr id="11" name="Rectangle: Rounded Corners 10">
            <a:hlinkClick r:id="rId7" action="ppaction://hlinksldjump"/>
            <a:extLst>
              <a:ext uri="{FF2B5EF4-FFF2-40B4-BE49-F238E27FC236}">
                <a16:creationId xmlns:a16="http://schemas.microsoft.com/office/drawing/2014/main" id="{B10CEE6B-B987-30EE-126F-905D3C08866F}"/>
              </a:ext>
            </a:extLst>
          </p:cNvPr>
          <p:cNvSpPr/>
          <p:nvPr/>
        </p:nvSpPr>
        <p:spPr>
          <a:xfrm>
            <a:off x="10375296" y="1815066"/>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رتبه بندی نشریات</a:t>
            </a:r>
            <a:endParaRPr lang="en-US" sz="1400" b="1" dirty="0">
              <a:solidFill>
                <a:schemeClr val="bg1"/>
              </a:solidFill>
              <a:cs typeface="B Nazanin" panose="00000400000000000000" pitchFamily="2" charset="-78"/>
            </a:endParaRPr>
          </a:p>
        </p:txBody>
      </p:sp>
      <p:sp>
        <p:nvSpPr>
          <p:cNvPr id="12" name="Rectangle: Rounded Corners 11">
            <a:hlinkClick r:id="rId8" action="ppaction://hlinksldjump"/>
            <a:extLst>
              <a:ext uri="{FF2B5EF4-FFF2-40B4-BE49-F238E27FC236}">
                <a16:creationId xmlns:a16="http://schemas.microsoft.com/office/drawing/2014/main" id="{A5193453-600A-3A26-A942-C5290355D2DB}"/>
              </a:ext>
            </a:extLst>
          </p:cNvPr>
          <p:cNvSpPr/>
          <p:nvPr/>
        </p:nvSpPr>
        <p:spPr>
          <a:xfrm>
            <a:off x="10375296" y="264309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دریافت مقاله</a:t>
            </a:r>
            <a:endParaRPr lang="en-US" sz="1400" b="1" dirty="0">
              <a:solidFill>
                <a:schemeClr val="bg1"/>
              </a:solidFill>
              <a:cs typeface="B Nazanin" panose="00000400000000000000" pitchFamily="2" charset="-78"/>
            </a:endParaRPr>
          </a:p>
        </p:txBody>
      </p:sp>
      <p:sp>
        <p:nvSpPr>
          <p:cNvPr id="13" name="Rectangle: Rounded Corners 12">
            <a:hlinkClick r:id="rId9" action="ppaction://hlinksldjump"/>
            <a:extLst>
              <a:ext uri="{FF2B5EF4-FFF2-40B4-BE49-F238E27FC236}">
                <a16:creationId xmlns:a16="http://schemas.microsoft.com/office/drawing/2014/main" id="{E66A576F-666C-890F-D9F8-5C0190A1EBB3}"/>
              </a:ext>
            </a:extLst>
          </p:cNvPr>
          <p:cNvSpPr/>
          <p:nvPr/>
        </p:nvSpPr>
        <p:spPr>
          <a:xfrm>
            <a:off x="10375296" y="305541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سامانه پژوهشیار</a:t>
            </a:r>
            <a:endParaRPr lang="en-US" sz="1400" b="1" dirty="0">
              <a:solidFill>
                <a:schemeClr val="bg1"/>
              </a:solidFill>
              <a:cs typeface="B Nazanin" panose="00000400000000000000" pitchFamily="2" charset="-78"/>
            </a:endParaRPr>
          </a:p>
        </p:txBody>
      </p:sp>
      <p:sp>
        <p:nvSpPr>
          <p:cNvPr id="14" name="Rectangle: Rounded Corners 13">
            <a:hlinkClick r:id="rId10" action="ppaction://hlinksldjump"/>
            <a:extLst>
              <a:ext uri="{FF2B5EF4-FFF2-40B4-BE49-F238E27FC236}">
                <a16:creationId xmlns:a16="http://schemas.microsoft.com/office/drawing/2014/main" id="{1FC9230D-2F9B-BB24-1E7C-F4785FD32D40}"/>
              </a:ext>
            </a:extLst>
          </p:cNvPr>
          <p:cNvSpPr/>
          <p:nvPr/>
        </p:nvSpPr>
        <p:spPr>
          <a:xfrm>
            <a:off x="10375296" y="347620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ORCID</a:t>
            </a:r>
          </a:p>
        </p:txBody>
      </p:sp>
      <p:sp>
        <p:nvSpPr>
          <p:cNvPr id="15" name="Rectangle: Rounded Corners 14">
            <a:hlinkClick r:id="rId11" action="ppaction://hlinksldjump"/>
            <a:extLst>
              <a:ext uri="{FF2B5EF4-FFF2-40B4-BE49-F238E27FC236}">
                <a16:creationId xmlns:a16="http://schemas.microsoft.com/office/drawing/2014/main" id="{7C2A0490-75CC-471F-0347-2210D8B67FA6}"/>
              </a:ext>
            </a:extLst>
          </p:cNvPr>
          <p:cNvSpPr/>
          <p:nvPr/>
        </p:nvSpPr>
        <p:spPr>
          <a:xfrm>
            <a:off x="10375296" y="388852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ساختار مقاله</a:t>
            </a:r>
            <a:endParaRPr lang="en-US" sz="1400" b="1" dirty="0">
              <a:solidFill>
                <a:schemeClr val="bg1"/>
              </a:solidFill>
              <a:cs typeface="B Nazanin" panose="00000400000000000000" pitchFamily="2" charset="-78"/>
            </a:endParaRPr>
          </a:p>
        </p:txBody>
      </p:sp>
      <p:sp>
        <p:nvSpPr>
          <p:cNvPr id="16" name="Rectangle: Rounded Corners 15">
            <a:hlinkClick r:id="rId12" action="ppaction://hlinksldjump"/>
            <a:extLst>
              <a:ext uri="{FF2B5EF4-FFF2-40B4-BE49-F238E27FC236}">
                <a16:creationId xmlns:a16="http://schemas.microsoft.com/office/drawing/2014/main" id="{E0F9594A-AF8B-671F-C1FC-7182AE3A6E70}"/>
              </a:ext>
            </a:extLst>
          </p:cNvPr>
          <p:cNvSpPr/>
          <p:nvPr/>
        </p:nvSpPr>
        <p:spPr>
          <a:xfrm>
            <a:off x="10375296" y="4309320"/>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tx1"/>
                </a:solidFill>
                <a:cs typeface="B Nazanin" panose="00000400000000000000" pitchFamily="2" charset="-78"/>
              </a:rPr>
              <a:t>ارجاع دهی و نکات مهم</a:t>
            </a:r>
            <a:endParaRPr lang="en-US" sz="1400" b="1" dirty="0">
              <a:solidFill>
                <a:schemeClr val="tx1"/>
              </a:solidFill>
              <a:cs typeface="B Nazanin" panose="00000400000000000000" pitchFamily="2" charset="-78"/>
            </a:endParaRPr>
          </a:p>
        </p:txBody>
      </p:sp>
      <p:sp>
        <p:nvSpPr>
          <p:cNvPr id="18" name="Rectangle: Rounded Corners 17">
            <a:hlinkClick r:id="rId13" action="ppaction://hlinksldjump"/>
            <a:extLst>
              <a:ext uri="{FF2B5EF4-FFF2-40B4-BE49-F238E27FC236}">
                <a16:creationId xmlns:a16="http://schemas.microsoft.com/office/drawing/2014/main" id="{BEE93A5D-7839-6A37-21B8-E6981EB26364}"/>
              </a:ext>
            </a:extLst>
          </p:cNvPr>
          <p:cNvSpPr/>
          <p:nvPr/>
        </p:nvSpPr>
        <p:spPr>
          <a:xfrm>
            <a:off x="10375296" y="473011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انواع مقاله</a:t>
            </a:r>
            <a:endParaRPr lang="en-US" sz="1400" b="1" dirty="0">
              <a:solidFill>
                <a:schemeClr val="bg1"/>
              </a:solidFill>
              <a:cs typeface="B Nazanin" panose="00000400000000000000" pitchFamily="2" charset="-78"/>
            </a:endParaRPr>
          </a:p>
        </p:txBody>
      </p:sp>
      <p:sp>
        <p:nvSpPr>
          <p:cNvPr id="19" name="Rectangle: Rounded Corners 18">
            <a:hlinkClick r:id="rId14" action="ppaction://hlinksldjump"/>
            <a:extLst>
              <a:ext uri="{FF2B5EF4-FFF2-40B4-BE49-F238E27FC236}">
                <a16:creationId xmlns:a16="http://schemas.microsoft.com/office/drawing/2014/main" id="{BBC74DDD-FABC-01B9-EE5E-624162F7174A}"/>
              </a:ext>
            </a:extLst>
          </p:cNvPr>
          <p:cNvSpPr/>
          <p:nvPr/>
        </p:nvSpPr>
        <p:spPr>
          <a:xfrm>
            <a:off x="10375296" y="515090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پذیرش و داوری</a:t>
            </a:r>
            <a:endParaRPr lang="en-US" sz="1400" b="1" dirty="0">
              <a:solidFill>
                <a:schemeClr val="bg1"/>
              </a:solidFill>
              <a:cs typeface="B Nazanin" panose="00000400000000000000" pitchFamily="2" charset="-78"/>
            </a:endParaRPr>
          </a:p>
        </p:txBody>
      </p:sp>
      <p:sp>
        <p:nvSpPr>
          <p:cNvPr id="20" name="Rectangle: Rounded Corners 19">
            <a:hlinkClick r:id="rId15" action="ppaction://hlinksldjump"/>
            <a:extLst>
              <a:ext uri="{FF2B5EF4-FFF2-40B4-BE49-F238E27FC236}">
                <a16:creationId xmlns:a16="http://schemas.microsoft.com/office/drawing/2014/main" id="{AEB1435B-04C8-DF94-A1F7-D577EB66AFC9}"/>
              </a:ext>
            </a:extLst>
          </p:cNvPr>
          <p:cNvSpPr/>
          <p:nvPr/>
        </p:nvSpPr>
        <p:spPr>
          <a:xfrm>
            <a:off x="10375296" y="55632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سئو آکادمیک</a:t>
            </a:r>
            <a:endParaRPr lang="en-US" sz="1400" b="1" dirty="0">
              <a:solidFill>
                <a:schemeClr val="bg1"/>
              </a:solidFill>
              <a:cs typeface="B Nazanin" panose="00000400000000000000" pitchFamily="2" charset="-78"/>
            </a:endParaRPr>
          </a:p>
        </p:txBody>
      </p:sp>
      <p:sp>
        <p:nvSpPr>
          <p:cNvPr id="21" name="Rectangle: Rounded Corners 20">
            <a:hlinkClick r:id="rId16" action="ppaction://hlinksldjump"/>
            <a:extLst>
              <a:ext uri="{FF2B5EF4-FFF2-40B4-BE49-F238E27FC236}">
                <a16:creationId xmlns:a16="http://schemas.microsoft.com/office/drawing/2014/main" id="{3AFE1E06-3B3C-07F3-63E2-61D8D0E79A37}"/>
              </a:ext>
            </a:extLst>
          </p:cNvPr>
          <p:cNvSpPr/>
          <p:nvPr/>
        </p:nvSpPr>
        <p:spPr>
          <a:xfrm>
            <a:off x="10375297" y="597554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MaxQDA</a:t>
            </a:r>
            <a:endParaRPr lang="en-US" sz="1400" b="1" dirty="0">
              <a:solidFill>
                <a:schemeClr val="bg1"/>
              </a:solidFill>
              <a:cs typeface="B Nazanin" panose="00000400000000000000" pitchFamily="2" charset="-78"/>
            </a:endParaRPr>
          </a:p>
        </p:txBody>
      </p:sp>
      <p:sp>
        <p:nvSpPr>
          <p:cNvPr id="36" name="Rectangle: Rounded Corners 35">
            <a:hlinkClick r:id="rId17" action="ppaction://hlinksldjump"/>
            <a:extLst>
              <a:ext uri="{FF2B5EF4-FFF2-40B4-BE49-F238E27FC236}">
                <a16:creationId xmlns:a16="http://schemas.microsoft.com/office/drawing/2014/main" id="{BD893664-C209-AAA8-24D1-669661C202FE}"/>
              </a:ext>
            </a:extLst>
          </p:cNvPr>
          <p:cNvSpPr/>
          <p:nvPr/>
        </p:nvSpPr>
        <p:spPr>
          <a:xfrm>
            <a:off x="10375296" y="6396329"/>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روش‌های تحقیق منتخب</a:t>
            </a:r>
            <a:endParaRPr lang="en-US" sz="1400" b="1" dirty="0">
              <a:solidFill>
                <a:schemeClr val="bg1"/>
              </a:solidFill>
              <a:cs typeface="B Nazanin" panose="00000400000000000000" pitchFamily="2" charset="-78"/>
            </a:endParaRPr>
          </a:p>
        </p:txBody>
      </p:sp>
      <p:sp>
        <p:nvSpPr>
          <p:cNvPr id="37" name="Rectangle: Rounded Corners 36">
            <a:hlinkClick r:id="rId7" action="ppaction://hlinksldjump"/>
            <a:extLst>
              <a:ext uri="{FF2B5EF4-FFF2-40B4-BE49-F238E27FC236}">
                <a16:creationId xmlns:a16="http://schemas.microsoft.com/office/drawing/2014/main" id="{D8DAC662-4EDC-5B16-4CDB-FED20168B60A}"/>
              </a:ext>
            </a:extLst>
          </p:cNvPr>
          <p:cNvSpPr/>
          <p:nvPr/>
        </p:nvSpPr>
        <p:spPr>
          <a:xfrm>
            <a:off x="10380825" y="2239233"/>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VOSViewer</a:t>
            </a:r>
            <a:endParaRPr lang="en-US" sz="14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50110249"/>
      </p:ext>
    </p:extLst>
  </p:cSld>
  <p:clrMapOvr>
    <a:masterClrMapping/>
  </p:clrMapOvr>
  <p:transition spd="med">
    <p:pull/>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31ECED-F382-4404-2AA7-AA5037719464}"/>
              </a:ext>
            </a:extLst>
          </p:cNvPr>
          <p:cNvSpPr>
            <a:spLocks noGrp="1"/>
          </p:cNvSpPr>
          <p:nvPr>
            <p:ph type="title"/>
          </p:nvPr>
        </p:nvSpPr>
        <p:spPr>
          <a:xfrm>
            <a:off x="214604" y="365125"/>
            <a:ext cx="9685176" cy="707895"/>
          </a:xfrm>
          <a:solidFill>
            <a:schemeClr val="accent1">
              <a:lumMod val="40000"/>
              <a:lumOff val="60000"/>
            </a:schemeClr>
          </a:solidFill>
        </p:spPr>
        <p:txBody>
          <a:bodyPr>
            <a:noAutofit/>
          </a:bodyPr>
          <a:lstStyle/>
          <a:p>
            <a:pPr algn="r" rtl="1"/>
            <a:r>
              <a:rPr lang="fa-IR" sz="3600" b="1" dirty="0">
                <a:cs typeface="B Nazanin" panose="00000400000000000000" pitchFamily="2" charset="-78"/>
              </a:rPr>
              <a:t>نکات مهم تدوین مقاله » </a:t>
            </a:r>
            <a:r>
              <a:rPr lang="en-US" sz="3600" b="1" dirty="0">
                <a:cs typeface="B Nazanin" panose="00000400000000000000" pitchFamily="2" charset="-78"/>
              </a:rPr>
              <a:t> </a:t>
            </a:r>
            <a:r>
              <a:rPr lang="fa-IR" sz="3600" b="1" dirty="0">
                <a:cs typeface="B Nazanin" panose="00000400000000000000" pitchFamily="2" charset="-78"/>
              </a:rPr>
              <a:t>خلاصه سازی متن</a:t>
            </a:r>
            <a:endParaRPr lang="en-US" sz="3600" b="1" dirty="0">
              <a:cs typeface="B Nazanin" panose="00000400000000000000" pitchFamily="2" charset="-78"/>
            </a:endParaRPr>
          </a:p>
        </p:txBody>
      </p:sp>
      <p:sp>
        <p:nvSpPr>
          <p:cNvPr id="17" name="Content Placeholder 2">
            <a:extLst>
              <a:ext uri="{FF2B5EF4-FFF2-40B4-BE49-F238E27FC236}">
                <a16:creationId xmlns:a16="http://schemas.microsoft.com/office/drawing/2014/main" id="{168E09BE-5C6B-1FBB-2BFF-AC850B8824F9}"/>
              </a:ext>
            </a:extLst>
          </p:cNvPr>
          <p:cNvSpPr>
            <a:spLocks noGrp="1"/>
          </p:cNvSpPr>
          <p:nvPr>
            <p:ph idx="1"/>
          </p:nvPr>
        </p:nvSpPr>
        <p:spPr>
          <a:xfrm>
            <a:off x="214604" y="1226220"/>
            <a:ext cx="9685176" cy="5479380"/>
          </a:xfrm>
        </p:spPr>
        <p:txBody>
          <a:bodyPr>
            <a:normAutofit/>
          </a:bodyPr>
          <a:lstStyle/>
          <a:p>
            <a:pPr marL="0" indent="0" algn="r" rtl="1">
              <a:buNone/>
            </a:pPr>
            <a:r>
              <a:rPr lang="fa-IR" sz="2400" b="1" dirty="0">
                <a:cs typeface="B Nazanin" panose="00000400000000000000" pitchFamily="2" charset="-78"/>
              </a:rPr>
              <a:t>یکی از روش‌های جلوگیری از مشابهت در تدوین مقاله، استفاده از ابزارهای خلاصه سازی متن مبتنی بر هوش مصنوعی است. مانند خلاصه ساز نور و یا </a:t>
            </a:r>
            <a:r>
              <a:rPr lang="en-US" sz="2400" b="1" dirty="0">
                <a:cs typeface="B Nazanin" panose="00000400000000000000" pitchFamily="2" charset="-78"/>
              </a:rPr>
              <a:t>https://www.paraphraser.io</a:t>
            </a:r>
            <a:endParaRPr lang="fa-IR" sz="2400" b="1" dirty="0">
              <a:cs typeface="B Nazanin" panose="00000400000000000000" pitchFamily="2" charset="-78"/>
            </a:endParaRPr>
          </a:p>
        </p:txBody>
      </p:sp>
      <p:pic>
        <p:nvPicPr>
          <p:cNvPr id="4" name="Picture 3">
            <a:extLst>
              <a:ext uri="{FF2B5EF4-FFF2-40B4-BE49-F238E27FC236}">
                <a16:creationId xmlns:a16="http://schemas.microsoft.com/office/drawing/2014/main" id="{6030E98C-6A10-4230-31CC-19664D7F7504}"/>
              </a:ext>
            </a:extLst>
          </p:cNvPr>
          <p:cNvPicPr>
            <a:picLocks noChangeAspect="1"/>
          </p:cNvPicPr>
          <p:nvPr/>
        </p:nvPicPr>
        <p:blipFill rotWithShape="1">
          <a:blip r:embed="rId2"/>
          <a:srcRect b="22114"/>
          <a:stretch/>
        </p:blipFill>
        <p:spPr>
          <a:xfrm>
            <a:off x="501944" y="2136811"/>
            <a:ext cx="9110495" cy="4721189"/>
          </a:xfrm>
          <a:prstGeom prst="rect">
            <a:avLst/>
          </a:prstGeom>
        </p:spPr>
      </p:pic>
      <p:sp>
        <p:nvSpPr>
          <p:cNvPr id="3" name="Rectangle 2">
            <a:extLst>
              <a:ext uri="{FF2B5EF4-FFF2-40B4-BE49-F238E27FC236}">
                <a16:creationId xmlns:a16="http://schemas.microsoft.com/office/drawing/2014/main" id="{E5F1BB56-D805-49AE-74D8-9C5834C33523}"/>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Rounded Corners 5">
            <a:hlinkClick r:id="rId3" action="ppaction://hlinksldjump"/>
            <a:extLst>
              <a:ext uri="{FF2B5EF4-FFF2-40B4-BE49-F238E27FC236}">
                <a16:creationId xmlns:a16="http://schemas.microsoft.com/office/drawing/2014/main" id="{6C920006-C52F-FDED-7EA3-5DCA92F74961}"/>
              </a:ext>
            </a:extLst>
          </p:cNvPr>
          <p:cNvSpPr/>
          <p:nvPr/>
        </p:nvSpPr>
        <p:spPr>
          <a:xfrm>
            <a:off x="10375296" y="95654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DOI</a:t>
            </a:r>
          </a:p>
        </p:txBody>
      </p:sp>
      <p:sp>
        <p:nvSpPr>
          <p:cNvPr id="7" name="Rectangle: Rounded Corners 6">
            <a:hlinkClick r:id="rId4" action="ppaction://hlinksldjump"/>
            <a:extLst>
              <a:ext uri="{FF2B5EF4-FFF2-40B4-BE49-F238E27FC236}">
                <a16:creationId xmlns:a16="http://schemas.microsoft.com/office/drawing/2014/main" id="{DDE1015A-8754-25D2-B8E2-FCA896B85B26}"/>
              </a:ext>
            </a:extLst>
          </p:cNvPr>
          <p:cNvSpPr/>
          <p:nvPr/>
        </p:nvSpPr>
        <p:spPr>
          <a:xfrm>
            <a:off x="10375296" y="55268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bg1"/>
                </a:solidFill>
                <a:cs typeface="B Nazanin" panose="00000400000000000000" pitchFamily="2" charset="-78"/>
              </a:rPr>
              <a:t>معرفی منابع</a:t>
            </a:r>
            <a:endParaRPr lang="en-US" sz="1400" b="1" dirty="0">
              <a:solidFill>
                <a:schemeClr val="bg1"/>
              </a:solidFill>
              <a:cs typeface="B Nazanin" panose="00000400000000000000" pitchFamily="2" charset="-78"/>
            </a:endParaRPr>
          </a:p>
        </p:txBody>
      </p:sp>
      <p:pic>
        <p:nvPicPr>
          <p:cNvPr id="8" name="Picture 7">
            <a:extLst>
              <a:ext uri="{FF2B5EF4-FFF2-40B4-BE49-F238E27FC236}">
                <a16:creationId xmlns:a16="http://schemas.microsoft.com/office/drawing/2014/main" id="{492EF4FA-845E-FA42-B09D-D23EF51683B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9" name="TextBox 8">
            <a:extLst>
              <a:ext uri="{FF2B5EF4-FFF2-40B4-BE49-F238E27FC236}">
                <a16:creationId xmlns:a16="http://schemas.microsoft.com/office/drawing/2014/main" id="{00BB7987-CDED-42BE-D3B5-132DB7A46D8C}"/>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10" name="Rectangle: Rounded Corners 9">
            <a:hlinkClick r:id="rId6" action="ppaction://hlinksldjump"/>
            <a:extLst>
              <a:ext uri="{FF2B5EF4-FFF2-40B4-BE49-F238E27FC236}">
                <a16:creationId xmlns:a16="http://schemas.microsoft.com/office/drawing/2014/main" id="{07F8ED52-4749-7379-5E4F-E21EFBEE15DD}"/>
              </a:ext>
            </a:extLst>
          </p:cNvPr>
          <p:cNvSpPr/>
          <p:nvPr/>
        </p:nvSpPr>
        <p:spPr>
          <a:xfrm>
            <a:off x="10375296" y="138580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علم سنجی</a:t>
            </a:r>
            <a:endParaRPr lang="en-US" sz="1400" b="1" dirty="0">
              <a:solidFill>
                <a:schemeClr val="bg1"/>
              </a:solidFill>
              <a:cs typeface="B Nazanin" panose="00000400000000000000" pitchFamily="2" charset="-78"/>
            </a:endParaRPr>
          </a:p>
        </p:txBody>
      </p:sp>
      <p:sp>
        <p:nvSpPr>
          <p:cNvPr id="11" name="Rectangle: Rounded Corners 10">
            <a:hlinkClick r:id="rId7" action="ppaction://hlinksldjump"/>
            <a:extLst>
              <a:ext uri="{FF2B5EF4-FFF2-40B4-BE49-F238E27FC236}">
                <a16:creationId xmlns:a16="http://schemas.microsoft.com/office/drawing/2014/main" id="{CAEFF746-9D24-D960-E701-D27BF05939DB}"/>
              </a:ext>
            </a:extLst>
          </p:cNvPr>
          <p:cNvSpPr/>
          <p:nvPr/>
        </p:nvSpPr>
        <p:spPr>
          <a:xfrm>
            <a:off x="10375296" y="1815066"/>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رتبه بندی نشریات</a:t>
            </a:r>
            <a:endParaRPr lang="en-US" sz="1400" b="1" dirty="0">
              <a:solidFill>
                <a:schemeClr val="bg1"/>
              </a:solidFill>
              <a:cs typeface="B Nazanin" panose="00000400000000000000" pitchFamily="2" charset="-78"/>
            </a:endParaRPr>
          </a:p>
        </p:txBody>
      </p:sp>
      <p:sp>
        <p:nvSpPr>
          <p:cNvPr id="12" name="Rectangle: Rounded Corners 11">
            <a:hlinkClick r:id="rId8" action="ppaction://hlinksldjump"/>
            <a:extLst>
              <a:ext uri="{FF2B5EF4-FFF2-40B4-BE49-F238E27FC236}">
                <a16:creationId xmlns:a16="http://schemas.microsoft.com/office/drawing/2014/main" id="{81CEE079-2ED1-5BC3-087B-30738905E46F}"/>
              </a:ext>
            </a:extLst>
          </p:cNvPr>
          <p:cNvSpPr/>
          <p:nvPr/>
        </p:nvSpPr>
        <p:spPr>
          <a:xfrm>
            <a:off x="10375296" y="264309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دریافت مقاله</a:t>
            </a:r>
            <a:endParaRPr lang="en-US" sz="1400" b="1" dirty="0">
              <a:solidFill>
                <a:schemeClr val="bg1"/>
              </a:solidFill>
              <a:cs typeface="B Nazanin" panose="00000400000000000000" pitchFamily="2" charset="-78"/>
            </a:endParaRPr>
          </a:p>
        </p:txBody>
      </p:sp>
      <p:sp>
        <p:nvSpPr>
          <p:cNvPr id="13" name="Rectangle: Rounded Corners 12">
            <a:hlinkClick r:id="rId9" action="ppaction://hlinksldjump"/>
            <a:extLst>
              <a:ext uri="{FF2B5EF4-FFF2-40B4-BE49-F238E27FC236}">
                <a16:creationId xmlns:a16="http://schemas.microsoft.com/office/drawing/2014/main" id="{44692D41-56CE-44F6-038F-270E0A845853}"/>
              </a:ext>
            </a:extLst>
          </p:cNvPr>
          <p:cNvSpPr/>
          <p:nvPr/>
        </p:nvSpPr>
        <p:spPr>
          <a:xfrm>
            <a:off x="10375296" y="305541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سامانه پژوهشیار</a:t>
            </a:r>
            <a:endParaRPr lang="en-US" sz="1400" b="1" dirty="0">
              <a:solidFill>
                <a:schemeClr val="bg1"/>
              </a:solidFill>
              <a:cs typeface="B Nazanin" panose="00000400000000000000" pitchFamily="2" charset="-78"/>
            </a:endParaRPr>
          </a:p>
        </p:txBody>
      </p:sp>
      <p:sp>
        <p:nvSpPr>
          <p:cNvPr id="14" name="Rectangle: Rounded Corners 13">
            <a:hlinkClick r:id="rId10" action="ppaction://hlinksldjump"/>
            <a:extLst>
              <a:ext uri="{FF2B5EF4-FFF2-40B4-BE49-F238E27FC236}">
                <a16:creationId xmlns:a16="http://schemas.microsoft.com/office/drawing/2014/main" id="{A0AF6DCF-69F9-F215-99D5-6D956C4092BB}"/>
              </a:ext>
            </a:extLst>
          </p:cNvPr>
          <p:cNvSpPr/>
          <p:nvPr/>
        </p:nvSpPr>
        <p:spPr>
          <a:xfrm>
            <a:off x="10375296" y="347620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ORCID</a:t>
            </a:r>
          </a:p>
        </p:txBody>
      </p:sp>
      <p:sp>
        <p:nvSpPr>
          <p:cNvPr id="15" name="Rectangle: Rounded Corners 14">
            <a:hlinkClick r:id="rId11" action="ppaction://hlinksldjump"/>
            <a:extLst>
              <a:ext uri="{FF2B5EF4-FFF2-40B4-BE49-F238E27FC236}">
                <a16:creationId xmlns:a16="http://schemas.microsoft.com/office/drawing/2014/main" id="{2FFFAD3A-1E27-1697-0DF4-CE40E56BF322}"/>
              </a:ext>
            </a:extLst>
          </p:cNvPr>
          <p:cNvSpPr/>
          <p:nvPr/>
        </p:nvSpPr>
        <p:spPr>
          <a:xfrm>
            <a:off x="10375296" y="388852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ساختار مقاله</a:t>
            </a:r>
            <a:endParaRPr lang="en-US" sz="1400" b="1" dirty="0">
              <a:solidFill>
                <a:schemeClr val="bg1"/>
              </a:solidFill>
              <a:cs typeface="B Nazanin" panose="00000400000000000000" pitchFamily="2" charset="-78"/>
            </a:endParaRPr>
          </a:p>
        </p:txBody>
      </p:sp>
      <p:sp>
        <p:nvSpPr>
          <p:cNvPr id="16" name="Rectangle: Rounded Corners 15">
            <a:hlinkClick r:id="rId12" action="ppaction://hlinksldjump"/>
            <a:extLst>
              <a:ext uri="{FF2B5EF4-FFF2-40B4-BE49-F238E27FC236}">
                <a16:creationId xmlns:a16="http://schemas.microsoft.com/office/drawing/2014/main" id="{F8BD1157-F565-3342-A888-383347C9FEF0}"/>
              </a:ext>
            </a:extLst>
          </p:cNvPr>
          <p:cNvSpPr/>
          <p:nvPr/>
        </p:nvSpPr>
        <p:spPr>
          <a:xfrm>
            <a:off x="10375296" y="4309320"/>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tx1"/>
                </a:solidFill>
                <a:cs typeface="B Nazanin" panose="00000400000000000000" pitchFamily="2" charset="-78"/>
              </a:rPr>
              <a:t>ارجاع دهی و نکات مهم</a:t>
            </a:r>
            <a:endParaRPr lang="en-US" sz="1400" b="1" dirty="0">
              <a:solidFill>
                <a:schemeClr val="tx1"/>
              </a:solidFill>
              <a:cs typeface="B Nazanin" panose="00000400000000000000" pitchFamily="2" charset="-78"/>
            </a:endParaRPr>
          </a:p>
        </p:txBody>
      </p:sp>
      <p:sp>
        <p:nvSpPr>
          <p:cNvPr id="18" name="Rectangle: Rounded Corners 17">
            <a:hlinkClick r:id="rId13" action="ppaction://hlinksldjump"/>
            <a:extLst>
              <a:ext uri="{FF2B5EF4-FFF2-40B4-BE49-F238E27FC236}">
                <a16:creationId xmlns:a16="http://schemas.microsoft.com/office/drawing/2014/main" id="{8F80D920-45B7-9D91-B098-14B3B576B9D7}"/>
              </a:ext>
            </a:extLst>
          </p:cNvPr>
          <p:cNvSpPr/>
          <p:nvPr/>
        </p:nvSpPr>
        <p:spPr>
          <a:xfrm>
            <a:off x="10375296" y="473011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انواع مقاله</a:t>
            </a:r>
            <a:endParaRPr lang="en-US" sz="1400" b="1" dirty="0">
              <a:solidFill>
                <a:schemeClr val="bg1"/>
              </a:solidFill>
              <a:cs typeface="B Nazanin" panose="00000400000000000000" pitchFamily="2" charset="-78"/>
            </a:endParaRPr>
          </a:p>
        </p:txBody>
      </p:sp>
      <p:sp>
        <p:nvSpPr>
          <p:cNvPr id="19" name="Rectangle: Rounded Corners 18">
            <a:hlinkClick r:id="rId14" action="ppaction://hlinksldjump"/>
            <a:extLst>
              <a:ext uri="{FF2B5EF4-FFF2-40B4-BE49-F238E27FC236}">
                <a16:creationId xmlns:a16="http://schemas.microsoft.com/office/drawing/2014/main" id="{712C9D74-035D-39F8-4B00-ABB5F378BE93}"/>
              </a:ext>
            </a:extLst>
          </p:cNvPr>
          <p:cNvSpPr/>
          <p:nvPr/>
        </p:nvSpPr>
        <p:spPr>
          <a:xfrm>
            <a:off x="10375296" y="515090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پذیرش و داوری</a:t>
            </a:r>
            <a:endParaRPr lang="en-US" sz="1400" b="1" dirty="0">
              <a:solidFill>
                <a:schemeClr val="bg1"/>
              </a:solidFill>
              <a:cs typeface="B Nazanin" panose="00000400000000000000" pitchFamily="2" charset="-78"/>
            </a:endParaRPr>
          </a:p>
        </p:txBody>
      </p:sp>
      <p:sp>
        <p:nvSpPr>
          <p:cNvPr id="20" name="Rectangle: Rounded Corners 19">
            <a:hlinkClick r:id="rId15" action="ppaction://hlinksldjump"/>
            <a:extLst>
              <a:ext uri="{FF2B5EF4-FFF2-40B4-BE49-F238E27FC236}">
                <a16:creationId xmlns:a16="http://schemas.microsoft.com/office/drawing/2014/main" id="{1B381338-CB46-45F9-DCEE-DCB94C55756E}"/>
              </a:ext>
            </a:extLst>
          </p:cNvPr>
          <p:cNvSpPr/>
          <p:nvPr/>
        </p:nvSpPr>
        <p:spPr>
          <a:xfrm>
            <a:off x="10375296" y="55632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سئو آکادمیک</a:t>
            </a:r>
            <a:endParaRPr lang="en-US" sz="1400" b="1" dirty="0">
              <a:solidFill>
                <a:schemeClr val="bg1"/>
              </a:solidFill>
              <a:cs typeface="B Nazanin" panose="00000400000000000000" pitchFamily="2" charset="-78"/>
            </a:endParaRPr>
          </a:p>
        </p:txBody>
      </p:sp>
      <p:sp>
        <p:nvSpPr>
          <p:cNvPr id="21" name="Rectangle: Rounded Corners 20">
            <a:hlinkClick r:id="rId16" action="ppaction://hlinksldjump"/>
            <a:extLst>
              <a:ext uri="{FF2B5EF4-FFF2-40B4-BE49-F238E27FC236}">
                <a16:creationId xmlns:a16="http://schemas.microsoft.com/office/drawing/2014/main" id="{1EC75CC3-139E-7BA6-DFD2-A77C8236B1FA}"/>
              </a:ext>
            </a:extLst>
          </p:cNvPr>
          <p:cNvSpPr/>
          <p:nvPr/>
        </p:nvSpPr>
        <p:spPr>
          <a:xfrm>
            <a:off x="10375297" y="597554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MaxQDA</a:t>
            </a:r>
            <a:endParaRPr lang="en-US" sz="1400" b="1" dirty="0">
              <a:solidFill>
                <a:schemeClr val="bg1"/>
              </a:solidFill>
              <a:cs typeface="B Nazanin" panose="00000400000000000000" pitchFamily="2" charset="-78"/>
            </a:endParaRPr>
          </a:p>
        </p:txBody>
      </p:sp>
      <p:sp>
        <p:nvSpPr>
          <p:cNvPr id="36" name="Rectangle: Rounded Corners 35">
            <a:hlinkClick r:id="rId17" action="ppaction://hlinksldjump"/>
            <a:extLst>
              <a:ext uri="{FF2B5EF4-FFF2-40B4-BE49-F238E27FC236}">
                <a16:creationId xmlns:a16="http://schemas.microsoft.com/office/drawing/2014/main" id="{0D2E3279-758E-A08F-783B-D64FB2D12F0F}"/>
              </a:ext>
            </a:extLst>
          </p:cNvPr>
          <p:cNvSpPr/>
          <p:nvPr/>
        </p:nvSpPr>
        <p:spPr>
          <a:xfrm>
            <a:off x="10375296" y="6396329"/>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روش‌های تحقیق منتخب</a:t>
            </a:r>
            <a:endParaRPr lang="en-US" sz="1400" b="1" dirty="0">
              <a:solidFill>
                <a:schemeClr val="bg1"/>
              </a:solidFill>
              <a:cs typeface="B Nazanin" panose="00000400000000000000" pitchFamily="2" charset="-78"/>
            </a:endParaRPr>
          </a:p>
        </p:txBody>
      </p:sp>
      <p:sp>
        <p:nvSpPr>
          <p:cNvPr id="37" name="Rectangle: Rounded Corners 36">
            <a:hlinkClick r:id="rId7" action="ppaction://hlinksldjump"/>
            <a:extLst>
              <a:ext uri="{FF2B5EF4-FFF2-40B4-BE49-F238E27FC236}">
                <a16:creationId xmlns:a16="http://schemas.microsoft.com/office/drawing/2014/main" id="{A1F514FF-B357-5AB5-8187-717403EFCDFA}"/>
              </a:ext>
            </a:extLst>
          </p:cNvPr>
          <p:cNvSpPr/>
          <p:nvPr/>
        </p:nvSpPr>
        <p:spPr>
          <a:xfrm>
            <a:off x="10380825" y="2239233"/>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VOSViewer</a:t>
            </a:r>
            <a:endParaRPr lang="en-US" sz="14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2022797494"/>
      </p:ext>
    </p:extLst>
  </p:cSld>
  <p:clrMapOvr>
    <a:masterClrMapping/>
  </p:clrMapOvr>
  <p:transition spd="med">
    <p:pull/>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31ECED-F382-4404-2AA7-AA5037719464}"/>
              </a:ext>
            </a:extLst>
          </p:cNvPr>
          <p:cNvSpPr>
            <a:spLocks noGrp="1"/>
          </p:cNvSpPr>
          <p:nvPr>
            <p:ph type="title"/>
          </p:nvPr>
        </p:nvSpPr>
        <p:spPr>
          <a:xfrm>
            <a:off x="214604" y="365125"/>
            <a:ext cx="9685176" cy="707895"/>
          </a:xfrm>
          <a:solidFill>
            <a:schemeClr val="accent1">
              <a:lumMod val="40000"/>
              <a:lumOff val="60000"/>
            </a:schemeClr>
          </a:solidFill>
        </p:spPr>
        <p:txBody>
          <a:bodyPr>
            <a:noAutofit/>
          </a:bodyPr>
          <a:lstStyle/>
          <a:p>
            <a:pPr algn="r" rtl="1"/>
            <a:r>
              <a:rPr lang="fa-IR" sz="3600" b="1" dirty="0">
                <a:cs typeface="B Nazanin" panose="00000400000000000000" pitchFamily="2" charset="-78"/>
              </a:rPr>
              <a:t>نکات مهم تدوین مقاله » </a:t>
            </a:r>
            <a:r>
              <a:rPr lang="en-US" sz="3600" b="1" dirty="0">
                <a:cs typeface="B Nazanin" panose="00000400000000000000" pitchFamily="2" charset="-78"/>
              </a:rPr>
              <a:t>  https://grammarly.com</a:t>
            </a:r>
          </a:p>
        </p:txBody>
      </p:sp>
      <p:sp>
        <p:nvSpPr>
          <p:cNvPr id="17" name="Content Placeholder 2">
            <a:extLst>
              <a:ext uri="{FF2B5EF4-FFF2-40B4-BE49-F238E27FC236}">
                <a16:creationId xmlns:a16="http://schemas.microsoft.com/office/drawing/2014/main" id="{168E09BE-5C6B-1FBB-2BFF-AC850B8824F9}"/>
              </a:ext>
            </a:extLst>
          </p:cNvPr>
          <p:cNvSpPr>
            <a:spLocks noGrp="1"/>
          </p:cNvSpPr>
          <p:nvPr>
            <p:ph idx="1"/>
          </p:nvPr>
        </p:nvSpPr>
        <p:spPr>
          <a:xfrm>
            <a:off x="214604" y="1226220"/>
            <a:ext cx="9685176" cy="5479380"/>
          </a:xfrm>
        </p:spPr>
        <p:txBody>
          <a:bodyPr>
            <a:normAutofit/>
          </a:bodyPr>
          <a:lstStyle/>
          <a:p>
            <a:pPr marL="0" indent="0" algn="r" rtl="1">
              <a:buNone/>
            </a:pPr>
            <a:r>
              <a:rPr lang="fa-IR" sz="2400" b="1" dirty="0">
                <a:solidFill>
                  <a:srgbClr val="C00000"/>
                </a:solidFill>
                <a:cs typeface="B Nazanin" panose="00000400000000000000" pitchFamily="2" charset="-78"/>
              </a:rPr>
              <a:t>ابزار بررسی و اصلاح نکات گرامری مقاله (ترجمه یا تدوین انگلیسی)</a:t>
            </a:r>
          </a:p>
          <a:p>
            <a:pPr marL="0" indent="0" algn="r" rtl="1">
              <a:buNone/>
            </a:pPr>
            <a:endParaRPr lang="fa-IR" sz="2400" b="1" dirty="0">
              <a:cs typeface="B Nazanin" panose="00000400000000000000" pitchFamily="2" charset="-78"/>
            </a:endParaRPr>
          </a:p>
        </p:txBody>
      </p:sp>
      <p:pic>
        <p:nvPicPr>
          <p:cNvPr id="6" name="Picture 5">
            <a:extLst>
              <a:ext uri="{FF2B5EF4-FFF2-40B4-BE49-F238E27FC236}">
                <a16:creationId xmlns:a16="http://schemas.microsoft.com/office/drawing/2014/main" id="{B0DB440B-AF6E-F3F4-A773-33C5654C022E}"/>
              </a:ext>
            </a:extLst>
          </p:cNvPr>
          <p:cNvPicPr>
            <a:picLocks noChangeAspect="1"/>
          </p:cNvPicPr>
          <p:nvPr/>
        </p:nvPicPr>
        <p:blipFill rotWithShape="1">
          <a:blip r:embed="rId2"/>
          <a:srcRect b="14941"/>
          <a:stretch/>
        </p:blipFill>
        <p:spPr>
          <a:xfrm>
            <a:off x="664269" y="2067696"/>
            <a:ext cx="8785845" cy="4790304"/>
          </a:xfrm>
          <a:prstGeom prst="rect">
            <a:avLst/>
          </a:prstGeom>
        </p:spPr>
      </p:pic>
      <p:sp>
        <p:nvSpPr>
          <p:cNvPr id="3" name="Rectangle 2">
            <a:extLst>
              <a:ext uri="{FF2B5EF4-FFF2-40B4-BE49-F238E27FC236}">
                <a16:creationId xmlns:a16="http://schemas.microsoft.com/office/drawing/2014/main" id="{52B76983-3AD2-E5B0-5542-B70F7DBB721A}"/>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Rounded Corners 3">
            <a:hlinkClick r:id="rId3" action="ppaction://hlinksldjump"/>
            <a:extLst>
              <a:ext uri="{FF2B5EF4-FFF2-40B4-BE49-F238E27FC236}">
                <a16:creationId xmlns:a16="http://schemas.microsoft.com/office/drawing/2014/main" id="{00A3ACB6-906A-CDD6-28E7-A97500FA53D2}"/>
              </a:ext>
            </a:extLst>
          </p:cNvPr>
          <p:cNvSpPr/>
          <p:nvPr/>
        </p:nvSpPr>
        <p:spPr>
          <a:xfrm>
            <a:off x="10375296" y="95654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DOI</a:t>
            </a:r>
          </a:p>
        </p:txBody>
      </p:sp>
      <p:sp>
        <p:nvSpPr>
          <p:cNvPr id="7" name="Rectangle: Rounded Corners 6">
            <a:hlinkClick r:id="rId4" action="ppaction://hlinksldjump"/>
            <a:extLst>
              <a:ext uri="{FF2B5EF4-FFF2-40B4-BE49-F238E27FC236}">
                <a16:creationId xmlns:a16="http://schemas.microsoft.com/office/drawing/2014/main" id="{2793918C-3BFD-0ABE-19C7-65CAE46F6F9B}"/>
              </a:ext>
            </a:extLst>
          </p:cNvPr>
          <p:cNvSpPr/>
          <p:nvPr/>
        </p:nvSpPr>
        <p:spPr>
          <a:xfrm>
            <a:off x="10375296" y="55268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bg1"/>
                </a:solidFill>
                <a:cs typeface="B Nazanin" panose="00000400000000000000" pitchFamily="2" charset="-78"/>
              </a:rPr>
              <a:t>معرفی منابع</a:t>
            </a:r>
            <a:endParaRPr lang="en-US" sz="1400" b="1" dirty="0">
              <a:solidFill>
                <a:schemeClr val="bg1"/>
              </a:solidFill>
              <a:cs typeface="B Nazanin" panose="00000400000000000000" pitchFamily="2" charset="-78"/>
            </a:endParaRPr>
          </a:p>
        </p:txBody>
      </p:sp>
      <p:pic>
        <p:nvPicPr>
          <p:cNvPr id="8" name="Picture 7">
            <a:extLst>
              <a:ext uri="{FF2B5EF4-FFF2-40B4-BE49-F238E27FC236}">
                <a16:creationId xmlns:a16="http://schemas.microsoft.com/office/drawing/2014/main" id="{69D8A040-2D85-5793-3332-0BF1C0513DA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9" name="TextBox 8">
            <a:extLst>
              <a:ext uri="{FF2B5EF4-FFF2-40B4-BE49-F238E27FC236}">
                <a16:creationId xmlns:a16="http://schemas.microsoft.com/office/drawing/2014/main" id="{4205EEB6-4618-2821-C922-3F8F4AB75B6A}"/>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10" name="Rectangle: Rounded Corners 9">
            <a:hlinkClick r:id="rId6" action="ppaction://hlinksldjump"/>
            <a:extLst>
              <a:ext uri="{FF2B5EF4-FFF2-40B4-BE49-F238E27FC236}">
                <a16:creationId xmlns:a16="http://schemas.microsoft.com/office/drawing/2014/main" id="{3AF680E8-FD67-EF67-9098-8B3850C57883}"/>
              </a:ext>
            </a:extLst>
          </p:cNvPr>
          <p:cNvSpPr/>
          <p:nvPr/>
        </p:nvSpPr>
        <p:spPr>
          <a:xfrm>
            <a:off x="10375296" y="138580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علم سنجی</a:t>
            </a:r>
            <a:endParaRPr lang="en-US" sz="1400" b="1" dirty="0">
              <a:solidFill>
                <a:schemeClr val="bg1"/>
              </a:solidFill>
              <a:cs typeface="B Nazanin" panose="00000400000000000000" pitchFamily="2" charset="-78"/>
            </a:endParaRPr>
          </a:p>
        </p:txBody>
      </p:sp>
      <p:sp>
        <p:nvSpPr>
          <p:cNvPr id="11" name="Rectangle: Rounded Corners 10">
            <a:hlinkClick r:id="rId7" action="ppaction://hlinksldjump"/>
            <a:extLst>
              <a:ext uri="{FF2B5EF4-FFF2-40B4-BE49-F238E27FC236}">
                <a16:creationId xmlns:a16="http://schemas.microsoft.com/office/drawing/2014/main" id="{B51A06C7-8B5F-E246-296B-4F63DEB361A1}"/>
              </a:ext>
            </a:extLst>
          </p:cNvPr>
          <p:cNvSpPr/>
          <p:nvPr/>
        </p:nvSpPr>
        <p:spPr>
          <a:xfrm>
            <a:off x="10375296" y="1815066"/>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رتبه بندی نشریات</a:t>
            </a:r>
            <a:endParaRPr lang="en-US" sz="1400" b="1" dirty="0">
              <a:solidFill>
                <a:schemeClr val="bg1"/>
              </a:solidFill>
              <a:cs typeface="B Nazanin" panose="00000400000000000000" pitchFamily="2" charset="-78"/>
            </a:endParaRPr>
          </a:p>
        </p:txBody>
      </p:sp>
      <p:sp>
        <p:nvSpPr>
          <p:cNvPr id="12" name="Rectangle: Rounded Corners 11">
            <a:hlinkClick r:id="rId8" action="ppaction://hlinksldjump"/>
            <a:extLst>
              <a:ext uri="{FF2B5EF4-FFF2-40B4-BE49-F238E27FC236}">
                <a16:creationId xmlns:a16="http://schemas.microsoft.com/office/drawing/2014/main" id="{82BC91D9-EDD6-E9E4-9A7F-AE285EE17247}"/>
              </a:ext>
            </a:extLst>
          </p:cNvPr>
          <p:cNvSpPr/>
          <p:nvPr/>
        </p:nvSpPr>
        <p:spPr>
          <a:xfrm>
            <a:off x="10375296" y="264309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دریافت مقاله</a:t>
            </a:r>
            <a:endParaRPr lang="en-US" sz="1400" b="1" dirty="0">
              <a:solidFill>
                <a:schemeClr val="bg1"/>
              </a:solidFill>
              <a:cs typeface="B Nazanin" panose="00000400000000000000" pitchFamily="2" charset="-78"/>
            </a:endParaRPr>
          </a:p>
        </p:txBody>
      </p:sp>
      <p:sp>
        <p:nvSpPr>
          <p:cNvPr id="13" name="Rectangle: Rounded Corners 12">
            <a:hlinkClick r:id="rId9" action="ppaction://hlinksldjump"/>
            <a:extLst>
              <a:ext uri="{FF2B5EF4-FFF2-40B4-BE49-F238E27FC236}">
                <a16:creationId xmlns:a16="http://schemas.microsoft.com/office/drawing/2014/main" id="{33FB3442-FDEA-2CAE-CBEB-28439636C3DD}"/>
              </a:ext>
            </a:extLst>
          </p:cNvPr>
          <p:cNvSpPr/>
          <p:nvPr/>
        </p:nvSpPr>
        <p:spPr>
          <a:xfrm>
            <a:off x="10375296" y="305541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سامانه پژوهشیار</a:t>
            </a:r>
            <a:endParaRPr lang="en-US" sz="1400" b="1" dirty="0">
              <a:solidFill>
                <a:schemeClr val="bg1"/>
              </a:solidFill>
              <a:cs typeface="B Nazanin" panose="00000400000000000000" pitchFamily="2" charset="-78"/>
            </a:endParaRPr>
          </a:p>
        </p:txBody>
      </p:sp>
      <p:sp>
        <p:nvSpPr>
          <p:cNvPr id="14" name="Rectangle: Rounded Corners 13">
            <a:hlinkClick r:id="rId10" action="ppaction://hlinksldjump"/>
            <a:extLst>
              <a:ext uri="{FF2B5EF4-FFF2-40B4-BE49-F238E27FC236}">
                <a16:creationId xmlns:a16="http://schemas.microsoft.com/office/drawing/2014/main" id="{6E032199-8CA2-00F8-7749-AC255EA2FA37}"/>
              </a:ext>
            </a:extLst>
          </p:cNvPr>
          <p:cNvSpPr/>
          <p:nvPr/>
        </p:nvSpPr>
        <p:spPr>
          <a:xfrm>
            <a:off x="10375296" y="347620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ORCID</a:t>
            </a:r>
          </a:p>
        </p:txBody>
      </p:sp>
      <p:sp>
        <p:nvSpPr>
          <p:cNvPr id="15" name="Rectangle: Rounded Corners 14">
            <a:hlinkClick r:id="rId11" action="ppaction://hlinksldjump"/>
            <a:extLst>
              <a:ext uri="{FF2B5EF4-FFF2-40B4-BE49-F238E27FC236}">
                <a16:creationId xmlns:a16="http://schemas.microsoft.com/office/drawing/2014/main" id="{F8538291-3B1E-7C7B-2BC6-6B1F1EBEE58C}"/>
              </a:ext>
            </a:extLst>
          </p:cNvPr>
          <p:cNvSpPr/>
          <p:nvPr/>
        </p:nvSpPr>
        <p:spPr>
          <a:xfrm>
            <a:off x="10375296" y="388852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ساختار مقاله</a:t>
            </a:r>
            <a:endParaRPr lang="en-US" sz="1400" b="1" dirty="0">
              <a:solidFill>
                <a:schemeClr val="bg1"/>
              </a:solidFill>
              <a:cs typeface="B Nazanin" panose="00000400000000000000" pitchFamily="2" charset="-78"/>
            </a:endParaRPr>
          </a:p>
        </p:txBody>
      </p:sp>
      <p:sp>
        <p:nvSpPr>
          <p:cNvPr id="16" name="Rectangle: Rounded Corners 15">
            <a:hlinkClick r:id="rId12" action="ppaction://hlinksldjump"/>
            <a:extLst>
              <a:ext uri="{FF2B5EF4-FFF2-40B4-BE49-F238E27FC236}">
                <a16:creationId xmlns:a16="http://schemas.microsoft.com/office/drawing/2014/main" id="{4392F86C-7AF1-EA28-51C1-5E5733B4BD32}"/>
              </a:ext>
            </a:extLst>
          </p:cNvPr>
          <p:cNvSpPr/>
          <p:nvPr/>
        </p:nvSpPr>
        <p:spPr>
          <a:xfrm>
            <a:off x="10375296" y="4309320"/>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tx1"/>
                </a:solidFill>
                <a:cs typeface="B Nazanin" panose="00000400000000000000" pitchFamily="2" charset="-78"/>
              </a:rPr>
              <a:t>ارجاع دهی و نکات مهم</a:t>
            </a:r>
            <a:endParaRPr lang="en-US" sz="1400" b="1" dirty="0">
              <a:solidFill>
                <a:schemeClr val="tx1"/>
              </a:solidFill>
              <a:cs typeface="B Nazanin" panose="00000400000000000000" pitchFamily="2" charset="-78"/>
            </a:endParaRPr>
          </a:p>
        </p:txBody>
      </p:sp>
      <p:sp>
        <p:nvSpPr>
          <p:cNvPr id="18" name="Rectangle: Rounded Corners 17">
            <a:hlinkClick r:id="rId13" action="ppaction://hlinksldjump"/>
            <a:extLst>
              <a:ext uri="{FF2B5EF4-FFF2-40B4-BE49-F238E27FC236}">
                <a16:creationId xmlns:a16="http://schemas.microsoft.com/office/drawing/2014/main" id="{4730BE1D-744E-9921-E93F-5EF82320BB06}"/>
              </a:ext>
            </a:extLst>
          </p:cNvPr>
          <p:cNvSpPr/>
          <p:nvPr/>
        </p:nvSpPr>
        <p:spPr>
          <a:xfrm>
            <a:off x="10375296" y="473011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انواع مقاله</a:t>
            </a:r>
            <a:endParaRPr lang="en-US" sz="1400" b="1" dirty="0">
              <a:solidFill>
                <a:schemeClr val="bg1"/>
              </a:solidFill>
              <a:cs typeface="B Nazanin" panose="00000400000000000000" pitchFamily="2" charset="-78"/>
            </a:endParaRPr>
          </a:p>
        </p:txBody>
      </p:sp>
      <p:sp>
        <p:nvSpPr>
          <p:cNvPr id="19" name="Rectangle: Rounded Corners 18">
            <a:hlinkClick r:id="rId14" action="ppaction://hlinksldjump"/>
            <a:extLst>
              <a:ext uri="{FF2B5EF4-FFF2-40B4-BE49-F238E27FC236}">
                <a16:creationId xmlns:a16="http://schemas.microsoft.com/office/drawing/2014/main" id="{77350D4C-2B9F-5CDD-8AD1-E34D2F86B929}"/>
              </a:ext>
            </a:extLst>
          </p:cNvPr>
          <p:cNvSpPr/>
          <p:nvPr/>
        </p:nvSpPr>
        <p:spPr>
          <a:xfrm>
            <a:off x="10375296" y="515090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پذیرش و داوری</a:t>
            </a:r>
            <a:endParaRPr lang="en-US" sz="1400" b="1" dirty="0">
              <a:solidFill>
                <a:schemeClr val="bg1"/>
              </a:solidFill>
              <a:cs typeface="B Nazanin" panose="00000400000000000000" pitchFamily="2" charset="-78"/>
            </a:endParaRPr>
          </a:p>
        </p:txBody>
      </p:sp>
      <p:sp>
        <p:nvSpPr>
          <p:cNvPr id="20" name="Rectangle: Rounded Corners 19">
            <a:hlinkClick r:id="rId15" action="ppaction://hlinksldjump"/>
            <a:extLst>
              <a:ext uri="{FF2B5EF4-FFF2-40B4-BE49-F238E27FC236}">
                <a16:creationId xmlns:a16="http://schemas.microsoft.com/office/drawing/2014/main" id="{8A24B6BC-CD7C-85F0-1211-7A90764AA42B}"/>
              </a:ext>
            </a:extLst>
          </p:cNvPr>
          <p:cNvSpPr/>
          <p:nvPr/>
        </p:nvSpPr>
        <p:spPr>
          <a:xfrm>
            <a:off x="10375296" y="55632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سئو آکادمیک</a:t>
            </a:r>
            <a:endParaRPr lang="en-US" sz="1400" b="1" dirty="0">
              <a:solidFill>
                <a:schemeClr val="bg1"/>
              </a:solidFill>
              <a:cs typeface="B Nazanin" panose="00000400000000000000" pitchFamily="2" charset="-78"/>
            </a:endParaRPr>
          </a:p>
        </p:txBody>
      </p:sp>
      <p:sp>
        <p:nvSpPr>
          <p:cNvPr id="21" name="Rectangle: Rounded Corners 20">
            <a:hlinkClick r:id="rId16" action="ppaction://hlinksldjump"/>
            <a:extLst>
              <a:ext uri="{FF2B5EF4-FFF2-40B4-BE49-F238E27FC236}">
                <a16:creationId xmlns:a16="http://schemas.microsoft.com/office/drawing/2014/main" id="{F9D48BA3-524D-5FA6-4A91-F7868A703F0C}"/>
              </a:ext>
            </a:extLst>
          </p:cNvPr>
          <p:cNvSpPr/>
          <p:nvPr/>
        </p:nvSpPr>
        <p:spPr>
          <a:xfrm>
            <a:off x="10375297" y="597554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MaxQDA</a:t>
            </a:r>
            <a:endParaRPr lang="en-US" sz="1400" b="1" dirty="0">
              <a:solidFill>
                <a:schemeClr val="bg1"/>
              </a:solidFill>
              <a:cs typeface="B Nazanin" panose="00000400000000000000" pitchFamily="2" charset="-78"/>
            </a:endParaRPr>
          </a:p>
        </p:txBody>
      </p:sp>
      <p:sp>
        <p:nvSpPr>
          <p:cNvPr id="36" name="Rectangle: Rounded Corners 35">
            <a:hlinkClick r:id="rId17" action="ppaction://hlinksldjump"/>
            <a:extLst>
              <a:ext uri="{FF2B5EF4-FFF2-40B4-BE49-F238E27FC236}">
                <a16:creationId xmlns:a16="http://schemas.microsoft.com/office/drawing/2014/main" id="{F1C8F2F5-11E2-47BF-3C4B-D0E8D137C794}"/>
              </a:ext>
            </a:extLst>
          </p:cNvPr>
          <p:cNvSpPr/>
          <p:nvPr/>
        </p:nvSpPr>
        <p:spPr>
          <a:xfrm>
            <a:off x="10375296" y="6396329"/>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روش‌های تحقیق منتخب</a:t>
            </a:r>
            <a:endParaRPr lang="en-US" sz="1400" b="1" dirty="0">
              <a:solidFill>
                <a:schemeClr val="bg1"/>
              </a:solidFill>
              <a:cs typeface="B Nazanin" panose="00000400000000000000" pitchFamily="2" charset="-78"/>
            </a:endParaRPr>
          </a:p>
        </p:txBody>
      </p:sp>
      <p:sp>
        <p:nvSpPr>
          <p:cNvPr id="37" name="Rectangle: Rounded Corners 36">
            <a:hlinkClick r:id="rId7" action="ppaction://hlinksldjump"/>
            <a:extLst>
              <a:ext uri="{FF2B5EF4-FFF2-40B4-BE49-F238E27FC236}">
                <a16:creationId xmlns:a16="http://schemas.microsoft.com/office/drawing/2014/main" id="{3318C431-44F1-8E96-40BE-AC601CEF4E2C}"/>
              </a:ext>
            </a:extLst>
          </p:cNvPr>
          <p:cNvSpPr/>
          <p:nvPr/>
        </p:nvSpPr>
        <p:spPr>
          <a:xfrm>
            <a:off x="10380825" y="2239233"/>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VOSViewer</a:t>
            </a:r>
            <a:endParaRPr lang="en-US" sz="14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190805495"/>
      </p:ext>
    </p:extLst>
  </p:cSld>
  <p:clrMapOvr>
    <a:masterClrMapping/>
  </p:clrMapOvr>
  <p:transition spd="med">
    <p:pull/>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31ECED-F382-4404-2AA7-AA5037719464}"/>
              </a:ext>
            </a:extLst>
          </p:cNvPr>
          <p:cNvSpPr>
            <a:spLocks noGrp="1"/>
          </p:cNvSpPr>
          <p:nvPr>
            <p:ph type="title"/>
          </p:nvPr>
        </p:nvSpPr>
        <p:spPr>
          <a:xfrm>
            <a:off x="214604" y="365125"/>
            <a:ext cx="9685176" cy="707895"/>
          </a:xfrm>
          <a:solidFill>
            <a:schemeClr val="accent1">
              <a:lumMod val="40000"/>
              <a:lumOff val="60000"/>
            </a:schemeClr>
          </a:solidFill>
        </p:spPr>
        <p:txBody>
          <a:bodyPr>
            <a:noAutofit/>
          </a:bodyPr>
          <a:lstStyle/>
          <a:p>
            <a:pPr algn="r" rtl="1"/>
            <a:r>
              <a:rPr lang="fa-IR" sz="3600" b="1" dirty="0">
                <a:cs typeface="B Nazanin" panose="00000400000000000000" pitchFamily="2" charset="-78"/>
              </a:rPr>
              <a:t>نکات مهم تدوین مقاله » </a:t>
            </a:r>
            <a:r>
              <a:rPr lang="en-US" sz="3600" b="1" dirty="0">
                <a:cs typeface="B Nazanin" panose="00000400000000000000" pitchFamily="2" charset="-78"/>
              </a:rPr>
              <a:t>  https://grammarly.com</a:t>
            </a:r>
          </a:p>
        </p:txBody>
      </p:sp>
      <p:sp>
        <p:nvSpPr>
          <p:cNvPr id="17" name="Content Placeholder 2">
            <a:extLst>
              <a:ext uri="{FF2B5EF4-FFF2-40B4-BE49-F238E27FC236}">
                <a16:creationId xmlns:a16="http://schemas.microsoft.com/office/drawing/2014/main" id="{168E09BE-5C6B-1FBB-2BFF-AC850B8824F9}"/>
              </a:ext>
            </a:extLst>
          </p:cNvPr>
          <p:cNvSpPr>
            <a:spLocks noGrp="1"/>
          </p:cNvSpPr>
          <p:nvPr>
            <p:ph idx="1"/>
          </p:nvPr>
        </p:nvSpPr>
        <p:spPr>
          <a:xfrm>
            <a:off x="214604" y="1226220"/>
            <a:ext cx="9685176" cy="5479380"/>
          </a:xfrm>
        </p:spPr>
        <p:txBody>
          <a:bodyPr>
            <a:normAutofit/>
          </a:bodyPr>
          <a:lstStyle/>
          <a:p>
            <a:pPr marL="0" indent="0" algn="r" rtl="1">
              <a:buNone/>
            </a:pPr>
            <a:r>
              <a:rPr lang="fa-IR" sz="2400" b="1" dirty="0">
                <a:solidFill>
                  <a:srgbClr val="C00000"/>
                </a:solidFill>
                <a:cs typeface="B Nazanin" panose="00000400000000000000" pitchFamily="2" charset="-78"/>
              </a:rPr>
              <a:t>نمایش و امکان اصلاح نکات گرامری که می‌تواند باعث عدم پذیرش مقاله شود</a:t>
            </a:r>
          </a:p>
          <a:p>
            <a:pPr marL="0" indent="0" algn="r" rtl="1">
              <a:buNone/>
            </a:pPr>
            <a:r>
              <a:rPr lang="fa-IR" sz="2400" b="1" dirty="0">
                <a:cs typeface="B Nazanin" panose="00000400000000000000" pitchFamily="2" charset="-78"/>
              </a:rPr>
              <a:t>به لهجه مورد پذیرش نشریه (انگلیسی یا آمریکایی) توجه شود</a:t>
            </a:r>
          </a:p>
        </p:txBody>
      </p:sp>
      <p:pic>
        <p:nvPicPr>
          <p:cNvPr id="4" name="Picture 3">
            <a:extLst>
              <a:ext uri="{FF2B5EF4-FFF2-40B4-BE49-F238E27FC236}">
                <a16:creationId xmlns:a16="http://schemas.microsoft.com/office/drawing/2014/main" id="{5C5619D1-C4C0-16C3-1A5F-FA9C50C0195B}"/>
              </a:ext>
            </a:extLst>
          </p:cNvPr>
          <p:cNvPicPr>
            <a:picLocks noChangeAspect="1"/>
          </p:cNvPicPr>
          <p:nvPr/>
        </p:nvPicPr>
        <p:blipFill rotWithShape="1">
          <a:blip r:embed="rId2"/>
          <a:srcRect b="20226"/>
          <a:stretch/>
        </p:blipFill>
        <p:spPr>
          <a:xfrm>
            <a:off x="412097" y="2107370"/>
            <a:ext cx="9290189" cy="4750630"/>
          </a:xfrm>
          <a:prstGeom prst="rect">
            <a:avLst/>
          </a:prstGeom>
        </p:spPr>
      </p:pic>
      <p:sp>
        <p:nvSpPr>
          <p:cNvPr id="7" name="Arrow: Up 6">
            <a:extLst>
              <a:ext uri="{FF2B5EF4-FFF2-40B4-BE49-F238E27FC236}">
                <a16:creationId xmlns:a16="http://schemas.microsoft.com/office/drawing/2014/main" id="{19AA824E-2781-28AC-88E5-CE3D4237CAA4}"/>
              </a:ext>
            </a:extLst>
          </p:cNvPr>
          <p:cNvSpPr/>
          <p:nvPr/>
        </p:nvSpPr>
        <p:spPr>
          <a:xfrm rot="3080340">
            <a:off x="4732868" y="3846326"/>
            <a:ext cx="484632" cy="978408"/>
          </a:xfrm>
          <a:prstGeom prst="upArrow">
            <a:avLst/>
          </a:prstGeom>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8" name="Arrow: Up 7">
            <a:extLst>
              <a:ext uri="{FF2B5EF4-FFF2-40B4-BE49-F238E27FC236}">
                <a16:creationId xmlns:a16="http://schemas.microsoft.com/office/drawing/2014/main" id="{922A3B90-15C8-64EB-7D57-0E8FB2BDA2EE}"/>
              </a:ext>
            </a:extLst>
          </p:cNvPr>
          <p:cNvSpPr/>
          <p:nvPr/>
        </p:nvSpPr>
        <p:spPr>
          <a:xfrm rot="8553747">
            <a:off x="2836336" y="2782918"/>
            <a:ext cx="484632" cy="978408"/>
          </a:xfrm>
          <a:prstGeom prst="upArrow">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912F3406-D173-AF4F-59A9-D032A2DD45F7}"/>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Rounded Corners 5">
            <a:hlinkClick r:id="rId3" action="ppaction://hlinksldjump"/>
            <a:extLst>
              <a:ext uri="{FF2B5EF4-FFF2-40B4-BE49-F238E27FC236}">
                <a16:creationId xmlns:a16="http://schemas.microsoft.com/office/drawing/2014/main" id="{7193871D-88EA-40C9-DC81-8847C153ED0D}"/>
              </a:ext>
            </a:extLst>
          </p:cNvPr>
          <p:cNvSpPr/>
          <p:nvPr/>
        </p:nvSpPr>
        <p:spPr>
          <a:xfrm>
            <a:off x="10375296" y="95654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DOI</a:t>
            </a:r>
          </a:p>
        </p:txBody>
      </p:sp>
      <p:sp>
        <p:nvSpPr>
          <p:cNvPr id="9" name="Rectangle: Rounded Corners 8">
            <a:hlinkClick r:id="rId4" action="ppaction://hlinksldjump"/>
            <a:extLst>
              <a:ext uri="{FF2B5EF4-FFF2-40B4-BE49-F238E27FC236}">
                <a16:creationId xmlns:a16="http://schemas.microsoft.com/office/drawing/2014/main" id="{A88C8287-9517-A56F-2183-9C3E29822D6B}"/>
              </a:ext>
            </a:extLst>
          </p:cNvPr>
          <p:cNvSpPr/>
          <p:nvPr/>
        </p:nvSpPr>
        <p:spPr>
          <a:xfrm>
            <a:off x="10375296" y="55268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bg1"/>
                </a:solidFill>
                <a:cs typeface="B Nazanin" panose="00000400000000000000" pitchFamily="2" charset="-78"/>
              </a:rPr>
              <a:t>معرفی منابع</a:t>
            </a:r>
            <a:endParaRPr lang="en-US" sz="1400" b="1" dirty="0">
              <a:solidFill>
                <a:schemeClr val="bg1"/>
              </a:solidFill>
              <a:cs typeface="B Nazanin" panose="00000400000000000000" pitchFamily="2" charset="-78"/>
            </a:endParaRPr>
          </a:p>
        </p:txBody>
      </p:sp>
      <p:pic>
        <p:nvPicPr>
          <p:cNvPr id="10" name="Picture 9">
            <a:extLst>
              <a:ext uri="{FF2B5EF4-FFF2-40B4-BE49-F238E27FC236}">
                <a16:creationId xmlns:a16="http://schemas.microsoft.com/office/drawing/2014/main" id="{FF980E0D-BFAB-1DD6-A494-47F8B72B12F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11" name="TextBox 10">
            <a:extLst>
              <a:ext uri="{FF2B5EF4-FFF2-40B4-BE49-F238E27FC236}">
                <a16:creationId xmlns:a16="http://schemas.microsoft.com/office/drawing/2014/main" id="{FA21283B-F69B-BD90-F437-9697B7ED8D2F}"/>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12" name="Rectangle: Rounded Corners 11">
            <a:hlinkClick r:id="rId6" action="ppaction://hlinksldjump"/>
            <a:extLst>
              <a:ext uri="{FF2B5EF4-FFF2-40B4-BE49-F238E27FC236}">
                <a16:creationId xmlns:a16="http://schemas.microsoft.com/office/drawing/2014/main" id="{BA8C7624-D138-3FFB-0743-867984447422}"/>
              </a:ext>
            </a:extLst>
          </p:cNvPr>
          <p:cNvSpPr/>
          <p:nvPr/>
        </p:nvSpPr>
        <p:spPr>
          <a:xfrm>
            <a:off x="10375296" y="138580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علم سنجی</a:t>
            </a:r>
            <a:endParaRPr lang="en-US" sz="1400" b="1" dirty="0">
              <a:solidFill>
                <a:schemeClr val="bg1"/>
              </a:solidFill>
              <a:cs typeface="B Nazanin" panose="00000400000000000000" pitchFamily="2" charset="-78"/>
            </a:endParaRPr>
          </a:p>
        </p:txBody>
      </p:sp>
      <p:sp>
        <p:nvSpPr>
          <p:cNvPr id="13" name="Rectangle: Rounded Corners 12">
            <a:hlinkClick r:id="rId7" action="ppaction://hlinksldjump"/>
            <a:extLst>
              <a:ext uri="{FF2B5EF4-FFF2-40B4-BE49-F238E27FC236}">
                <a16:creationId xmlns:a16="http://schemas.microsoft.com/office/drawing/2014/main" id="{6C597464-C146-C240-6ABB-B87027E58813}"/>
              </a:ext>
            </a:extLst>
          </p:cNvPr>
          <p:cNvSpPr/>
          <p:nvPr/>
        </p:nvSpPr>
        <p:spPr>
          <a:xfrm>
            <a:off x="10375296" y="1815066"/>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رتبه بندی نشریات</a:t>
            </a:r>
            <a:endParaRPr lang="en-US" sz="1400" b="1" dirty="0">
              <a:solidFill>
                <a:schemeClr val="bg1"/>
              </a:solidFill>
              <a:cs typeface="B Nazanin" panose="00000400000000000000" pitchFamily="2" charset="-78"/>
            </a:endParaRPr>
          </a:p>
        </p:txBody>
      </p:sp>
      <p:sp>
        <p:nvSpPr>
          <p:cNvPr id="14" name="Rectangle: Rounded Corners 13">
            <a:hlinkClick r:id="rId8" action="ppaction://hlinksldjump"/>
            <a:extLst>
              <a:ext uri="{FF2B5EF4-FFF2-40B4-BE49-F238E27FC236}">
                <a16:creationId xmlns:a16="http://schemas.microsoft.com/office/drawing/2014/main" id="{77A7533D-275E-520C-B99C-FFB6999D7E73}"/>
              </a:ext>
            </a:extLst>
          </p:cNvPr>
          <p:cNvSpPr/>
          <p:nvPr/>
        </p:nvSpPr>
        <p:spPr>
          <a:xfrm>
            <a:off x="10375296" y="264309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دریافت مقاله</a:t>
            </a:r>
            <a:endParaRPr lang="en-US" sz="1400" b="1" dirty="0">
              <a:solidFill>
                <a:schemeClr val="bg1"/>
              </a:solidFill>
              <a:cs typeface="B Nazanin" panose="00000400000000000000" pitchFamily="2" charset="-78"/>
            </a:endParaRPr>
          </a:p>
        </p:txBody>
      </p:sp>
      <p:sp>
        <p:nvSpPr>
          <p:cNvPr id="15" name="Rectangle: Rounded Corners 14">
            <a:hlinkClick r:id="rId9" action="ppaction://hlinksldjump"/>
            <a:extLst>
              <a:ext uri="{FF2B5EF4-FFF2-40B4-BE49-F238E27FC236}">
                <a16:creationId xmlns:a16="http://schemas.microsoft.com/office/drawing/2014/main" id="{53C5EF1F-3586-E99F-13EF-C4AC8E101CB6}"/>
              </a:ext>
            </a:extLst>
          </p:cNvPr>
          <p:cNvSpPr/>
          <p:nvPr/>
        </p:nvSpPr>
        <p:spPr>
          <a:xfrm>
            <a:off x="10375296" y="305541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سامانه پژوهشیار</a:t>
            </a:r>
            <a:endParaRPr lang="en-US" sz="1400" b="1" dirty="0">
              <a:solidFill>
                <a:schemeClr val="bg1"/>
              </a:solidFill>
              <a:cs typeface="B Nazanin" panose="00000400000000000000" pitchFamily="2" charset="-78"/>
            </a:endParaRPr>
          </a:p>
        </p:txBody>
      </p:sp>
      <p:sp>
        <p:nvSpPr>
          <p:cNvPr id="16" name="Rectangle: Rounded Corners 15">
            <a:hlinkClick r:id="rId10" action="ppaction://hlinksldjump"/>
            <a:extLst>
              <a:ext uri="{FF2B5EF4-FFF2-40B4-BE49-F238E27FC236}">
                <a16:creationId xmlns:a16="http://schemas.microsoft.com/office/drawing/2014/main" id="{752ED0D7-440B-6DF8-807C-9731854790D5}"/>
              </a:ext>
            </a:extLst>
          </p:cNvPr>
          <p:cNvSpPr/>
          <p:nvPr/>
        </p:nvSpPr>
        <p:spPr>
          <a:xfrm>
            <a:off x="10375296" y="347620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ORCID</a:t>
            </a:r>
          </a:p>
        </p:txBody>
      </p:sp>
      <p:sp>
        <p:nvSpPr>
          <p:cNvPr id="18" name="Rectangle: Rounded Corners 17">
            <a:hlinkClick r:id="rId11" action="ppaction://hlinksldjump"/>
            <a:extLst>
              <a:ext uri="{FF2B5EF4-FFF2-40B4-BE49-F238E27FC236}">
                <a16:creationId xmlns:a16="http://schemas.microsoft.com/office/drawing/2014/main" id="{C41EEEFB-9572-A684-526C-5F5BC120C842}"/>
              </a:ext>
            </a:extLst>
          </p:cNvPr>
          <p:cNvSpPr/>
          <p:nvPr/>
        </p:nvSpPr>
        <p:spPr>
          <a:xfrm>
            <a:off x="10375296" y="388852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ساختار مقاله</a:t>
            </a:r>
            <a:endParaRPr lang="en-US" sz="1400" b="1" dirty="0">
              <a:solidFill>
                <a:schemeClr val="bg1"/>
              </a:solidFill>
              <a:cs typeface="B Nazanin" panose="00000400000000000000" pitchFamily="2" charset="-78"/>
            </a:endParaRPr>
          </a:p>
        </p:txBody>
      </p:sp>
      <p:sp>
        <p:nvSpPr>
          <p:cNvPr id="19" name="Rectangle: Rounded Corners 18">
            <a:hlinkClick r:id="rId12" action="ppaction://hlinksldjump"/>
            <a:extLst>
              <a:ext uri="{FF2B5EF4-FFF2-40B4-BE49-F238E27FC236}">
                <a16:creationId xmlns:a16="http://schemas.microsoft.com/office/drawing/2014/main" id="{2A5E9D4C-1B07-13B2-9799-9949CD899927}"/>
              </a:ext>
            </a:extLst>
          </p:cNvPr>
          <p:cNvSpPr/>
          <p:nvPr/>
        </p:nvSpPr>
        <p:spPr>
          <a:xfrm>
            <a:off x="10375296" y="4309320"/>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tx1"/>
                </a:solidFill>
                <a:cs typeface="B Nazanin" panose="00000400000000000000" pitchFamily="2" charset="-78"/>
              </a:rPr>
              <a:t>ارجاع دهی و نکات مهم</a:t>
            </a:r>
            <a:endParaRPr lang="en-US" sz="1400" b="1" dirty="0">
              <a:solidFill>
                <a:schemeClr val="tx1"/>
              </a:solidFill>
              <a:cs typeface="B Nazanin" panose="00000400000000000000" pitchFamily="2" charset="-78"/>
            </a:endParaRPr>
          </a:p>
        </p:txBody>
      </p:sp>
      <p:sp>
        <p:nvSpPr>
          <p:cNvPr id="20" name="Rectangle: Rounded Corners 19">
            <a:hlinkClick r:id="rId13" action="ppaction://hlinksldjump"/>
            <a:extLst>
              <a:ext uri="{FF2B5EF4-FFF2-40B4-BE49-F238E27FC236}">
                <a16:creationId xmlns:a16="http://schemas.microsoft.com/office/drawing/2014/main" id="{7F91439B-720E-76ED-F80E-DBB1B3B282F2}"/>
              </a:ext>
            </a:extLst>
          </p:cNvPr>
          <p:cNvSpPr/>
          <p:nvPr/>
        </p:nvSpPr>
        <p:spPr>
          <a:xfrm>
            <a:off x="10375296" y="473011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انواع مقاله</a:t>
            </a:r>
            <a:endParaRPr lang="en-US" sz="1400" b="1" dirty="0">
              <a:solidFill>
                <a:schemeClr val="bg1"/>
              </a:solidFill>
              <a:cs typeface="B Nazanin" panose="00000400000000000000" pitchFamily="2" charset="-78"/>
            </a:endParaRPr>
          </a:p>
        </p:txBody>
      </p:sp>
      <p:sp>
        <p:nvSpPr>
          <p:cNvPr id="21" name="Rectangle: Rounded Corners 20">
            <a:hlinkClick r:id="rId14" action="ppaction://hlinksldjump"/>
            <a:extLst>
              <a:ext uri="{FF2B5EF4-FFF2-40B4-BE49-F238E27FC236}">
                <a16:creationId xmlns:a16="http://schemas.microsoft.com/office/drawing/2014/main" id="{AED47823-8772-CDDC-D97F-65B79D284849}"/>
              </a:ext>
            </a:extLst>
          </p:cNvPr>
          <p:cNvSpPr/>
          <p:nvPr/>
        </p:nvSpPr>
        <p:spPr>
          <a:xfrm>
            <a:off x="10375296" y="515090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پذیرش و داوری</a:t>
            </a:r>
            <a:endParaRPr lang="en-US" sz="1400" b="1" dirty="0">
              <a:solidFill>
                <a:schemeClr val="bg1"/>
              </a:solidFill>
              <a:cs typeface="B Nazanin" panose="00000400000000000000" pitchFamily="2" charset="-78"/>
            </a:endParaRPr>
          </a:p>
        </p:txBody>
      </p:sp>
      <p:sp>
        <p:nvSpPr>
          <p:cNvPr id="36" name="Rectangle: Rounded Corners 35">
            <a:hlinkClick r:id="rId15" action="ppaction://hlinksldjump"/>
            <a:extLst>
              <a:ext uri="{FF2B5EF4-FFF2-40B4-BE49-F238E27FC236}">
                <a16:creationId xmlns:a16="http://schemas.microsoft.com/office/drawing/2014/main" id="{1C461E6F-D074-6CB4-AB0D-69AAD6D4ABD6}"/>
              </a:ext>
            </a:extLst>
          </p:cNvPr>
          <p:cNvSpPr/>
          <p:nvPr/>
        </p:nvSpPr>
        <p:spPr>
          <a:xfrm>
            <a:off x="10375296" y="55632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سئو آکادمیک</a:t>
            </a:r>
            <a:endParaRPr lang="en-US" sz="1400" b="1" dirty="0">
              <a:solidFill>
                <a:schemeClr val="bg1"/>
              </a:solidFill>
              <a:cs typeface="B Nazanin" panose="00000400000000000000" pitchFamily="2" charset="-78"/>
            </a:endParaRPr>
          </a:p>
        </p:txBody>
      </p:sp>
      <p:sp>
        <p:nvSpPr>
          <p:cNvPr id="37" name="Rectangle: Rounded Corners 36">
            <a:hlinkClick r:id="rId16" action="ppaction://hlinksldjump"/>
            <a:extLst>
              <a:ext uri="{FF2B5EF4-FFF2-40B4-BE49-F238E27FC236}">
                <a16:creationId xmlns:a16="http://schemas.microsoft.com/office/drawing/2014/main" id="{75892399-8113-C10B-2355-15198A222F67}"/>
              </a:ext>
            </a:extLst>
          </p:cNvPr>
          <p:cNvSpPr/>
          <p:nvPr/>
        </p:nvSpPr>
        <p:spPr>
          <a:xfrm>
            <a:off x="10375297" y="597554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MaxQDA</a:t>
            </a:r>
            <a:endParaRPr lang="en-US" sz="1400" b="1" dirty="0">
              <a:solidFill>
                <a:schemeClr val="bg1"/>
              </a:solidFill>
              <a:cs typeface="B Nazanin" panose="00000400000000000000" pitchFamily="2" charset="-78"/>
            </a:endParaRPr>
          </a:p>
        </p:txBody>
      </p:sp>
      <p:sp>
        <p:nvSpPr>
          <p:cNvPr id="38" name="Rectangle: Rounded Corners 37">
            <a:hlinkClick r:id="rId17" action="ppaction://hlinksldjump"/>
            <a:extLst>
              <a:ext uri="{FF2B5EF4-FFF2-40B4-BE49-F238E27FC236}">
                <a16:creationId xmlns:a16="http://schemas.microsoft.com/office/drawing/2014/main" id="{A30135DE-6B36-7C97-5324-D961DB7EF5E6}"/>
              </a:ext>
            </a:extLst>
          </p:cNvPr>
          <p:cNvSpPr/>
          <p:nvPr/>
        </p:nvSpPr>
        <p:spPr>
          <a:xfrm>
            <a:off x="10375296" y="6396329"/>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روش‌های تحقیق منتخب</a:t>
            </a:r>
            <a:endParaRPr lang="en-US" sz="1400" b="1" dirty="0">
              <a:solidFill>
                <a:schemeClr val="bg1"/>
              </a:solidFill>
              <a:cs typeface="B Nazanin" panose="00000400000000000000" pitchFamily="2" charset="-78"/>
            </a:endParaRPr>
          </a:p>
        </p:txBody>
      </p:sp>
      <p:sp>
        <p:nvSpPr>
          <p:cNvPr id="39" name="Rectangle: Rounded Corners 38">
            <a:hlinkClick r:id="rId7" action="ppaction://hlinksldjump"/>
            <a:extLst>
              <a:ext uri="{FF2B5EF4-FFF2-40B4-BE49-F238E27FC236}">
                <a16:creationId xmlns:a16="http://schemas.microsoft.com/office/drawing/2014/main" id="{6CA8CEB2-BC70-F573-0886-4A3825D7AC22}"/>
              </a:ext>
            </a:extLst>
          </p:cNvPr>
          <p:cNvSpPr/>
          <p:nvPr/>
        </p:nvSpPr>
        <p:spPr>
          <a:xfrm>
            <a:off x="10380825" y="2239233"/>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VOSViewer</a:t>
            </a:r>
            <a:endParaRPr lang="en-US" sz="14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1012162566"/>
      </p:ext>
    </p:extLst>
  </p:cSld>
  <p:clrMapOvr>
    <a:masterClrMapping/>
  </p:clrMapOvr>
  <p:transition spd="med">
    <p:pull/>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31ECED-F382-4404-2AA7-AA5037719464}"/>
              </a:ext>
            </a:extLst>
          </p:cNvPr>
          <p:cNvSpPr>
            <a:spLocks noGrp="1"/>
          </p:cNvSpPr>
          <p:nvPr>
            <p:ph type="title"/>
          </p:nvPr>
        </p:nvSpPr>
        <p:spPr>
          <a:xfrm>
            <a:off x="214604" y="365125"/>
            <a:ext cx="9685176" cy="707895"/>
          </a:xfrm>
          <a:solidFill>
            <a:schemeClr val="accent1">
              <a:lumMod val="40000"/>
              <a:lumOff val="60000"/>
            </a:schemeClr>
          </a:solidFill>
        </p:spPr>
        <p:txBody>
          <a:bodyPr>
            <a:noAutofit/>
          </a:bodyPr>
          <a:lstStyle/>
          <a:p>
            <a:pPr algn="r" rtl="1"/>
            <a:r>
              <a:rPr lang="fa-IR" sz="3600" b="1" dirty="0">
                <a:cs typeface="B Nazanin" panose="00000400000000000000" pitchFamily="2" charset="-78"/>
              </a:rPr>
              <a:t>نکات مهم تدوین مقاله » ارجاع معتبر</a:t>
            </a:r>
            <a:endParaRPr lang="en-US" sz="3600" b="1" dirty="0">
              <a:cs typeface="B Nazanin" panose="00000400000000000000" pitchFamily="2" charset="-78"/>
            </a:endParaRPr>
          </a:p>
        </p:txBody>
      </p:sp>
      <p:sp>
        <p:nvSpPr>
          <p:cNvPr id="17" name="Content Placeholder 2">
            <a:extLst>
              <a:ext uri="{FF2B5EF4-FFF2-40B4-BE49-F238E27FC236}">
                <a16:creationId xmlns:a16="http://schemas.microsoft.com/office/drawing/2014/main" id="{168E09BE-5C6B-1FBB-2BFF-AC850B8824F9}"/>
              </a:ext>
            </a:extLst>
          </p:cNvPr>
          <p:cNvSpPr>
            <a:spLocks noGrp="1"/>
          </p:cNvSpPr>
          <p:nvPr>
            <p:ph idx="1"/>
          </p:nvPr>
        </p:nvSpPr>
        <p:spPr>
          <a:xfrm>
            <a:off x="214604" y="1226220"/>
            <a:ext cx="9685176" cy="5479380"/>
          </a:xfrm>
        </p:spPr>
        <p:txBody>
          <a:bodyPr>
            <a:normAutofit/>
          </a:bodyPr>
          <a:lstStyle/>
          <a:p>
            <a:pPr marL="0" indent="0" algn="r" rtl="1">
              <a:buNone/>
            </a:pPr>
            <a:r>
              <a:rPr lang="fa-IR" sz="2400" b="1" dirty="0">
                <a:solidFill>
                  <a:srgbClr val="C00000"/>
                </a:solidFill>
                <a:cs typeface="B Nazanin" panose="00000400000000000000" pitchFamily="2" charset="-78"/>
                <a:sym typeface="Wingdings" panose="05000000000000000000" pitchFamily="2" charset="2"/>
              </a:rPr>
              <a:t> </a:t>
            </a:r>
            <a:r>
              <a:rPr lang="fa-IR" sz="2400" b="1" dirty="0">
                <a:solidFill>
                  <a:srgbClr val="C00000"/>
                </a:solidFill>
                <a:cs typeface="B Nazanin" panose="00000400000000000000" pitchFamily="2" charset="-78"/>
              </a:rPr>
              <a:t>به مجالت </a:t>
            </a:r>
            <a:r>
              <a:rPr lang="fa-IR" sz="2400" b="1" dirty="0">
                <a:solidFill>
                  <a:schemeClr val="accent6">
                    <a:lumMod val="75000"/>
                  </a:schemeClr>
                </a:solidFill>
                <a:cs typeface="B Nazanin" panose="00000400000000000000" pitchFamily="2" charset="-78"/>
              </a:rPr>
              <a:t>نیچر</a:t>
            </a:r>
            <a:r>
              <a:rPr lang="fa-IR" sz="2400" b="1" dirty="0">
                <a:solidFill>
                  <a:srgbClr val="C00000"/>
                </a:solidFill>
                <a:cs typeface="B Nazanin" panose="00000400000000000000" pitchFamily="2" charset="-78"/>
              </a:rPr>
              <a:t> و </a:t>
            </a:r>
            <a:r>
              <a:rPr lang="fa-IR" sz="2400" b="1" dirty="0">
                <a:solidFill>
                  <a:schemeClr val="accent6">
                    <a:lumMod val="75000"/>
                  </a:schemeClr>
                </a:solidFill>
                <a:cs typeface="B Nazanin" panose="00000400000000000000" pitchFamily="2" charset="-78"/>
              </a:rPr>
              <a:t>ساینس</a:t>
            </a:r>
            <a:r>
              <a:rPr lang="fa-IR" sz="2400" b="1" dirty="0">
                <a:solidFill>
                  <a:srgbClr val="C00000"/>
                </a:solidFill>
                <a:cs typeface="B Nazanin" panose="00000400000000000000" pitchFamily="2" charset="-78"/>
              </a:rPr>
              <a:t> رفرنس مرتبط بدهید</a:t>
            </a:r>
          </a:p>
          <a:p>
            <a:pPr marL="0" indent="0" algn="just" rtl="1">
              <a:buNone/>
            </a:pPr>
            <a:r>
              <a:rPr lang="fa-IR" sz="2400" b="1" dirty="0">
                <a:cs typeface="B Nazanin" panose="00000400000000000000" pitchFamily="2" charset="-78"/>
              </a:rPr>
              <a:t>ارجاع به مقالات منتشر شده در انتشارات و نشریات معتبر بین المللی، هم باعث سهولت در پذیرش مقاله شما شده و هم احتمال افزایش ارجاع به مقاله شما را بالا می‌برد.</a:t>
            </a:r>
            <a:endParaRPr lang="en-US" sz="2400" b="1" dirty="0">
              <a:cs typeface="B Nazanin" panose="00000400000000000000" pitchFamily="2" charset="-78"/>
            </a:endParaRPr>
          </a:p>
          <a:p>
            <a:pPr algn="r" rtl="1">
              <a:buFont typeface="Wingdings" panose="05000000000000000000" pitchFamily="2" charset="2"/>
              <a:buChar char="l"/>
            </a:pPr>
            <a:r>
              <a:rPr lang="fa-IR" sz="2400" b="1" dirty="0">
                <a:solidFill>
                  <a:srgbClr val="C00000"/>
                </a:solidFill>
                <a:cs typeface="B Nazanin" panose="00000400000000000000" pitchFamily="2" charset="-78"/>
              </a:rPr>
              <a:t> به مجالت مقصد نهایی حداقل۲ ارجاع بدهید</a:t>
            </a:r>
          </a:p>
          <a:p>
            <a:pPr marL="0" indent="0" algn="just" rtl="1">
              <a:buNone/>
            </a:pPr>
            <a:r>
              <a:rPr lang="fa-IR" sz="2400" b="1" dirty="0">
                <a:cs typeface="B Nazanin" panose="00000400000000000000" pitchFamily="2" charset="-78"/>
              </a:rPr>
              <a:t>ارجاع به مقالات پیشین یک نشریه، معمولا یکی از شروط پذیرش مقاله شما در آن نشریه است.</a:t>
            </a:r>
          </a:p>
          <a:p>
            <a:pPr algn="r" rtl="1">
              <a:buFont typeface="Wingdings" panose="05000000000000000000" pitchFamily="2" charset="2"/>
              <a:buChar char="l"/>
            </a:pPr>
            <a:r>
              <a:rPr lang="fa-IR" sz="2400" b="1" dirty="0">
                <a:solidFill>
                  <a:srgbClr val="C00000"/>
                </a:solidFill>
                <a:cs typeface="B Nazanin" panose="00000400000000000000" pitchFamily="2" charset="-78"/>
              </a:rPr>
              <a:t> فقط به مقالات ارجاع دهید</a:t>
            </a:r>
          </a:p>
          <a:p>
            <a:pPr marL="0" indent="0" algn="just" rtl="1">
              <a:buNone/>
            </a:pPr>
            <a:r>
              <a:rPr lang="fa-IR" sz="2400" b="1" dirty="0">
                <a:cs typeface="B Nazanin" panose="00000400000000000000" pitchFamily="2" charset="-78"/>
              </a:rPr>
              <a:t>ارجاع به پایان نامه و رساله‌های فارسی در مقالات بین المللی، احتمال پذیرش مقاله را کاهش می‌دهد.</a:t>
            </a:r>
          </a:p>
          <a:p>
            <a:pPr algn="r" rtl="1">
              <a:buFont typeface="Wingdings" panose="05000000000000000000" pitchFamily="2" charset="2"/>
              <a:buChar char="l"/>
            </a:pPr>
            <a:r>
              <a:rPr lang="fa-IR" sz="2400" b="1" dirty="0">
                <a:solidFill>
                  <a:srgbClr val="C00000"/>
                </a:solidFill>
                <a:cs typeface="B Nazanin" panose="00000400000000000000" pitchFamily="2" charset="-78"/>
              </a:rPr>
              <a:t> ارجاع به مقالات قدیمی ندهید</a:t>
            </a:r>
          </a:p>
          <a:p>
            <a:pPr marL="0" indent="0" algn="just" rtl="1">
              <a:buNone/>
            </a:pPr>
            <a:r>
              <a:rPr lang="fa-IR" sz="2400" b="1" dirty="0">
                <a:cs typeface="B Nazanin" panose="00000400000000000000" pitchFamily="2" charset="-78"/>
              </a:rPr>
              <a:t>ارجاعات حد اکثر بین 2 تا 5 سال سابقه داشته باشند.</a:t>
            </a:r>
            <a:endParaRPr lang="fa-IR" sz="2400" b="1" dirty="0">
              <a:solidFill>
                <a:srgbClr val="C00000"/>
              </a:solidFill>
              <a:cs typeface="B Nazanin" panose="00000400000000000000" pitchFamily="2" charset="-78"/>
            </a:endParaRPr>
          </a:p>
          <a:p>
            <a:pPr marL="0" indent="0" algn="just" rtl="1">
              <a:buNone/>
            </a:pPr>
            <a:endParaRPr lang="fa-IR" sz="2400" b="1" dirty="0">
              <a:solidFill>
                <a:srgbClr val="C00000"/>
              </a:solidFill>
              <a:cs typeface="B Nazanin" panose="00000400000000000000" pitchFamily="2" charset="-78"/>
            </a:endParaRPr>
          </a:p>
          <a:p>
            <a:pPr marL="0" indent="0" algn="just" rtl="1">
              <a:buNone/>
            </a:pPr>
            <a:endParaRPr lang="fa-IR" sz="2400" b="1" dirty="0">
              <a:solidFill>
                <a:srgbClr val="C00000"/>
              </a:solidFill>
              <a:cs typeface="B Nazanin" panose="00000400000000000000" pitchFamily="2" charset="-78"/>
            </a:endParaRPr>
          </a:p>
        </p:txBody>
      </p:sp>
      <p:sp>
        <p:nvSpPr>
          <p:cNvPr id="3" name="Rectangle 2">
            <a:extLst>
              <a:ext uri="{FF2B5EF4-FFF2-40B4-BE49-F238E27FC236}">
                <a16:creationId xmlns:a16="http://schemas.microsoft.com/office/drawing/2014/main" id="{E6D643D4-F969-EC44-033A-4354130CCA16}"/>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Rounded Corners 3">
            <a:hlinkClick r:id="rId2" action="ppaction://hlinksldjump"/>
            <a:extLst>
              <a:ext uri="{FF2B5EF4-FFF2-40B4-BE49-F238E27FC236}">
                <a16:creationId xmlns:a16="http://schemas.microsoft.com/office/drawing/2014/main" id="{B346A164-D872-3481-9D23-45ABECB3636D}"/>
              </a:ext>
            </a:extLst>
          </p:cNvPr>
          <p:cNvSpPr/>
          <p:nvPr/>
        </p:nvSpPr>
        <p:spPr>
          <a:xfrm>
            <a:off x="10375296" y="95654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DOI</a:t>
            </a:r>
          </a:p>
        </p:txBody>
      </p:sp>
      <p:sp>
        <p:nvSpPr>
          <p:cNvPr id="6" name="Rectangle: Rounded Corners 5">
            <a:hlinkClick r:id="rId3" action="ppaction://hlinksldjump"/>
            <a:extLst>
              <a:ext uri="{FF2B5EF4-FFF2-40B4-BE49-F238E27FC236}">
                <a16:creationId xmlns:a16="http://schemas.microsoft.com/office/drawing/2014/main" id="{CF49FAA4-7FEC-3B2D-A5F4-2EAEAA6DD6AB}"/>
              </a:ext>
            </a:extLst>
          </p:cNvPr>
          <p:cNvSpPr/>
          <p:nvPr/>
        </p:nvSpPr>
        <p:spPr>
          <a:xfrm>
            <a:off x="10375296" y="55268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bg1"/>
                </a:solidFill>
                <a:cs typeface="B Nazanin" panose="00000400000000000000" pitchFamily="2" charset="-78"/>
              </a:rPr>
              <a:t>معرفی منابع</a:t>
            </a:r>
            <a:endParaRPr lang="en-US" sz="1400" b="1" dirty="0">
              <a:solidFill>
                <a:schemeClr val="bg1"/>
              </a:solidFill>
              <a:cs typeface="B Nazanin" panose="00000400000000000000" pitchFamily="2" charset="-78"/>
            </a:endParaRPr>
          </a:p>
        </p:txBody>
      </p:sp>
      <p:pic>
        <p:nvPicPr>
          <p:cNvPr id="7" name="Picture 6">
            <a:extLst>
              <a:ext uri="{FF2B5EF4-FFF2-40B4-BE49-F238E27FC236}">
                <a16:creationId xmlns:a16="http://schemas.microsoft.com/office/drawing/2014/main" id="{40F5CA8E-EC69-3F3C-87B6-28284B9C845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8" name="TextBox 7">
            <a:extLst>
              <a:ext uri="{FF2B5EF4-FFF2-40B4-BE49-F238E27FC236}">
                <a16:creationId xmlns:a16="http://schemas.microsoft.com/office/drawing/2014/main" id="{538E680B-EAAF-33D0-50FE-2FD074636918}"/>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9" name="Rectangle: Rounded Corners 8">
            <a:hlinkClick r:id="rId5" action="ppaction://hlinksldjump"/>
            <a:extLst>
              <a:ext uri="{FF2B5EF4-FFF2-40B4-BE49-F238E27FC236}">
                <a16:creationId xmlns:a16="http://schemas.microsoft.com/office/drawing/2014/main" id="{460ECADB-9095-CBA1-838F-6510774863E6}"/>
              </a:ext>
            </a:extLst>
          </p:cNvPr>
          <p:cNvSpPr/>
          <p:nvPr/>
        </p:nvSpPr>
        <p:spPr>
          <a:xfrm>
            <a:off x="10375296" y="138580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علم سنجی</a:t>
            </a:r>
            <a:endParaRPr lang="en-US" sz="1400" b="1" dirty="0">
              <a:solidFill>
                <a:schemeClr val="bg1"/>
              </a:solidFill>
              <a:cs typeface="B Nazanin" panose="00000400000000000000" pitchFamily="2" charset="-78"/>
            </a:endParaRPr>
          </a:p>
        </p:txBody>
      </p:sp>
      <p:sp>
        <p:nvSpPr>
          <p:cNvPr id="10" name="Rectangle: Rounded Corners 9">
            <a:hlinkClick r:id="rId6" action="ppaction://hlinksldjump"/>
            <a:extLst>
              <a:ext uri="{FF2B5EF4-FFF2-40B4-BE49-F238E27FC236}">
                <a16:creationId xmlns:a16="http://schemas.microsoft.com/office/drawing/2014/main" id="{EDDC97D2-BD79-3515-E42C-EE84673582FE}"/>
              </a:ext>
            </a:extLst>
          </p:cNvPr>
          <p:cNvSpPr/>
          <p:nvPr/>
        </p:nvSpPr>
        <p:spPr>
          <a:xfrm>
            <a:off x="10375296" y="1815066"/>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رتبه بندی نشریات</a:t>
            </a:r>
            <a:endParaRPr lang="en-US" sz="1400" b="1" dirty="0">
              <a:solidFill>
                <a:schemeClr val="bg1"/>
              </a:solidFill>
              <a:cs typeface="B Nazanin" panose="00000400000000000000" pitchFamily="2" charset="-78"/>
            </a:endParaRPr>
          </a:p>
        </p:txBody>
      </p:sp>
      <p:sp>
        <p:nvSpPr>
          <p:cNvPr id="11" name="Rectangle: Rounded Corners 10">
            <a:hlinkClick r:id="rId7" action="ppaction://hlinksldjump"/>
            <a:extLst>
              <a:ext uri="{FF2B5EF4-FFF2-40B4-BE49-F238E27FC236}">
                <a16:creationId xmlns:a16="http://schemas.microsoft.com/office/drawing/2014/main" id="{EA234A13-27BF-979A-D17A-0888BA5A78A1}"/>
              </a:ext>
            </a:extLst>
          </p:cNvPr>
          <p:cNvSpPr/>
          <p:nvPr/>
        </p:nvSpPr>
        <p:spPr>
          <a:xfrm>
            <a:off x="10375296" y="264309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دریافت مقاله</a:t>
            </a:r>
            <a:endParaRPr lang="en-US" sz="1400" b="1" dirty="0">
              <a:solidFill>
                <a:schemeClr val="bg1"/>
              </a:solidFill>
              <a:cs typeface="B Nazanin" panose="00000400000000000000" pitchFamily="2" charset="-78"/>
            </a:endParaRPr>
          </a:p>
        </p:txBody>
      </p:sp>
      <p:sp>
        <p:nvSpPr>
          <p:cNvPr id="12" name="Rectangle: Rounded Corners 11">
            <a:hlinkClick r:id="rId8" action="ppaction://hlinksldjump"/>
            <a:extLst>
              <a:ext uri="{FF2B5EF4-FFF2-40B4-BE49-F238E27FC236}">
                <a16:creationId xmlns:a16="http://schemas.microsoft.com/office/drawing/2014/main" id="{F269E5BE-DCE8-F108-BD4A-C28EAFD94268}"/>
              </a:ext>
            </a:extLst>
          </p:cNvPr>
          <p:cNvSpPr/>
          <p:nvPr/>
        </p:nvSpPr>
        <p:spPr>
          <a:xfrm>
            <a:off x="10375296" y="305541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سامانه پژوهشیار</a:t>
            </a:r>
            <a:endParaRPr lang="en-US" sz="1400" b="1" dirty="0">
              <a:solidFill>
                <a:schemeClr val="bg1"/>
              </a:solidFill>
              <a:cs typeface="B Nazanin" panose="00000400000000000000" pitchFamily="2" charset="-78"/>
            </a:endParaRPr>
          </a:p>
        </p:txBody>
      </p:sp>
      <p:sp>
        <p:nvSpPr>
          <p:cNvPr id="13" name="Rectangle: Rounded Corners 12">
            <a:hlinkClick r:id="rId9" action="ppaction://hlinksldjump"/>
            <a:extLst>
              <a:ext uri="{FF2B5EF4-FFF2-40B4-BE49-F238E27FC236}">
                <a16:creationId xmlns:a16="http://schemas.microsoft.com/office/drawing/2014/main" id="{782FAF9A-6583-9439-2A6C-08CEE1E3B173}"/>
              </a:ext>
            </a:extLst>
          </p:cNvPr>
          <p:cNvSpPr/>
          <p:nvPr/>
        </p:nvSpPr>
        <p:spPr>
          <a:xfrm>
            <a:off x="10375296" y="347620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ORCID</a:t>
            </a:r>
          </a:p>
        </p:txBody>
      </p:sp>
      <p:sp>
        <p:nvSpPr>
          <p:cNvPr id="14" name="Rectangle: Rounded Corners 13">
            <a:hlinkClick r:id="rId10" action="ppaction://hlinksldjump"/>
            <a:extLst>
              <a:ext uri="{FF2B5EF4-FFF2-40B4-BE49-F238E27FC236}">
                <a16:creationId xmlns:a16="http://schemas.microsoft.com/office/drawing/2014/main" id="{C2EC1F60-309E-3FD2-1A50-52575FB9DDC2}"/>
              </a:ext>
            </a:extLst>
          </p:cNvPr>
          <p:cNvSpPr/>
          <p:nvPr/>
        </p:nvSpPr>
        <p:spPr>
          <a:xfrm>
            <a:off x="10375296" y="388852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ساختار مقاله</a:t>
            </a:r>
            <a:endParaRPr lang="en-US" sz="1400" b="1" dirty="0">
              <a:solidFill>
                <a:schemeClr val="bg1"/>
              </a:solidFill>
              <a:cs typeface="B Nazanin" panose="00000400000000000000" pitchFamily="2" charset="-78"/>
            </a:endParaRPr>
          </a:p>
        </p:txBody>
      </p:sp>
      <p:sp>
        <p:nvSpPr>
          <p:cNvPr id="15" name="Rectangle: Rounded Corners 14">
            <a:hlinkClick r:id="rId11" action="ppaction://hlinksldjump"/>
            <a:extLst>
              <a:ext uri="{FF2B5EF4-FFF2-40B4-BE49-F238E27FC236}">
                <a16:creationId xmlns:a16="http://schemas.microsoft.com/office/drawing/2014/main" id="{529435FC-6592-84EB-A3E5-93EC7E628427}"/>
              </a:ext>
            </a:extLst>
          </p:cNvPr>
          <p:cNvSpPr/>
          <p:nvPr/>
        </p:nvSpPr>
        <p:spPr>
          <a:xfrm>
            <a:off x="10375296" y="4309320"/>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tx1"/>
                </a:solidFill>
                <a:cs typeface="B Nazanin" panose="00000400000000000000" pitchFamily="2" charset="-78"/>
              </a:rPr>
              <a:t>ارجاع دهی و نکات مهم</a:t>
            </a:r>
            <a:endParaRPr lang="en-US" sz="1400" b="1" dirty="0">
              <a:solidFill>
                <a:schemeClr val="tx1"/>
              </a:solidFill>
              <a:cs typeface="B Nazanin" panose="00000400000000000000" pitchFamily="2" charset="-78"/>
            </a:endParaRPr>
          </a:p>
        </p:txBody>
      </p:sp>
      <p:sp>
        <p:nvSpPr>
          <p:cNvPr id="16" name="Rectangle: Rounded Corners 15">
            <a:hlinkClick r:id="rId12" action="ppaction://hlinksldjump"/>
            <a:extLst>
              <a:ext uri="{FF2B5EF4-FFF2-40B4-BE49-F238E27FC236}">
                <a16:creationId xmlns:a16="http://schemas.microsoft.com/office/drawing/2014/main" id="{5D56484F-DFC5-EBD7-BBCF-1FD385BAEDF5}"/>
              </a:ext>
            </a:extLst>
          </p:cNvPr>
          <p:cNvSpPr/>
          <p:nvPr/>
        </p:nvSpPr>
        <p:spPr>
          <a:xfrm>
            <a:off x="10375296" y="473011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انواع مقاله</a:t>
            </a:r>
            <a:endParaRPr lang="en-US" sz="1400" b="1" dirty="0">
              <a:solidFill>
                <a:schemeClr val="bg1"/>
              </a:solidFill>
              <a:cs typeface="B Nazanin" panose="00000400000000000000" pitchFamily="2" charset="-78"/>
            </a:endParaRPr>
          </a:p>
        </p:txBody>
      </p:sp>
      <p:sp>
        <p:nvSpPr>
          <p:cNvPr id="18" name="Rectangle: Rounded Corners 17">
            <a:hlinkClick r:id="rId13" action="ppaction://hlinksldjump"/>
            <a:extLst>
              <a:ext uri="{FF2B5EF4-FFF2-40B4-BE49-F238E27FC236}">
                <a16:creationId xmlns:a16="http://schemas.microsoft.com/office/drawing/2014/main" id="{19D9A819-EE69-0572-329F-52A2168D928A}"/>
              </a:ext>
            </a:extLst>
          </p:cNvPr>
          <p:cNvSpPr/>
          <p:nvPr/>
        </p:nvSpPr>
        <p:spPr>
          <a:xfrm>
            <a:off x="10375296" y="515090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پذیرش و داوری</a:t>
            </a:r>
            <a:endParaRPr lang="en-US" sz="1400" b="1" dirty="0">
              <a:solidFill>
                <a:schemeClr val="bg1"/>
              </a:solidFill>
              <a:cs typeface="B Nazanin" panose="00000400000000000000" pitchFamily="2" charset="-78"/>
            </a:endParaRPr>
          </a:p>
        </p:txBody>
      </p:sp>
      <p:sp>
        <p:nvSpPr>
          <p:cNvPr id="19" name="Rectangle: Rounded Corners 18">
            <a:hlinkClick r:id="rId14" action="ppaction://hlinksldjump"/>
            <a:extLst>
              <a:ext uri="{FF2B5EF4-FFF2-40B4-BE49-F238E27FC236}">
                <a16:creationId xmlns:a16="http://schemas.microsoft.com/office/drawing/2014/main" id="{0DA9A31F-4F79-382E-AA4B-61FBB798E34A}"/>
              </a:ext>
            </a:extLst>
          </p:cNvPr>
          <p:cNvSpPr/>
          <p:nvPr/>
        </p:nvSpPr>
        <p:spPr>
          <a:xfrm>
            <a:off x="10375296" y="55632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سئو آکادمیک</a:t>
            </a:r>
            <a:endParaRPr lang="en-US" sz="1400" b="1" dirty="0">
              <a:solidFill>
                <a:schemeClr val="bg1"/>
              </a:solidFill>
              <a:cs typeface="B Nazanin" panose="00000400000000000000" pitchFamily="2" charset="-78"/>
            </a:endParaRPr>
          </a:p>
        </p:txBody>
      </p:sp>
      <p:sp>
        <p:nvSpPr>
          <p:cNvPr id="20" name="Rectangle: Rounded Corners 19">
            <a:hlinkClick r:id="rId15" action="ppaction://hlinksldjump"/>
            <a:extLst>
              <a:ext uri="{FF2B5EF4-FFF2-40B4-BE49-F238E27FC236}">
                <a16:creationId xmlns:a16="http://schemas.microsoft.com/office/drawing/2014/main" id="{93EA51D7-21BD-6E6A-6492-1511BC7AB991}"/>
              </a:ext>
            </a:extLst>
          </p:cNvPr>
          <p:cNvSpPr/>
          <p:nvPr/>
        </p:nvSpPr>
        <p:spPr>
          <a:xfrm>
            <a:off x="10375297" y="597554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MaxQDA</a:t>
            </a:r>
            <a:endParaRPr lang="en-US" sz="1400" b="1" dirty="0">
              <a:solidFill>
                <a:schemeClr val="bg1"/>
              </a:solidFill>
              <a:cs typeface="B Nazanin" panose="00000400000000000000" pitchFamily="2" charset="-78"/>
            </a:endParaRPr>
          </a:p>
        </p:txBody>
      </p:sp>
      <p:sp>
        <p:nvSpPr>
          <p:cNvPr id="21" name="Rectangle: Rounded Corners 20">
            <a:hlinkClick r:id="rId16" action="ppaction://hlinksldjump"/>
            <a:extLst>
              <a:ext uri="{FF2B5EF4-FFF2-40B4-BE49-F238E27FC236}">
                <a16:creationId xmlns:a16="http://schemas.microsoft.com/office/drawing/2014/main" id="{E6F8800F-5D18-BE50-7953-10BE589705EC}"/>
              </a:ext>
            </a:extLst>
          </p:cNvPr>
          <p:cNvSpPr/>
          <p:nvPr/>
        </p:nvSpPr>
        <p:spPr>
          <a:xfrm>
            <a:off x="10375296" y="6396329"/>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روش‌های تحقیق منتخب</a:t>
            </a:r>
            <a:endParaRPr lang="en-US" sz="1400" b="1" dirty="0">
              <a:solidFill>
                <a:schemeClr val="bg1"/>
              </a:solidFill>
              <a:cs typeface="B Nazanin" panose="00000400000000000000" pitchFamily="2" charset="-78"/>
            </a:endParaRPr>
          </a:p>
        </p:txBody>
      </p:sp>
      <p:sp>
        <p:nvSpPr>
          <p:cNvPr id="36" name="Rectangle: Rounded Corners 35">
            <a:hlinkClick r:id="rId6" action="ppaction://hlinksldjump"/>
            <a:extLst>
              <a:ext uri="{FF2B5EF4-FFF2-40B4-BE49-F238E27FC236}">
                <a16:creationId xmlns:a16="http://schemas.microsoft.com/office/drawing/2014/main" id="{9FD92E4A-ED8C-B6C6-C0B7-5B513BA316CB}"/>
              </a:ext>
            </a:extLst>
          </p:cNvPr>
          <p:cNvSpPr/>
          <p:nvPr/>
        </p:nvSpPr>
        <p:spPr>
          <a:xfrm>
            <a:off x="10380825" y="2239233"/>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VOSViewer</a:t>
            </a:r>
            <a:endParaRPr lang="en-US" sz="14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344500609"/>
      </p:ext>
    </p:extLst>
  </p:cSld>
  <p:clrMapOvr>
    <a:masterClrMapping/>
  </p:clrMapOvr>
  <p:transition spd="med">
    <p:pull/>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31ECED-F382-4404-2AA7-AA5037719464}"/>
              </a:ext>
            </a:extLst>
          </p:cNvPr>
          <p:cNvSpPr>
            <a:spLocks noGrp="1"/>
          </p:cNvSpPr>
          <p:nvPr>
            <p:ph type="title"/>
          </p:nvPr>
        </p:nvSpPr>
        <p:spPr>
          <a:xfrm>
            <a:off x="214604" y="365125"/>
            <a:ext cx="9685176" cy="707895"/>
          </a:xfrm>
          <a:solidFill>
            <a:schemeClr val="accent1">
              <a:lumMod val="40000"/>
              <a:lumOff val="60000"/>
            </a:schemeClr>
          </a:solidFill>
        </p:spPr>
        <p:txBody>
          <a:bodyPr>
            <a:noAutofit/>
          </a:bodyPr>
          <a:lstStyle/>
          <a:p>
            <a:pPr algn="r" rtl="1"/>
            <a:r>
              <a:rPr lang="fa-IR" sz="3600" b="1" dirty="0">
                <a:cs typeface="B Nazanin" panose="00000400000000000000" pitchFamily="2" charset="-78"/>
              </a:rPr>
              <a:t>نکات مهم تدوین مقاله » نکات شکلی</a:t>
            </a:r>
            <a:endParaRPr lang="en-US" sz="3600" b="1" dirty="0">
              <a:cs typeface="B Nazanin" panose="00000400000000000000" pitchFamily="2" charset="-78"/>
            </a:endParaRPr>
          </a:p>
        </p:txBody>
      </p:sp>
      <p:sp>
        <p:nvSpPr>
          <p:cNvPr id="17" name="Content Placeholder 2">
            <a:extLst>
              <a:ext uri="{FF2B5EF4-FFF2-40B4-BE49-F238E27FC236}">
                <a16:creationId xmlns:a16="http://schemas.microsoft.com/office/drawing/2014/main" id="{168E09BE-5C6B-1FBB-2BFF-AC850B8824F9}"/>
              </a:ext>
            </a:extLst>
          </p:cNvPr>
          <p:cNvSpPr>
            <a:spLocks noGrp="1"/>
          </p:cNvSpPr>
          <p:nvPr>
            <p:ph idx="1"/>
          </p:nvPr>
        </p:nvSpPr>
        <p:spPr>
          <a:xfrm>
            <a:off x="214604" y="1226220"/>
            <a:ext cx="9685176" cy="5479380"/>
          </a:xfrm>
        </p:spPr>
        <p:txBody>
          <a:bodyPr>
            <a:normAutofit/>
          </a:bodyPr>
          <a:lstStyle/>
          <a:p>
            <a:pPr marL="0" indent="0" algn="r" rtl="1">
              <a:buNone/>
            </a:pPr>
            <a:r>
              <a:rPr lang="fa-IR" sz="2400" b="1" dirty="0">
                <a:solidFill>
                  <a:srgbClr val="C00000"/>
                </a:solidFill>
                <a:cs typeface="B Nazanin" panose="00000400000000000000" pitchFamily="2" charset="-78"/>
                <a:sym typeface="Wingdings" panose="05000000000000000000" pitchFamily="2" charset="2"/>
              </a:rPr>
              <a:t> </a:t>
            </a:r>
            <a:r>
              <a:rPr lang="fa-IR" sz="2400" b="1" dirty="0">
                <a:solidFill>
                  <a:srgbClr val="C00000"/>
                </a:solidFill>
                <a:cs typeface="B Nazanin" panose="00000400000000000000" pitchFamily="2" charset="-78"/>
              </a:rPr>
              <a:t>عنوان مقاله مستخرج از رساله</a:t>
            </a:r>
          </a:p>
          <a:p>
            <a:pPr marL="0" indent="0" algn="just" rtl="1">
              <a:buNone/>
            </a:pPr>
            <a:r>
              <a:rPr lang="fa-IR" sz="2400" b="1" dirty="0">
                <a:cs typeface="B Nazanin" panose="00000400000000000000" pitchFamily="2" charset="-78"/>
              </a:rPr>
              <a:t>الزامی به مطابقت عنوان مقاله با عنوان رساله وجود ندارد.</a:t>
            </a:r>
            <a:endParaRPr lang="en-US" sz="2400" b="1" dirty="0">
              <a:cs typeface="B Nazanin" panose="00000400000000000000" pitchFamily="2" charset="-78"/>
            </a:endParaRPr>
          </a:p>
          <a:p>
            <a:pPr algn="r" rtl="1">
              <a:buFont typeface="Wingdings" panose="05000000000000000000" pitchFamily="2" charset="2"/>
              <a:buChar char="l"/>
            </a:pPr>
            <a:r>
              <a:rPr lang="fa-IR" sz="2400" b="1" dirty="0">
                <a:solidFill>
                  <a:srgbClr val="C00000"/>
                </a:solidFill>
                <a:cs typeface="B Nazanin" panose="00000400000000000000" pitchFamily="2" charset="-78"/>
              </a:rPr>
              <a:t> بهتر است ارائه داده‌ها به صورت نمودار و یا نمودار به همراه جدول باشد</a:t>
            </a:r>
          </a:p>
          <a:p>
            <a:pPr algn="r" rtl="1">
              <a:buFont typeface="Wingdings" panose="05000000000000000000" pitchFamily="2" charset="2"/>
              <a:buChar char="l"/>
            </a:pPr>
            <a:r>
              <a:rPr lang="fa-IR" sz="2400" b="1" dirty="0">
                <a:solidFill>
                  <a:srgbClr val="C00000"/>
                </a:solidFill>
                <a:cs typeface="B Nazanin" panose="00000400000000000000" pitchFamily="2" charset="-78"/>
              </a:rPr>
              <a:t> عنوان مقاله واضح و قابل درک باشد</a:t>
            </a:r>
          </a:p>
          <a:p>
            <a:pPr algn="r" rtl="1">
              <a:buFont typeface="Wingdings" panose="05000000000000000000" pitchFamily="2" charset="2"/>
              <a:buChar char="l"/>
            </a:pPr>
            <a:r>
              <a:rPr lang="fa-IR" sz="2400" b="1" dirty="0">
                <a:solidFill>
                  <a:srgbClr val="C00000"/>
                </a:solidFill>
                <a:cs typeface="B Nazanin" panose="00000400000000000000" pitchFamily="2" charset="-78"/>
              </a:rPr>
              <a:t> یک جمله بیشتر از دو و نیم خط نباشد</a:t>
            </a:r>
          </a:p>
          <a:p>
            <a:pPr marL="0" indent="0" algn="just" rtl="1">
              <a:buNone/>
            </a:pPr>
            <a:endParaRPr lang="fa-IR" sz="2400" b="1" dirty="0">
              <a:solidFill>
                <a:srgbClr val="C00000"/>
              </a:solidFill>
              <a:cs typeface="B Nazanin" panose="00000400000000000000" pitchFamily="2" charset="-78"/>
            </a:endParaRPr>
          </a:p>
        </p:txBody>
      </p:sp>
      <p:sp>
        <p:nvSpPr>
          <p:cNvPr id="3" name="Rectangle 2">
            <a:extLst>
              <a:ext uri="{FF2B5EF4-FFF2-40B4-BE49-F238E27FC236}">
                <a16:creationId xmlns:a16="http://schemas.microsoft.com/office/drawing/2014/main" id="{F4A9D86C-BE21-A3FA-8037-87511B87D111}"/>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Rounded Corners 3">
            <a:hlinkClick r:id="rId2" action="ppaction://hlinksldjump"/>
            <a:extLst>
              <a:ext uri="{FF2B5EF4-FFF2-40B4-BE49-F238E27FC236}">
                <a16:creationId xmlns:a16="http://schemas.microsoft.com/office/drawing/2014/main" id="{59725EF9-F045-E3D0-9F1B-EDAFAAC54DCB}"/>
              </a:ext>
            </a:extLst>
          </p:cNvPr>
          <p:cNvSpPr/>
          <p:nvPr/>
        </p:nvSpPr>
        <p:spPr>
          <a:xfrm>
            <a:off x="10375296" y="95654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DOI</a:t>
            </a:r>
          </a:p>
        </p:txBody>
      </p:sp>
      <p:sp>
        <p:nvSpPr>
          <p:cNvPr id="6" name="Rectangle: Rounded Corners 5">
            <a:hlinkClick r:id="rId3" action="ppaction://hlinksldjump"/>
            <a:extLst>
              <a:ext uri="{FF2B5EF4-FFF2-40B4-BE49-F238E27FC236}">
                <a16:creationId xmlns:a16="http://schemas.microsoft.com/office/drawing/2014/main" id="{8FCC408F-CE48-04FF-0EF0-0552740897CF}"/>
              </a:ext>
            </a:extLst>
          </p:cNvPr>
          <p:cNvSpPr/>
          <p:nvPr/>
        </p:nvSpPr>
        <p:spPr>
          <a:xfrm>
            <a:off x="10375296" y="55268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bg1"/>
                </a:solidFill>
                <a:cs typeface="B Nazanin" panose="00000400000000000000" pitchFamily="2" charset="-78"/>
              </a:rPr>
              <a:t>معرفی منابع</a:t>
            </a:r>
            <a:endParaRPr lang="en-US" sz="1400" b="1" dirty="0">
              <a:solidFill>
                <a:schemeClr val="bg1"/>
              </a:solidFill>
              <a:cs typeface="B Nazanin" panose="00000400000000000000" pitchFamily="2" charset="-78"/>
            </a:endParaRPr>
          </a:p>
        </p:txBody>
      </p:sp>
      <p:pic>
        <p:nvPicPr>
          <p:cNvPr id="7" name="Picture 6">
            <a:extLst>
              <a:ext uri="{FF2B5EF4-FFF2-40B4-BE49-F238E27FC236}">
                <a16:creationId xmlns:a16="http://schemas.microsoft.com/office/drawing/2014/main" id="{0D7C3E0D-ACCB-A494-68B8-30BEC7F0699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8" name="TextBox 7">
            <a:extLst>
              <a:ext uri="{FF2B5EF4-FFF2-40B4-BE49-F238E27FC236}">
                <a16:creationId xmlns:a16="http://schemas.microsoft.com/office/drawing/2014/main" id="{BD30DF33-A659-E214-A5F8-7C773EE2A1D2}"/>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9" name="Rectangle: Rounded Corners 8">
            <a:hlinkClick r:id="rId5" action="ppaction://hlinksldjump"/>
            <a:extLst>
              <a:ext uri="{FF2B5EF4-FFF2-40B4-BE49-F238E27FC236}">
                <a16:creationId xmlns:a16="http://schemas.microsoft.com/office/drawing/2014/main" id="{C0E3FE24-9FC3-88E0-EB23-BBE98226D00E}"/>
              </a:ext>
            </a:extLst>
          </p:cNvPr>
          <p:cNvSpPr/>
          <p:nvPr/>
        </p:nvSpPr>
        <p:spPr>
          <a:xfrm>
            <a:off x="10375296" y="138580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علم سنجی</a:t>
            </a:r>
            <a:endParaRPr lang="en-US" sz="1400" b="1" dirty="0">
              <a:solidFill>
                <a:schemeClr val="bg1"/>
              </a:solidFill>
              <a:cs typeface="B Nazanin" panose="00000400000000000000" pitchFamily="2" charset="-78"/>
            </a:endParaRPr>
          </a:p>
        </p:txBody>
      </p:sp>
      <p:sp>
        <p:nvSpPr>
          <p:cNvPr id="10" name="Rectangle: Rounded Corners 9">
            <a:hlinkClick r:id="rId6" action="ppaction://hlinksldjump"/>
            <a:extLst>
              <a:ext uri="{FF2B5EF4-FFF2-40B4-BE49-F238E27FC236}">
                <a16:creationId xmlns:a16="http://schemas.microsoft.com/office/drawing/2014/main" id="{9B5A2EDD-768D-3FE6-F94B-F26D5B581D55}"/>
              </a:ext>
            </a:extLst>
          </p:cNvPr>
          <p:cNvSpPr/>
          <p:nvPr/>
        </p:nvSpPr>
        <p:spPr>
          <a:xfrm>
            <a:off x="10375296" y="1815066"/>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رتبه بندی نشریات</a:t>
            </a:r>
            <a:endParaRPr lang="en-US" sz="1400" b="1" dirty="0">
              <a:solidFill>
                <a:schemeClr val="bg1"/>
              </a:solidFill>
              <a:cs typeface="B Nazanin" panose="00000400000000000000" pitchFamily="2" charset="-78"/>
            </a:endParaRPr>
          </a:p>
        </p:txBody>
      </p:sp>
      <p:sp>
        <p:nvSpPr>
          <p:cNvPr id="11" name="Rectangle: Rounded Corners 10">
            <a:hlinkClick r:id="rId7" action="ppaction://hlinksldjump"/>
            <a:extLst>
              <a:ext uri="{FF2B5EF4-FFF2-40B4-BE49-F238E27FC236}">
                <a16:creationId xmlns:a16="http://schemas.microsoft.com/office/drawing/2014/main" id="{1792A5F4-58A8-0FF3-ECB2-AEAE9DF664E0}"/>
              </a:ext>
            </a:extLst>
          </p:cNvPr>
          <p:cNvSpPr/>
          <p:nvPr/>
        </p:nvSpPr>
        <p:spPr>
          <a:xfrm>
            <a:off x="10375296" y="264309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دریافت مقاله</a:t>
            </a:r>
            <a:endParaRPr lang="en-US" sz="1400" b="1" dirty="0">
              <a:solidFill>
                <a:schemeClr val="bg1"/>
              </a:solidFill>
              <a:cs typeface="B Nazanin" panose="00000400000000000000" pitchFamily="2" charset="-78"/>
            </a:endParaRPr>
          </a:p>
        </p:txBody>
      </p:sp>
      <p:sp>
        <p:nvSpPr>
          <p:cNvPr id="12" name="Rectangle: Rounded Corners 11">
            <a:hlinkClick r:id="rId8" action="ppaction://hlinksldjump"/>
            <a:extLst>
              <a:ext uri="{FF2B5EF4-FFF2-40B4-BE49-F238E27FC236}">
                <a16:creationId xmlns:a16="http://schemas.microsoft.com/office/drawing/2014/main" id="{97AED895-7F62-1B58-1B19-F55EFE12360B}"/>
              </a:ext>
            </a:extLst>
          </p:cNvPr>
          <p:cNvSpPr/>
          <p:nvPr/>
        </p:nvSpPr>
        <p:spPr>
          <a:xfrm>
            <a:off x="10375296" y="305541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سامانه پژوهشیار</a:t>
            </a:r>
            <a:endParaRPr lang="en-US" sz="1400" b="1" dirty="0">
              <a:solidFill>
                <a:schemeClr val="bg1"/>
              </a:solidFill>
              <a:cs typeface="B Nazanin" panose="00000400000000000000" pitchFamily="2" charset="-78"/>
            </a:endParaRPr>
          </a:p>
        </p:txBody>
      </p:sp>
      <p:sp>
        <p:nvSpPr>
          <p:cNvPr id="13" name="Rectangle: Rounded Corners 12">
            <a:hlinkClick r:id="rId9" action="ppaction://hlinksldjump"/>
            <a:extLst>
              <a:ext uri="{FF2B5EF4-FFF2-40B4-BE49-F238E27FC236}">
                <a16:creationId xmlns:a16="http://schemas.microsoft.com/office/drawing/2014/main" id="{0386BCA6-E0E1-42B6-1B41-E07013A2D4C5}"/>
              </a:ext>
            </a:extLst>
          </p:cNvPr>
          <p:cNvSpPr/>
          <p:nvPr/>
        </p:nvSpPr>
        <p:spPr>
          <a:xfrm>
            <a:off x="10375296" y="347620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ORCID</a:t>
            </a:r>
          </a:p>
        </p:txBody>
      </p:sp>
      <p:sp>
        <p:nvSpPr>
          <p:cNvPr id="14" name="Rectangle: Rounded Corners 13">
            <a:hlinkClick r:id="rId10" action="ppaction://hlinksldjump"/>
            <a:extLst>
              <a:ext uri="{FF2B5EF4-FFF2-40B4-BE49-F238E27FC236}">
                <a16:creationId xmlns:a16="http://schemas.microsoft.com/office/drawing/2014/main" id="{0086F055-B48D-38C2-8F35-7D91D423ACCB}"/>
              </a:ext>
            </a:extLst>
          </p:cNvPr>
          <p:cNvSpPr/>
          <p:nvPr/>
        </p:nvSpPr>
        <p:spPr>
          <a:xfrm>
            <a:off x="10375296" y="388852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ساختار مقاله</a:t>
            </a:r>
            <a:endParaRPr lang="en-US" sz="1400" b="1" dirty="0">
              <a:solidFill>
                <a:schemeClr val="bg1"/>
              </a:solidFill>
              <a:cs typeface="B Nazanin" panose="00000400000000000000" pitchFamily="2" charset="-78"/>
            </a:endParaRPr>
          </a:p>
        </p:txBody>
      </p:sp>
      <p:sp>
        <p:nvSpPr>
          <p:cNvPr id="15" name="Rectangle: Rounded Corners 14">
            <a:hlinkClick r:id="rId11" action="ppaction://hlinksldjump"/>
            <a:extLst>
              <a:ext uri="{FF2B5EF4-FFF2-40B4-BE49-F238E27FC236}">
                <a16:creationId xmlns:a16="http://schemas.microsoft.com/office/drawing/2014/main" id="{3B55E865-3B70-78B9-BB58-1AF3FDF4DCF6}"/>
              </a:ext>
            </a:extLst>
          </p:cNvPr>
          <p:cNvSpPr/>
          <p:nvPr/>
        </p:nvSpPr>
        <p:spPr>
          <a:xfrm>
            <a:off x="10375296" y="4309320"/>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tx1"/>
                </a:solidFill>
                <a:cs typeface="B Nazanin" panose="00000400000000000000" pitchFamily="2" charset="-78"/>
              </a:rPr>
              <a:t>ارجاع دهی و نکات مهم</a:t>
            </a:r>
            <a:endParaRPr lang="en-US" sz="1400" b="1" dirty="0">
              <a:solidFill>
                <a:schemeClr val="tx1"/>
              </a:solidFill>
              <a:cs typeface="B Nazanin" panose="00000400000000000000" pitchFamily="2" charset="-78"/>
            </a:endParaRPr>
          </a:p>
        </p:txBody>
      </p:sp>
      <p:sp>
        <p:nvSpPr>
          <p:cNvPr id="16" name="Rectangle: Rounded Corners 15">
            <a:hlinkClick r:id="rId12" action="ppaction://hlinksldjump"/>
            <a:extLst>
              <a:ext uri="{FF2B5EF4-FFF2-40B4-BE49-F238E27FC236}">
                <a16:creationId xmlns:a16="http://schemas.microsoft.com/office/drawing/2014/main" id="{12B258AC-0341-C745-C51D-07A3EBE1678B}"/>
              </a:ext>
            </a:extLst>
          </p:cNvPr>
          <p:cNvSpPr/>
          <p:nvPr/>
        </p:nvSpPr>
        <p:spPr>
          <a:xfrm>
            <a:off x="10375296" y="473011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انواع مقاله</a:t>
            </a:r>
            <a:endParaRPr lang="en-US" sz="1400" b="1" dirty="0">
              <a:solidFill>
                <a:schemeClr val="bg1"/>
              </a:solidFill>
              <a:cs typeface="B Nazanin" panose="00000400000000000000" pitchFamily="2" charset="-78"/>
            </a:endParaRPr>
          </a:p>
        </p:txBody>
      </p:sp>
      <p:sp>
        <p:nvSpPr>
          <p:cNvPr id="18" name="Rectangle: Rounded Corners 17">
            <a:hlinkClick r:id="rId13" action="ppaction://hlinksldjump"/>
            <a:extLst>
              <a:ext uri="{FF2B5EF4-FFF2-40B4-BE49-F238E27FC236}">
                <a16:creationId xmlns:a16="http://schemas.microsoft.com/office/drawing/2014/main" id="{806F64F6-1587-70D1-D283-EE71F1BF6EB2}"/>
              </a:ext>
            </a:extLst>
          </p:cNvPr>
          <p:cNvSpPr/>
          <p:nvPr/>
        </p:nvSpPr>
        <p:spPr>
          <a:xfrm>
            <a:off x="10375296" y="515090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پذیرش و داوری</a:t>
            </a:r>
            <a:endParaRPr lang="en-US" sz="1400" b="1" dirty="0">
              <a:solidFill>
                <a:schemeClr val="bg1"/>
              </a:solidFill>
              <a:cs typeface="B Nazanin" panose="00000400000000000000" pitchFamily="2" charset="-78"/>
            </a:endParaRPr>
          </a:p>
        </p:txBody>
      </p:sp>
      <p:sp>
        <p:nvSpPr>
          <p:cNvPr id="19" name="Rectangle: Rounded Corners 18">
            <a:hlinkClick r:id="rId14" action="ppaction://hlinksldjump"/>
            <a:extLst>
              <a:ext uri="{FF2B5EF4-FFF2-40B4-BE49-F238E27FC236}">
                <a16:creationId xmlns:a16="http://schemas.microsoft.com/office/drawing/2014/main" id="{F1F0A017-0745-2574-63F6-8D86132F6CED}"/>
              </a:ext>
            </a:extLst>
          </p:cNvPr>
          <p:cNvSpPr/>
          <p:nvPr/>
        </p:nvSpPr>
        <p:spPr>
          <a:xfrm>
            <a:off x="10375296" y="55632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سئو آکادمیک</a:t>
            </a:r>
            <a:endParaRPr lang="en-US" sz="1400" b="1" dirty="0">
              <a:solidFill>
                <a:schemeClr val="bg1"/>
              </a:solidFill>
              <a:cs typeface="B Nazanin" panose="00000400000000000000" pitchFamily="2" charset="-78"/>
            </a:endParaRPr>
          </a:p>
        </p:txBody>
      </p:sp>
      <p:sp>
        <p:nvSpPr>
          <p:cNvPr id="20" name="Rectangle: Rounded Corners 19">
            <a:hlinkClick r:id="rId15" action="ppaction://hlinksldjump"/>
            <a:extLst>
              <a:ext uri="{FF2B5EF4-FFF2-40B4-BE49-F238E27FC236}">
                <a16:creationId xmlns:a16="http://schemas.microsoft.com/office/drawing/2014/main" id="{D7958C90-357A-2689-5E67-5164E01ADFFD}"/>
              </a:ext>
            </a:extLst>
          </p:cNvPr>
          <p:cNvSpPr/>
          <p:nvPr/>
        </p:nvSpPr>
        <p:spPr>
          <a:xfrm>
            <a:off x="10375297" y="597554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MaxQDA</a:t>
            </a:r>
            <a:endParaRPr lang="en-US" sz="1400" b="1" dirty="0">
              <a:solidFill>
                <a:schemeClr val="bg1"/>
              </a:solidFill>
              <a:cs typeface="B Nazanin" panose="00000400000000000000" pitchFamily="2" charset="-78"/>
            </a:endParaRPr>
          </a:p>
        </p:txBody>
      </p:sp>
      <p:sp>
        <p:nvSpPr>
          <p:cNvPr id="21" name="Rectangle: Rounded Corners 20">
            <a:hlinkClick r:id="rId16" action="ppaction://hlinksldjump"/>
            <a:extLst>
              <a:ext uri="{FF2B5EF4-FFF2-40B4-BE49-F238E27FC236}">
                <a16:creationId xmlns:a16="http://schemas.microsoft.com/office/drawing/2014/main" id="{B42C5E85-2216-405A-811B-AEF0AD9CEBF0}"/>
              </a:ext>
            </a:extLst>
          </p:cNvPr>
          <p:cNvSpPr/>
          <p:nvPr/>
        </p:nvSpPr>
        <p:spPr>
          <a:xfrm>
            <a:off x="10375296" y="6396329"/>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روش‌های تحقیق منتخب</a:t>
            </a:r>
            <a:endParaRPr lang="en-US" sz="1400" b="1" dirty="0">
              <a:solidFill>
                <a:schemeClr val="bg1"/>
              </a:solidFill>
              <a:cs typeface="B Nazanin" panose="00000400000000000000" pitchFamily="2" charset="-78"/>
            </a:endParaRPr>
          </a:p>
        </p:txBody>
      </p:sp>
      <p:sp>
        <p:nvSpPr>
          <p:cNvPr id="36" name="Rectangle: Rounded Corners 35">
            <a:hlinkClick r:id="rId6" action="ppaction://hlinksldjump"/>
            <a:extLst>
              <a:ext uri="{FF2B5EF4-FFF2-40B4-BE49-F238E27FC236}">
                <a16:creationId xmlns:a16="http://schemas.microsoft.com/office/drawing/2014/main" id="{29415937-8013-F748-3168-943A8EEEA9C2}"/>
              </a:ext>
            </a:extLst>
          </p:cNvPr>
          <p:cNvSpPr/>
          <p:nvPr/>
        </p:nvSpPr>
        <p:spPr>
          <a:xfrm>
            <a:off x="10380825" y="2239233"/>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VOSViewer</a:t>
            </a:r>
            <a:endParaRPr lang="en-US" sz="14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2383740965"/>
      </p:ext>
    </p:extLst>
  </p:cSld>
  <p:clrMapOvr>
    <a:masterClrMapping/>
  </p:clrMapOvr>
  <p:transition spd="med">
    <p:pull/>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31ECED-F382-4404-2AA7-AA5037719464}"/>
              </a:ext>
            </a:extLst>
          </p:cNvPr>
          <p:cNvSpPr>
            <a:spLocks noGrp="1"/>
          </p:cNvSpPr>
          <p:nvPr>
            <p:ph type="title"/>
          </p:nvPr>
        </p:nvSpPr>
        <p:spPr>
          <a:xfrm>
            <a:off x="214604" y="365125"/>
            <a:ext cx="9685176" cy="707895"/>
          </a:xfrm>
          <a:solidFill>
            <a:schemeClr val="accent1">
              <a:lumMod val="40000"/>
              <a:lumOff val="60000"/>
            </a:schemeClr>
          </a:solidFill>
        </p:spPr>
        <p:txBody>
          <a:bodyPr>
            <a:normAutofit fontScale="90000"/>
          </a:bodyPr>
          <a:lstStyle/>
          <a:p>
            <a:pPr algn="r" rtl="1"/>
            <a:r>
              <a:rPr lang="fa-IR" b="1" dirty="0">
                <a:cs typeface="B Nazanin" panose="00000400000000000000" pitchFamily="2" charset="-78"/>
              </a:rPr>
              <a:t>انواع مقاله</a:t>
            </a:r>
            <a:endParaRPr lang="en-US" b="1" dirty="0">
              <a:cs typeface="B Nazanin" panose="00000400000000000000" pitchFamily="2" charset="-78"/>
            </a:endParaRPr>
          </a:p>
        </p:txBody>
      </p:sp>
      <p:sp>
        <p:nvSpPr>
          <p:cNvPr id="17" name="Content Placeholder 2">
            <a:extLst>
              <a:ext uri="{FF2B5EF4-FFF2-40B4-BE49-F238E27FC236}">
                <a16:creationId xmlns:a16="http://schemas.microsoft.com/office/drawing/2014/main" id="{168E09BE-5C6B-1FBB-2BFF-AC850B8824F9}"/>
              </a:ext>
            </a:extLst>
          </p:cNvPr>
          <p:cNvSpPr>
            <a:spLocks noGrp="1"/>
          </p:cNvSpPr>
          <p:nvPr>
            <p:ph idx="1"/>
          </p:nvPr>
        </p:nvSpPr>
        <p:spPr>
          <a:xfrm>
            <a:off x="214604" y="1226220"/>
            <a:ext cx="9685176" cy="2016514"/>
          </a:xfrm>
        </p:spPr>
        <p:txBody>
          <a:bodyPr>
            <a:normAutofit/>
          </a:bodyPr>
          <a:lstStyle/>
          <a:p>
            <a:pPr marL="0" indent="0" algn="r" rtl="1">
              <a:buNone/>
            </a:pPr>
            <a:r>
              <a:rPr lang="fa-IR" sz="2400" b="1" dirty="0">
                <a:solidFill>
                  <a:srgbClr val="C00000"/>
                </a:solidFill>
                <a:cs typeface="B Nazanin" panose="00000400000000000000" pitchFamily="2" charset="-78"/>
              </a:rPr>
              <a:t>بر اساس نوع نشر</a:t>
            </a:r>
            <a:endParaRPr lang="fa-IR" sz="2000" dirty="0">
              <a:solidFill>
                <a:srgbClr val="C00000"/>
              </a:solidFill>
              <a:cs typeface="B Nazanin" panose="00000400000000000000" pitchFamily="2" charset="-78"/>
            </a:endParaRPr>
          </a:p>
        </p:txBody>
      </p:sp>
      <p:sp>
        <p:nvSpPr>
          <p:cNvPr id="20" name="Rectangle: Rounded Corners 19">
            <a:extLst>
              <a:ext uri="{FF2B5EF4-FFF2-40B4-BE49-F238E27FC236}">
                <a16:creationId xmlns:a16="http://schemas.microsoft.com/office/drawing/2014/main" id="{DEEDDD3C-0C1C-402D-F9CD-D3496AD2020F}"/>
              </a:ext>
            </a:extLst>
          </p:cNvPr>
          <p:cNvSpPr/>
          <p:nvPr/>
        </p:nvSpPr>
        <p:spPr>
          <a:xfrm>
            <a:off x="4707467" y="1494727"/>
            <a:ext cx="1016000" cy="508000"/>
          </a:xfrm>
          <a:prstGeom prst="round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r>
              <a:rPr lang="fa-IR" b="1" dirty="0">
                <a:cs typeface="B Nazanin" panose="00000400000000000000" pitchFamily="2" charset="-78"/>
              </a:rPr>
              <a:t>مقاله</a:t>
            </a:r>
            <a:endParaRPr lang="en-US" b="1" dirty="0">
              <a:cs typeface="B Nazanin" panose="00000400000000000000" pitchFamily="2" charset="-78"/>
            </a:endParaRPr>
          </a:p>
        </p:txBody>
      </p:sp>
      <p:sp>
        <p:nvSpPr>
          <p:cNvPr id="21" name="Rectangle: Rounded Corners 20">
            <a:extLst>
              <a:ext uri="{FF2B5EF4-FFF2-40B4-BE49-F238E27FC236}">
                <a16:creationId xmlns:a16="http://schemas.microsoft.com/office/drawing/2014/main" id="{B1E1984A-A6F5-A6AB-81E2-1ADA76D9A39D}"/>
              </a:ext>
            </a:extLst>
          </p:cNvPr>
          <p:cNvSpPr/>
          <p:nvPr/>
        </p:nvSpPr>
        <p:spPr>
          <a:xfrm>
            <a:off x="1414219" y="2257553"/>
            <a:ext cx="1673869" cy="508000"/>
          </a:xfrm>
          <a:prstGeom prst="roundRect">
            <a:avLst/>
          </a:prstGeom>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r>
              <a:rPr lang="fa-IR" b="1" dirty="0">
                <a:cs typeface="B Nazanin" panose="00000400000000000000" pitchFamily="2" charset="-78"/>
              </a:rPr>
              <a:t>ژورنالی (نشریه)</a:t>
            </a:r>
            <a:endParaRPr lang="en-US" b="1" dirty="0">
              <a:cs typeface="B Nazanin" panose="00000400000000000000" pitchFamily="2" charset="-78"/>
            </a:endParaRPr>
          </a:p>
        </p:txBody>
      </p:sp>
      <p:sp>
        <p:nvSpPr>
          <p:cNvPr id="22" name="Rectangle: Rounded Corners 21">
            <a:extLst>
              <a:ext uri="{FF2B5EF4-FFF2-40B4-BE49-F238E27FC236}">
                <a16:creationId xmlns:a16="http://schemas.microsoft.com/office/drawing/2014/main" id="{B3A3C90A-7702-51B4-0F77-6DAC4F6AF446}"/>
              </a:ext>
            </a:extLst>
          </p:cNvPr>
          <p:cNvSpPr/>
          <p:nvPr/>
        </p:nvSpPr>
        <p:spPr>
          <a:xfrm>
            <a:off x="5833538" y="2257553"/>
            <a:ext cx="1117600" cy="508000"/>
          </a:xfrm>
          <a:prstGeom prst="roundRect">
            <a:avLst/>
          </a:prstGeom>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r>
              <a:rPr lang="fa-IR" b="1" dirty="0">
                <a:cs typeface="B Nazanin" panose="00000400000000000000" pitchFamily="2" charset="-78"/>
              </a:rPr>
              <a:t>کنفرانسی</a:t>
            </a:r>
            <a:endParaRPr lang="en-US" b="1" dirty="0">
              <a:cs typeface="B Nazanin" panose="00000400000000000000" pitchFamily="2" charset="-78"/>
            </a:endParaRPr>
          </a:p>
        </p:txBody>
      </p:sp>
      <p:sp>
        <p:nvSpPr>
          <p:cNvPr id="23" name="Rectangle: Rounded Corners 22">
            <a:extLst>
              <a:ext uri="{FF2B5EF4-FFF2-40B4-BE49-F238E27FC236}">
                <a16:creationId xmlns:a16="http://schemas.microsoft.com/office/drawing/2014/main" id="{21DB062F-D2E9-8D5A-CE38-B2D21098C1FD}"/>
              </a:ext>
            </a:extLst>
          </p:cNvPr>
          <p:cNvSpPr/>
          <p:nvPr/>
        </p:nvSpPr>
        <p:spPr>
          <a:xfrm>
            <a:off x="8542550" y="2257553"/>
            <a:ext cx="1117600" cy="508000"/>
          </a:xfrm>
          <a:prstGeom prst="roundRect">
            <a:avLst/>
          </a:prstGeom>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r>
              <a:rPr lang="fa-IR" b="1" dirty="0">
                <a:cs typeface="B Nazanin" panose="00000400000000000000" pitchFamily="2" charset="-78"/>
              </a:rPr>
              <a:t>انجمنی</a:t>
            </a:r>
            <a:endParaRPr lang="en-US" b="1" dirty="0">
              <a:cs typeface="B Nazanin" panose="00000400000000000000" pitchFamily="2" charset="-78"/>
            </a:endParaRPr>
          </a:p>
        </p:txBody>
      </p:sp>
      <p:sp>
        <p:nvSpPr>
          <p:cNvPr id="24" name="Rectangle: Rounded Corners 23">
            <a:extLst>
              <a:ext uri="{FF2B5EF4-FFF2-40B4-BE49-F238E27FC236}">
                <a16:creationId xmlns:a16="http://schemas.microsoft.com/office/drawing/2014/main" id="{3F405781-726D-8195-FD77-8A165A90E820}"/>
              </a:ext>
            </a:extLst>
          </p:cNvPr>
          <p:cNvSpPr/>
          <p:nvPr/>
        </p:nvSpPr>
        <p:spPr>
          <a:xfrm>
            <a:off x="8542551" y="3171072"/>
            <a:ext cx="1117600" cy="50800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a-IR" b="1" dirty="0">
                <a:cs typeface="B Nazanin" panose="00000400000000000000" pitchFamily="2" charset="-78"/>
              </a:rPr>
              <a:t>دانشجویی</a:t>
            </a:r>
            <a:endParaRPr lang="en-US" b="1" dirty="0">
              <a:cs typeface="B Nazanin" panose="00000400000000000000" pitchFamily="2" charset="-78"/>
            </a:endParaRPr>
          </a:p>
        </p:txBody>
      </p:sp>
      <p:sp>
        <p:nvSpPr>
          <p:cNvPr id="25" name="Rectangle: Rounded Corners 24">
            <a:extLst>
              <a:ext uri="{FF2B5EF4-FFF2-40B4-BE49-F238E27FC236}">
                <a16:creationId xmlns:a16="http://schemas.microsoft.com/office/drawing/2014/main" id="{BB01BE11-1475-ECB1-F090-12C5C0BCBBF2}"/>
              </a:ext>
            </a:extLst>
          </p:cNvPr>
          <p:cNvSpPr/>
          <p:nvPr/>
        </p:nvSpPr>
        <p:spPr>
          <a:xfrm>
            <a:off x="5832849" y="3171072"/>
            <a:ext cx="1117600" cy="50800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a-IR" b="1" dirty="0">
                <a:cs typeface="B Nazanin" panose="00000400000000000000" pitchFamily="2" charset="-78"/>
              </a:rPr>
              <a:t>ملی</a:t>
            </a:r>
            <a:endParaRPr lang="en-US" b="1" dirty="0">
              <a:cs typeface="B Nazanin" panose="00000400000000000000" pitchFamily="2" charset="-78"/>
            </a:endParaRPr>
          </a:p>
        </p:txBody>
      </p:sp>
      <p:sp>
        <p:nvSpPr>
          <p:cNvPr id="26" name="Rectangle: Rounded Corners 25">
            <a:extLst>
              <a:ext uri="{FF2B5EF4-FFF2-40B4-BE49-F238E27FC236}">
                <a16:creationId xmlns:a16="http://schemas.microsoft.com/office/drawing/2014/main" id="{408FC4C9-7E73-AB3E-A743-39D25F17B149}"/>
              </a:ext>
            </a:extLst>
          </p:cNvPr>
          <p:cNvSpPr/>
          <p:nvPr/>
        </p:nvSpPr>
        <p:spPr>
          <a:xfrm>
            <a:off x="7140948" y="3171072"/>
            <a:ext cx="1117600" cy="50800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a-IR" b="1" dirty="0">
                <a:cs typeface="B Nazanin" panose="00000400000000000000" pitchFamily="2" charset="-78"/>
              </a:rPr>
              <a:t>منطقه ای</a:t>
            </a:r>
            <a:endParaRPr lang="en-US" b="1" dirty="0">
              <a:cs typeface="B Nazanin" panose="00000400000000000000" pitchFamily="2" charset="-78"/>
            </a:endParaRPr>
          </a:p>
        </p:txBody>
      </p:sp>
      <p:sp>
        <p:nvSpPr>
          <p:cNvPr id="27" name="Rectangle: Rounded Corners 26">
            <a:extLst>
              <a:ext uri="{FF2B5EF4-FFF2-40B4-BE49-F238E27FC236}">
                <a16:creationId xmlns:a16="http://schemas.microsoft.com/office/drawing/2014/main" id="{93B4D388-FEF2-B383-E5A4-14F28A1280F1}"/>
              </a:ext>
            </a:extLst>
          </p:cNvPr>
          <p:cNvSpPr/>
          <p:nvPr/>
        </p:nvSpPr>
        <p:spPr>
          <a:xfrm>
            <a:off x="4524750" y="3171072"/>
            <a:ext cx="1117600" cy="50800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a-IR" b="1" dirty="0">
                <a:cs typeface="B Nazanin" panose="00000400000000000000" pitchFamily="2" charset="-78"/>
              </a:rPr>
              <a:t>بین المللی</a:t>
            </a:r>
            <a:endParaRPr lang="en-US" b="1" dirty="0">
              <a:cs typeface="B Nazanin" panose="00000400000000000000" pitchFamily="2" charset="-78"/>
            </a:endParaRPr>
          </a:p>
        </p:txBody>
      </p:sp>
      <p:sp>
        <p:nvSpPr>
          <p:cNvPr id="29" name="Rectangle: Rounded Corners 28">
            <a:extLst>
              <a:ext uri="{FF2B5EF4-FFF2-40B4-BE49-F238E27FC236}">
                <a16:creationId xmlns:a16="http://schemas.microsoft.com/office/drawing/2014/main" id="{95B9F9E0-BC3D-87FD-2C7C-2BD6DB5EE2F5}"/>
              </a:ext>
            </a:extLst>
          </p:cNvPr>
          <p:cNvSpPr/>
          <p:nvPr/>
        </p:nvSpPr>
        <p:spPr>
          <a:xfrm>
            <a:off x="1634314" y="3171072"/>
            <a:ext cx="1229360" cy="625814"/>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a-IR" b="1" dirty="0">
                <a:cs typeface="B Nazanin" panose="00000400000000000000" pitchFamily="2" charset="-78"/>
              </a:rPr>
              <a:t>جهان اسلام</a:t>
            </a:r>
          </a:p>
          <a:p>
            <a:pPr algn="ctr"/>
            <a:r>
              <a:rPr lang="en-US" b="1" dirty="0">
                <a:cs typeface="B Nazanin" panose="00000400000000000000" pitchFamily="2" charset="-78"/>
              </a:rPr>
              <a:t>ISC</a:t>
            </a:r>
          </a:p>
        </p:txBody>
      </p:sp>
      <p:sp>
        <p:nvSpPr>
          <p:cNvPr id="30" name="Rectangle: Rounded Corners 29">
            <a:extLst>
              <a:ext uri="{FF2B5EF4-FFF2-40B4-BE49-F238E27FC236}">
                <a16:creationId xmlns:a16="http://schemas.microsoft.com/office/drawing/2014/main" id="{F0D02940-D246-5283-ADEF-0CB1516C40C2}"/>
              </a:ext>
            </a:extLst>
          </p:cNvPr>
          <p:cNvSpPr/>
          <p:nvPr/>
        </p:nvSpPr>
        <p:spPr>
          <a:xfrm>
            <a:off x="2998293" y="3171072"/>
            <a:ext cx="1117600" cy="50800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a-IR" b="1" dirty="0">
                <a:cs typeface="B Nazanin" panose="00000400000000000000" pitchFamily="2" charset="-78"/>
              </a:rPr>
              <a:t>داخلی</a:t>
            </a:r>
            <a:endParaRPr lang="en-US" b="1" dirty="0">
              <a:cs typeface="B Nazanin" panose="00000400000000000000" pitchFamily="2" charset="-78"/>
            </a:endParaRPr>
          </a:p>
        </p:txBody>
      </p:sp>
      <p:sp>
        <p:nvSpPr>
          <p:cNvPr id="31" name="Rectangle: Rounded Corners 30">
            <a:extLst>
              <a:ext uri="{FF2B5EF4-FFF2-40B4-BE49-F238E27FC236}">
                <a16:creationId xmlns:a16="http://schemas.microsoft.com/office/drawing/2014/main" id="{31AE69BA-82BE-6122-93C9-09A6828B97D3}"/>
              </a:ext>
            </a:extLst>
          </p:cNvPr>
          <p:cNvSpPr/>
          <p:nvPr/>
        </p:nvSpPr>
        <p:spPr>
          <a:xfrm>
            <a:off x="382095" y="3171072"/>
            <a:ext cx="1117600" cy="50800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a-IR" b="1" dirty="0">
                <a:cs typeface="B Nazanin" panose="00000400000000000000" pitchFamily="2" charset="-78"/>
              </a:rPr>
              <a:t>بین المللی</a:t>
            </a:r>
            <a:endParaRPr lang="en-US" b="1" dirty="0">
              <a:cs typeface="B Nazanin" panose="00000400000000000000" pitchFamily="2" charset="-78"/>
            </a:endParaRPr>
          </a:p>
        </p:txBody>
      </p:sp>
      <p:sp>
        <p:nvSpPr>
          <p:cNvPr id="32" name="Rectangle: Rounded Corners 31">
            <a:extLst>
              <a:ext uri="{FF2B5EF4-FFF2-40B4-BE49-F238E27FC236}">
                <a16:creationId xmlns:a16="http://schemas.microsoft.com/office/drawing/2014/main" id="{47119114-4AF9-DA33-AB23-713112355C6F}"/>
              </a:ext>
            </a:extLst>
          </p:cNvPr>
          <p:cNvSpPr/>
          <p:nvPr/>
        </p:nvSpPr>
        <p:spPr>
          <a:xfrm>
            <a:off x="5609154" y="4291497"/>
            <a:ext cx="1433327" cy="830836"/>
          </a:xfrm>
          <a:prstGeom prst="roundRect">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fa-IR" b="1" dirty="0">
                <a:cs typeface="B Nazanin" panose="00000400000000000000" pitchFamily="2" charset="-78"/>
              </a:rPr>
              <a:t>علمی پژوهشی</a:t>
            </a:r>
          </a:p>
          <a:p>
            <a:pPr algn="ctr"/>
            <a:r>
              <a:rPr lang="fa-IR" sz="1400" b="1" dirty="0">
                <a:cs typeface="B Nazanin" panose="00000400000000000000" pitchFamily="2" charset="-78"/>
              </a:rPr>
              <a:t>(حل مشکل، بیان مسائل جدید)</a:t>
            </a:r>
            <a:endParaRPr lang="en-US" sz="1400" b="1" dirty="0">
              <a:cs typeface="B Nazanin" panose="00000400000000000000" pitchFamily="2" charset="-78"/>
            </a:endParaRPr>
          </a:p>
        </p:txBody>
      </p:sp>
      <p:sp>
        <p:nvSpPr>
          <p:cNvPr id="33" name="Rectangle: Rounded Corners 32">
            <a:extLst>
              <a:ext uri="{FF2B5EF4-FFF2-40B4-BE49-F238E27FC236}">
                <a16:creationId xmlns:a16="http://schemas.microsoft.com/office/drawing/2014/main" id="{EB34F1A9-0078-0159-B06A-0D8E2CDE16F7}"/>
              </a:ext>
            </a:extLst>
          </p:cNvPr>
          <p:cNvSpPr/>
          <p:nvPr/>
        </p:nvSpPr>
        <p:spPr>
          <a:xfrm>
            <a:off x="4080879" y="4268485"/>
            <a:ext cx="1433327" cy="830836"/>
          </a:xfrm>
          <a:prstGeom prst="roundRect">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fa-IR" b="1" dirty="0">
                <a:cs typeface="B Nazanin" panose="00000400000000000000" pitchFamily="2" charset="-78"/>
              </a:rPr>
              <a:t>علمی ترویجی</a:t>
            </a:r>
          </a:p>
          <a:p>
            <a:pPr algn="ctr"/>
            <a:r>
              <a:rPr lang="fa-IR" sz="1600" b="1" dirty="0">
                <a:cs typeface="B Nazanin" panose="00000400000000000000" pitchFamily="2" charset="-78"/>
              </a:rPr>
              <a:t>(مروری)</a:t>
            </a:r>
            <a:endParaRPr lang="en-US" sz="1600" b="1" dirty="0">
              <a:cs typeface="B Nazanin" panose="00000400000000000000" pitchFamily="2" charset="-78"/>
            </a:endParaRPr>
          </a:p>
        </p:txBody>
      </p:sp>
      <p:sp>
        <p:nvSpPr>
          <p:cNvPr id="34" name="Rectangle: Rounded Corners 33">
            <a:extLst>
              <a:ext uri="{FF2B5EF4-FFF2-40B4-BE49-F238E27FC236}">
                <a16:creationId xmlns:a16="http://schemas.microsoft.com/office/drawing/2014/main" id="{37E60681-7560-9E07-657F-5030E49386C5}"/>
              </a:ext>
            </a:extLst>
          </p:cNvPr>
          <p:cNvSpPr/>
          <p:nvPr/>
        </p:nvSpPr>
        <p:spPr>
          <a:xfrm>
            <a:off x="2552604" y="4268485"/>
            <a:ext cx="1433327" cy="830836"/>
          </a:xfrm>
          <a:prstGeom prst="roundRect">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fa-IR" b="1" dirty="0">
                <a:cs typeface="B Nazanin" panose="00000400000000000000" pitchFamily="2" charset="-78"/>
              </a:rPr>
              <a:t>علمی تخصصی</a:t>
            </a:r>
          </a:p>
          <a:p>
            <a:pPr algn="ctr"/>
            <a:r>
              <a:rPr lang="fa-IR" sz="1600" b="1" dirty="0">
                <a:cs typeface="B Nazanin" panose="00000400000000000000" pitchFamily="2" charset="-78"/>
              </a:rPr>
              <a:t>(اطلاع رسانی)</a:t>
            </a:r>
            <a:endParaRPr lang="en-US" sz="1600" b="1" dirty="0">
              <a:cs typeface="B Nazanin" panose="00000400000000000000" pitchFamily="2" charset="-78"/>
            </a:endParaRPr>
          </a:p>
        </p:txBody>
      </p:sp>
      <p:sp>
        <p:nvSpPr>
          <p:cNvPr id="35" name="Rectangle: Rounded Corners 34">
            <a:extLst>
              <a:ext uri="{FF2B5EF4-FFF2-40B4-BE49-F238E27FC236}">
                <a16:creationId xmlns:a16="http://schemas.microsoft.com/office/drawing/2014/main" id="{C598AE46-9D8F-2B89-2BD1-9B1D269C3BCE}"/>
              </a:ext>
            </a:extLst>
          </p:cNvPr>
          <p:cNvSpPr/>
          <p:nvPr/>
        </p:nvSpPr>
        <p:spPr>
          <a:xfrm>
            <a:off x="3282938" y="5402270"/>
            <a:ext cx="1433327" cy="566590"/>
          </a:xfrm>
          <a:prstGeom prst="roundRect">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fa-IR" b="1" dirty="0">
                <a:cs typeface="B Nazanin" panose="00000400000000000000" pitchFamily="2" charset="-78"/>
              </a:rPr>
              <a:t>پابمد</a:t>
            </a:r>
            <a:endParaRPr lang="en-US" b="1" dirty="0">
              <a:cs typeface="B Nazanin" panose="00000400000000000000" pitchFamily="2" charset="-78"/>
            </a:endParaRPr>
          </a:p>
          <a:p>
            <a:pPr algn="ctr"/>
            <a:r>
              <a:rPr lang="en-US" b="1" dirty="0">
                <a:cs typeface="B Nazanin" panose="00000400000000000000" pitchFamily="2" charset="-78"/>
              </a:rPr>
              <a:t>PubMed</a:t>
            </a:r>
          </a:p>
        </p:txBody>
      </p:sp>
      <p:sp>
        <p:nvSpPr>
          <p:cNvPr id="36" name="Rectangle: Rounded Corners 35">
            <a:extLst>
              <a:ext uri="{FF2B5EF4-FFF2-40B4-BE49-F238E27FC236}">
                <a16:creationId xmlns:a16="http://schemas.microsoft.com/office/drawing/2014/main" id="{44D29C2B-BE14-2683-05BF-CAB5C105563F}"/>
              </a:ext>
            </a:extLst>
          </p:cNvPr>
          <p:cNvSpPr/>
          <p:nvPr/>
        </p:nvSpPr>
        <p:spPr>
          <a:xfrm>
            <a:off x="1754663" y="5379258"/>
            <a:ext cx="1433327" cy="566590"/>
          </a:xfrm>
          <a:prstGeom prst="roundRect">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fa-IR" b="1" dirty="0">
                <a:cs typeface="B Nazanin" panose="00000400000000000000" pitchFamily="2" charset="-78"/>
              </a:rPr>
              <a:t>اسکپوس</a:t>
            </a:r>
            <a:endParaRPr lang="en-US" b="1" dirty="0">
              <a:cs typeface="B Nazanin" panose="00000400000000000000" pitchFamily="2" charset="-78"/>
            </a:endParaRPr>
          </a:p>
          <a:p>
            <a:pPr algn="ctr"/>
            <a:r>
              <a:rPr lang="en-US" b="1" dirty="0">
                <a:cs typeface="B Nazanin" panose="00000400000000000000" pitchFamily="2" charset="-78"/>
              </a:rPr>
              <a:t>Scopus</a:t>
            </a:r>
          </a:p>
        </p:txBody>
      </p:sp>
      <p:sp>
        <p:nvSpPr>
          <p:cNvPr id="37" name="Rectangle: Rounded Corners 36">
            <a:extLst>
              <a:ext uri="{FF2B5EF4-FFF2-40B4-BE49-F238E27FC236}">
                <a16:creationId xmlns:a16="http://schemas.microsoft.com/office/drawing/2014/main" id="{7F00CA39-FFED-107C-7427-B48019CFCD93}"/>
              </a:ext>
            </a:extLst>
          </p:cNvPr>
          <p:cNvSpPr/>
          <p:nvPr/>
        </p:nvSpPr>
        <p:spPr>
          <a:xfrm>
            <a:off x="226388" y="5375900"/>
            <a:ext cx="1433327" cy="566590"/>
          </a:xfrm>
          <a:prstGeom prst="roundRect">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fa-IR" b="1" dirty="0">
                <a:cs typeface="B Nazanin" panose="00000400000000000000" pitchFamily="2" charset="-78"/>
              </a:rPr>
              <a:t>تامسون رویترز</a:t>
            </a:r>
          </a:p>
          <a:p>
            <a:pPr algn="ctr"/>
            <a:r>
              <a:rPr lang="en-US" b="1" dirty="0">
                <a:cs typeface="B Nazanin" panose="00000400000000000000" pitchFamily="2" charset="-78"/>
              </a:rPr>
              <a:t>ISI</a:t>
            </a:r>
          </a:p>
        </p:txBody>
      </p:sp>
      <p:sp>
        <p:nvSpPr>
          <p:cNvPr id="38" name="Rectangle: Rounded Corners 37">
            <a:extLst>
              <a:ext uri="{FF2B5EF4-FFF2-40B4-BE49-F238E27FC236}">
                <a16:creationId xmlns:a16="http://schemas.microsoft.com/office/drawing/2014/main" id="{4EDBF360-B933-52E1-DA67-C7B4A505926F}"/>
              </a:ext>
            </a:extLst>
          </p:cNvPr>
          <p:cNvSpPr/>
          <p:nvPr/>
        </p:nvSpPr>
        <p:spPr>
          <a:xfrm>
            <a:off x="129934" y="6198116"/>
            <a:ext cx="1433327" cy="577138"/>
          </a:xfrm>
          <a:prstGeom prst="roundRect">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fa-IR" b="1" dirty="0">
                <a:cs typeface="B Nazanin" panose="00000400000000000000" pitchFamily="2" charset="-78"/>
              </a:rPr>
              <a:t>دارای ایمپکت</a:t>
            </a:r>
            <a:endParaRPr lang="en-US" b="1" dirty="0">
              <a:cs typeface="B Nazanin" panose="00000400000000000000" pitchFamily="2" charset="-78"/>
            </a:endParaRPr>
          </a:p>
          <a:p>
            <a:pPr algn="ctr"/>
            <a:r>
              <a:rPr lang="en-US" b="1" dirty="0">
                <a:cs typeface="B Nazanin" panose="00000400000000000000" pitchFamily="2" charset="-78"/>
              </a:rPr>
              <a:t>ISI</a:t>
            </a:r>
          </a:p>
        </p:txBody>
      </p:sp>
      <p:sp>
        <p:nvSpPr>
          <p:cNvPr id="39" name="Rectangle: Rounded Corners 38">
            <a:extLst>
              <a:ext uri="{FF2B5EF4-FFF2-40B4-BE49-F238E27FC236}">
                <a16:creationId xmlns:a16="http://schemas.microsoft.com/office/drawing/2014/main" id="{8CFA31BA-1ABB-49B8-9CC4-3B879D12349B}"/>
              </a:ext>
            </a:extLst>
          </p:cNvPr>
          <p:cNvSpPr/>
          <p:nvPr/>
        </p:nvSpPr>
        <p:spPr>
          <a:xfrm>
            <a:off x="1629469" y="6192447"/>
            <a:ext cx="1433327" cy="577138"/>
          </a:xfrm>
          <a:prstGeom prst="roundRect">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fa-IR" b="1" dirty="0">
                <a:cs typeface="B Nazanin" panose="00000400000000000000" pitchFamily="2" charset="-78"/>
              </a:rPr>
              <a:t>بدون ایمپکت</a:t>
            </a:r>
            <a:endParaRPr lang="en-US" b="1" dirty="0">
              <a:cs typeface="B Nazanin" panose="00000400000000000000" pitchFamily="2" charset="-78"/>
            </a:endParaRPr>
          </a:p>
          <a:p>
            <a:pPr algn="ctr"/>
            <a:r>
              <a:rPr lang="en-US" b="1" dirty="0">
                <a:cs typeface="B Nazanin" panose="00000400000000000000" pitchFamily="2" charset="-78"/>
              </a:rPr>
              <a:t>ISI Listed</a:t>
            </a:r>
          </a:p>
        </p:txBody>
      </p:sp>
      <p:cxnSp>
        <p:nvCxnSpPr>
          <p:cNvPr id="41" name="Connector: Elbow 40">
            <a:extLst>
              <a:ext uri="{FF2B5EF4-FFF2-40B4-BE49-F238E27FC236}">
                <a16:creationId xmlns:a16="http://schemas.microsoft.com/office/drawing/2014/main" id="{C0296CD2-9EA5-203A-99C7-79DFC7752E63}"/>
              </a:ext>
            </a:extLst>
          </p:cNvPr>
          <p:cNvCxnSpPr>
            <a:cxnSpLocks/>
            <a:stCxn id="20" idx="2"/>
            <a:endCxn id="21" idx="0"/>
          </p:cNvCxnSpPr>
          <p:nvPr/>
        </p:nvCxnSpPr>
        <p:spPr>
          <a:xfrm rot="5400000">
            <a:off x="3605898" y="647984"/>
            <a:ext cx="254826" cy="2964313"/>
          </a:xfrm>
          <a:prstGeom prst="bentConnector3">
            <a:avLst>
              <a:gd name="adj1" fmla="val 50000"/>
            </a:avLst>
          </a:prstGeom>
        </p:spPr>
        <p:style>
          <a:lnRef idx="3">
            <a:schemeClr val="dk1"/>
          </a:lnRef>
          <a:fillRef idx="0">
            <a:schemeClr val="dk1"/>
          </a:fillRef>
          <a:effectRef idx="2">
            <a:schemeClr val="dk1"/>
          </a:effectRef>
          <a:fontRef idx="minor">
            <a:schemeClr val="tx1"/>
          </a:fontRef>
        </p:style>
      </p:cxnSp>
      <p:cxnSp>
        <p:nvCxnSpPr>
          <p:cNvPr id="44" name="Connector: Elbow 43">
            <a:extLst>
              <a:ext uri="{FF2B5EF4-FFF2-40B4-BE49-F238E27FC236}">
                <a16:creationId xmlns:a16="http://schemas.microsoft.com/office/drawing/2014/main" id="{A000439D-CE50-8E76-56D6-E4B1858002EC}"/>
              </a:ext>
            </a:extLst>
          </p:cNvPr>
          <p:cNvCxnSpPr>
            <a:cxnSpLocks/>
            <a:stCxn id="20" idx="2"/>
            <a:endCxn id="22" idx="0"/>
          </p:cNvCxnSpPr>
          <p:nvPr/>
        </p:nvCxnSpPr>
        <p:spPr>
          <a:xfrm rot="16200000" flipH="1">
            <a:off x="5676489" y="1541704"/>
            <a:ext cx="254826" cy="1176871"/>
          </a:xfrm>
          <a:prstGeom prst="bentConnector3">
            <a:avLst>
              <a:gd name="adj1" fmla="val 50000"/>
            </a:avLst>
          </a:prstGeom>
        </p:spPr>
        <p:style>
          <a:lnRef idx="3">
            <a:schemeClr val="dk1"/>
          </a:lnRef>
          <a:fillRef idx="0">
            <a:schemeClr val="dk1"/>
          </a:fillRef>
          <a:effectRef idx="2">
            <a:schemeClr val="dk1"/>
          </a:effectRef>
          <a:fontRef idx="minor">
            <a:schemeClr val="tx1"/>
          </a:fontRef>
        </p:style>
      </p:cxnSp>
      <p:cxnSp>
        <p:nvCxnSpPr>
          <p:cNvPr id="47" name="Connector: Elbow 46">
            <a:extLst>
              <a:ext uri="{FF2B5EF4-FFF2-40B4-BE49-F238E27FC236}">
                <a16:creationId xmlns:a16="http://schemas.microsoft.com/office/drawing/2014/main" id="{45D21F6B-2D26-FA53-5C86-5C424A582DE1}"/>
              </a:ext>
            </a:extLst>
          </p:cNvPr>
          <p:cNvCxnSpPr>
            <a:cxnSpLocks/>
            <a:stCxn id="20" idx="2"/>
            <a:endCxn id="23" idx="0"/>
          </p:cNvCxnSpPr>
          <p:nvPr/>
        </p:nvCxnSpPr>
        <p:spPr>
          <a:xfrm rot="16200000" flipH="1">
            <a:off x="7030995" y="187198"/>
            <a:ext cx="254826" cy="3885883"/>
          </a:xfrm>
          <a:prstGeom prst="bentConnector3">
            <a:avLst>
              <a:gd name="adj1" fmla="val 50000"/>
            </a:avLst>
          </a:prstGeom>
        </p:spPr>
        <p:style>
          <a:lnRef idx="3">
            <a:schemeClr val="dk1"/>
          </a:lnRef>
          <a:fillRef idx="0">
            <a:schemeClr val="dk1"/>
          </a:fillRef>
          <a:effectRef idx="2">
            <a:schemeClr val="dk1"/>
          </a:effectRef>
          <a:fontRef idx="minor">
            <a:schemeClr val="tx1"/>
          </a:fontRef>
        </p:style>
      </p:cxnSp>
      <p:cxnSp>
        <p:nvCxnSpPr>
          <p:cNvPr id="50" name="Connector: Elbow 49">
            <a:extLst>
              <a:ext uri="{FF2B5EF4-FFF2-40B4-BE49-F238E27FC236}">
                <a16:creationId xmlns:a16="http://schemas.microsoft.com/office/drawing/2014/main" id="{85DD1887-090A-1407-E86D-B748535A9E4B}"/>
              </a:ext>
            </a:extLst>
          </p:cNvPr>
          <p:cNvCxnSpPr>
            <a:cxnSpLocks/>
            <a:stCxn id="21" idx="2"/>
            <a:endCxn id="31" idx="0"/>
          </p:cNvCxnSpPr>
          <p:nvPr/>
        </p:nvCxnSpPr>
        <p:spPr>
          <a:xfrm rot="5400000">
            <a:off x="1393266" y="2313183"/>
            <a:ext cx="405519" cy="1310259"/>
          </a:xfrm>
          <a:prstGeom prst="bentConnector3">
            <a:avLst>
              <a:gd name="adj1" fmla="val 50000"/>
            </a:avLst>
          </a:prstGeom>
        </p:spPr>
        <p:style>
          <a:lnRef idx="3">
            <a:schemeClr val="dk1"/>
          </a:lnRef>
          <a:fillRef idx="0">
            <a:schemeClr val="dk1"/>
          </a:fillRef>
          <a:effectRef idx="2">
            <a:schemeClr val="dk1"/>
          </a:effectRef>
          <a:fontRef idx="minor">
            <a:schemeClr val="tx1"/>
          </a:fontRef>
        </p:style>
      </p:cxnSp>
      <p:cxnSp>
        <p:nvCxnSpPr>
          <p:cNvPr id="53" name="Connector: Elbow 52">
            <a:extLst>
              <a:ext uri="{FF2B5EF4-FFF2-40B4-BE49-F238E27FC236}">
                <a16:creationId xmlns:a16="http://schemas.microsoft.com/office/drawing/2014/main" id="{E95FB6DC-CF46-E7D6-7771-4E4E5D75761C}"/>
              </a:ext>
            </a:extLst>
          </p:cNvPr>
          <p:cNvCxnSpPr>
            <a:cxnSpLocks/>
            <a:stCxn id="21" idx="2"/>
            <a:endCxn id="29" idx="0"/>
          </p:cNvCxnSpPr>
          <p:nvPr/>
        </p:nvCxnSpPr>
        <p:spPr>
          <a:xfrm rot="5400000">
            <a:off x="2047315" y="2967232"/>
            <a:ext cx="405519" cy="2160"/>
          </a:xfrm>
          <a:prstGeom prst="bentConnector3">
            <a:avLst>
              <a:gd name="adj1" fmla="val 50000"/>
            </a:avLst>
          </a:prstGeom>
        </p:spPr>
        <p:style>
          <a:lnRef idx="3">
            <a:schemeClr val="dk1"/>
          </a:lnRef>
          <a:fillRef idx="0">
            <a:schemeClr val="dk1"/>
          </a:fillRef>
          <a:effectRef idx="2">
            <a:schemeClr val="dk1"/>
          </a:effectRef>
          <a:fontRef idx="minor">
            <a:schemeClr val="tx1"/>
          </a:fontRef>
        </p:style>
      </p:cxnSp>
      <p:cxnSp>
        <p:nvCxnSpPr>
          <p:cNvPr id="56" name="Connector: Elbow 55">
            <a:extLst>
              <a:ext uri="{FF2B5EF4-FFF2-40B4-BE49-F238E27FC236}">
                <a16:creationId xmlns:a16="http://schemas.microsoft.com/office/drawing/2014/main" id="{773B6E25-03B7-CB96-651F-D1C1D0A7BC0A}"/>
              </a:ext>
            </a:extLst>
          </p:cNvPr>
          <p:cNvCxnSpPr>
            <a:cxnSpLocks/>
            <a:stCxn id="21" idx="2"/>
            <a:endCxn id="30" idx="0"/>
          </p:cNvCxnSpPr>
          <p:nvPr/>
        </p:nvCxnSpPr>
        <p:spPr>
          <a:xfrm rot="16200000" flipH="1">
            <a:off x="2701364" y="2315342"/>
            <a:ext cx="405519" cy="1305939"/>
          </a:xfrm>
          <a:prstGeom prst="bentConnector3">
            <a:avLst>
              <a:gd name="adj1" fmla="val 50000"/>
            </a:avLst>
          </a:prstGeom>
        </p:spPr>
        <p:style>
          <a:lnRef idx="3">
            <a:schemeClr val="dk1"/>
          </a:lnRef>
          <a:fillRef idx="0">
            <a:schemeClr val="dk1"/>
          </a:fillRef>
          <a:effectRef idx="2">
            <a:schemeClr val="dk1"/>
          </a:effectRef>
          <a:fontRef idx="minor">
            <a:schemeClr val="tx1"/>
          </a:fontRef>
        </p:style>
      </p:cxnSp>
      <p:cxnSp>
        <p:nvCxnSpPr>
          <p:cNvPr id="59" name="Connector: Elbow 58">
            <a:extLst>
              <a:ext uri="{FF2B5EF4-FFF2-40B4-BE49-F238E27FC236}">
                <a16:creationId xmlns:a16="http://schemas.microsoft.com/office/drawing/2014/main" id="{37E09E6F-26CD-DCD6-660D-CDFACC4CB189}"/>
              </a:ext>
            </a:extLst>
          </p:cNvPr>
          <p:cNvCxnSpPr>
            <a:cxnSpLocks/>
            <a:stCxn id="22" idx="2"/>
            <a:endCxn id="27" idx="0"/>
          </p:cNvCxnSpPr>
          <p:nvPr/>
        </p:nvCxnSpPr>
        <p:spPr>
          <a:xfrm rot="5400000">
            <a:off x="5535185" y="2313918"/>
            <a:ext cx="405519" cy="1308788"/>
          </a:xfrm>
          <a:prstGeom prst="bentConnector3">
            <a:avLst>
              <a:gd name="adj1" fmla="val 50000"/>
            </a:avLst>
          </a:prstGeom>
        </p:spPr>
        <p:style>
          <a:lnRef idx="3">
            <a:schemeClr val="dk1"/>
          </a:lnRef>
          <a:fillRef idx="0">
            <a:schemeClr val="dk1"/>
          </a:fillRef>
          <a:effectRef idx="2">
            <a:schemeClr val="dk1"/>
          </a:effectRef>
          <a:fontRef idx="minor">
            <a:schemeClr val="tx1"/>
          </a:fontRef>
        </p:style>
      </p:cxnSp>
      <p:cxnSp>
        <p:nvCxnSpPr>
          <p:cNvPr id="62" name="Connector: Elbow 61">
            <a:extLst>
              <a:ext uri="{FF2B5EF4-FFF2-40B4-BE49-F238E27FC236}">
                <a16:creationId xmlns:a16="http://schemas.microsoft.com/office/drawing/2014/main" id="{A9FE64CC-77DE-527E-587B-8DF18AD1D92E}"/>
              </a:ext>
            </a:extLst>
          </p:cNvPr>
          <p:cNvCxnSpPr>
            <a:cxnSpLocks/>
            <a:stCxn id="22" idx="2"/>
            <a:endCxn id="25" idx="0"/>
          </p:cNvCxnSpPr>
          <p:nvPr/>
        </p:nvCxnSpPr>
        <p:spPr>
          <a:xfrm rot="5400000">
            <a:off x="6189235" y="2967968"/>
            <a:ext cx="405519" cy="689"/>
          </a:xfrm>
          <a:prstGeom prst="bentConnector3">
            <a:avLst>
              <a:gd name="adj1" fmla="val 50000"/>
            </a:avLst>
          </a:prstGeom>
        </p:spPr>
        <p:style>
          <a:lnRef idx="3">
            <a:schemeClr val="dk1"/>
          </a:lnRef>
          <a:fillRef idx="0">
            <a:schemeClr val="dk1"/>
          </a:fillRef>
          <a:effectRef idx="2">
            <a:schemeClr val="dk1"/>
          </a:effectRef>
          <a:fontRef idx="minor">
            <a:schemeClr val="tx1"/>
          </a:fontRef>
        </p:style>
      </p:cxnSp>
      <p:cxnSp>
        <p:nvCxnSpPr>
          <p:cNvPr id="65" name="Connector: Elbow 64">
            <a:extLst>
              <a:ext uri="{FF2B5EF4-FFF2-40B4-BE49-F238E27FC236}">
                <a16:creationId xmlns:a16="http://schemas.microsoft.com/office/drawing/2014/main" id="{89E5FBF6-B52A-96DC-4B2F-BE5F7A75B017}"/>
              </a:ext>
            </a:extLst>
          </p:cNvPr>
          <p:cNvCxnSpPr>
            <a:cxnSpLocks/>
            <a:stCxn id="22" idx="2"/>
            <a:endCxn id="26" idx="0"/>
          </p:cNvCxnSpPr>
          <p:nvPr/>
        </p:nvCxnSpPr>
        <p:spPr>
          <a:xfrm rot="16200000" flipH="1">
            <a:off x="6843284" y="2314607"/>
            <a:ext cx="405519" cy="1307410"/>
          </a:xfrm>
          <a:prstGeom prst="bentConnector3">
            <a:avLst>
              <a:gd name="adj1" fmla="val 50000"/>
            </a:avLst>
          </a:prstGeom>
        </p:spPr>
        <p:style>
          <a:lnRef idx="3">
            <a:schemeClr val="dk1"/>
          </a:lnRef>
          <a:fillRef idx="0">
            <a:schemeClr val="dk1"/>
          </a:fillRef>
          <a:effectRef idx="2">
            <a:schemeClr val="dk1"/>
          </a:effectRef>
          <a:fontRef idx="minor">
            <a:schemeClr val="tx1"/>
          </a:fontRef>
        </p:style>
      </p:cxnSp>
      <p:cxnSp>
        <p:nvCxnSpPr>
          <p:cNvPr id="68" name="Connector: Elbow 67">
            <a:extLst>
              <a:ext uri="{FF2B5EF4-FFF2-40B4-BE49-F238E27FC236}">
                <a16:creationId xmlns:a16="http://schemas.microsoft.com/office/drawing/2014/main" id="{4869E2DB-C654-88A2-D057-C6CF48DD0F3D}"/>
              </a:ext>
            </a:extLst>
          </p:cNvPr>
          <p:cNvCxnSpPr>
            <a:cxnSpLocks/>
            <a:stCxn id="23" idx="2"/>
            <a:endCxn id="24" idx="0"/>
          </p:cNvCxnSpPr>
          <p:nvPr/>
        </p:nvCxnSpPr>
        <p:spPr>
          <a:xfrm rot="16200000" flipH="1">
            <a:off x="8898591" y="2968311"/>
            <a:ext cx="405519" cy="1"/>
          </a:xfrm>
          <a:prstGeom prst="bentConnector3">
            <a:avLst>
              <a:gd name="adj1" fmla="val 50000"/>
            </a:avLst>
          </a:prstGeom>
        </p:spPr>
        <p:style>
          <a:lnRef idx="3">
            <a:schemeClr val="dk1"/>
          </a:lnRef>
          <a:fillRef idx="0">
            <a:schemeClr val="dk1"/>
          </a:fillRef>
          <a:effectRef idx="2">
            <a:schemeClr val="dk1"/>
          </a:effectRef>
          <a:fontRef idx="minor">
            <a:schemeClr val="tx1"/>
          </a:fontRef>
        </p:style>
      </p:cxnSp>
      <p:cxnSp>
        <p:nvCxnSpPr>
          <p:cNvPr id="71" name="Connector: Elbow 70">
            <a:extLst>
              <a:ext uri="{FF2B5EF4-FFF2-40B4-BE49-F238E27FC236}">
                <a16:creationId xmlns:a16="http://schemas.microsoft.com/office/drawing/2014/main" id="{C60DF41C-C793-5C30-9690-F97BCA1EDA82}"/>
              </a:ext>
            </a:extLst>
          </p:cNvPr>
          <p:cNvCxnSpPr>
            <a:cxnSpLocks/>
            <a:stCxn id="30" idx="2"/>
            <a:endCxn id="34" idx="0"/>
          </p:cNvCxnSpPr>
          <p:nvPr/>
        </p:nvCxnSpPr>
        <p:spPr>
          <a:xfrm rot="5400000">
            <a:off x="3118475" y="3829866"/>
            <a:ext cx="589413" cy="287825"/>
          </a:xfrm>
          <a:prstGeom prst="bentConnector3">
            <a:avLst>
              <a:gd name="adj1" fmla="val 50000"/>
            </a:avLst>
          </a:prstGeom>
        </p:spPr>
        <p:style>
          <a:lnRef idx="3">
            <a:schemeClr val="dk1"/>
          </a:lnRef>
          <a:fillRef idx="0">
            <a:schemeClr val="dk1"/>
          </a:fillRef>
          <a:effectRef idx="2">
            <a:schemeClr val="dk1"/>
          </a:effectRef>
          <a:fontRef idx="minor">
            <a:schemeClr val="tx1"/>
          </a:fontRef>
        </p:style>
      </p:cxnSp>
      <p:cxnSp>
        <p:nvCxnSpPr>
          <p:cNvPr id="74" name="Connector: Elbow 73">
            <a:extLst>
              <a:ext uri="{FF2B5EF4-FFF2-40B4-BE49-F238E27FC236}">
                <a16:creationId xmlns:a16="http://schemas.microsoft.com/office/drawing/2014/main" id="{8275CC97-0747-F1AC-F90C-79190CDC8F91}"/>
              </a:ext>
            </a:extLst>
          </p:cNvPr>
          <p:cNvCxnSpPr>
            <a:cxnSpLocks/>
            <a:stCxn id="30" idx="2"/>
            <a:endCxn id="33" idx="0"/>
          </p:cNvCxnSpPr>
          <p:nvPr/>
        </p:nvCxnSpPr>
        <p:spPr>
          <a:xfrm rot="16200000" flipH="1">
            <a:off x="3882612" y="3353553"/>
            <a:ext cx="589413" cy="1240450"/>
          </a:xfrm>
          <a:prstGeom prst="bentConnector3">
            <a:avLst>
              <a:gd name="adj1" fmla="val 50000"/>
            </a:avLst>
          </a:prstGeom>
        </p:spPr>
        <p:style>
          <a:lnRef idx="3">
            <a:schemeClr val="dk1"/>
          </a:lnRef>
          <a:fillRef idx="0">
            <a:schemeClr val="dk1"/>
          </a:fillRef>
          <a:effectRef idx="2">
            <a:schemeClr val="dk1"/>
          </a:effectRef>
          <a:fontRef idx="minor">
            <a:schemeClr val="tx1"/>
          </a:fontRef>
        </p:style>
      </p:cxnSp>
      <p:cxnSp>
        <p:nvCxnSpPr>
          <p:cNvPr id="77" name="Connector: Elbow 76">
            <a:extLst>
              <a:ext uri="{FF2B5EF4-FFF2-40B4-BE49-F238E27FC236}">
                <a16:creationId xmlns:a16="http://schemas.microsoft.com/office/drawing/2014/main" id="{3AECF84B-BE96-71B6-EFB7-5E98CBDC01FD}"/>
              </a:ext>
            </a:extLst>
          </p:cNvPr>
          <p:cNvCxnSpPr>
            <a:cxnSpLocks/>
            <a:stCxn id="30" idx="2"/>
            <a:endCxn id="32" idx="0"/>
          </p:cNvCxnSpPr>
          <p:nvPr/>
        </p:nvCxnSpPr>
        <p:spPr>
          <a:xfrm rot="16200000" flipH="1">
            <a:off x="4635243" y="2600921"/>
            <a:ext cx="612425" cy="2768725"/>
          </a:xfrm>
          <a:prstGeom prst="bentConnector3">
            <a:avLst>
              <a:gd name="adj1" fmla="val 50000"/>
            </a:avLst>
          </a:prstGeom>
        </p:spPr>
        <p:style>
          <a:lnRef idx="3">
            <a:schemeClr val="dk1"/>
          </a:lnRef>
          <a:fillRef idx="0">
            <a:schemeClr val="dk1"/>
          </a:fillRef>
          <a:effectRef idx="2">
            <a:schemeClr val="dk1"/>
          </a:effectRef>
          <a:fontRef idx="minor">
            <a:schemeClr val="tx1"/>
          </a:fontRef>
        </p:style>
      </p:cxnSp>
      <p:cxnSp>
        <p:nvCxnSpPr>
          <p:cNvPr id="81" name="Connector: Elbow 80">
            <a:extLst>
              <a:ext uri="{FF2B5EF4-FFF2-40B4-BE49-F238E27FC236}">
                <a16:creationId xmlns:a16="http://schemas.microsoft.com/office/drawing/2014/main" id="{593A79B4-A71F-E317-C033-CD6BAFDB65A4}"/>
              </a:ext>
            </a:extLst>
          </p:cNvPr>
          <p:cNvCxnSpPr>
            <a:cxnSpLocks/>
            <a:stCxn id="31" idx="2"/>
            <a:endCxn id="37" idx="0"/>
          </p:cNvCxnSpPr>
          <p:nvPr/>
        </p:nvCxnSpPr>
        <p:spPr>
          <a:xfrm rot="16200000" flipH="1">
            <a:off x="93559" y="4526407"/>
            <a:ext cx="1696828" cy="2157"/>
          </a:xfrm>
          <a:prstGeom prst="bentConnector3">
            <a:avLst>
              <a:gd name="adj1" fmla="val 50000"/>
            </a:avLst>
          </a:prstGeom>
        </p:spPr>
        <p:style>
          <a:lnRef idx="3">
            <a:schemeClr val="dk1"/>
          </a:lnRef>
          <a:fillRef idx="0">
            <a:schemeClr val="dk1"/>
          </a:fillRef>
          <a:effectRef idx="2">
            <a:schemeClr val="dk1"/>
          </a:effectRef>
          <a:fontRef idx="minor">
            <a:schemeClr val="tx1"/>
          </a:fontRef>
        </p:style>
      </p:cxnSp>
      <p:cxnSp>
        <p:nvCxnSpPr>
          <p:cNvPr id="84" name="Connector: Elbow 83">
            <a:extLst>
              <a:ext uri="{FF2B5EF4-FFF2-40B4-BE49-F238E27FC236}">
                <a16:creationId xmlns:a16="http://schemas.microsoft.com/office/drawing/2014/main" id="{B8F8ECAC-1CCB-FCE5-7D09-BF47B1ED3D52}"/>
              </a:ext>
            </a:extLst>
          </p:cNvPr>
          <p:cNvCxnSpPr>
            <a:cxnSpLocks/>
            <a:stCxn id="31" idx="2"/>
            <a:endCxn id="36" idx="0"/>
          </p:cNvCxnSpPr>
          <p:nvPr/>
        </p:nvCxnSpPr>
        <p:spPr>
          <a:xfrm rot="16200000" flipH="1">
            <a:off x="856018" y="3763949"/>
            <a:ext cx="1700186" cy="1530432"/>
          </a:xfrm>
          <a:prstGeom prst="bentConnector3">
            <a:avLst>
              <a:gd name="adj1" fmla="val 90337"/>
            </a:avLst>
          </a:prstGeom>
        </p:spPr>
        <p:style>
          <a:lnRef idx="3">
            <a:schemeClr val="dk1"/>
          </a:lnRef>
          <a:fillRef idx="0">
            <a:schemeClr val="dk1"/>
          </a:fillRef>
          <a:effectRef idx="2">
            <a:schemeClr val="dk1"/>
          </a:effectRef>
          <a:fontRef idx="minor">
            <a:schemeClr val="tx1"/>
          </a:fontRef>
        </p:style>
      </p:cxnSp>
      <p:cxnSp>
        <p:nvCxnSpPr>
          <p:cNvPr id="87" name="Connector: Elbow 86">
            <a:extLst>
              <a:ext uri="{FF2B5EF4-FFF2-40B4-BE49-F238E27FC236}">
                <a16:creationId xmlns:a16="http://schemas.microsoft.com/office/drawing/2014/main" id="{C2489530-90E6-1AB9-9D04-3EEE6D08EE54}"/>
              </a:ext>
            </a:extLst>
          </p:cNvPr>
          <p:cNvCxnSpPr>
            <a:cxnSpLocks/>
            <a:stCxn id="31" idx="2"/>
            <a:endCxn id="35" idx="0"/>
          </p:cNvCxnSpPr>
          <p:nvPr/>
        </p:nvCxnSpPr>
        <p:spPr>
          <a:xfrm rot="16200000" flipH="1">
            <a:off x="1608649" y="3011317"/>
            <a:ext cx="1723198" cy="3058707"/>
          </a:xfrm>
          <a:prstGeom prst="bentConnector3">
            <a:avLst>
              <a:gd name="adj1" fmla="val 88815"/>
            </a:avLst>
          </a:prstGeom>
        </p:spPr>
        <p:style>
          <a:lnRef idx="3">
            <a:schemeClr val="dk1"/>
          </a:lnRef>
          <a:fillRef idx="0">
            <a:schemeClr val="dk1"/>
          </a:fillRef>
          <a:effectRef idx="2">
            <a:schemeClr val="dk1"/>
          </a:effectRef>
          <a:fontRef idx="minor">
            <a:schemeClr val="tx1"/>
          </a:fontRef>
        </p:style>
      </p:cxnSp>
      <p:cxnSp>
        <p:nvCxnSpPr>
          <p:cNvPr id="93" name="Connector: Elbow 92">
            <a:extLst>
              <a:ext uri="{FF2B5EF4-FFF2-40B4-BE49-F238E27FC236}">
                <a16:creationId xmlns:a16="http://schemas.microsoft.com/office/drawing/2014/main" id="{C14E3263-3E7D-1108-1875-CB139094C162}"/>
              </a:ext>
            </a:extLst>
          </p:cNvPr>
          <p:cNvCxnSpPr>
            <a:cxnSpLocks/>
            <a:stCxn id="37" idx="2"/>
            <a:endCxn id="38" idx="0"/>
          </p:cNvCxnSpPr>
          <p:nvPr/>
        </p:nvCxnSpPr>
        <p:spPr>
          <a:xfrm rot="5400000">
            <a:off x="767012" y="6022076"/>
            <a:ext cx="255626" cy="96454"/>
          </a:xfrm>
          <a:prstGeom prst="bentConnector3">
            <a:avLst>
              <a:gd name="adj1" fmla="val 50000"/>
            </a:avLst>
          </a:prstGeom>
        </p:spPr>
        <p:style>
          <a:lnRef idx="3">
            <a:schemeClr val="dk1"/>
          </a:lnRef>
          <a:fillRef idx="0">
            <a:schemeClr val="dk1"/>
          </a:fillRef>
          <a:effectRef idx="2">
            <a:schemeClr val="dk1"/>
          </a:effectRef>
          <a:fontRef idx="minor">
            <a:schemeClr val="tx1"/>
          </a:fontRef>
        </p:style>
      </p:cxnSp>
      <p:cxnSp>
        <p:nvCxnSpPr>
          <p:cNvPr id="96" name="Connector: Elbow 95">
            <a:extLst>
              <a:ext uri="{FF2B5EF4-FFF2-40B4-BE49-F238E27FC236}">
                <a16:creationId xmlns:a16="http://schemas.microsoft.com/office/drawing/2014/main" id="{CFDD0DF4-8344-C349-A787-AFA40B83D17E}"/>
              </a:ext>
            </a:extLst>
          </p:cNvPr>
          <p:cNvCxnSpPr>
            <a:cxnSpLocks/>
            <a:stCxn id="37" idx="2"/>
            <a:endCxn id="39" idx="0"/>
          </p:cNvCxnSpPr>
          <p:nvPr/>
        </p:nvCxnSpPr>
        <p:spPr>
          <a:xfrm rot="16200000" flipH="1">
            <a:off x="1519614" y="5365927"/>
            <a:ext cx="249957" cy="1403081"/>
          </a:xfrm>
          <a:prstGeom prst="bentConnector3">
            <a:avLst>
              <a:gd name="adj1" fmla="val 50000"/>
            </a:avLst>
          </a:prstGeom>
        </p:spPr>
        <p:style>
          <a:lnRef idx="3">
            <a:schemeClr val="dk1"/>
          </a:lnRef>
          <a:fillRef idx="0">
            <a:schemeClr val="dk1"/>
          </a:fillRef>
          <a:effectRef idx="2">
            <a:schemeClr val="dk1"/>
          </a:effectRef>
          <a:fontRef idx="minor">
            <a:schemeClr val="tx1"/>
          </a:fontRef>
        </p:style>
      </p:cxnSp>
      <p:sp>
        <p:nvSpPr>
          <p:cNvPr id="70" name="Callout: Bent Line 69">
            <a:extLst>
              <a:ext uri="{FF2B5EF4-FFF2-40B4-BE49-F238E27FC236}">
                <a16:creationId xmlns:a16="http://schemas.microsoft.com/office/drawing/2014/main" id="{4324E5AB-76EC-1176-1043-71F9E3326087}"/>
              </a:ext>
            </a:extLst>
          </p:cNvPr>
          <p:cNvSpPr/>
          <p:nvPr/>
        </p:nvSpPr>
        <p:spPr>
          <a:xfrm>
            <a:off x="6322522" y="5381113"/>
            <a:ext cx="1255145" cy="483261"/>
          </a:xfrm>
          <a:prstGeom prst="borderCallout2">
            <a:avLst>
              <a:gd name="adj1" fmla="val -1460"/>
              <a:gd name="adj2" fmla="val -233"/>
              <a:gd name="adj3" fmla="val -20844"/>
              <a:gd name="adj4" fmla="val 23643"/>
              <a:gd name="adj5" fmla="val -54167"/>
              <a:gd name="adj6" fmla="val 39811"/>
            </a:avLst>
          </a:prstGeom>
          <a:solidFill>
            <a:schemeClr val="accent4">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a-IR" sz="1600" b="1" dirty="0">
                <a:cs typeface="B Nazanin" panose="00000400000000000000" pitchFamily="2" charset="-78"/>
              </a:rPr>
              <a:t>اصالت و ابداع</a:t>
            </a:r>
            <a:endParaRPr lang="en-US" b="1" dirty="0">
              <a:cs typeface="B Nazanin" panose="00000400000000000000" pitchFamily="2" charset="-78"/>
            </a:endParaRPr>
          </a:p>
        </p:txBody>
      </p:sp>
      <p:sp>
        <p:nvSpPr>
          <p:cNvPr id="72" name="Callout: Bent Line 71">
            <a:extLst>
              <a:ext uri="{FF2B5EF4-FFF2-40B4-BE49-F238E27FC236}">
                <a16:creationId xmlns:a16="http://schemas.microsoft.com/office/drawing/2014/main" id="{BCAFB9BA-238F-FE04-B940-27C8E44E1D1F}"/>
              </a:ext>
            </a:extLst>
          </p:cNvPr>
          <p:cNvSpPr/>
          <p:nvPr/>
        </p:nvSpPr>
        <p:spPr>
          <a:xfrm>
            <a:off x="5044744" y="5358363"/>
            <a:ext cx="1160971" cy="837741"/>
          </a:xfrm>
          <a:prstGeom prst="borderCallout2">
            <a:avLst>
              <a:gd name="adj1" fmla="val 1166"/>
              <a:gd name="adj2" fmla="val 583"/>
              <a:gd name="adj3" fmla="val -10604"/>
              <a:gd name="adj4" fmla="val -70596"/>
              <a:gd name="adj5" fmla="val -35375"/>
              <a:gd name="adj6" fmla="val -96944"/>
            </a:avLst>
          </a:prstGeom>
          <a:solidFill>
            <a:schemeClr val="accent4">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a-IR" sz="1600" b="1" dirty="0">
                <a:cs typeface="B Nazanin" panose="00000400000000000000" pitchFamily="2" charset="-78"/>
              </a:rPr>
              <a:t>فاقد امتیاز یا مجوز علمی</a:t>
            </a:r>
            <a:endParaRPr lang="en-US" b="1" dirty="0">
              <a:cs typeface="B Nazanin" panose="00000400000000000000" pitchFamily="2" charset="-78"/>
            </a:endParaRPr>
          </a:p>
        </p:txBody>
      </p:sp>
      <p:sp>
        <p:nvSpPr>
          <p:cNvPr id="3" name="Rectangle 2">
            <a:extLst>
              <a:ext uri="{FF2B5EF4-FFF2-40B4-BE49-F238E27FC236}">
                <a16:creationId xmlns:a16="http://schemas.microsoft.com/office/drawing/2014/main" id="{56DF6960-38BC-FF37-10D9-17016F55EE9C}"/>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Rounded Corners 4">
            <a:hlinkClick r:id="rId2" action="ppaction://hlinksldjump"/>
            <a:extLst>
              <a:ext uri="{FF2B5EF4-FFF2-40B4-BE49-F238E27FC236}">
                <a16:creationId xmlns:a16="http://schemas.microsoft.com/office/drawing/2014/main" id="{DEE7EA04-B64C-2957-77F7-8AA4F7365D40}"/>
              </a:ext>
            </a:extLst>
          </p:cNvPr>
          <p:cNvSpPr/>
          <p:nvPr/>
        </p:nvSpPr>
        <p:spPr>
          <a:xfrm>
            <a:off x="10375296" y="95654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DOI</a:t>
            </a:r>
          </a:p>
        </p:txBody>
      </p:sp>
      <p:sp>
        <p:nvSpPr>
          <p:cNvPr id="6" name="Rectangle: Rounded Corners 5">
            <a:hlinkClick r:id="rId3" action="ppaction://hlinksldjump"/>
            <a:extLst>
              <a:ext uri="{FF2B5EF4-FFF2-40B4-BE49-F238E27FC236}">
                <a16:creationId xmlns:a16="http://schemas.microsoft.com/office/drawing/2014/main" id="{30B8AEB3-B49E-9D9F-B772-80F20C2A3120}"/>
              </a:ext>
            </a:extLst>
          </p:cNvPr>
          <p:cNvSpPr/>
          <p:nvPr/>
        </p:nvSpPr>
        <p:spPr>
          <a:xfrm>
            <a:off x="10375296" y="55268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bg1"/>
                </a:solidFill>
                <a:cs typeface="B Nazanin" panose="00000400000000000000" pitchFamily="2" charset="-78"/>
              </a:rPr>
              <a:t>معرفی منابع</a:t>
            </a:r>
            <a:endParaRPr lang="en-US" sz="1400" b="1" dirty="0">
              <a:solidFill>
                <a:schemeClr val="bg1"/>
              </a:solidFill>
              <a:cs typeface="B Nazanin" panose="00000400000000000000" pitchFamily="2" charset="-78"/>
            </a:endParaRPr>
          </a:p>
        </p:txBody>
      </p:sp>
      <p:pic>
        <p:nvPicPr>
          <p:cNvPr id="7" name="Picture 6">
            <a:extLst>
              <a:ext uri="{FF2B5EF4-FFF2-40B4-BE49-F238E27FC236}">
                <a16:creationId xmlns:a16="http://schemas.microsoft.com/office/drawing/2014/main" id="{F5451BA8-816B-AC41-2B4A-1C6AE851CDF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8" name="TextBox 7">
            <a:extLst>
              <a:ext uri="{FF2B5EF4-FFF2-40B4-BE49-F238E27FC236}">
                <a16:creationId xmlns:a16="http://schemas.microsoft.com/office/drawing/2014/main" id="{85FDEFFA-CF26-78B3-5D01-C319A76AD404}"/>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9" name="Rectangle: Rounded Corners 8">
            <a:hlinkClick r:id="rId5" action="ppaction://hlinksldjump"/>
            <a:extLst>
              <a:ext uri="{FF2B5EF4-FFF2-40B4-BE49-F238E27FC236}">
                <a16:creationId xmlns:a16="http://schemas.microsoft.com/office/drawing/2014/main" id="{521045F7-696F-A2DD-22F8-DAB451018E88}"/>
              </a:ext>
            </a:extLst>
          </p:cNvPr>
          <p:cNvSpPr/>
          <p:nvPr/>
        </p:nvSpPr>
        <p:spPr>
          <a:xfrm>
            <a:off x="10375296" y="138580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علم سنجی</a:t>
            </a:r>
            <a:endParaRPr lang="en-US" sz="1400" b="1" dirty="0">
              <a:solidFill>
                <a:schemeClr val="bg1"/>
              </a:solidFill>
              <a:cs typeface="B Nazanin" panose="00000400000000000000" pitchFamily="2" charset="-78"/>
            </a:endParaRPr>
          </a:p>
        </p:txBody>
      </p:sp>
      <p:sp>
        <p:nvSpPr>
          <p:cNvPr id="10" name="Rectangle: Rounded Corners 9">
            <a:hlinkClick r:id="rId6" action="ppaction://hlinksldjump"/>
            <a:extLst>
              <a:ext uri="{FF2B5EF4-FFF2-40B4-BE49-F238E27FC236}">
                <a16:creationId xmlns:a16="http://schemas.microsoft.com/office/drawing/2014/main" id="{478A21FB-EB89-CD42-FBD4-5DE3E1F2007B}"/>
              </a:ext>
            </a:extLst>
          </p:cNvPr>
          <p:cNvSpPr/>
          <p:nvPr/>
        </p:nvSpPr>
        <p:spPr>
          <a:xfrm>
            <a:off x="10375296" y="1815066"/>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رتبه بندی نشریات</a:t>
            </a:r>
            <a:endParaRPr lang="en-US" sz="1400" b="1" dirty="0">
              <a:solidFill>
                <a:schemeClr val="bg1"/>
              </a:solidFill>
              <a:cs typeface="B Nazanin" panose="00000400000000000000" pitchFamily="2" charset="-78"/>
            </a:endParaRPr>
          </a:p>
        </p:txBody>
      </p:sp>
      <p:sp>
        <p:nvSpPr>
          <p:cNvPr id="11" name="Rectangle: Rounded Corners 10">
            <a:hlinkClick r:id="rId7" action="ppaction://hlinksldjump"/>
            <a:extLst>
              <a:ext uri="{FF2B5EF4-FFF2-40B4-BE49-F238E27FC236}">
                <a16:creationId xmlns:a16="http://schemas.microsoft.com/office/drawing/2014/main" id="{7DAF6505-961D-FD14-8857-5F7F5F764A00}"/>
              </a:ext>
            </a:extLst>
          </p:cNvPr>
          <p:cNvSpPr/>
          <p:nvPr/>
        </p:nvSpPr>
        <p:spPr>
          <a:xfrm>
            <a:off x="10375296" y="264309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دریافت مقاله</a:t>
            </a:r>
            <a:endParaRPr lang="en-US" sz="1400" b="1" dirty="0">
              <a:solidFill>
                <a:schemeClr val="bg1"/>
              </a:solidFill>
              <a:cs typeface="B Nazanin" panose="00000400000000000000" pitchFamily="2" charset="-78"/>
            </a:endParaRPr>
          </a:p>
        </p:txBody>
      </p:sp>
      <p:sp>
        <p:nvSpPr>
          <p:cNvPr id="12" name="Rectangle: Rounded Corners 11">
            <a:hlinkClick r:id="rId8" action="ppaction://hlinksldjump"/>
            <a:extLst>
              <a:ext uri="{FF2B5EF4-FFF2-40B4-BE49-F238E27FC236}">
                <a16:creationId xmlns:a16="http://schemas.microsoft.com/office/drawing/2014/main" id="{968DAF97-E2F1-9109-71EA-2CE427A53DA2}"/>
              </a:ext>
            </a:extLst>
          </p:cNvPr>
          <p:cNvSpPr/>
          <p:nvPr/>
        </p:nvSpPr>
        <p:spPr>
          <a:xfrm>
            <a:off x="10375296" y="305541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سامانه پژوهشیار</a:t>
            </a:r>
            <a:endParaRPr lang="en-US" sz="1400" b="1" dirty="0">
              <a:solidFill>
                <a:schemeClr val="bg1"/>
              </a:solidFill>
              <a:cs typeface="B Nazanin" panose="00000400000000000000" pitchFamily="2" charset="-78"/>
            </a:endParaRPr>
          </a:p>
        </p:txBody>
      </p:sp>
      <p:sp>
        <p:nvSpPr>
          <p:cNvPr id="13" name="Rectangle: Rounded Corners 12">
            <a:hlinkClick r:id="rId9" action="ppaction://hlinksldjump"/>
            <a:extLst>
              <a:ext uri="{FF2B5EF4-FFF2-40B4-BE49-F238E27FC236}">
                <a16:creationId xmlns:a16="http://schemas.microsoft.com/office/drawing/2014/main" id="{719C26DD-E414-C3E3-993F-6BF71A56E4E4}"/>
              </a:ext>
            </a:extLst>
          </p:cNvPr>
          <p:cNvSpPr/>
          <p:nvPr/>
        </p:nvSpPr>
        <p:spPr>
          <a:xfrm>
            <a:off x="10375296" y="347620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ORCID</a:t>
            </a:r>
          </a:p>
        </p:txBody>
      </p:sp>
      <p:sp>
        <p:nvSpPr>
          <p:cNvPr id="14" name="Rectangle: Rounded Corners 13">
            <a:hlinkClick r:id="rId10" action="ppaction://hlinksldjump"/>
            <a:extLst>
              <a:ext uri="{FF2B5EF4-FFF2-40B4-BE49-F238E27FC236}">
                <a16:creationId xmlns:a16="http://schemas.microsoft.com/office/drawing/2014/main" id="{DA460700-86BC-F140-9F06-F80D440703F3}"/>
              </a:ext>
            </a:extLst>
          </p:cNvPr>
          <p:cNvSpPr/>
          <p:nvPr/>
        </p:nvSpPr>
        <p:spPr>
          <a:xfrm>
            <a:off x="10375296" y="388852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ساختار مقاله</a:t>
            </a:r>
            <a:endParaRPr lang="en-US" sz="1400" b="1" dirty="0">
              <a:solidFill>
                <a:schemeClr val="bg1"/>
              </a:solidFill>
              <a:cs typeface="B Nazanin" panose="00000400000000000000" pitchFamily="2" charset="-78"/>
            </a:endParaRPr>
          </a:p>
        </p:txBody>
      </p:sp>
      <p:sp>
        <p:nvSpPr>
          <p:cNvPr id="15" name="Rectangle: Rounded Corners 14">
            <a:hlinkClick r:id="rId11" action="ppaction://hlinksldjump"/>
            <a:extLst>
              <a:ext uri="{FF2B5EF4-FFF2-40B4-BE49-F238E27FC236}">
                <a16:creationId xmlns:a16="http://schemas.microsoft.com/office/drawing/2014/main" id="{F30B3E61-2ACC-36C8-EF46-7664EC20F7B2}"/>
              </a:ext>
            </a:extLst>
          </p:cNvPr>
          <p:cNvSpPr/>
          <p:nvPr/>
        </p:nvSpPr>
        <p:spPr>
          <a:xfrm>
            <a:off x="10375296" y="43093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ارجاع دهی و نکات مهم</a:t>
            </a:r>
            <a:endParaRPr lang="en-US" sz="1400" b="1" dirty="0">
              <a:solidFill>
                <a:schemeClr val="bg1"/>
              </a:solidFill>
              <a:cs typeface="B Nazanin" panose="00000400000000000000" pitchFamily="2" charset="-78"/>
            </a:endParaRPr>
          </a:p>
        </p:txBody>
      </p:sp>
      <p:sp>
        <p:nvSpPr>
          <p:cNvPr id="16" name="Rectangle: Rounded Corners 15">
            <a:hlinkClick r:id="rId12" action="ppaction://hlinksldjump"/>
            <a:extLst>
              <a:ext uri="{FF2B5EF4-FFF2-40B4-BE49-F238E27FC236}">
                <a16:creationId xmlns:a16="http://schemas.microsoft.com/office/drawing/2014/main" id="{8ED73B78-F7F3-25C4-6CF2-BE4157373533}"/>
              </a:ext>
            </a:extLst>
          </p:cNvPr>
          <p:cNvSpPr/>
          <p:nvPr/>
        </p:nvSpPr>
        <p:spPr>
          <a:xfrm>
            <a:off x="10375296" y="4730110"/>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tx1"/>
                </a:solidFill>
                <a:cs typeface="B Nazanin" panose="00000400000000000000" pitchFamily="2" charset="-78"/>
              </a:rPr>
              <a:t>انواع مقاله</a:t>
            </a:r>
            <a:endParaRPr lang="en-US" sz="1400" b="1" dirty="0">
              <a:solidFill>
                <a:schemeClr val="tx1"/>
              </a:solidFill>
              <a:cs typeface="B Nazanin" panose="00000400000000000000" pitchFamily="2" charset="-78"/>
            </a:endParaRPr>
          </a:p>
        </p:txBody>
      </p:sp>
      <p:sp>
        <p:nvSpPr>
          <p:cNvPr id="18" name="Rectangle: Rounded Corners 17">
            <a:hlinkClick r:id="rId13" action="ppaction://hlinksldjump"/>
            <a:extLst>
              <a:ext uri="{FF2B5EF4-FFF2-40B4-BE49-F238E27FC236}">
                <a16:creationId xmlns:a16="http://schemas.microsoft.com/office/drawing/2014/main" id="{6FBBB0ED-E06F-2997-875E-66C5C804D0B2}"/>
              </a:ext>
            </a:extLst>
          </p:cNvPr>
          <p:cNvSpPr/>
          <p:nvPr/>
        </p:nvSpPr>
        <p:spPr>
          <a:xfrm>
            <a:off x="10375296" y="515090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پذیرش و داوری</a:t>
            </a:r>
            <a:endParaRPr lang="en-US" sz="1400" b="1" dirty="0">
              <a:solidFill>
                <a:schemeClr val="bg1"/>
              </a:solidFill>
              <a:cs typeface="B Nazanin" panose="00000400000000000000" pitchFamily="2" charset="-78"/>
            </a:endParaRPr>
          </a:p>
        </p:txBody>
      </p:sp>
      <p:sp>
        <p:nvSpPr>
          <p:cNvPr id="19" name="Rectangle: Rounded Corners 18">
            <a:hlinkClick r:id="rId14" action="ppaction://hlinksldjump"/>
            <a:extLst>
              <a:ext uri="{FF2B5EF4-FFF2-40B4-BE49-F238E27FC236}">
                <a16:creationId xmlns:a16="http://schemas.microsoft.com/office/drawing/2014/main" id="{53D4F135-F35C-6D07-65A3-95B1C8689E48}"/>
              </a:ext>
            </a:extLst>
          </p:cNvPr>
          <p:cNvSpPr/>
          <p:nvPr/>
        </p:nvSpPr>
        <p:spPr>
          <a:xfrm>
            <a:off x="10375296" y="55632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سئو آکادمیک</a:t>
            </a:r>
            <a:endParaRPr lang="en-US" sz="1400" b="1" dirty="0">
              <a:solidFill>
                <a:schemeClr val="bg1"/>
              </a:solidFill>
              <a:cs typeface="B Nazanin" panose="00000400000000000000" pitchFamily="2" charset="-78"/>
            </a:endParaRPr>
          </a:p>
        </p:txBody>
      </p:sp>
      <p:sp>
        <p:nvSpPr>
          <p:cNvPr id="60" name="Rectangle: Rounded Corners 59">
            <a:hlinkClick r:id="rId15" action="ppaction://hlinksldjump"/>
            <a:extLst>
              <a:ext uri="{FF2B5EF4-FFF2-40B4-BE49-F238E27FC236}">
                <a16:creationId xmlns:a16="http://schemas.microsoft.com/office/drawing/2014/main" id="{6E13DBA4-8FFB-FAD9-B2FA-60559F050A16}"/>
              </a:ext>
            </a:extLst>
          </p:cNvPr>
          <p:cNvSpPr/>
          <p:nvPr/>
        </p:nvSpPr>
        <p:spPr>
          <a:xfrm>
            <a:off x="10375297" y="597554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MaxQDA</a:t>
            </a:r>
            <a:endParaRPr lang="en-US" sz="1400" b="1" dirty="0">
              <a:solidFill>
                <a:schemeClr val="bg1"/>
              </a:solidFill>
              <a:cs typeface="B Nazanin" panose="00000400000000000000" pitchFamily="2" charset="-78"/>
            </a:endParaRPr>
          </a:p>
        </p:txBody>
      </p:sp>
      <p:sp>
        <p:nvSpPr>
          <p:cNvPr id="61" name="Rectangle: Rounded Corners 60">
            <a:hlinkClick r:id="rId16" action="ppaction://hlinksldjump"/>
            <a:extLst>
              <a:ext uri="{FF2B5EF4-FFF2-40B4-BE49-F238E27FC236}">
                <a16:creationId xmlns:a16="http://schemas.microsoft.com/office/drawing/2014/main" id="{5AA79556-F204-B391-CB7E-8524B206352C}"/>
              </a:ext>
            </a:extLst>
          </p:cNvPr>
          <p:cNvSpPr/>
          <p:nvPr/>
        </p:nvSpPr>
        <p:spPr>
          <a:xfrm>
            <a:off x="10375296" y="6396329"/>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روش‌های تحقیق منتخب</a:t>
            </a:r>
            <a:endParaRPr lang="en-US" sz="1400" b="1" dirty="0">
              <a:solidFill>
                <a:schemeClr val="bg1"/>
              </a:solidFill>
              <a:cs typeface="B Nazanin" panose="00000400000000000000" pitchFamily="2" charset="-78"/>
            </a:endParaRPr>
          </a:p>
        </p:txBody>
      </p:sp>
      <p:sp>
        <p:nvSpPr>
          <p:cNvPr id="63" name="Rectangle: Rounded Corners 62">
            <a:hlinkClick r:id="rId6" action="ppaction://hlinksldjump"/>
            <a:extLst>
              <a:ext uri="{FF2B5EF4-FFF2-40B4-BE49-F238E27FC236}">
                <a16:creationId xmlns:a16="http://schemas.microsoft.com/office/drawing/2014/main" id="{0579D435-353F-723D-7F83-10671DB54705}"/>
              </a:ext>
            </a:extLst>
          </p:cNvPr>
          <p:cNvSpPr/>
          <p:nvPr/>
        </p:nvSpPr>
        <p:spPr>
          <a:xfrm>
            <a:off x="10380825" y="2239233"/>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VOSViewer</a:t>
            </a:r>
            <a:endParaRPr lang="en-US" sz="14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2724624106"/>
      </p:ext>
    </p:extLst>
  </p:cSld>
  <p:clrMapOvr>
    <a:masterClrMapping/>
  </p:clrMapOvr>
  <p:transition spd="med">
    <p:pull/>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31ECED-F382-4404-2AA7-AA5037719464}"/>
              </a:ext>
            </a:extLst>
          </p:cNvPr>
          <p:cNvSpPr>
            <a:spLocks noGrp="1"/>
          </p:cNvSpPr>
          <p:nvPr>
            <p:ph type="title"/>
          </p:nvPr>
        </p:nvSpPr>
        <p:spPr>
          <a:xfrm>
            <a:off x="214604" y="365125"/>
            <a:ext cx="9685176" cy="707895"/>
          </a:xfrm>
          <a:solidFill>
            <a:schemeClr val="accent1">
              <a:lumMod val="40000"/>
              <a:lumOff val="60000"/>
            </a:schemeClr>
          </a:solidFill>
        </p:spPr>
        <p:txBody>
          <a:bodyPr>
            <a:normAutofit fontScale="90000"/>
          </a:bodyPr>
          <a:lstStyle/>
          <a:p>
            <a:pPr algn="r" rtl="1"/>
            <a:r>
              <a:rPr lang="fa-IR" b="1" dirty="0">
                <a:cs typeface="B Nazanin" panose="00000400000000000000" pitchFamily="2" charset="-78"/>
              </a:rPr>
              <a:t>انواع مقاله</a:t>
            </a:r>
            <a:endParaRPr lang="en-US" b="1" dirty="0">
              <a:cs typeface="B Nazanin" panose="00000400000000000000" pitchFamily="2" charset="-78"/>
            </a:endParaRPr>
          </a:p>
        </p:txBody>
      </p:sp>
      <p:sp>
        <p:nvSpPr>
          <p:cNvPr id="17" name="Content Placeholder 2">
            <a:extLst>
              <a:ext uri="{FF2B5EF4-FFF2-40B4-BE49-F238E27FC236}">
                <a16:creationId xmlns:a16="http://schemas.microsoft.com/office/drawing/2014/main" id="{168E09BE-5C6B-1FBB-2BFF-AC850B8824F9}"/>
              </a:ext>
            </a:extLst>
          </p:cNvPr>
          <p:cNvSpPr>
            <a:spLocks noGrp="1"/>
          </p:cNvSpPr>
          <p:nvPr>
            <p:ph idx="1"/>
          </p:nvPr>
        </p:nvSpPr>
        <p:spPr>
          <a:xfrm>
            <a:off x="214604" y="1226220"/>
            <a:ext cx="9685176" cy="2016514"/>
          </a:xfrm>
        </p:spPr>
        <p:txBody>
          <a:bodyPr>
            <a:normAutofit/>
          </a:bodyPr>
          <a:lstStyle/>
          <a:p>
            <a:pPr marL="0" indent="0" algn="r" rtl="1">
              <a:buNone/>
            </a:pPr>
            <a:r>
              <a:rPr lang="fa-IR" sz="2400" b="1" dirty="0">
                <a:solidFill>
                  <a:srgbClr val="C00000"/>
                </a:solidFill>
                <a:cs typeface="B Nazanin" panose="00000400000000000000" pitchFamily="2" charset="-78"/>
              </a:rPr>
              <a:t>بر اساس هدف و نحوه گردآوری</a:t>
            </a:r>
            <a:endParaRPr lang="fa-IR" sz="2000" dirty="0">
              <a:solidFill>
                <a:srgbClr val="C00000"/>
              </a:solidFill>
              <a:cs typeface="B Nazanin" panose="00000400000000000000" pitchFamily="2" charset="-78"/>
            </a:endParaRPr>
          </a:p>
        </p:txBody>
      </p:sp>
      <p:sp>
        <p:nvSpPr>
          <p:cNvPr id="20" name="Rectangle: Rounded Corners 19">
            <a:extLst>
              <a:ext uri="{FF2B5EF4-FFF2-40B4-BE49-F238E27FC236}">
                <a16:creationId xmlns:a16="http://schemas.microsoft.com/office/drawing/2014/main" id="{DEEDDD3C-0C1C-402D-F9CD-D3496AD2020F}"/>
              </a:ext>
            </a:extLst>
          </p:cNvPr>
          <p:cNvSpPr/>
          <p:nvPr/>
        </p:nvSpPr>
        <p:spPr>
          <a:xfrm>
            <a:off x="4707467" y="1494727"/>
            <a:ext cx="1016000" cy="508000"/>
          </a:xfrm>
          <a:prstGeom prst="round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r>
              <a:rPr lang="fa-IR" b="1" dirty="0">
                <a:cs typeface="B Nazanin" panose="00000400000000000000" pitchFamily="2" charset="-78"/>
              </a:rPr>
              <a:t>مقاله</a:t>
            </a:r>
            <a:endParaRPr lang="en-US" b="1" dirty="0">
              <a:cs typeface="B Nazanin" panose="00000400000000000000" pitchFamily="2" charset="-78"/>
            </a:endParaRPr>
          </a:p>
        </p:txBody>
      </p:sp>
      <p:sp>
        <p:nvSpPr>
          <p:cNvPr id="21" name="Rectangle: Rounded Corners 20">
            <a:extLst>
              <a:ext uri="{FF2B5EF4-FFF2-40B4-BE49-F238E27FC236}">
                <a16:creationId xmlns:a16="http://schemas.microsoft.com/office/drawing/2014/main" id="{B1E1984A-A6F5-A6AB-81E2-1ADA76D9A39D}"/>
              </a:ext>
            </a:extLst>
          </p:cNvPr>
          <p:cNvSpPr/>
          <p:nvPr/>
        </p:nvSpPr>
        <p:spPr>
          <a:xfrm>
            <a:off x="1691082" y="2257553"/>
            <a:ext cx="1117600" cy="508000"/>
          </a:xfrm>
          <a:prstGeom prst="roundRect">
            <a:avLst/>
          </a:prstGeom>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r>
              <a:rPr lang="fa-IR" b="1" dirty="0">
                <a:cs typeface="B Nazanin" panose="00000400000000000000" pitchFamily="2" charset="-78"/>
              </a:rPr>
              <a:t>گردآوری</a:t>
            </a:r>
            <a:endParaRPr lang="en-US" b="1" dirty="0">
              <a:cs typeface="B Nazanin" panose="00000400000000000000" pitchFamily="2" charset="-78"/>
            </a:endParaRPr>
          </a:p>
        </p:txBody>
      </p:sp>
      <p:sp>
        <p:nvSpPr>
          <p:cNvPr id="22" name="Rectangle: Rounded Corners 21">
            <a:extLst>
              <a:ext uri="{FF2B5EF4-FFF2-40B4-BE49-F238E27FC236}">
                <a16:creationId xmlns:a16="http://schemas.microsoft.com/office/drawing/2014/main" id="{B3A3C90A-7702-51B4-0F77-6DAC4F6AF446}"/>
              </a:ext>
            </a:extLst>
          </p:cNvPr>
          <p:cNvSpPr/>
          <p:nvPr/>
        </p:nvSpPr>
        <p:spPr>
          <a:xfrm>
            <a:off x="6993472" y="2257553"/>
            <a:ext cx="1117600" cy="508000"/>
          </a:xfrm>
          <a:prstGeom prst="roundRect">
            <a:avLst/>
          </a:prstGeom>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r>
              <a:rPr lang="fa-IR" b="1" dirty="0">
                <a:cs typeface="B Nazanin" panose="00000400000000000000" pitchFamily="2" charset="-78"/>
              </a:rPr>
              <a:t>هدف</a:t>
            </a:r>
            <a:endParaRPr lang="en-US" b="1" dirty="0">
              <a:cs typeface="B Nazanin" panose="00000400000000000000" pitchFamily="2" charset="-78"/>
            </a:endParaRPr>
          </a:p>
        </p:txBody>
      </p:sp>
      <p:sp>
        <p:nvSpPr>
          <p:cNvPr id="25" name="Rectangle: Rounded Corners 24">
            <a:extLst>
              <a:ext uri="{FF2B5EF4-FFF2-40B4-BE49-F238E27FC236}">
                <a16:creationId xmlns:a16="http://schemas.microsoft.com/office/drawing/2014/main" id="{BB01BE11-1475-ECB1-F090-12C5C0BCBBF2}"/>
              </a:ext>
            </a:extLst>
          </p:cNvPr>
          <p:cNvSpPr/>
          <p:nvPr/>
        </p:nvSpPr>
        <p:spPr>
          <a:xfrm>
            <a:off x="5928912" y="3171072"/>
            <a:ext cx="1538005" cy="548842"/>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a-IR" b="1" dirty="0">
                <a:cs typeface="B Nazanin" panose="00000400000000000000" pitchFamily="2" charset="-78"/>
              </a:rPr>
              <a:t>بنیادی</a:t>
            </a:r>
          </a:p>
          <a:p>
            <a:pPr algn="ctr"/>
            <a:r>
              <a:rPr lang="en-US" sz="1600" b="1" dirty="0">
                <a:cs typeface="B Nazanin" panose="00000400000000000000" pitchFamily="2" charset="-78"/>
              </a:rPr>
              <a:t>Basic research</a:t>
            </a:r>
          </a:p>
        </p:txBody>
      </p:sp>
      <p:sp>
        <p:nvSpPr>
          <p:cNvPr id="26" name="Rectangle: Rounded Corners 25">
            <a:extLst>
              <a:ext uri="{FF2B5EF4-FFF2-40B4-BE49-F238E27FC236}">
                <a16:creationId xmlns:a16="http://schemas.microsoft.com/office/drawing/2014/main" id="{408FC4C9-7E73-AB3E-A743-39D25F17B149}"/>
              </a:ext>
            </a:extLst>
          </p:cNvPr>
          <p:cNvSpPr/>
          <p:nvPr/>
        </p:nvSpPr>
        <p:spPr>
          <a:xfrm>
            <a:off x="7657415" y="3171071"/>
            <a:ext cx="1723651" cy="548843"/>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a-IR" b="1" dirty="0">
                <a:cs typeface="B Nazanin" panose="00000400000000000000" pitchFamily="2" charset="-78"/>
              </a:rPr>
              <a:t>کاربردی</a:t>
            </a:r>
          </a:p>
          <a:p>
            <a:pPr algn="ctr"/>
            <a:r>
              <a:rPr lang="en-US" sz="1600" b="1" dirty="0">
                <a:cs typeface="B Nazanin" panose="00000400000000000000" pitchFamily="2" charset="-78"/>
              </a:rPr>
              <a:t>Applied research</a:t>
            </a:r>
          </a:p>
        </p:txBody>
      </p:sp>
      <p:sp>
        <p:nvSpPr>
          <p:cNvPr id="30" name="Rectangle: Rounded Corners 29">
            <a:extLst>
              <a:ext uri="{FF2B5EF4-FFF2-40B4-BE49-F238E27FC236}">
                <a16:creationId xmlns:a16="http://schemas.microsoft.com/office/drawing/2014/main" id="{F0D02940-D246-5283-ADEF-0CB1516C40C2}"/>
              </a:ext>
            </a:extLst>
          </p:cNvPr>
          <p:cNvSpPr/>
          <p:nvPr/>
        </p:nvSpPr>
        <p:spPr>
          <a:xfrm>
            <a:off x="2998292" y="3171072"/>
            <a:ext cx="1308987" cy="548842"/>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a-IR" b="1" dirty="0">
                <a:cs typeface="B Nazanin" panose="00000400000000000000" pitchFamily="2" charset="-78"/>
              </a:rPr>
              <a:t>توصیفی</a:t>
            </a:r>
          </a:p>
          <a:p>
            <a:pPr algn="ctr"/>
            <a:r>
              <a:rPr lang="en-US" sz="1600" b="1" dirty="0">
                <a:cs typeface="B Nazanin" panose="00000400000000000000" pitchFamily="2" charset="-78"/>
              </a:rPr>
              <a:t>Descriptive</a:t>
            </a:r>
          </a:p>
        </p:txBody>
      </p:sp>
      <p:sp>
        <p:nvSpPr>
          <p:cNvPr id="31" name="Rectangle: Rounded Corners 30">
            <a:extLst>
              <a:ext uri="{FF2B5EF4-FFF2-40B4-BE49-F238E27FC236}">
                <a16:creationId xmlns:a16="http://schemas.microsoft.com/office/drawing/2014/main" id="{31AE69BA-82BE-6122-93C9-09A6828B97D3}"/>
              </a:ext>
            </a:extLst>
          </p:cNvPr>
          <p:cNvSpPr/>
          <p:nvPr/>
        </p:nvSpPr>
        <p:spPr>
          <a:xfrm>
            <a:off x="382094" y="3171072"/>
            <a:ext cx="1433327" cy="548572"/>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a-IR" b="1" dirty="0">
                <a:cs typeface="B Nazanin" panose="00000400000000000000" pitchFamily="2" charset="-78"/>
              </a:rPr>
              <a:t>آزمایشی</a:t>
            </a:r>
          </a:p>
          <a:p>
            <a:pPr algn="ctr"/>
            <a:r>
              <a:rPr lang="en-US" sz="1600" b="1" dirty="0">
                <a:cs typeface="B Nazanin" panose="00000400000000000000" pitchFamily="2" charset="-78"/>
              </a:rPr>
              <a:t>Experimental</a:t>
            </a:r>
          </a:p>
        </p:txBody>
      </p:sp>
      <p:sp>
        <p:nvSpPr>
          <p:cNvPr id="32" name="Rectangle: Rounded Corners 31">
            <a:extLst>
              <a:ext uri="{FF2B5EF4-FFF2-40B4-BE49-F238E27FC236}">
                <a16:creationId xmlns:a16="http://schemas.microsoft.com/office/drawing/2014/main" id="{47119114-4AF9-DA33-AB23-713112355C6F}"/>
              </a:ext>
            </a:extLst>
          </p:cNvPr>
          <p:cNvSpPr/>
          <p:nvPr/>
        </p:nvSpPr>
        <p:spPr>
          <a:xfrm>
            <a:off x="5011455" y="4291497"/>
            <a:ext cx="1753412" cy="712303"/>
          </a:xfrm>
          <a:prstGeom prst="roundRect">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b="1" dirty="0">
              <a:cs typeface="B Nazanin" panose="00000400000000000000" pitchFamily="2" charset="-78"/>
            </a:endParaRPr>
          </a:p>
          <a:p>
            <a:pPr algn="ctr"/>
            <a:r>
              <a:rPr lang="fa-IR" b="1" dirty="0">
                <a:cs typeface="B Nazanin" panose="00000400000000000000" pitchFamily="2" charset="-78"/>
              </a:rPr>
              <a:t>پیمایش طولی</a:t>
            </a:r>
            <a:endParaRPr lang="en-US" b="1" dirty="0">
              <a:cs typeface="B Nazanin" panose="00000400000000000000" pitchFamily="2" charset="-78"/>
            </a:endParaRPr>
          </a:p>
          <a:p>
            <a:pPr algn="ctr"/>
            <a:r>
              <a:rPr lang="en-US" sz="1400" b="1" dirty="0">
                <a:cs typeface="B Nazanin" panose="00000400000000000000" pitchFamily="2" charset="-78"/>
              </a:rPr>
              <a:t>Longitudinal</a:t>
            </a:r>
            <a:r>
              <a:rPr lang="fa-IR" sz="1400" b="1" dirty="0">
                <a:cs typeface="B Nazanin" panose="00000400000000000000" pitchFamily="2" charset="-78"/>
              </a:rPr>
              <a:t> </a:t>
            </a:r>
            <a:r>
              <a:rPr lang="en-US" sz="1400" b="1" dirty="0">
                <a:cs typeface="B Nazanin" panose="00000400000000000000" pitchFamily="2" charset="-78"/>
              </a:rPr>
              <a:t>Survey</a:t>
            </a:r>
          </a:p>
          <a:p>
            <a:pPr algn="ctr"/>
            <a:endParaRPr lang="en-US" b="1" dirty="0">
              <a:cs typeface="B Nazanin" panose="00000400000000000000" pitchFamily="2" charset="-78"/>
            </a:endParaRPr>
          </a:p>
        </p:txBody>
      </p:sp>
      <p:sp>
        <p:nvSpPr>
          <p:cNvPr id="33" name="Rectangle: Rounded Corners 32">
            <a:extLst>
              <a:ext uri="{FF2B5EF4-FFF2-40B4-BE49-F238E27FC236}">
                <a16:creationId xmlns:a16="http://schemas.microsoft.com/office/drawing/2014/main" id="{EB34F1A9-0078-0159-B06A-0D8E2CDE16F7}"/>
              </a:ext>
            </a:extLst>
          </p:cNvPr>
          <p:cNvSpPr/>
          <p:nvPr/>
        </p:nvSpPr>
        <p:spPr>
          <a:xfrm>
            <a:off x="3327341" y="4268485"/>
            <a:ext cx="1624623" cy="735315"/>
          </a:xfrm>
          <a:prstGeom prst="roundRect">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fa-IR" b="1" dirty="0">
                <a:cs typeface="B Nazanin" panose="00000400000000000000" pitchFamily="2" charset="-78"/>
              </a:rPr>
              <a:t>پیمایش مقطعی</a:t>
            </a:r>
            <a:endParaRPr lang="en-US" b="1" dirty="0">
              <a:cs typeface="B Nazanin" panose="00000400000000000000" pitchFamily="2" charset="-78"/>
            </a:endParaRPr>
          </a:p>
          <a:p>
            <a:pPr algn="ctr"/>
            <a:r>
              <a:rPr lang="en-US" sz="1400" b="1" dirty="0">
                <a:cs typeface="B Nazanin" panose="00000400000000000000" pitchFamily="2" charset="-78"/>
              </a:rPr>
              <a:t>Cross Survey</a:t>
            </a:r>
          </a:p>
        </p:txBody>
      </p:sp>
      <p:sp>
        <p:nvSpPr>
          <p:cNvPr id="34" name="Rectangle: Rounded Corners 33">
            <a:extLst>
              <a:ext uri="{FF2B5EF4-FFF2-40B4-BE49-F238E27FC236}">
                <a16:creationId xmlns:a16="http://schemas.microsoft.com/office/drawing/2014/main" id="{37E60681-7560-9E07-657F-5030E49386C5}"/>
              </a:ext>
            </a:extLst>
          </p:cNvPr>
          <p:cNvSpPr/>
          <p:nvPr/>
        </p:nvSpPr>
        <p:spPr>
          <a:xfrm>
            <a:off x="1799067" y="4268485"/>
            <a:ext cx="1433327" cy="735315"/>
          </a:xfrm>
          <a:prstGeom prst="roundRect">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fa-IR" b="1" dirty="0">
                <a:cs typeface="B Nazanin" panose="00000400000000000000" pitchFamily="2" charset="-78"/>
              </a:rPr>
              <a:t>همبستگی</a:t>
            </a:r>
          </a:p>
          <a:p>
            <a:pPr algn="ctr"/>
            <a:r>
              <a:rPr lang="en-US" sz="1400" b="1" dirty="0">
                <a:cs typeface="B Nazanin" panose="00000400000000000000" pitchFamily="2" charset="-78"/>
              </a:rPr>
              <a:t>Correlational</a:t>
            </a:r>
          </a:p>
        </p:txBody>
      </p:sp>
      <p:cxnSp>
        <p:nvCxnSpPr>
          <p:cNvPr id="41" name="Connector: Elbow 40">
            <a:extLst>
              <a:ext uri="{FF2B5EF4-FFF2-40B4-BE49-F238E27FC236}">
                <a16:creationId xmlns:a16="http://schemas.microsoft.com/office/drawing/2014/main" id="{C0296CD2-9EA5-203A-99C7-79DFC7752E63}"/>
              </a:ext>
            </a:extLst>
          </p:cNvPr>
          <p:cNvCxnSpPr>
            <a:cxnSpLocks/>
            <a:stCxn id="20" idx="2"/>
            <a:endCxn id="21" idx="0"/>
          </p:cNvCxnSpPr>
          <p:nvPr/>
        </p:nvCxnSpPr>
        <p:spPr>
          <a:xfrm rot="5400000">
            <a:off x="3605262" y="647348"/>
            <a:ext cx="254826" cy="2965585"/>
          </a:xfrm>
          <a:prstGeom prst="bentConnector3">
            <a:avLst>
              <a:gd name="adj1" fmla="val 50000"/>
            </a:avLst>
          </a:prstGeom>
        </p:spPr>
        <p:style>
          <a:lnRef idx="3">
            <a:schemeClr val="dk1"/>
          </a:lnRef>
          <a:fillRef idx="0">
            <a:schemeClr val="dk1"/>
          </a:fillRef>
          <a:effectRef idx="2">
            <a:schemeClr val="dk1"/>
          </a:effectRef>
          <a:fontRef idx="minor">
            <a:schemeClr val="tx1"/>
          </a:fontRef>
        </p:style>
      </p:cxnSp>
      <p:cxnSp>
        <p:nvCxnSpPr>
          <p:cNvPr id="44" name="Connector: Elbow 43">
            <a:extLst>
              <a:ext uri="{FF2B5EF4-FFF2-40B4-BE49-F238E27FC236}">
                <a16:creationId xmlns:a16="http://schemas.microsoft.com/office/drawing/2014/main" id="{A000439D-CE50-8E76-56D6-E4B1858002EC}"/>
              </a:ext>
            </a:extLst>
          </p:cNvPr>
          <p:cNvCxnSpPr>
            <a:cxnSpLocks/>
            <a:stCxn id="20" idx="2"/>
            <a:endCxn id="22" idx="0"/>
          </p:cNvCxnSpPr>
          <p:nvPr/>
        </p:nvCxnSpPr>
        <p:spPr>
          <a:xfrm rot="16200000" flipH="1">
            <a:off x="6256456" y="961737"/>
            <a:ext cx="254826" cy="2336805"/>
          </a:xfrm>
          <a:prstGeom prst="bentConnector3">
            <a:avLst>
              <a:gd name="adj1" fmla="val 50000"/>
            </a:avLst>
          </a:prstGeom>
        </p:spPr>
        <p:style>
          <a:lnRef idx="3">
            <a:schemeClr val="dk1"/>
          </a:lnRef>
          <a:fillRef idx="0">
            <a:schemeClr val="dk1"/>
          </a:fillRef>
          <a:effectRef idx="2">
            <a:schemeClr val="dk1"/>
          </a:effectRef>
          <a:fontRef idx="minor">
            <a:schemeClr val="tx1"/>
          </a:fontRef>
        </p:style>
      </p:cxnSp>
      <p:cxnSp>
        <p:nvCxnSpPr>
          <p:cNvPr id="50" name="Connector: Elbow 49">
            <a:extLst>
              <a:ext uri="{FF2B5EF4-FFF2-40B4-BE49-F238E27FC236}">
                <a16:creationId xmlns:a16="http://schemas.microsoft.com/office/drawing/2014/main" id="{85DD1887-090A-1407-E86D-B748535A9E4B}"/>
              </a:ext>
            </a:extLst>
          </p:cNvPr>
          <p:cNvCxnSpPr>
            <a:cxnSpLocks/>
            <a:stCxn id="21" idx="2"/>
            <a:endCxn id="31" idx="0"/>
          </p:cNvCxnSpPr>
          <p:nvPr/>
        </p:nvCxnSpPr>
        <p:spPr>
          <a:xfrm rot="5400000">
            <a:off x="1471561" y="2392750"/>
            <a:ext cx="405519" cy="1151124"/>
          </a:xfrm>
          <a:prstGeom prst="bentConnector3">
            <a:avLst>
              <a:gd name="adj1" fmla="val 50000"/>
            </a:avLst>
          </a:prstGeom>
        </p:spPr>
        <p:style>
          <a:lnRef idx="3">
            <a:schemeClr val="dk1"/>
          </a:lnRef>
          <a:fillRef idx="0">
            <a:schemeClr val="dk1"/>
          </a:fillRef>
          <a:effectRef idx="2">
            <a:schemeClr val="dk1"/>
          </a:effectRef>
          <a:fontRef idx="minor">
            <a:schemeClr val="tx1"/>
          </a:fontRef>
        </p:style>
      </p:cxnSp>
      <p:cxnSp>
        <p:nvCxnSpPr>
          <p:cNvPr id="56" name="Connector: Elbow 55">
            <a:extLst>
              <a:ext uri="{FF2B5EF4-FFF2-40B4-BE49-F238E27FC236}">
                <a16:creationId xmlns:a16="http://schemas.microsoft.com/office/drawing/2014/main" id="{773B6E25-03B7-CB96-651F-D1C1D0A7BC0A}"/>
              </a:ext>
            </a:extLst>
          </p:cNvPr>
          <p:cNvCxnSpPr>
            <a:cxnSpLocks/>
            <a:stCxn id="21" idx="2"/>
            <a:endCxn id="30" idx="0"/>
          </p:cNvCxnSpPr>
          <p:nvPr/>
        </p:nvCxnSpPr>
        <p:spPr>
          <a:xfrm rot="16200000" flipH="1">
            <a:off x="2748575" y="2266860"/>
            <a:ext cx="405519" cy="1402904"/>
          </a:xfrm>
          <a:prstGeom prst="bentConnector3">
            <a:avLst>
              <a:gd name="adj1" fmla="val 50000"/>
            </a:avLst>
          </a:prstGeom>
        </p:spPr>
        <p:style>
          <a:lnRef idx="3">
            <a:schemeClr val="dk1"/>
          </a:lnRef>
          <a:fillRef idx="0">
            <a:schemeClr val="dk1"/>
          </a:fillRef>
          <a:effectRef idx="2">
            <a:schemeClr val="dk1"/>
          </a:effectRef>
          <a:fontRef idx="minor">
            <a:schemeClr val="tx1"/>
          </a:fontRef>
        </p:style>
      </p:cxnSp>
      <p:cxnSp>
        <p:nvCxnSpPr>
          <p:cNvPr id="62" name="Connector: Elbow 61">
            <a:extLst>
              <a:ext uri="{FF2B5EF4-FFF2-40B4-BE49-F238E27FC236}">
                <a16:creationId xmlns:a16="http://schemas.microsoft.com/office/drawing/2014/main" id="{A9FE64CC-77DE-527E-587B-8DF18AD1D92E}"/>
              </a:ext>
            </a:extLst>
          </p:cNvPr>
          <p:cNvCxnSpPr>
            <a:cxnSpLocks/>
            <a:stCxn id="22" idx="2"/>
            <a:endCxn id="25" idx="0"/>
          </p:cNvCxnSpPr>
          <p:nvPr/>
        </p:nvCxnSpPr>
        <p:spPr>
          <a:xfrm rot="5400000">
            <a:off x="6922335" y="2541134"/>
            <a:ext cx="405519" cy="854357"/>
          </a:xfrm>
          <a:prstGeom prst="bentConnector3">
            <a:avLst>
              <a:gd name="adj1" fmla="val 50000"/>
            </a:avLst>
          </a:prstGeom>
        </p:spPr>
        <p:style>
          <a:lnRef idx="3">
            <a:schemeClr val="dk1"/>
          </a:lnRef>
          <a:fillRef idx="0">
            <a:schemeClr val="dk1"/>
          </a:fillRef>
          <a:effectRef idx="2">
            <a:schemeClr val="dk1"/>
          </a:effectRef>
          <a:fontRef idx="minor">
            <a:schemeClr val="tx1"/>
          </a:fontRef>
        </p:style>
      </p:cxnSp>
      <p:cxnSp>
        <p:nvCxnSpPr>
          <p:cNvPr id="65" name="Connector: Elbow 64">
            <a:extLst>
              <a:ext uri="{FF2B5EF4-FFF2-40B4-BE49-F238E27FC236}">
                <a16:creationId xmlns:a16="http://schemas.microsoft.com/office/drawing/2014/main" id="{89E5FBF6-B52A-96DC-4B2F-BE5F7A75B017}"/>
              </a:ext>
            </a:extLst>
          </p:cNvPr>
          <p:cNvCxnSpPr>
            <a:cxnSpLocks/>
            <a:stCxn id="22" idx="2"/>
            <a:endCxn id="26" idx="0"/>
          </p:cNvCxnSpPr>
          <p:nvPr/>
        </p:nvCxnSpPr>
        <p:spPr>
          <a:xfrm rot="16200000" flipH="1">
            <a:off x="7832997" y="2484827"/>
            <a:ext cx="405518" cy="966969"/>
          </a:xfrm>
          <a:prstGeom prst="bentConnector3">
            <a:avLst>
              <a:gd name="adj1" fmla="val 50000"/>
            </a:avLst>
          </a:prstGeom>
        </p:spPr>
        <p:style>
          <a:lnRef idx="3">
            <a:schemeClr val="dk1"/>
          </a:lnRef>
          <a:fillRef idx="0">
            <a:schemeClr val="dk1"/>
          </a:fillRef>
          <a:effectRef idx="2">
            <a:schemeClr val="dk1"/>
          </a:effectRef>
          <a:fontRef idx="minor">
            <a:schemeClr val="tx1"/>
          </a:fontRef>
        </p:style>
      </p:cxnSp>
      <p:cxnSp>
        <p:nvCxnSpPr>
          <p:cNvPr id="71" name="Connector: Elbow 70">
            <a:extLst>
              <a:ext uri="{FF2B5EF4-FFF2-40B4-BE49-F238E27FC236}">
                <a16:creationId xmlns:a16="http://schemas.microsoft.com/office/drawing/2014/main" id="{C60DF41C-C793-5C30-9690-F97BCA1EDA82}"/>
              </a:ext>
            </a:extLst>
          </p:cNvPr>
          <p:cNvCxnSpPr>
            <a:cxnSpLocks/>
            <a:stCxn id="30" idx="2"/>
            <a:endCxn id="34" idx="0"/>
          </p:cNvCxnSpPr>
          <p:nvPr/>
        </p:nvCxnSpPr>
        <p:spPr>
          <a:xfrm rot="5400000">
            <a:off x="2809974" y="3425672"/>
            <a:ext cx="548571" cy="1137055"/>
          </a:xfrm>
          <a:prstGeom prst="bentConnector3">
            <a:avLst>
              <a:gd name="adj1" fmla="val 50000"/>
            </a:avLst>
          </a:prstGeom>
        </p:spPr>
        <p:style>
          <a:lnRef idx="3">
            <a:schemeClr val="dk1"/>
          </a:lnRef>
          <a:fillRef idx="0">
            <a:schemeClr val="dk1"/>
          </a:fillRef>
          <a:effectRef idx="2">
            <a:schemeClr val="dk1"/>
          </a:effectRef>
          <a:fontRef idx="minor">
            <a:schemeClr val="tx1"/>
          </a:fontRef>
        </p:style>
      </p:cxnSp>
      <p:cxnSp>
        <p:nvCxnSpPr>
          <p:cNvPr id="74" name="Connector: Elbow 73">
            <a:extLst>
              <a:ext uri="{FF2B5EF4-FFF2-40B4-BE49-F238E27FC236}">
                <a16:creationId xmlns:a16="http://schemas.microsoft.com/office/drawing/2014/main" id="{8275CC97-0747-F1AC-F90C-79190CDC8F91}"/>
              </a:ext>
            </a:extLst>
          </p:cNvPr>
          <p:cNvCxnSpPr>
            <a:cxnSpLocks/>
            <a:stCxn id="30" idx="2"/>
            <a:endCxn id="33" idx="0"/>
          </p:cNvCxnSpPr>
          <p:nvPr/>
        </p:nvCxnSpPr>
        <p:spPr>
          <a:xfrm rot="16200000" flipH="1">
            <a:off x="3621934" y="3750765"/>
            <a:ext cx="548571" cy="486867"/>
          </a:xfrm>
          <a:prstGeom prst="bentConnector3">
            <a:avLst>
              <a:gd name="adj1" fmla="val 50000"/>
            </a:avLst>
          </a:prstGeom>
        </p:spPr>
        <p:style>
          <a:lnRef idx="3">
            <a:schemeClr val="dk1"/>
          </a:lnRef>
          <a:fillRef idx="0">
            <a:schemeClr val="dk1"/>
          </a:fillRef>
          <a:effectRef idx="2">
            <a:schemeClr val="dk1"/>
          </a:effectRef>
          <a:fontRef idx="minor">
            <a:schemeClr val="tx1"/>
          </a:fontRef>
        </p:style>
      </p:cxnSp>
      <p:cxnSp>
        <p:nvCxnSpPr>
          <p:cNvPr id="77" name="Connector: Elbow 76">
            <a:extLst>
              <a:ext uri="{FF2B5EF4-FFF2-40B4-BE49-F238E27FC236}">
                <a16:creationId xmlns:a16="http://schemas.microsoft.com/office/drawing/2014/main" id="{3AECF84B-BE96-71B6-EFB7-5E98CBDC01FD}"/>
              </a:ext>
            </a:extLst>
          </p:cNvPr>
          <p:cNvCxnSpPr>
            <a:cxnSpLocks/>
            <a:stCxn id="30" idx="2"/>
            <a:endCxn id="32" idx="0"/>
          </p:cNvCxnSpPr>
          <p:nvPr/>
        </p:nvCxnSpPr>
        <p:spPr>
          <a:xfrm rot="16200000" flipH="1">
            <a:off x="4484682" y="2888017"/>
            <a:ext cx="571583" cy="2235375"/>
          </a:xfrm>
          <a:prstGeom prst="bentConnector3">
            <a:avLst>
              <a:gd name="adj1" fmla="val 50000"/>
            </a:avLst>
          </a:prstGeom>
        </p:spPr>
        <p:style>
          <a:lnRef idx="3">
            <a:schemeClr val="dk1"/>
          </a:lnRef>
          <a:fillRef idx="0">
            <a:schemeClr val="dk1"/>
          </a:fillRef>
          <a:effectRef idx="2">
            <a:schemeClr val="dk1"/>
          </a:effectRef>
          <a:fontRef idx="minor">
            <a:schemeClr val="tx1"/>
          </a:fontRef>
        </p:style>
      </p:cxnSp>
      <p:sp>
        <p:nvSpPr>
          <p:cNvPr id="4" name="Rectangle: Rounded Corners 3">
            <a:extLst>
              <a:ext uri="{FF2B5EF4-FFF2-40B4-BE49-F238E27FC236}">
                <a16:creationId xmlns:a16="http://schemas.microsoft.com/office/drawing/2014/main" id="{F3AEDFD6-AD24-F4D3-EA39-57791D4F407C}"/>
              </a:ext>
            </a:extLst>
          </p:cNvPr>
          <p:cNvSpPr/>
          <p:nvPr/>
        </p:nvSpPr>
        <p:spPr>
          <a:xfrm>
            <a:off x="270792" y="4268485"/>
            <a:ext cx="1433327" cy="735315"/>
          </a:xfrm>
          <a:prstGeom prst="roundRect">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fa-IR" b="1" dirty="0">
                <a:cs typeface="B Nazanin" panose="00000400000000000000" pitchFamily="2" charset="-78"/>
              </a:rPr>
              <a:t>پس رویدادی</a:t>
            </a:r>
          </a:p>
          <a:p>
            <a:pPr algn="ctr"/>
            <a:r>
              <a:rPr lang="en-US" sz="1400" b="1" dirty="0">
                <a:cs typeface="B Nazanin" panose="00000400000000000000" pitchFamily="2" charset="-78"/>
              </a:rPr>
              <a:t>Ex-Post Facto</a:t>
            </a:r>
          </a:p>
        </p:txBody>
      </p:sp>
      <p:cxnSp>
        <p:nvCxnSpPr>
          <p:cNvPr id="28" name="Connector: Elbow 27">
            <a:extLst>
              <a:ext uri="{FF2B5EF4-FFF2-40B4-BE49-F238E27FC236}">
                <a16:creationId xmlns:a16="http://schemas.microsoft.com/office/drawing/2014/main" id="{CFE5CF38-23E6-EDCF-F5F7-ADF75A4FB7F6}"/>
              </a:ext>
            </a:extLst>
          </p:cNvPr>
          <p:cNvCxnSpPr>
            <a:cxnSpLocks/>
            <a:stCxn id="30" idx="2"/>
            <a:endCxn id="4" idx="0"/>
          </p:cNvCxnSpPr>
          <p:nvPr/>
        </p:nvCxnSpPr>
        <p:spPr>
          <a:xfrm rot="5400000">
            <a:off x="2045836" y="2661534"/>
            <a:ext cx="548571" cy="2665330"/>
          </a:xfrm>
          <a:prstGeom prst="bentConnector3">
            <a:avLst>
              <a:gd name="adj1" fmla="val 50000"/>
            </a:avLst>
          </a:prstGeom>
        </p:spPr>
        <p:style>
          <a:lnRef idx="3">
            <a:schemeClr val="dk1"/>
          </a:lnRef>
          <a:fillRef idx="0">
            <a:schemeClr val="dk1"/>
          </a:fillRef>
          <a:effectRef idx="2">
            <a:schemeClr val="dk1"/>
          </a:effectRef>
          <a:fontRef idx="minor">
            <a:schemeClr val="tx1"/>
          </a:fontRef>
        </p:style>
      </p:cxnSp>
      <p:sp>
        <p:nvSpPr>
          <p:cNvPr id="45" name="Callout: Bent Line 44">
            <a:extLst>
              <a:ext uri="{FF2B5EF4-FFF2-40B4-BE49-F238E27FC236}">
                <a16:creationId xmlns:a16="http://schemas.microsoft.com/office/drawing/2014/main" id="{9DDA7610-BC3A-0D72-1C01-3453678CB1C2}"/>
              </a:ext>
            </a:extLst>
          </p:cNvPr>
          <p:cNvSpPr/>
          <p:nvPr/>
        </p:nvSpPr>
        <p:spPr>
          <a:xfrm>
            <a:off x="7125095" y="5361457"/>
            <a:ext cx="2768726" cy="1244600"/>
          </a:xfrm>
          <a:prstGeom prst="borderCallout2">
            <a:avLst>
              <a:gd name="adj1" fmla="val -3491"/>
              <a:gd name="adj2" fmla="val 45414"/>
              <a:gd name="adj3" fmla="val -10326"/>
              <a:gd name="adj4" fmla="val -4869"/>
              <a:gd name="adj5" fmla="val -125599"/>
              <a:gd name="adj6" fmla="val -13634"/>
            </a:avLst>
          </a:prstGeom>
          <a:solidFill>
            <a:schemeClr val="accent4">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a-IR" b="1" dirty="0">
                <a:cs typeface="B Nazanin" panose="00000400000000000000" pitchFamily="2" charset="-78"/>
              </a:rPr>
              <a:t>توسعه دانش از طریق دستیابی به نظریه های جدید و اصلاح نظریه های قبلی</a:t>
            </a:r>
            <a:endParaRPr lang="en-US" b="1" dirty="0">
              <a:cs typeface="B Nazanin" panose="00000400000000000000" pitchFamily="2" charset="-78"/>
            </a:endParaRPr>
          </a:p>
        </p:txBody>
      </p:sp>
      <p:sp>
        <p:nvSpPr>
          <p:cNvPr id="46" name="Callout: Bent Line 45">
            <a:extLst>
              <a:ext uri="{FF2B5EF4-FFF2-40B4-BE49-F238E27FC236}">
                <a16:creationId xmlns:a16="http://schemas.microsoft.com/office/drawing/2014/main" id="{A9DF0D69-2CC8-602F-2421-5C3D1909E09E}"/>
              </a:ext>
            </a:extLst>
          </p:cNvPr>
          <p:cNvSpPr/>
          <p:nvPr/>
        </p:nvSpPr>
        <p:spPr>
          <a:xfrm>
            <a:off x="7125094" y="4202404"/>
            <a:ext cx="2768726" cy="913518"/>
          </a:xfrm>
          <a:prstGeom prst="borderCallout2">
            <a:avLst>
              <a:gd name="adj1" fmla="val -5622"/>
              <a:gd name="adj2" fmla="val 45942"/>
              <a:gd name="adj3" fmla="val -25970"/>
              <a:gd name="adj4" fmla="val 32006"/>
              <a:gd name="adj5" fmla="val -63324"/>
              <a:gd name="adj6" fmla="val 26701"/>
            </a:avLst>
          </a:prstGeom>
          <a:solidFill>
            <a:schemeClr val="accent4">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a-IR" sz="1600" b="1" dirty="0">
                <a:cs typeface="B Nazanin" panose="00000400000000000000" pitchFamily="2" charset="-78"/>
              </a:rPr>
              <a:t>تحلیل شواهد تجربی برای دستیابی به راه حل هایی برای مسائل معین</a:t>
            </a:r>
            <a:endParaRPr lang="en-US" b="1" dirty="0">
              <a:cs typeface="B Nazanin" panose="00000400000000000000" pitchFamily="2" charset="-78"/>
            </a:endParaRPr>
          </a:p>
        </p:txBody>
      </p:sp>
      <p:sp>
        <p:nvSpPr>
          <p:cNvPr id="72" name="Callout: Bent Line 71">
            <a:extLst>
              <a:ext uri="{FF2B5EF4-FFF2-40B4-BE49-F238E27FC236}">
                <a16:creationId xmlns:a16="http://schemas.microsoft.com/office/drawing/2014/main" id="{7421EE3B-286C-BD20-2FEC-3E5A0B29939A}"/>
              </a:ext>
            </a:extLst>
          </p:cNvPr>
          <p:cNvSpPr/>
          <p:nvPr/>
        </p:nvSpPr>
        <p:spPr>
          <a:xfrm>
            <a:off x="3532260" y="5697402"/>
            <a:ext cx="1369727" cy="483261"/>
          </a:xfrm>
          <a:prstGeom prst="borderCallout2">
            <a:avLst>
              <a:gd name="adj1" fmla="val -11972"/>
              <a:gd name="adj2" fmla="val -233"/>
              <a:gd name="adj3" fmla="val -34860"/>
              <a:gd name="adj4" fmla="val 36157"/>
              <a:gd name="adj5" fmla="val -117238"/>
              <a:gd name="adj6" fmla="val 54113"/>
            </a:avLst>
          </a:prstGeom>
          <a:solidFill>
            <a:schemeClr val="accent4">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a-IR" sz="1600" b="1" dirty="0">
                <a:cs typeface="B Nazanin" panose="00000400000000000000" pitchFamily="2" charset="-78"/>
              </a:rPr>
              <a:t>سیر تحول</a:t>
            </a:r>
            <a:endParaRPr lang="en-US" b="1" dirty="0">
              <a:cs typeface="B Nazanin" panose="00000400000000000000" pitchFamily="2" charset="-78"/>
            </a:endParaRPr>
          </a:p>
        </p:txBody>
      </p:sp>
      <p:sp>
        <p:nvSpPr>
          <p:cNvPr id="75" name="Callout: Bent Line 74">
            <a:extLst>
              <a:ext uri="{FF2B5EF4-FFF2-40B4-BE49-F238E27FC236}">
                <a16:creationId xmlns:a16="http://schemas.microsoft.com/office/drawing/2014/main" id="{A1457DEB-6D7E-F4D4-4307-AF40A7FDD953}"/>
              </a:ext>
            </a:extLst>
          </p:cNvPr>
          <p:cNvSpPr/>
          <p:nvPr/>
        </p:nvSpPr>
        <p:spPr>
          <a:xfrm>
            <a:off x="1862667" y="5672001"/>
            <a:ext cx="1464674" cy="820874"/>
          </a:xfrm>
          <a:prstGeom prst="borderCallout2">
            <a:avLst>
              <a:gd name="adj1" fmla="val -11972"/>
              <a:gd name="adj2" fmla="val -233"/>
              <a:gd name="adj3" fmla="val -34860"/>
              <a:gd name="adj4" fmla="val 36157"/>
              <a:gd name="adj5" fmla="val -84498"/>
              <a:gd name="adj6" fmla="val 51722"/>
            </a:avLst>
          </a:prstGeom>
          <a:solidFill>
            <a:schemeClr val="accent4">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a-IR" sz="1600" b="1" dirty="0">
                <a:cs typeface="B Nazanin" panose="00000400000000000000" pitchFamily="2" charset="-78"/>
              </a:rPr>
              <a:t>رابطه میان متغیرها بر اساس هدف</a:t>
            </a:r>
            <a:endParaRPr lang="en-US" b="1" dirty="0">
              <a:cs typeface="B Nazanin" panose="00000400000000000000" pitchFamily="2" charset="-78"/>
            </a:endParaRPr>
          </a:p>
        </p:txBody>
      </p:sp>
      <p:sp>
        <p:nvSpPr>
          <p:cNvPr id="78" name="Callout: Bent Line 77">
            <a:extLst>
              <a:ext uri="{FF2B5EF4-FFF2-40B4-BE49-F238E27FC236}">
                <a16:creationId xmlns:a16="http://schemas.microsoft.com/office/drawing/2014/main" id="{6C6BBE2E-4902-3F0C-3EE8-2C396F1452CF}"/>
              </a:ext>
            </a:extLst>
          </p:cNvPr>
          <p:cNvSpPr/>
          <p:nvPr/>
        </p:nvSpPr>
        <p:spPr>
          <a:xfrm>
            <a:off x="5132424" y="5697402"/>
            <a:ext cx="1420776" cy="483261"/>
          </a:xfrm>
          <a:prstGeom prst="borderCallout2">
            <a:avLst>
              <a:gd name="adj1" fmla="val -11972"/>
              <a:gd name="adj2" fmla="val -233"/>
              <a:gd name="adj3" fmla="val -34860"/>
              <a:gd name="adj4" fmla="val 36157"/>
              <a:gd name="adj5" fmla="val -117238"/>
              <a:gd name="adj6" fmla="val 54113"/>
            </a:avLst>
          </a:prstGeom>
          <a:solidFill>
            <a:schemeClr val="accent4">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a-IR" sz="1600" b="1" dirty="0">
                <a:cs typeface="B Nazanin" panose="00000400000000000000" pitchFamily="2" charset="-78"/>
              </a:rPr>
              <a:t>بازه زمانی محدود</a:t>
            </a:r>
            <a:endParaRPr lang="en-US" b="1" dirty="0">
              <a:cs typeface="B Nazanin" panose="00000400000000000000" pitchFamily="2" charset="-78"/>
            </a:endParaRPr>
          </a:p>
        </p:txBody>
      </p:sp>
      <p:sp>
        <p:nvSpPr>
          <p:cNvPr id="79" name="Callout: Bent Line 78">
            <a:extLst>
              <a:ext uri="{FF2B5EF4-FFF2-40B4-BE49-F238E27FC236}">
                <a16:creationId xmlns:a16="http://schemas.microsoft.com/office/drawing/2014/main" id="{D5A25E87-FBE4-36AE-3901-1C7EB69BB17B}"/>
              </a:ext>
            </a:extLst>
          </p:cNvPr>
          <p:cNvSpPr/>
          <p:nvPr/>
        </p:nvSpPr>
        <p:spPr>
          <a:xfrm>
            <a:off x="152401" y="5672000"/>
            <a:ext cx="1538682" cy="974333"/>
          </a:xfrm>
          <a:prstGeom prst="borderCallout2">
            <a:avLst>
              <a:gd name="adj1" fmla="val -11972"/>
              <a:gd name="adj2" fmla="val -233"/>
              <a:gd name="adj3" fmla="val -34860"/>
              <a:gd name="adj4" fmla="val 36157"/>
              <a:gd name="adj5" fmla="val -71107"/>
              <a:gd name="adj6" fmla="val 49249"/>
            </a:avLst>
          </a:prstGeom>
          <a:solidFill>
            <a:schemeClr val="accent4">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a-IR" sz="1600" b="1" dirty="0">
                <a:cs typeface="B Nazanin" panose="00000400000000000000" pitchFamily="2" charset="-78"/>
              </a:rPr>
              <a:t>علی-مقایسه‌ای</a:t>
            </a:r>
          </a:p>
          <a:p>
            <a:pPr algn="ctr"/>
            <a:r>
              <a:rPr lang="fa-IR" b="1" dirty="0">
                <a:cs typeface="B Nazanin" panose="00000400000000000000" pitchFamily="2" charset="-78"/>
              </a:rPr>
              <a:t>علت احتمالی متغیر وابسته</a:t>
            </a:r>
            <a:endParaRPr lang="en-US" b="1" dirty="0">
              <a:cs typeface="B Nazanin" panose="00000400000000000000" pitchFamily="2" charset="-78"/>
            </a:endParaRPr>
          </a:p>
        </p:txBody>
      </p:sp>
      <p:sp>
        <p:nvSpPr>
          <p:cNvPr id="3" name="Rectangle 2">
            <a:extLst>
              <a:ext uri="{FF2B5EF4-FFF2-40B4-BE49-F238E27FC236}">
                <a16:creationId xmlns:a16="http://schemas.microsoft.com/office/drawing/2014/main" id="{AEB9BB7B-041B-BD6D-225F-27D5DA1EEF82}"/>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Rounded Corners 4">
            <a:hlinkClick r:id="rId2" action="ppaction://hlinksldjump"/>
            <a:extLst>
              <a:ext uri="{FF2B5EF4-FFF2-40B4-BE49-F238E27FC236}">
                <a16:creationId xmlns:a16="http://schemas.microsoft.com/office/drawing/2014/main" id="{C39A7FB4-AC4F-F23F-D750-1B5950903A31}"/>
              </a:ext>
            </a:extLst>
          </p:cNvPr>
          <p:cNvSpPr/>
          <p:nvPr/>
        </p:nvSpPr>
        <p:spPr>
          <a:xfrm>
            <a:off x="10375296" y="95654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DOI</a:t>
            </a:r>
          </a:p>
        </p:txBody>
      </p:sp>
      <p:sp>
        <p:nvSpPr>
          <p:cNvPr id="6" name="Rectangle: Rounded Corners 5">
            <a:hlinkClick r:id="rId3" action="ppaction://hlinksldjump"/>
            <a:extLst>
              <a:ext uri="{FF2B5EF4-FFF2-40B4-BE49-F238E27FC236}">
                <a16:creationId xmlns:a16="http://schemas.microsoft.com/office/drawing/2014/main" id="{67807ED4-D0B5-565F-0A77-48EC00512803}"/>
              </a:ext>
            </a:extLst>
          </p:cNvPr>
          <p:cNvSpPr/>
          <p:nvPr/>
        </p:nvSpPr>
        <p:spPr>
          <a:xfrm>
            <a:off x="10375296" y="55268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bg1"/>
                </a:solidFill>
                <a:cs typeface="B Nazanin" panose="00000400000000000000" pitchFamily="2" charset="-78"/>
              </a:rPr>
              <a:t>معرفی منابع</a:t>
            </a:r>
            <a:endParaRPr lang="en-US" sz="1400" b="1" dirty="0">
              <a:solidFill>
                <a:schemeClr val="bg1"/>
              </a:solidFill>
              <a:cs typeface="B Nazanin" panose="00000400000000000000" pitchFamily="2" charset="-78"/>
            </a:endParaRPr>
          </a:p>
        </p:txBody>
      </p:sp>
      <p:pic>
        <p:nvPicPr>
          <p:cNvPr id="7" name="Picture 6">
            <a:extLst>
              <a:ext uri="{FF2B5EF4-FFF2-40B4-BE49-F238E27FC236}">
                <a16:creationId xmlns:a16="http://schemas.microsoft.com/office/drawing/2014/main" id="{6DCE6E7C-F124-7FBC-56B2-7548D3D1D39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8" name="TextBox 7">
            <a:extLst>
              <a:ext uri="{FF2B5EF4-FFF2-40B4-BE49-F238E27FC236}">
                <a16:creationId xmlns:a16="http://schemas.microsoft.com/office/drawing/2014/main" id="{1477F3E5-BB75-0914-1C3E-88084ADB99AD}"/>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9" name="Rectangle: Rounded Corners 8">
            <a:hlinkClick r:id="rId5" action="ppaction://hlinksldjump"/>
            <a:extLst>
              <a:ext uri="{FF2B5EF4-FFF2-40B4-BE49-F238E27FC236}">
                <a16:creationId xmlns:a16="http://schemas.microsoft.com/office/drawing/2014/main" id="{25EA787C-F0E6-DEBB-D9AA-354045DDA63C}"/>
              </a:ext>
            </a:extLst>
          </p:cNvPr>
          <p:cNvSpPr/>
          <p:nvPr/>
        </p:nvSpPr>
        <p:spPr>
          <a:xfrm>
            <a:off x="10375296" y="138580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علم سنجی</a:t>
            </a:r>
            <a:endParaRPr lang="en-US" sz="1400" b="1" dirty="0">
              <a:solidFill>
                <a:schemeClr val="bg1"/>
              </a:solidFill>
              <a:cs typeface="B Nazanin" panose="00000400000000000000" pitchFamily="2" charset="-78"/>
            </a:endParaRPr>
          </a:p>
        </p:txBody>
      </p:sp>
      <p:sp>
        <p:nvSpPr>
          <p:cNvPr id="10" name="Rectangle: Rounded Corners 9">
            <a:hlinkClick r:id="rId6" action="ppaction://hlinksldjump"/>
            <a:extLst>
              <a:ext uri="{FF2B5EF4-FFF2-40B4-BE49-F238E27FC236}">
                <a16:creationId xmlns:a16="http://schemas.microsoft.com/office/drawing/2014/main" id="{D58BBF9B-D665-EB3F-758C-365FE22E9F2C}"/>
              </a:ext>
            </a:extLst>
          </p:cNvPr>
          <p:cNvSpPr/>
          <p:nvPr/>
        </p:nvSpPr>
        <p:spPr>
          <a:xfrm>
            <a:off x="10375296" y="1815066"/>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رتبه بندی نشریات</a:t>
            </a:r>
            <a:endParaRPr lang="en-US" sz="1400" b="1" dirty="0">
              <a:solidFill>
                <a:schemeClr val="bg1"/>
              </a:solidFill>
              <a:cs typeface="B Nazanin" panose="00000400000000000000" pitchFamily="2" charset="-78"/>
            </a:endParaRPr>
          </a:p>
        </p:txBody>
      </p:sp>
      <p:sp>
        <p:nvSpPr>
          <p:cNvPr id="11" name="Rectangle: Rounded Corners 10">
            <a:hlinkClick r:id="rId7" action="ppaction://hlinksldjump"/>
            <a:extLst>
              <a:ext uri="{FF2B5EF4-FFF2-40B4-BE49-F238E27FC236}">
                <a16:creationId xmlns:a16="http://schemas.microsoft.com/office/drawing/2014/main" id="{25F58EBE-0A39-E682-3C34-403A90DE843C}"/>
              </a:ext>
            </a:extLst>
          </p:cNvPr>
          <p:cNvSpPr/>
          <p:nvPr/>
        </p:nvSpPr>
        <p:spPr>
          <a:xfrm>
            <a:off x="10375296" y="264309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دریافت مقاله</a:t>
            </a:r>
            <a:endParaRPr lang="en-US" sz="1400" b="1" dirty="0">
              <a:solidFill>
                <a:schemeClr val="bg1"/>
              </a:solidFill>
              <a:cs typeface="B Nazanin" panose="00000400000000000000" pitchFamily="2" charset="-78"/>
            </a:endParaRPr>
          </a:p>
        </p:txBody>
      </p:sp>
      <p:sp>
        <p:nvSpPr>
          <p:cNvPr id="12" name="Rectangle: Rounded Corners 11">
            <a:hlinkClick r:id="rId8" action="ppaction://hlinksldjump"/>
            <a:extLst>
              <a:ext uri="{FF2B5EF4-FFF2-40B4-BE49-F238E27FC236}">
                <a16:creationId xmlns:a16="http://schemas.microsoft.com/office/drawing/2014/main" id="{5B859BAC-5E04-156C-846D-8D6C0573B2EF}"/>
              </a:ext>
            </a:extLst>
          </p:cNvPr>
          <p:cNvSpPr/>
          <p:nvPr/>
        </p:nvSpPr>
        <p:spPr>
          <a:xfrm>
            <a:off x="10375296" y="305541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سامانه پژوهشیار</a:t>
            </a:r>
            <a:endParaRPr lang="en-US" sz="1400" b="1" dirty="0">
              <a:solidFill>
                <a:schemeClr val="bg1"/>
              </a:solidFill>
              <a:cs typeface="B Nazanin" panose="00000400000000000000" pitchFamily="2" charset="-78"/>
            </a:endParaRPr>
          </a:p>
        </p:txBody>
      </p:sp>
      <p:sp>
        <p:nvSpPr>
          <p:cNvPr id="13" name="Rectangle: Rounded Corners 12">
            <a:hlinkClick r:id="rId9" action="ppaction://hlinksldjump"/>
            <a:extLst>
              <a:ext uri="{FF2B5EF4-FFF2-40B4-BE49-F238E27FC236}">
                <a16:creationId xmlns:a16="http://schemas.microsoft.com/office/drawing/2014/main" id="{F7C0035B-2F6C-E04B-0E25-0C3D950E7917}"/>
              </a:ext>
            </a:extLst>
          </p:cNvPr>
          <p:cNvSpPr/>
          <p:nvPr/>
        </p:nvSpPr>
        <p:spPr>
          <a:xfrm>
            <a:off x="10375296" y="347620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ORCID</a:t>
            </a:r>
          </a:p>
        </p:txBody>
      </p:sp>
      <p:sp>
        <p:nvSpPr>
          <p:cNvPr id="14" name="Rectangle: Rounded Corners 13">
            <a:hlinkClick r:id="rId10" action="ppaction://hlinksldjump"/>
            <a:extLst>
              <a:ext uri="{FF2B5EF4-FFF2-40B4-BE49-F238E27FC236}">
                <a16:creationId xmlns:a16="http://schemas.microsoft.com/office/drawing/2014/main" id="{8AC6FEDA-6690-31BA-6B45-0DA8D3AF4F83}"/>
              </a:ext>
            </a:extLst>
          </p:cNvPr>
          <p:cNvSpPr/>
          <p:nvPr/>
        </p:nvSpPr>
        <p:spPr>
          <a:xfrm>
            <a:off x="10375296" y="388852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ساختار مقاله</a:t>
            </a:r>
            <a:endParaRPr lang="en-US" sz="1400" b="1" dirty="0">
              <a:solidFill>
                <a:schemeClr val="bg1"/>
              </a:solidFill>
              <a:cs typeface="B Nazanin" panose="00000400000000000000" pitchFamily="2" charset="-78"/>
            </a:endParaRPr>
          </a:p>
        </p:txBody>
      </p:sp>
      <p:sp>
        <p:nvSpPr>
          <p:cNvPr id="15" name="Rectangle: Rounded Corners 14">
            <a:hlinkClick r:id="rId11" action="ppaction://hlinksldjump"/>
            <a:extLst>
              <a:ext uri="{FF2B5EF4-FFF2-40B4-BE49-F238E27FC236}">
                <a16:creationId xmlns:a16="http://schemas.microsoft.com/office/drawing/2014/main" id="{F8A54680-19C6-AF44-819A-6C0517BC23EF}"/>
              </a:ext>
            </a:extLst>
          </p:cNvPr>
          <p:cNvSpPr/>
          <p:nvPr/>
        </p:nvSpPr>
        <p:spPr>
          <a:xfrm>
            <a:off x="10375296" y="43093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ارجاع دهی و نکات مهم</a:t>
            </a:r>
            <a:endParaRPr lang="en-US" sz="1400" b="1" dirty="0">
              <a:solidFill>
                <a:schemeClr val="bg1"/>
              </a:solidFill>
              <a:cs typeface="B Nazanin" panose="00000400000000000000" pitchFamily="2" charset="-78"/>
            </a:endParaRPr>
          </a:p>
        </p:txBody>
      </p:sp>
      <p:sp>
        <p:nvSpPr>
          <p:cNvPr id="16" name="Rectangle: Rounded Corners 15">
            <a:hlinkClick r:id="rId12" action="ppaction://hlinksldjump"/>
            <a:extLst>
              <a:ext uri="{FF2B5EF4-FFF2-40B4-BE49-F238E27FC236}">
                <a16:creationId xmlns:a16="http://schemas.microsoft.com/office/drawing/2014/main" id="{86980740-6BFA-1EB2-AEFF-DD8E8CE582EF}"/>
              </a:ext>
            </a:extLst>
          </p:cNvPr>
          <p:cNvSpPr/>
          <p:nvPr/>
        </p:nvSpPr>
        <p:spPr>
          <a:xfrm>
            <a:off x="10375296" y="4730110"/>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tx1"/>
                </a:solidFill>
                <a:cs typeface="B Nazanin" panose="00000400000000000000" pitchFamily="2" charset="-78"/>
              </a:rPr>
              <a:t>انواع مقاله</a:t>
            </a:r>
            <a:endParaRPr lang="en-US" sz="1400" b="1" dirty="0">
              <a:solidFill>
                <a:schemeClr val="tx1"/>
              </a:solidFill>
              <a:cs typeface="B Nazanin" panose="00000400000000000000" pitchFamily="2" charset="-78"/>
            </a:endParaRPr>
          </a:p>
        </p:txBody>
      </p:sp>
      <p:sp>
        <p:nvSpPr>
          <p:cNvPr id="18" name="Rectangle: Rounded Corners 17">
            <a:hlinkClick r:id="rId13" action="ppaction://hlinksldjump"/>
            <a:extLst>
              <a:ext uri="{FF2B5EF4-FFF2-40B4-BE49-F238E27FC236}">
                <a16:creationId xmlns:a16="http://schemas.microsoft.com/office/drawing/2014/main" id="{26694627-F9BD-79C9-E127-35EFBB0F11DA}"/>
              </a:ext>
            </a:extLst>
          </p:cNvPr>
          <p:cNvSpPr/>
          <p:nvPr/>
        </p:nvSpPr>
        <p:spPr>
          <a:xfrm>
            <a:off x="10375296" y="515090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پذیرش و داوری</a:t>
            </a:r>
            <a:endParaRPr lang="en-US" sz="1400" b="1" dirty="0">
              <a:solidFill>
                <a:schemeClr val="bg1"/>
              </a:solidFill>
              <a:cs typeface="B Nazanin" panose="00000400000000000000" pitchFamily="2" charset="-78"/>
            </a:endParaRPr>
          </a:p>
        </p:txBody>
      </p:sp>
      <p:sp>
        <p:nvSpPr>
          <p:cNvPr id="19" name="Rectangle: Rounded Corners 18">
            <a:hlinkClick r:id="rId14" action="ppaction://hlinksldjump"/>
            <a:extLst>
              <a:ext uri="{FF2B5EF4-FFF2-40B4-BE49-F238E27FC236}">
                <a16:creationId xmlns:a16="http://schemas.microsoft.com/office/drawing/2014/main" id="{9E53A85D-E8BB-F74A-4401-8C6CA2379701}"/>
              </a:ext>
            </a:extLst>
          </p:cNvPr>
          <p:cNvSpPr/>
          <p:nvPr/>
        </p:nvSpPr>
        <p:spPr>
          <a:xfrm>
            <a:off x="10375296" y="55632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سئو آکادمیک</a:t>
            </a:r>
            <a:endParaRPr lang="en-US" sz="1400" b="1" dirty="0">
              <a:solidFill>
                <a:schemeClr val="bg1"/>
              </a:solidFill>
              <a:cs typeface="B Nazanin" panose="00000400000000000000" pitchFamily="2" charset="-78"/>
            </a:endParaRPr>
          </a:p>
        </p:txBody>
      </p:sp>
      <p:sp>
        <p:nvSpPr>
          <p:cNvPr id="23" name="Rectangle: Rounded Corners 22">
            <a:hlinkClick r:id="rId15" action="ppaction://hlinksldjump"/>
            <a:extLst>
              <a:ext uri="{FF2B5EF4-FFF2-40B4-BE49-F238E27FC236}">
                <a16:creationId xmlns:a16="http://schemas.microsoft.com/office/drawing/2014/main" id="{C93323F3-E9F9-C00D-8177-9152322F81AA}"/>
              </a:ext>
            </a:extLst>
          </p:cNvPr>
          <p:cNvSpPr/>
          <p:nvPr/>
        </p:nvSpPr>
        <p:spPr>
          <a:xfrm>
            <a:off x="10375297" y="597554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MaxQDA</a:t>
            </a:r>
            <a:endParaRPr lang="en-US" sz="1400" b="1" dirty="0">
              <a:solidFill>
                <a:schemeClr val="bg1"/>
              </a:solidFill>
              <a:cs typeface="B Nazanin" panose="00000400000000000000" pitchFamily="2" charset="-78"/>
            </a:endParaRPr>
          </a:p>
        </p:txBody>
      </p:sp>
      <p:sp>
        <p:nvSpPr>
          <p:cNvPr id="24" name="Rectangle: Rounded Corners 23">
            <a:hlinkClick r:id="rId16" action="ppaction://hlinksldjump"/>
            <a:extLst>
              <a:ext uri="{FF2B5EF4-FFF2-40B4-BE49-F238E27FC236}">
                <a16:creationId xmlns:a16="http://schemas.microsoft.com/office/drawing/2014/main" id="{F3209579-5EF8-5239-022D-9419BB587A5F}"/>
              </a:ext>
            </a:extLst>
          </p:cNvPr>
          <p:cNvSpPr/>
          <p:nvPr/>
        </p:nvSpPr>
        <p:spPr>
          <a:xfrm>
            <a:off x="10375296" y="6396329"/>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روش‌های تحقیق منتخب</a:t>
            </a:r>
            <a:endParaRPr lang="en-US" sz="1400" b="1" dirty="0">
              <a:solidFill>
                <a:schemeClr val="bg1"/>
              </a:solidFill>
              <a:cs typeface="B Nazanin" panose="00000400000000000000" pitchFamily="2" charset="-78"/>
            </a:endParaRPr>
          </a:p>
        </p:txBody>
      </p:sp>
      <p:sp>
        <p:nvSpPr>
          <p:cNvPr id="27" name="Rectangle: Rounded Corners 26">
            <a:hlinkClick r:id="rId6" action="ppaction://hlinksldjump"/>
            <a:extLst>
              <a:ext uri="{FF2B5EF4-FFF2-40B4-BE49-F238E27FC236}">
                <a16:creationId xmlns:a16="http://schemas.microsoft.com/office/drawing/2014/main" id="{CD8C67AC-6CDE-2914-B48F-DEC6C3EC1F5C}"/>
              </a:ext>
            </a:extLst>
          </p:cNvPr>
          <p:cNvSpPr/>
          <p:nvPr/>
        </p:nvSpPr>
        <p:spPr>
          <a:xfrm>
            <a:off x="10380825" y="2239233"/>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VOSViewer</a:t>
            </a:r>
            <a:endParaRPr lang="en-US" sz="14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3536467206"/>
      </p:ext>
    </p:extLst>
  </p:cSld>
  <p:clrMapOvr>
    <a:masterClrMapping/>
  </p:clrMapOvr>
  <p:transition spd="med">
    <p:pull/>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31ECED-F382-4404-2AA7-AA5037719464}"/>
              </a:ext>
            </a:extLst>
          </p:cNvPr>
          <p:cNvSpPr>
            <a:spLocks noGrp="1"/>
          </p:cNvSpPr>
          <p:nvPr>
            <p:ph type="title"/>
          </p:nvPr>
        </p:nvSpPr>
        <p:spPr>
          <a:xfrm>
            <a:off x="214604" y="365125"/>
            <a:ext cx="9685176" cy="707895"/>
          </a:xfrm>
          <a:solidFill>
            <a:schemeClr val="accent1">
              <a:lumMod val="40000"/>
              <a:lumOff val="60000"/>
            </a:schemeClr>
          </a:solidFill>
        </p:spPr>
        <p:txBody>
          <a:bodyPr>
            <a:normAutofit fontScale="90000"/>
          </a:bodyPr>
          <a:lstStyle/>
          <a:p>
            <a:pPr algn="r" rtl="1"/>
            <a:r>
              <a:rPr lang="fa-IR" b="1" dirty="0">
                <a:cs typeface="B Nazanin" panose="00000400000000000000" pitchFamily="2" charset="-78"/>
              </a:rPr>
              <a:t>انواع مقاله</a:t>
            </a:r>
            <a:endParaRPr lang="en-US" b="1" dirty="0">
              <a:cs typeface="B Nazanin" panose="00000400000000000000" pitchFamily="2" charset="-78"/>
            </a:endParaRPr>
          </a:p>
        </p:txBody>
      </p:sp>
      <p:sp>
        <p:nvSpPr>
          <p:cNvPr id="17" name="Content Placeholder 2">
            <a:extLst>
              <a:ext uri="{FF2B5EF4-FFF2-40B4-BE49-F238E27FC236}">
                <a16:creationId xmlns:a16="http://schemas.microsoft.com/office/drawing/2014/main" id="{168E09BE-5C6B-1FBB-2BFF-AC850B8824F9}"/>
              </a:ext>
            </a:extLst>
          </p:cNvPr>
          <p:cNvSpPr>
            <a:spLocks noGrp="1"/>
          </p:cNvSpPr>
          <p:nvPr>
            <p:ph idx="1"/>
          </p:nvPr>
        </p:nvSpPr>
        <p:spPr>
          <a:xfrm>
            <a:off x="214604" y="1226220"/>
            <a:ext cx="9685176" cy="2016514"/>
          </a:xfrm>
        </p:spPr>
        <p:txBody>
          <a:bodyPr>
            <a:normAutofit/>
          </a:bodyPr>
          <a:lstStyle/>
          <a:p>
            <a:pPr marL="0" indent="0" algn="r" rtl="1">
              <a:buNone/>
            </a:pPr>
            <a:r>
              <a:rPr lang="fa-IR" sz="2400" b="1" dirty="0">
                <a:solidFill>
                  <a:srgbClr val="C00000"/>
                </a:solidFill>
                <a:cs typeface="B Nazanin" panose="00000400000000000000" pitchFamily="2" charset="-78"/>
              </a:rPr>
              <a:t>بر اساس امتیاز پژوهشی</a:t>
            </a:r>
            <a:endParaRPr lang="fa-IR" sz="2000" dirty="0">
              <a:solidFill>
                <a:srgbClr val="C00000"/>
              </a:solidFill>
              <a:cs typeface="B Nazanin" panose="00000400000000000000" pitchFamily="2" charset="-78"/>
            </a:endParaRPr>
          </a:p>
        </p:txBody>
      </p:sp>
      <p:sp>
        <p:nvSpPr>
          <p:cNvPr id="20" name="Rectangle: Rounded Corners 19">
            <a:extLst>
              <a:ext uri="{FF2B5EF4-FFF2-40B4-BE49-F238E27FC236}">
                <a16:creationId xmlns:a16="http://schemas.microsoft.com/office/drawing/2014/main" id="{DEEDDD3C-0C1C-402D-F9CD-D3496AD2020F}"/>
              </a:ext>
            </a:extLst>
          </p:cNvPr>
          <p:cNvSpPr/>
          <p:nvPr/>
        </p:nvSpPr>
        <p:spPr>
          <a:xfrm>
            <a:off x="4707467" y="1494727"/>
            <a:ext cx="1016000" cy="508000"/>
          </a:xfrm>
          <a:prstGeom prst="round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r>
              <a:rPr lang="fa-IR" b="1" dirty="0">
                <a:cs typeface="B Nazanin" panose="00000400000000000000" pitchFamily="2" charset="-78"/>
              </a:rPr>
              <a:t>مقاله</a:t>
            </a:r>
            <a:endParaRPr lang="en-US" b="1" dirty="0">
              <a:cs typeface="B Nazanin" panose="00000400000000000000" pitchFamily="2" charset="-78"/>
            </a:endParaRPr>
          </a:p>
        </p:txBody>
      </p:sp>
      <p:sp>
        <p:nvSpPr>
          <p:cNvPr id="21" name="Rectangle: Rounded Corners 20">
            <a:extLst>
              <a:ext uri="{FF2B5EF4-FFF2-40B4-BE49-F238E27FC236}">
                <a16:creationId xmlns:a16="http://schemas.microsoft.com/office/drawing/2014/main" id="{B1E1984A-A6F5-A6AB-81E2-1ADA76D9A39D}"/>
              </a:ext>
            </a:extLst>
          </p:cNvPr>
          <p:cNvSpPr/>
          <p:nvPr/>
        </p:nvSpPr>
        <p:spPr>
          <a:xfrm>
            <a:off x="1970484" y="2257553"/>
            <a:ext cx="1117600" cy="508000"/>
          </a:xfrm>
          <a:prstGeom prst="roundRect">
            <a:avLst/>
          </a:prstGeom>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r>
              <a:rPr lang="en-US" b="1" dirty="0">
                <a:cs typeface="B Nazanin" panose="00000400000000000000" pitchFamily="2" charset="-78"/>
              </a:rPr>
              <a:t>WOS</a:t>
            </a:r>
          </a:p>
          <a:p>
            <a:pPr algn="ctr"/>
            <a:r>
              <a:rPr lang="en-US" sz="1600" b="1" dirty="0">
                <a:cs typeface="B Nazanin" panose="00000400000000000000" pitchFamily="2" charset="-78"/>
              </a:rPr>
              <a:t>JCR</a:t>
            </a:r>
          </a:p>
        </p:txBody>
      </p:sp>
      <p:sp>
        <p:nvSpPr>
          <p:cNvPr id="22" name="Rectangle: Rounded Corners 21">
            <a:extLst>
              <a:ext uri="{FF2B5EF4-FFF2-40B4-BE49-F238E27FC236}">
                <a16:creationId xmlns:a16="http://schemas.microsoft.com/office/drawing/2014/main" id="{B3A3C90A-7702-51B4-0F77-6DAC4F6AF446}"/>
              </a:ext>
            </a:extLst>
          </p:cNvPr>
          <p:cNvSpPr/>
          <p:nvPr/>
        </p:nvSpPr>
        <p:spPr>
          <a:xfrm>
            <a:off x="6993472" y="2257553"/>
            <a:ext cx="1117600" cy="508000"/>
          </a:xfrm>
          <a:prstGeom prst="roundRect">
            <a:avLst/>
          </a:prstGeom>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r>
              <a:rPr lang="fa-IR" b="1" dirty="0">
                <a:cs typeface="B Nazanin" panose="00000400000000000000" pitchFamily="2" charset="-78"/>
              </a:rPr>
              <a:t>اسکپوس</a:t>
            </a:r>
          </a:p>
          <a:p>
            <a:pPr algn="ctr"/>
            <a:r>
              <a:rPr lang="en-US" sz="1600" b="1" dirty="0">
                <a:cs typeface="B Nazanin" panose="00000400000000000000" pitchFamily="2" charset="-78"/>
              </a:rPr>
              <a:t>SJR</a:t>
            </a:r>
          </a:p>
        </p:txBody>
      </p:sp>
      <p:cxnSp>
        <p:nvCxnSpPr>
          <p:cNvPr id="41" name="Connector: Elbow 40">
            <a:extLst>
              <a:ext uri="{FF2B5EF4-FFF2-40B4-BE49-F238E27FC236}">
                <a16:creationId xmlns:a16="http://schemas.microsoft.com/office/drawing/2014/main" id="{C0296CD2-9EA5-203A-99C7-79DFC7752E63}"/>
              </a:ext>
            </a:extLst>
          </p:cNvPr>
          <p:cNvCxnSpPr>
            <a:cxnSpLocks/>
            <a:stCxn id="20" idx="2"/>
            <a:endCxn id="21" idx="0"/>
          </p:cNvCxnSpPr>
          <p:nvPr/>
        </p:nvCxnSpPr>
        <p:spPr>
          <a:xfrm rot="5400000">
            <a:off x="3744963" y="787049"/>
            <a:ext cx="254826" cy="2686183"/>
          </a:xfrm>
          <a:prstGeom prst="bentConnector3">
            <a:avLst>
              <a:gd name="adj1" fmla="val 50000"/>
            </a:avLst>
          </a:prstGeom>
        </p:spPr>
        <p:style>
          <a:lnRef idx="3">
            <a:schemeClr val="dk1"/>
          </a:lnRef>
          <a:fillRef idx="0">
            <a:schemeClr val="dk1"/>
          </a:fillRef>
          <a:effectRef idx="2">
            <a:schemeClr val="dk1"/>
          </a:effectRef>
          <a:fontRef idx="minor">
            <a:schemeClr val="tx1"/>
          </a:fontRef>
        </p:style>
      </p:cxnSp>
      <p:cxnSp>
        <p:nvCxnSpPr>
          <p:cNvPr id="44" name="Connector: Elbow 43">
            <a:extLst>
              <a:ext uri="{FF2B5EF4-FFF2-40B4-BE49-F238E27FC236}">
                <a16:creationId xmlns:a16="http://schemas.microsoft.com/office/drawing/2014/main" id="{A000439D-CE50-8E76-56D6-E4B1858002EC}"/>
              </a:ext>
            </a:extLst>
          </p:cNvPr>
          <p:cNvCxnSpPr>
            <a:cxnSpLocks/>
            <a:stCxn id="20" idx="2"/>
            <a:endCxn id="22" idx="0"/>
          </p:cNvCxnSpPr>
          <p:nvPr/>
        </p:nvCxnSpPr>
        <p:spPr>
          <a:xfrm rot="16200000" flipH="1">
            <a:off x="6256456" y="961737"/>
            <a:ext cx="254826" cy="2336805"/>
          </a:xfrm>
          <a:prstGeom prst="bentConnector3">
            <a:avLst>
              <a:gd name="adj1" fmla="val 50000"/>
            </a:avLst>
          </a:prstGeom>
        </p:spPr>
        <p:style>
          <a:lnRef idx="3">
            <a:schemeClr val="dk1"/>
          </a:lnRef>
          <a:fillRef idx="0">
            <a:schemeClr val="dk1"/>
          </a:fillRef>
          <a:effectRef idx="2">
            <a:schemeClr val="dk1"/>
          </a:effectRef>
          <a:fontRef idx="minor">
            <a:schemeClr val="tx1"/>
          </a:fontRef>
        </p:style>
      </p:cxnSp>
      <p:graphicFrame>
        <p:nvGraphicFramePr>
          <p:cNvPr id="3" name="Table 2">
            <a:extLst>
              <a:ext uri="{FF2B5EF4-FFF2-40B4-BE49-F238E27FC236}">
                <a16:creationId xmlns:a16="http://schemas.microsoft.com/office/drawing/2014/main" id="{BBDE8FCF-4929-AD45-563F-33E2857E3A58}"/>
              </a:ext>
            </a:extLst>
          </p:cNvPr>
          <p:cNvGraphicFramePr>
            <a:graphicFrameLocks noGrp="1"/>
          </p:cNvGraphicFramePr>
          <p:nvPr/>
        </p:nvGraphicFramePr>
        <p:xfrm>
          <a:off x="988349" y="3009533"/>
          <a:ext cx="3064934" cy="1574706"/>
        </p:xfrm>
        <a:graphic>
          <a:graphicData uri="http://schemas.openxmlformats.org/drawingml/2006/table">
            <a:tbl>
              <a:tblPr firstRow="1" bandRow="1">
                <a:tableStyleId>{5940675A-B579-460E-94D1-54222C63F5DA}</a:tableStyleId>
              </a:tblPr>
              <a:tblGrid>
                <a:gridCol w="1532467">
                  <a:extLst>
                    <a:ext uri="{9D8B030D-6E8A-4147-A177-3AD203B41FA5}">
                      <a16:colId xmlns:a16="http://schemas.microsoft.com/office/drawing/2014/main" val="123746635"/>
                    </a:ext>
                  </a:extLst>
                </a:gridCol>
                <a:gridCol w="1532467">
                  <a:extLst>
                    <a:ext uri="{9D8B030D-6E8A-4147-A177-3AD203B41FA5}">
                      <a16:colId xmlns:a16="http://schemas.microsoft.com/office/drawing/2014/main" val="191532521"/>
                    </a:ext>
                  </a:extLst>
                </a:gridCol>
              </a:tblGrid>
              <a:tr h="787353">
                <a:tc>
                  <a:txBody>
                    <a:bodyPr/>
                    <a:lstStyle/>
                    <a:p>
                      <a:pPr algn="ctr"/>
                      <a:r>
                        <a:rPr lang="en-US" b="1" dirty="0">
                          <a:cs typeface="B Nazanin" panose="00000400000000000000" pitchFamily="2" charset="-78"/>
                        </a:rPr>
                        <a:t>Q1</a:t>
                      </a:r>
                    </a:p>
                    <a:p>
                      <a:pPr algn="ctr"/>
                      <a:r>
                        <a:rPr lang="fa-IR" b="1" dirty="0">
                          <a:solidFill>
                            <a:srgbClr val="C00000"/>
                          </a:solidFill>
                          <a:cs typeface="B Nazanin" panose="00000400000000000000" pitchFamily="2" charset="-78"/>
                        </a:rPr>
                        <a:t>7 امتیاز</a:t>
                      </a:r>
                      <a:endParaRPr lang="en-US" b="1" dirty="0">
                        <a:solidFill>
                          <a:srgbClr val="C00000"/>
                        </a:solidFill>
                        <a:cs typeface="B Nazanin" panose="00000400000000000000" pitchFamily="2" charset="-78"/>
                      </a:endParaRPr>
                    </a:p>
                  </a:txBody>
                  <a:tcPr/>
                </a:tc>
                <a:tc>
                  <a:txBody>
                    <a:bodyPr/>
                    <a:lstStyle/>
                    <a:p>
                      <a:pPr algn="ctr"/>
                      <a:r>
                        <a:rPr lang="en-US" b="1" dirty="0">
                          <a:cs typeface="B Nazanin" panose="00000400000000000000" pitchFamily="2" charset="-78"/>
                        </a:rPr>
                        <a:t>Q2</a:t>
                      </a:r>
                      <a:endParaRPr lang="fa-IR" b="1" dirty="0">
                        <a:cs typeface="B Nazanin" panose="00000400000000000000" pitchFamily="2" charset="-78"/>
                      </a:endParaRPr>
                    </a:p>
                    <a:p>
                      <a:pPr algn="ctr"/>
                      <a:r>
                        <a:rPr lang="fa-IR" b="1" dirty="0">
                          <a:solidFill>
                            <a:srgbClr val="C00000"/>
                          </a:solidFill>
                          <a:cs typeface="B Nazanin" panose="00000400000000000000" pitchFamily="2" charset="-78"/>
                        </a:rPr>
                        <a:t>5 امتیاز</a:t>
                      </a:r>
                      <a:endParaRPr lang="en-US" b="1" dirty="0">
                        <a:solidFill>
                          <a:srgbClr val="C00000"/>
                        </a:solidFill>
                        <a:cs typeface="B Nazanin" panose="00000400000000000000" pitchFamily="2" charset="-78"/>
                      </a:endParaRPr>
                    </a:p>
                  </a:txBody>
                  <a:tcPr/>
                </a:tc>
                <a:extLst>
                  <a:ext uri="{0D108BD9-81ED-4DB2-BD59-A6C34878D82A}">
                    <a16:rowId xmlns:a16="http://schemas.microsoft.com/office/drawing/2014/main" val="1984111404"/>
                  </a:ext>
                </a:extLst>
              </a:tr>
              <a:tr h="787353">
                <a:tc>
                  <a:txBody>
                    <a:bodyPr/>
                    <a:lstStyle/>
                    <a:p>
                      <a:pPr algn="ctr"/>
                      <a:r>
                        <a:rPr lang="en-US" b="1" dirty="0">
                          <a:cs typeface="B Nazanin" panose="00000400000000000000" pitchFamily="2" charset="-78"/>
                        </a:rPr>
                        <a:t>Q3</a:t>
                      </a:r>
                      <a:endParaRPr lang="fa-IR" b="1" dirty="0">
                        <a:cs typeface="B Nazanin" panose="00000400000000000000" pitchFamily="2" charset="-78"/>
                      </a:endParaRPr>
                    </a:p>
                    <a:p>
                      <a:pPr algn="ctr"/>
                      <a:r>
                        <a:rPr lang="fa-IR" b="1" dirty="0">
                          <a:solidFill>
                            <a:srgbClr val="C00000"/>
                          </a:solidFill>
                          <a:cs typeface="B Nazanin" panose="00000400000000000000" pitchFamily="2" charset="-78"/>
                        </a:rPr>
                        <a:t>3.5 امتیاز</a:t>
                      </a:r>
                      <a:endParaRPr lang="en-US" b="1" dirty="0">
                        <a:solidFill>
                          <a:srgbClr val="C00000"/>
                        </a:solidFill>
                        <a:cs typeface="B Nazanin" panose="00000400000000000000" pitchFamily="2" charset="-78"/>
                      </a:endParaRPr>
                    </a:p>
                  </a:txBody>
                  <a:tcPr/>
                </a:tc>
                <a:tc>
                  <a:txBody>
                    <a:bodyPr/>
                    <a:lstStyle/>
                    <a:p>
                      <a:pPr algn="ctr"/>
                      <a:r>
                        <a:rPr lang="en-US" b="1" dirty="0">
                          <a:cs typeface="B Nazanin" panose="00000400000000000000" pitchFamily="2" charset="-78"/>
                        </a:rPr>
                        <a:t>Q4</a:t>
                      </a:r>
                      <a:endParaRPr lang="fa-IR" b="1" dirty="0">
                        <a:cs typeface="B Nazanin" panose="00000400000000000000" pitchFamily="2" charset="-78"/>
                      </a:endParaRPr>
                    </a:p>
                    <a:p>
                      <a:pPr algn="ctr"/>
                      <a:r>
                        <a:rPr lang="fa-IR" b="1" dirty="0">
                          <a:solidFill>
                            <a:srgbClr val="C00000"/>
                          </a:solidFill>
                          <a:cs typeface="B Nazanin" panose="00000400000000000000" pitchFamily="2" charset="-78"/>
                        </a:rPr>
                        <a:t>1.5 امتیاز</a:t>
                      </a:r>
                      <a:endParaRPr lang="en-US" b="1" dirty="0">
                        <a:solidFill>
                          <a:srgbClr val="C00000"/>
                        </a:solidFill>
                        <a:cs typeface="B Nazanin" panose="00000400000000000000" pitchFamily="2" charset="-78"/>
                      </a:endParaRPr>
                    </a:p>
                  </a:txBody>
                  <a:tcPr/>
                </a:tc>
                <a:extLst>
                  <a:ext uri="{0D108BD9-81ED-4DB2-BD59-A6C34878D82A}">
                    <a16:rowId xmlns:a16="http://schemas.microsoft.com/office/drawing/2014/main" val="3209629284"/>
                  </a:ext>
                </a:extLst>
              </a:tr>
            </a:tbl>
          </a:graphicData>
        </a:graphic>
      </p:graphicFrame>
      <p:graphicFrame>
        <p:nvGraphicFramePr>
          <p:cNvPr id="5" name="Table 4">
            <a:extLst>
              <a:ext uri="{FF2B5EF4-FFF2-40B4-BE49-F238E27FC236}">
                <a16:creationId xmlns:a16="http://schemas.microsoft.com/office/drawing/2014/main" id="{CE7D6AE9-7A3D-E228-D121-62F2D8D141F7}"/>
              </a:ext>
            </a:extLst>
          </p:cNvPr>
          <p:cNvGraphicFramePr>
            <a:graphicFrameLocks noGrp="1"/>
          </p:cNvGraphicFramePr>
          <p:nvPr/>
        </p:nvGraphicFramePr>
        <p:xfrm>
          <a:off x="6019805" y="3009533"/>
          <a:ext cx="3064934" cy="1574706"/>
        </p:xfrm>
        <a:graphic>
          <a:graphicData uri="http://schemas.openxmlformats.org/drawingml/2006/table">
            <a:tbl>
              <a:tblPr firstRow="1" bandRow="1">
                <a:tableStyleId>{5940675A-B579-460E-94D1-54222C63F5DA}</a:tableStyleId>
              </a:tblPr>
              <a:tblGrid>
                <a:gridCol w="1532467">
                  <a:extLst>
                    <a:ext uri="{9D8B030D-6E8A-4147-A177-3AD203B41FA5}">
                      <a16:colId xmlns:a16="http://schemas.microsoft.com/office/drawing/2014/main" val="123746635"/>
                    </a:ext>
                  </a:extLst>
                </a:gridCol>
                <a:gridCol w="1532467">
                  <a:extLst>
                    <a:ext uri="{9D8B030D-6E8A-4147-A177-3AD203B41FA5}">
                      <a16:colId xmlns:a16="http://schemas.microsoft.com/office/drawing/2014/main" val="191532521"/>
                    </a:ext>
                  </a:extLst>
                </a:gridCol>
              </a:tblGrid>
              <a:tr h="787353">
                <a:tc>
                  <a:txBody>
                    <a:bodyPr/>
                    <a:lstStyle/>
                    <a:p>
                      <a:pPr algn="ctr"/>
                      <a:r>
                        <a:rPr lang="en-US" b="1" dirty="0">
                          <a:cs typeface="B Nazanin" panose="00000400000000000000" pitchFamily="2" charset="-78"/>
                        </a:rPr>
                        <a:t>Q1</a:t>
                      </a:r>
                    </a:p>
                    <a:p>
                      <a:pPr algn="ctr"/>
                      <a:r>
                        <a:rPr lang="fa-IR" b="1" dirty="0">
                          <a:solidFill>
                            <a:srgbClr val="C00000"/>
                          </a:solidFill>
                          <a:cs typeface="B Nazanin" panose="00000400000000000000" pitchFamily="2" charset="-78"/>
                        </a:rPr>
                        <a:t>5 امتیاز</a:t>
                      </a:r>
                      <a:endParaRPr lang="en-US" b="1" dirty="0">
                        <a:solidFill>
                          <a:srgbClr val="C00000"/>
                        </a:solidFill>
                        <a:cs typeface="B Nazanin" panose="00000400000000000000" pitchFamily="2" charset="-78"/>
                      </a:endParaRPr>
                    </a:p>
                  </a:txBody>
                  <a:tcPr/>
                </a:tc>
                <a:tc>
                  <a:txBody>
                    <a:bodyPr/>
                    <a:lstStyle/>
                    <a:p>
                      <a:pPr algn="ctr"/>
                      <a:r>
                        <a:rPr lang="en-US" b="1" dirty="0">
                          <a:cs typeface="B Nazanin" panose="00000400000000000000" pitchFamily="2" charset="-78"/>
                        </a:rPr>
                        <a:t>Q2</a:t>
                      </a:r>
                      <a:endParaRPr lang="fa-IR" b="1" dirty="0">
                        <a:cs typeface="B Nazanin" panose="00000400000000000000" pitchFamily="2" charset="-78"/>
                      </a:endParaRPr>
                    </a:p>
                    <a:p>
                      <a:pPr algn="ctr"/>
                      <a:r>
                        <a:rPr lang="fa-IR" b="1" dirty="0">
                          <a:solidFill>
                            <a:srgbClr val="C00000"/>
                          </a:solidFill>
                          <a:cs typeface="B Nazanin" panose="00000400000000000000" pitchFamily="2" charset="-78"/>
                        </a:rPr>
                        <a:t>3.5 امتیاز</a:t>
                      </a:r>
                      <a:endParaRPr lang="en-US" b="1" dirty="0">
                        <a:solidFill>
                          <a:srgbClr val="C00000"/>
                        </a:solidFill>
                        <a:cs typeface="B Nazanin" panose="00000400000000000000" pitchFamily="2" charset="-78"/>
                      </a:endParaRPr>
                    </a:p>
                  </a:txBody>
                  <a:tcPr/>
                </a:tc>
                <a:extLst>
                  <a:ext uri="{0D108BD9-81ED-4DB2-BD59-A6C34878D82A}">
                    <a16:rowId xmlns:a16="http://schemas.microsoft.com/office/drawing/2014/main" val="1984111404"/>
                  </a:ext>
                </a:extLst>
              </a:tr>
              <a:tr h="787353">
                <a:tc>
                  <a:txBody>
                    <a:bodyPr/>
                    <a:lstStyle/>
                    <a:p>
                      <a:pPr algn="ctr"/>
                      <a:r>
                        <a:rPr lang="en-US" b="1" dirty="0">
                          <a:cs typeface="B Nazanin" panose="00000400000000000000" pitchFamily="2" charset="-78"/>
                        </a:rPr>
                        <a:t>Q3</a:t>
                      </a:r>
                      <a:endParaRPr lang="fa-IR" b="1" dirty="0">
                        <a:cs typeface="B Nazanin" panose="00000400000000000000" pitchFamily="2" charset="-78"/>
                      </a:endParaRPr>
                    </a:p>
                    <a:p>
                      <a:pPr algn="ctr"/>
                      <a:r>
                        <a:rPr lang="fa-IR" b="1" dirty="0">
                          <a:solidFill>
                            <a:srgbClr val="C00000"/>
                          </a:solidFill>
                          <a:cs typeface="B Nazanin" panose="00000400000000000000" pitchFamily="2" charset="-78"/>
                        </a:rPr>
                        <a:t>1.5 امتیاز</a:t>
                      </a:r>
                      <a:endParaRPr lang="en-US" b="1" dirty="0">
                        <a:solidFill>
                          <a:srgbClr val="C00000"/>
                        </a:solidFill>
                        <a:cs typeface="B Nazanin" panose="00000400000000000000" pitchFamily="2" charset="-78"/>
                      </a:endParaRPr>
                    </a:p>
                  </a:txBody>
                  <a:tcPr/>
                </a:tc>
                <a:tc>
                  <a:txBody>
                    <a:bodyPr/>
                    <a:lstStyle/>
                    <a:p>
                      <a:pPr algn="ctr"/>
                      <a:r>
                        <a:rPr lang="en-US" b="1" dirty="0">
                          <a:cs typeface="B Nazanin" panose="00000400000000000000" pitchFamily="2" charset="-78"/>
                        </a:rPr>
                        <a:t>Q4</a:t>
                      </a:r>
                      <a:endParaRPr lang="fa-IR" b="1" dirty="0">
                        <a:cs typeface="B Nazanin" panose="00000400000000000000" pitchFamily="2" charset="-78"/>
                      </a:endParaRPr>
                    </a:p>
                    <a:p>
                      <a:pPr algn="ctr"/>
                      <a:r>
                        <a:rPr lang="fa-IR" b="1" dirty="0">
                          <a:solidFill>
                            <a:srgbClr val="C00000"/>
                          </a:solidFill>
                          <a:cs typeface="B Nazanin" panose="00000400000000000000" pitchFamily="2" charset="-78"/>
                        </a:rPr>
                        <a:t>1 امتیاز</a:t>
                      </a:r>
                      <a:endParaRPr lang="en-US" b="1" dirty="0">
                        <a:solidFill>
                          <a:srgbClr val="C00000"/>
                        </a:solidFill>
                        <a:cs typeface="B Nazanin" panose="00000400000000000000" pitchFamily="2" charset="-78"/>
                      </a:endParaRPr>
                    </a:p>
                  </a:txBody>
                  <a:tcPr/>
                </a:tc>
                <a:extLst>
                  <a:ext uri="{0D108BD9-81ED-4DB2-BD59-A6C34878D82A}">
                    <a16:rowId xmlns:a16="http://schemas.microsoft.com/office/drawing/2014/main" val="3209629284"/>
                  </a:ext>
                </a:extLst>
              </a:tr>
            </a:tbl>
          </a:graphicData>
        </a:graphic>
      </p:graphicFrame>
      <p:sp>
        <p:nvSpPr>
          <p:cNvPr id="6" name="Content Placeholder 2">
            <a:extLst>
              <a:ext uri="{FF2B5EF4-FFF2-40B4-BE49-F238E27FC236}">
                <a16:creationId xmlns:a16="http://schemas.microsoft.com/office/drawing/2014/main" id="{3B10016A-9348-76B4-11EB-B464E5704F40}"/>
              </a:ext>
            </a:extLst>
          </p:cNvPr>
          <p:cNvSpPr txBox="1">
            <a:spLocks/>
          </p:cNvSpPr>
          <p:nvPr/>
        </p:nvSpPr>
        <p:spPr>
          <a:xfrm>
            <a:off x="223076" y="5031421"/>
            <a:ext cx="9685176" cy="142864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rtl="1">
              <a:buFont typeface="Arial" panose="020B0604020202020204" pitchFamily="34" charset="0"/>
              <a:buNone/>
            </a:pPr>
            <a:r>
              <a:rPr lang="fa-IR" sz="2000" b="1" dirty="0">
                <a:cs typeface="B Nazanin" panose="00000400000000000000" pitchFamily="2" charset="-78"/>
              </a:rPr>
              <a:t>شرط فارغ التحصیلی در مقطع دکتری: </a:t>
            </a:r>
            <a:r>
              <a:rPr lang="fa-IR" sz="2000" b="1" dirty="0">
                <a:solidFill>
                  <a:srgbClr val="C00000"/>
                </a:solidFill>
                <a:cs typeface="B Nazanin" panose="00000400000000000000" pitchFamily="2" charset="-78"/>
              </a:rPr>
              <a:t>کسب 5 امتیاز پژوهشی از طریق ارائه مقاله</a:t>
            </a:r>
          </a:p>
          <a:p>
            <a:pPr marL="0" indent="0" algn="r" rtl="1">
              <a:buFont typeface="Arial" panose="020B0604020202020204" pitchFamily="34" charset="0"/>
              <a:buNone/>
            </a:pPr>
            <a:r>
              <a:rPr lang="fa-IR" sz="2000" b="1" dirty="0">
                <a:cs typeface="B Nazanin" panose="00000400000000000000" pitchFamily="2" charset="-78"/>
              </a:rPr>
              <a:t>شرط پیش دفاع در مقطع دکتری: </a:t>
            </a:r>
            <a:r>
              <a:rPr lang="fa-IR" sz="2000" b="1" dirty="0">
                <a:solidFill>
                  <a:srgbClr val="C00000"/>
                </a:solidFill>
                <a:cs typeface="B Nazanin" panose="00000400000000000000" pitchFamily="2" charset="-78"/>
              </a:rPr>
              <a:t>کسب 2.5 امتیاز پژوهشی از طریق ارائه (پذیرش) مقاله</a:t>
            </a:r>
          </a:p>
          <a:p>
            <a:pPr marL="0" indent="0" algn="r" rtl="1">
              <a:buFont typeface="Arial" panose="020B0604020202020204" pitchFamily="34" charset="0"/>
              <a:buNone/>
            </a:pPr>
            <a:endParaRPr lang="fa-IR" sz="2000" dirty="0">
              <a:solidFill>
                <a:srgbClr val="C00000"/>
              </a:solidFill>
              <a:cs typeface="B Nazanin" panose="00000400000000000000" pitchFamily="2" charset="-78"/>
            </a:endParaRPr>
          </a:p>
        </p:txBody>
      </p:sp>
      <p:sp>
        <p:nvSpPr>
          <p:cNvPr id="25" name="Rectangle 24">
            <a:extLst>
              <a:ext uri="{FF2B5EF4-FFF2-40B4-BE49-F238E27FC236}">
                <a16:creationId xmlns:a16="http://schemas.microsoft.com/office/drawing/2014/main" id="{94FA3F02-8930-CFF4-C63F-EEFEE523AF9E}"/>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Rectangle: Rounded Corners 25">
            <a:hlinkClick r:id="rId2" action="ppaction://hlinksldjump"/>
            <a:extLst>
              <a:ext uri="{FF2B5EF4-FFF2-40B4-BE49-F238E27FC236}">
                <a16:creationId xmlns:a16="http://schemas.microsoft.com/office/drawing/2014/main" id="{9DFB5D4E-A30F-3C3E-AED9-E612706C5A29}"/>
              </a:ext>
            </a:extLst>
          </p:cNvPr>
          <p:cNvSpPr/>
          <p:nvPr/>
        </p:nvSpPr>
        <p:spPr>
          <a:xfrm>
            <a:off x="10375296" y="95654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DOI</a:t>
            </a:r>
          </a:p>
        </p:txBody>
      </p:sp>
      <p:sp>
        <p:nvSpPr>
          <p:cNvPr id="27" name="Rectangle: Rounded Corners 26">
            <a:hlinkClick r:id="rId3" action="ppaction://hlinksldjump"/>
            <a:extLst>
              <a:ext uri="{FF2B5EF4-FFF2-40B4-BE49-F238E27FC236}">
                <a16:creationId xmlns:a16="http://schemas.microsoft.com/office/drawing/2014/main" id="{5C9DE0AE-37AB-F5F1-829A-626C30062E8D}"/>
              </a:ext>
            </a:extLst>
          </p:cNvPr>
          <p:cNvSpPr/>
          <p:nvPr/>
        </p:nvSpPr>
        <p:spPr>
          <a:xfrm>
            <a:off x="10375296" y="55268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bg1"/>
                </a:solidFill>
                <a:cs typeface="B Nazanin" panose="00000400000000000000" pitchFamily="2" charset="-78"/>
              </a:rPr>
              <a:t>معرفی منابع</a:t>
            </a:r>
            <a:endParaRPr lang="en-US" sz="1400" b="1" dirty="0">
              <a:solidFill>
                <a:schemeClr val="bg1"/>
              </a:solidFill>
              <a:cs typeface="B Nazanin" panose="00000400000000000000" pitchFamily="2" charset="-78"/>
            </a:endParaRPr>
          </a:p>
        </p:txBody>
      </p:sp>
      <p:pic>
        <p:nvPicPr>
          <p:cNvPr id="28" name="Picture 27">
            <a:extLst>
              <a:ext uri="{FF2B5EF4-FFF2-40B4-BE49-F238E27FC236}">
                <a16:creationId xmlns:a16="http://schemas.microsoft.com/office/drawing/2014/main" id="{9D32132F-26EB-B290-62F2-648AB4CE816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29" name="TextBox 28">
            <a:extLst>
              <a:ext uri="{FF2B5EF4-FFF2-40B4-BE49-F238E27FC236}">
                <a16:creationId xmlns:a16="http://schemas.microsoft.com/office/drawing/2014/main" id="{08784BB1-4592-C7D6-6F8D-95BA6EF9DD42}"/>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30" name="Rectangle: Rounded Corners 29">
            <a:hlinkClick r:id="rId5" action="ppaction://hlinksldjump"/>
            <a:extLst>
              <a:ext uri="{FF2B5EF4-FFF2-40B4-BE49-F238E27FC236}">
                <a16:creationId xmlns:a16="http://schemas.microsoft.com/office/drawing/2014/main" id="{29892064-8AF6-E7EE-82D9-53D3D2ED0178}"/>
              </a:ext>
            </a:extLst>
          </p:cNvPr>
          <p:cNvSpPr/>
          <p:nvPr/>
        </p:nvSpPr>
        <p:spPr>
          <a:xfrm>
            <a:off x="10375296" y="138580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علم سنجی</a:t>
            </a:r>
            <a:endParaRPr lang="en-US" sz="1400" b="1" dirty="0">
              <a:solidFill>
                <a:schemeClr val="bg1"/>
              </a:solidFill>
              <a:cs typeface="B Nazanin" panose="00000400000000000000" pitchFamily="2" charset="-78"/>
            </a:endParaRPr>
          </a:p>
        </p:txBody>
      </p:sp>
      <p:sp>
        <p:nvSpPr>
          <p:cNvPr id="31" name="Rectangle: Rounded Corners 30">
            <a:hlinkClick r:id="rId6" action="ppaction://hlinksldjump"/>
            <a:extLst>
              <a:ext uri="{FF2B5EF4-FFF2-40B4-BE49-F238E27FC236}">
                <a16:creationId xmlns:a16="http://schemas.microsoft.com/office/drawing/2014/main" id="{A69BEB8E-860B-3631-98E7-4FE138E55078}"/>
              </a:ext>
            </a:extLst>
          </p:cNvPr>
          <p:cNvSpPr/>
          <p:nvPr/>
        </p:nvSpPr>
        <p:spPr>
          <a:xfrm>
            <a:off x="10375296" y="1815066"/>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رتبه بندی نشریات</a:t>
            </a:r>
            <a:endParaRPr lang="en-US" sz="1400" b="1" dirty="0">
              <a:solidFill>
                <a:schemeClr val="bg1"/>
              </a:solidFill>
              <a:cs typeface="B Nazanin" panose="00000400000000000000" pitchFamily="2" charset="-78"/>
            </a:endParaRPr>
          </a:p>
        </p:txBody>
      </p:sp>
      <p:sp>
        <p:nvSpPr>
          <p:cNvPr id="32" name="Rectangle: Rounded Corners 31">
            <a:hlinkClick r:id="rId7" action="ppaction://hlinksldjump"/>
            <a:extLst>
              <a:ext uri="{FF2B5EF4-FFF2-40B4-BE49-F238E27FC236}">
                <a16:creationId xmlns:a16="http://schemas.microsoft.com/office/drawing/2014/main" id="{1857846C-3C4F-960B-960E-56F464773553}"/>
              </a:ext>
            </a:extLst>
          </p:cNvPr>
          <p:cNvSpPr/>
          <p:nvPr/>
        </p:nvSpPr>
        <p:spPr>
          <a:xfrm>
            <a:off x="10375296" y="264309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دریافت مقاله</a:t>
            </a:r>
            <a:endParaRPr lang="en-US" sz="1400" b="1" dirty="0">
              <a:solidFill>
                <a:schemeClr val="bg1"/>
              </a:solidFill>
              <a:cs typeface="B Nazanin" panose="00000400000000000000" pitchFamily="2" charset="-78"/>
            </a:endParaRPr>
          </a:p>
        </p:txBody>
      </p:sp>
      <p:sp>
        <p:nvSpPr>
          <p:cNvPr id="33" name="Rectangle: Rounded Corners 32">
            <a:hlinkClick r:id="rId8" action="ppaction://hlinksldjump"/>
            <a:extLst>
              <a:ext uri="{FF2B5EF4-FFF2-40B4-BE49-F238E27FC236}">
                <a16:creationId xmlns:a16="http://schemas.microsoft.com/office/drawing/2014/main" id="{A8400469-BFEA-21DF-F7F8-7A633CC72928}"/>
              </a:ext>
            </a:extLst>
          </p:cNvPr>
          <p:cNvSpPr/>
          <p:nvPr/>
        </p:nvSpPr>
        <p:spPr>
          <a:xfrm>
            <a:off x="10375296" y="305541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سامانه پژوهشیار</a:t>
            </a:r>
            <a:endParaRPr lang="en-US" sz="1400" b="1" dirty="0">
              <a:solidFill>
                <a:schemeClr val="bg1"/>
              </a:solidFill>
              <a:cs typeface="B Nazanin" panose="00000400000000000000" pitchFamily="2" charset="-78"/>
            </a:endParaRPr>
          </a:p>
        </p:txBody>
      </p:sp>
      <p:sp>
        <p:nvSpPr>
          <p:cNvPr id="34" name="Rectangle: Rounded Corners 33">
            <a:hlinkClick r:id="rId9" action="ppaction://hlinksldjump"/>
            <a:extLst>
              <a:ext uri="{FF2B5EF4-FFF2-40B4-BE49-F238E27FC236}">
                <a16:creationId xmlns:a16="http://schemas.microsoft.com/office/drawing/2014/main" id="{AF5CA6A7-F775-FCB5-4138-C5B69B33CA57}"/>
              </a:ext>
            </a:extLst>
          </p:cNvPr>
          <p:cNvSpPr/>
          <p:nvPr/>
        </p:nvSpPr>
        <p:spPr>
          <a:xfrm>
            <a:off x="10375296" y="347620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ORCID</a:t>
            </a:r>
          </a:p>
        </p:txBody>
      </p:sp>
      <p:sp>
        <p:nvSpPr>
          <p:cNvPr id="35" name="Rectangle: Rounded Corners 34">
            <a:hlinkClick r:id="rId10" action="ppaction://hlinksldjump"/>
            <a:extLst>
              <a:ext uri="{FF2B5EF4-FFF2-40B4-BE49-F238E27FC236}">
                <a16:creationId xmlns:a16="http://schemas.microsoft.com/office/drawing/2014/main" id="{066A182A-4DB1-4935-D104-3F33B6B62D06}"/>
              </a:ext>
            </a:extLst>
          </p:cNvPr>
          <p:cNvSpPr/>
          <p:nvPr/>
        </p:nvSpPr>
        <p:spPr>
          <a:xfrm>
            <a:off x="10375296" y="388852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ساختار مقاله</a:t>
            </a:r>
            <a:endParaRPr lang="en-US" sz="1400" b="1" dirty="0">
              <a:solidFill>
                <a:schemeClr val="bg1"/>
              </a:solidFill>
              <a:cs typeface="B Nazanin" panose="00000400000000000000" pitchFamily="2" charset="-78"/>
            </a:endParaRPr>
          </a:p>
        </p:txBody>
      </p:sp>
      <p:sp>
        <p:nvSpPr>
          <p:cNvPr id="36" name="Rectangle: Rounded Corners 35">
            <a:hlinkClick r:id="rId11" action="ppaction://hlinksldjump"/>
            <a:extLst>
              <a:ext uri="{FF2B5EF4-FFF2-40B4-BE49-F238E27FC236}">
                <a16:creationId xmlns:a16="http://schemas.microsoft.com/office/drawing/2014/main" id="{F6257D54-B910-6815-1EE5-32C021ABBE85}"/>
              </a:ext>
            </a:extLst>
          </p:cNvPr>
          <p:cNvSpPr/>
          <p:nvPr/>
        </p:nvSpPr>
        <p:spPr>
          <a:xfrm>
            <a:off x="10375296" y="43093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ارجاع دهی و نکات مهم</a:t>
            </a:r>
            <a:endParaRPr lang="en-US" sz="1400" b="1" dirty="0">
              <a:solidFill>
                <a:schemeClr val="bg1"/>
              </a:solidFill>
              <a:cs typeface="B Nazanin" panose="00000400000000000000" pitchFamily="2" charset="-78"/>
            </a:endParaRPr>
          </a:p>
        </p:txBody>
      </p:sp>
      <p:sp>
        <p:nvSpPr>
          <p:cNvPr id="37" name="Rectangle: Rounded Corners 36">
            <a:hlinkClick r:id="rId12" action="ppaction://hlinksldjump"/>
            <a:extLst>
              <a:ext uri="{FF2B5EF4-FFF2-40B4-BE49-F238E27FC236}">
                <a16:creationId xmlns:a16="http://schemas.microsoft.com/office/drawing/2014/main" id="{9860C5FF-7B01-741D-BDE1-91C4272962CF}"/>
              </a:ext>
            </a:extLst>
          </p:cNvPr>
          <p:cNvSpPr/>
          <p:nvPr/>
        </p:nvSpPr>
        <p:spPr>
          <a:xfrm>
            <a:off x="10375296" y="4730110"/>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tx1"/>
                </a:solidFill>
                <a:cs typeface="B Nazanin" panose="00000400000000000000" pitchFamily="2" charset="-78"/>
              </a:rPr>
              <a:t>انواع مقاله</a:t>
            </a:r>
            <a:endParaRPr lang="en-US" sz="1400" b="1" dirty="0">
              <a:solidFill>
                <a:schemeClr val="tx1"/>
              </a:solidFill>
              <a:cs typeface="B Nazanin" panose="00000400000000000000" pitchFamily="2" charset="-78"/>
            </a:endParaRPr>
          </a:p>
        </p:txBody>
      </p:sp>
      <p:sp>
        <p:nvSpPr>
          <p:cNvPr id="38" name="Rectangle: Rounded Corners 37">
            <a:hlinkClick r:id="rId13" action="ppaction://hlinksldjump"/>
            <a:extLst>
              <a:ext uri="{FF2B5EF4-FFF2-40B4-BE49-F238E27FC236}">
                <a16:creationId xmlns:a16="http://schemas.microsoft.com/office/drawing/2014/main" id="{0FA2E90C-CD94-5B25-15BE-FED2F7159154}"/>
              </a:ext>
            </a:extLst>
          </p:cNvPr>
          <p:cNvSpPr/>
          <p:nvPr/>
        </p:nvSpPr>
        <p:spPr>
          <a:xfrm>
            <a:off x="10375296" y="515090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پذیرش و داوری</a:t>
            </a:r>
            <a:endParaRPr lang="en-US" sz="1400" b="1" dirty="0">
              <a:solidFill>
                <a:schemeClr val="bg1"/>
              </a:solidFill>
              <a:cs typeface="B Nazanin" panose="00000400000000000000" pitchFamily="2" charset="-78"/>
            </a:endParaRPr>
          </a:p>
        </p:txBody>
      </p:sp>
      <p:sp>
        <p:nvSpPr>
          <p:cNvPr id="39" name="Rectangle: Rounded Corners 38">
            <a:hlinkClick r:id="rId14" action="ppaction://hlinksldjump"/>
            <a:extLst>
              <a:ext uri="{FF2B5EF4-FFF2-40B4-BE49-F238E27FC236}">
                <a16:creationId xmlns:a16="http://schemas.microsoft.com/office/drawing/2014/main" id="{15B6AC74-04F4-B894-D64D-C4D11C6F4119}"/>
              </a:ext>
            </a:extLst>
          </p:cNvPr>
          <p:cNvSpPr/>
          <p:nvPr/>
        </p:nvSpPr>
        <p:spPr>
          <a:xfrm>
            <a:off x="10375296" y="55632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سئو آکادمیک</a:t>
            </a:r>
            <a:endParaRPr lang="en-US" sz="1400" b="1" dirty="0">
              <a:solidFill>
                <a:schemeClr val="bg1"/>
              </a:solidFill>
              <a:cs typeface="B Nazanin" panose="00000400000000000000" pitchFamily="2" charset="-78"/>
            </a:endParaRPr>
          </a:p>
        </p:txBody>
      </p:sp>
      <p:sp>
        <p:nvSpPr>
          <p:cNvPr id="40" name="Rectangle: Rounded Corners 39">
            <a:hlinkClick r:id="rId15" action="ppaction://hlinksldjump"/>
            <a:extLst>
              <a:ext uri="{FF2B5EF4-FFF2-40B4-BE49-F238E27FC236}">
                <a16:creationId xmlns:a16="http://schemas.microsoft.com/office/drawing/2014/main" id="{31B60E48-F2B9-6667-9A1F-B219E5A979E9}"/>
              </a:ext>
            </a:extLst>
          </p:cNvPr>
          <p:cNvSpPr/>
          <p:nvPr/>
        </p:nvSpPr>
        <p:spPr>
          <a:xfrm>
            <a:off x="10375297" y="597554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MaxQDA</a:t>
            </a:r>
            <a:endParaRPr lang="en-US" sz="1400" b="1" dirty="0">
              <a:solidFill>
                <a:schemeClr val="bg1"/>
              </a:solidFill>
              <a:cs typeface="B Nazanin" panose="00000400000000000000" pitchFamily="2" charset="-78"/>
            </a:endParaRPr>
          </a:p>
        </p:txBody>
      </p:sp>
      <p:sp>
        <p:nvSpPr>
          <p:cNvPr id="42" name="Rectangle: Rounded Corners 41">
            <a:hlinkClick r:id="rId16" action="ppaction://hlinksldjump"/>
            <a:extLst>
              <a:ext uri="{FF2B5EF4-FFF2-40B4-BE49-F238E27FC236}">
                <a16:creationId xmlns:a16="http://schemas.microsoft.com/office/drawing/2014/main" id="{556BD8E0-8C52-1348-5131-033F7BFC5E2A}"/>
              </a:ext>
            </a:extLst>
          </p:cNvPr>
          <p:cNvSpPr/>
          <p:nvPr/>
        </p:nvSpPr>
        <p:spPr>
          <a:xfrm>
            <a:off x="10375296" y="6396329"/>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روش‌های تحقیق منتخب</a:t>
            </a:r>
            <a:endParaRPr lang="en-US" sz="1400" b="1" dirty="0">
              <a:solidFill>
                <a:schemeClr val="bg1"/>
              </a:solidFill>
              <a:cs typeface="B Nazanin" panose="00000400000000000000" pitchFamily="2" charset="-78"/>
            </a:endParaRPr>
          </a:p>
        </p:txBody>
      </p:sp>
      <p:sp>
        <p:nvSpPr>
          <p:cNvPr id="43" name="Rectangle: Rounded Corners 42">
            <a:hlinkClick r:id="rId6" action="ppaction://hlinksldjump"/>
            <a:extLst>
              <a:ext uri="{FF2B5EF4-FFF2-40B4-BE49-F238E27FC236}">
                <a16:creationId xmlns:a16="http://schemas.microsoft.com/office/drawing/2014/main" id="{7655F741-4146-2982-A76C-BE5E4679BF6F}"/>
              </a:ext>
            </a:extLst>
          </p:cNvPr>
          <p:cNvSpPr/>
          <p:nvPr/>
        </p:nvSpPr>
        <p:spPr>
          <a:xfrm>
            <a:off x="10380825" y="2239233"/>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VOSViewer</a:t>
            </a:r>
            <a:endParaRPr lang="en-US" sz="14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3973087855"/>
      </p:ext>
    </p:extLst>
  </p:cSld>
  <p:clrMapOvr>
    <a:masterClrMapping/>
  </p:clrMapOvr>
  <p:transition spd="med">
    <p:pull/>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31ECED-F382-4404-2AA7-AA5037719464}"/>
              </a:ext>
            </a:extLst>
          </p:cNvPr>
          <p:cNvSpPr>
            <a:spLocks noGrp="1"/>
          </p:cNvSpPr>
          <p:nvPr>
            <p:ph type="title"/>
          </p:nvPr>
        </p:nvSpPr>
        <p:spPr>
          <a:xfrm>
            <a:off x="214604" y="365125"/>
            <a:ext cx="9685176" cy="707895"/>
          </a:xfrm>
          <a:solidFill>
            <a:schemeClr val="accent1">
              <a:lumMod val="40000"/>
              <a:lumOff val="60000"/>
            </a:schemeClr>
          </a:solidFill>
        </p:spPr>
        <p:txBody>
          <a:bodyPr>
            <a:normAutofit fontScale="90000"/>
          </a:bodyPr>
          <a:lstStyle/>
          <a:p>
            <a:pPr algn="r" rtl="1"/>
            <a:r>
              <a:rPr lang="fa-IR" b="1" dirty="0">
                <a:cs typeface="B Nazanin" panose="00000400000000000000" pitchFamily="2" charset="-78"/>
              </a:rPr>
              <a:t>معرفی منابع » منابع فارسی</a:t>
            </a:r>
            <a:endParaRPr lang="en-US" b="1" dirty="0">
              <a:cs typeface="B Nazanin" panose="00000400000000000000" pitchFamily="2" charset="-78"/>
            </a:endParaRPr>
          </a:p>
        </p:txBody>
      </p:sp>
      <p:sp>
        <p:nvSpPr>
          <p:cNvPr id="17" name="Content Placeholder 2">
            <a:extLst>
              <a:ext uri="{FF2B5EF4-FFF2-40B4-BE49-F238E27FC236}">
                <a16:creationId xmlns:a16="http://schemas.microsoft.com/office/drawing/2014/main" id="{168E09BE-5C6B-1FBB-2BFF-AC850B8824F9}"/>
              </a:ext>
            </a:extLst>
          </p:cNvPr>
          <p:cNvSpPr>
            <a:spLocks noGrp="1"/>
          </p:cNvSpPr>
          <p:nvPr>
            <p:ph idx="1"/>
          </p:nvPr>
        </p:nvSpPr>
        <p:spPr>
          <a:xfrm>
            <a:off x="214604" y="1226220"/>
            <a:ext cx="9685176" cy="2016514"/>
          </a:xfrm>
        </p:spPr>
        <p:txBody>
          <a:bodyPr>
            <a:normAutofit/>
          </a:bodyPr>
          <a:lstStyle/>
          <a:p>
            <a:pPr marL="0" indent="0" algn="r" rtl="1">
              <a:buNone/>
            </a:pPr>
            <a:r>
              <a:rPr lang="fa-IR" sz="2400" b="1" dirty="0">
                <a:cs typeface="B Nazanin" panose="00000400000000000000" pitchFamily="2" charset="-78"/>
              </a:rPr>
              <a:t>نورمگز </a:t>
            </a:r>
            <a:r>
              <a:rPr lang="en-US" sz="2400" b="1" dirty="0">
                <a:solidFill>
                  <a:srgbClr val="C00000"/>
                </a:solidFill>
                <a:cs typeface="B Nazanin" panose="00000400000000000000" pitchFamily="2" charset="-78"/>
              </a:rPr>
              <a:t>https://www.noormags.ir</a:t>
            </a:r>
            <a:endParaRPr lang="fa-IR" sz="2000" dirty="0">
              <a:solidFill>
                <a:srgbClr val="C00000"/>
              </a:solidFill>
              <a:cs typeface="B Nazanin" panose="00000400000000000000" pitchFamily="2" charset="-78"/>
            </a:endParaRPr>
          </a:p>
        </p:txBody>
      </p:sp>
      <p:pic>
        <p:nvPicPr>
          <p:cNvPr id="7" name="Picture 6">
            <a:extLst>
              <a:ext uri="{FF2B5EF4-FFF2-40B4-BE49-F238E27FC236}">
                <a16:creationId xmlns:a16="http://schemas.microsoft.com/office/drawing/2014/main" id="{B747D1FF-1C19-858B-8A6C-29C14BB0DC31}"/>
              </a:ext>
            </a:extLst>
          </p:cNvPr>
          <p:cNvPicPr>
            <a:picLocks noChangeAspect="1"/>
          </p:cNvPicPr>
          <p:nvPr/>
        </p:nvPicPr>
        <p:blipFill rotWithShape="1">
          <a:blip r:embed="rId2"/>
          <a:srcRect l="-1" t="1" r="-73" b="26913"/>
          <a:stretch/>
        </p:blipFill>
        <p:spPr>
          <a:xfrm>
            <a:off x="531617" y="1845733"/>
            <a:ext cx="9205049" cy="5012267"/>
          </a:xfrm>
          <a:prstGeom prst="rect">
            <a:avLst/>
          </a:prstGeom>
        </p:spPr>
      </p:pic>
      <p:sp>
        <p:nvSpPr>
          <p:cNvPr id="3" name="Rectangle 2">
            <a:extLst>
              <a:ext uri="{FF2B5EF4-FFF2-40B4-BE49-F238E27FC236}">
                <a16:creationId xmlns:a16="http://schemas.microsoft.com/office/drawing/2014/main" id="{99B653F2-2C14-819D-271C-FC0642B9A372}"/>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Rounded Corners 20">
            <a:hlinkClick r:id="rId3" action="ppaction://hlinksldjump"/>
            <a:extLst>
              <a:ext uri="{FF2B5EF4-FFF2-40B4-BE49-F238E27FC236}">
                <a16:creationId xmlns:a16="http://schemas.microsoft.com/office/drawing/2014/main" id="{41B8CD81-B4FF-B735-EEA0-BB395A6D80E3}"/>
              </a:ext>
            </a:extLst>
          </p:cNvPr>
          <p:cNvSpPr/>
          <p:nvPr/>
        </p:nvSpPr>
        <p:spPr>
          <a:xfrm>
            <a:off x="10375296" y="95654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DOI</a:t>
            </a:r>
          </a:p>
        </p:txBody>
      </p:sp>
      <p:sp>
        <p:nvSpPr>
          <p:cNvPr id="22" name="Rectangle: Rounded Corners 21">
            <a:hlinkClick r:id="rId4" action="ppaction://hlinksldjump"/>
            <a:extLst>
              <a:ext uri="{FF2B5EF4-FFF2-40B4-BE49-F238E27FC236}">
                <a16:creationId xmlns:a16="http://schemas.microsoft.com/office/drawing/2014/main" id="{15CAB230-640D-ECF1-979E-35E362B54A30}"/>
              </a:ext>
            </a:extLst>
          </p:cNvPr>
          <p:cNvSpPr/>
          <p:nvPr/>
        </p:nvSpPr>
        <p:spPr>
          <a:xfrm>
            <a:off x="10375296" y="552687"/>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tx1"/>
                </a:solidFill>
                <a:cs typeface="B Nazanin" panose="00000400000000000000" pitchFamily="2" charset="-78"/>
              </a:rPr>
              <a:t>معرفی منابع</a:t>
            </a:r>
            <a:endParaRPr lang="en-US" sz="1400" b="1" dirty="0">
              <a:solidFill>
                <a:schemeClr val="tx1"/>
              </a:solidFill>
              <a:cs typeface="B Nazanin" panose="00000400000000000000" pitchFamily="2" charset="-78"/>
            </a:endParaRPr>
          </a:p>
        </p:txBody>
      </p:sp>
      <p:pic>
        <p:nvPicPr>
          <p:cNvPr id="23" name="Picture 22">
            <a:extLst>
              <a:ext uri="{FF2B5EF4-FFF2-40B4-BE49-F238E27FC236}">
                <a16:creationId xmlns:a16="http://schemas.microsoft.com/office/drawing/2014/main" id="{8A869158-2618-881A-C7AD-42D8CE795C1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24" name="TextBox 23">
            <a:extLst>
              <a:ext uri="{FF2B5EF4-FFF2-40B4-BE49-F238E27FC236}">
                <a16:creationId xmlns:a16="http://schemas.microsoft.com/office/drawing/2014/main" id="{980FB0C2-2FCF-9727-F2FE-FA4576DC4CD1}"/>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25" name="Rectangle: Rounded Corners 24">
            <a:hlinkClick r:id="rId6" action="ppaction://hlinksldjump"/>
            <a:extLst>
              <a:ext uri="{FF2B5EF4-FFF2-40B4-BE49-F238E27FC236}">
                <a16:creationId xmlns:a16="http://schemas.microsoft.com/office/drawing/2014/main" id="{056C7658-AA10-7ABC-F97D-A220B44FABEE}"/>
              </a:ext>
            </a:extLst>
          </p:cNvPr>
          <p:cNvSpPr/>
          <p:nvPr/>
        </p:nvSpPr>
        <p:spPr>
          <a:xfrm>
            <a:off x="10375296" y="138580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علم سنجی</a:t>
            </a:r>
            <a:endParaRPr lang="en-US" sz="1400" b="1" dirty="0">
              <a:solidFill>
                <a:schemeClr val="bg1"/>
              </a:solidFill>
              <a:cs typeface="B Nazanin" panose="00000400000000000000" pitchFamily="2" charset="-78"/>
            </a:endParaRPr>
          </a:p>
        </p:txBody>
      </p:sp>
      <p:sp>
        <p:nvSpPr>
          <p:cNvPr id="26" name="Rectangle: Rounded Corners 25">
            <a:hlinkClick r:id="rId7" action="ppaction://hlinksldjump"/>
            <a:extLst>
              <a:ext uri="{FF2B5EF4-FFF2-40B4-BE49-F238E27FC236}">
                <a16:creationId xmlns:a16="http://schemas.microsoft.com/office/drawing/2014/main" id="{59CE673C-1566-7115-D95E-BD93C9FC41EA}"/>
              </a:ext>
            </a:extLst>
          </p:cNvPr>
          <p:cNvSpPr/>
          <p:nvPr/>
        </p:nvSpPr>
        <p:spPr>
          <a:xfrm>
            <a:off x="10375296" y="1815066"/>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رتبه بندی نشریات</a:t>
            </a:r>
            <a:endParaRPr lang="en-US" sz="1400" b="1" dirty="0">
              <a:solidFill>
                <a:schemeClr val="bg1"/>
              </a:solidFill>
              <a:cs typeface="B Nazanin" panose="00000400000000000000" pitchFamily="2" charset="-78"/>
            </a:endParaRPr>
          </a:p>
        </p:txBody>
      </p:sp>
      <p:sp>
        <p:nvSpPr>
          <p:cNvPr id="27" name="Rectangle: Rounded Corners 26">
            <a:hlinkClick r:id="rId8" action="ppaction://hlinksldjump"/>
            <a:extLst>
              <a:ext uri="{FF2B5EF4-FFF2-40B4-BE49-F238E27FC236}">
                <a16:creationId xmlns:a16="http://schemas.microsoft.com/office/drawing/2014/main" id="{4EFB816C-A992-E571-B8AA-48D63C10B6B0}"/>
              </a:ext>
            </a:extLst>
          </p:cNvPr>
          <p:cNvSpPr/>
          <p:nvPr/>
        </p:nvSpPr>
        <p:spPr>
          <a:xfrm>
            <a:off x="10375296" y="264309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دریافت مقاله</a:t>
            </a:r>
            <a:endParaRPr lang="en-US" sz="1400" b="1" dirty="0">
              <a:solidFill>
                <a:schemeClr val="bg1"/>
              </a:solidFill>
              <a:cs typeface="B Nazanin" panose="00000400000000000000" pitchFamily="2" charset="-78"/>
            </a:endParaRPr>
          </a:p>
        </p:txBody>
      </p:sp>
      <p:sp>
        <p:nvSpPr>
          <p:cNvPr id="28" name="Rectangle: Rounded Corners 27">
            <a:hlinkClick r:id="rId9" action="ppaction://hlinksldjump"/>
            <a:extLst>
              <a:ext uri="{FF2B5EF4-FFF2-40B4-BE49-F238E27FC236}">
                <a16:creationId xmlns:a16="http://schemas.microsoft.com/office/drawing/2014/main" id="{24462996-5779-D04E-AC32-A46F0823F251}"/>
              </a:ext>
            </a:extLst>
          </p:cNvPr>
          <p:cNvSpPr/>
          <p:nvPr/>
        </p:nvSpPr>
        <p:spPr>
          <a:xfrm>
            <a:off x="10375296" y="305541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سامانه پژوهشیار</a:t>
            </a:r>
            <a:endParaRPr lang="en-US" sz="1400" b="1" dirty="0">
              <a:solidFill>
                <a:schemeClr val="bg1"/>
              </a:solidFill>
              <a:cs typeface="B Nazanin" panose="00000400000000000000" pitchFamily="2" charset="-78"/>
            </a:endParaRPr>
          </a:p>
        </p:txBody>
      </p:sp>
      <p:sp>
        <p:nvSpPr>
          <p:cNvPr id="29" name="Rectangle: Rounded Corners 28">
            <a:hlinkClick r:id="rId10" action="ppaction://hlinksldjump"/>
            <a:extLst>
              <a:ext uri="{FF2B5EF4-FFF2-40B4-BE49-F238E27FC236}">
                <a16:creationId xmlns:a16="http://schemas.microsoft.com/office/drawing/2014/main" id="{F208121B-8571-6D6D-3B11-A7655E1E92A1}"/>
              </a:ext>
            </a:extLst>
          </p:cNvPr>
          <p:cNvSpPr/>
          <p:nvPr/>
        </p:nvSpPr>
        <p:spPr>
          <a:xfrm>
            <a:off x="10375296" y="347620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ORCID</a:t>
            </a:r>
          </a:p>
        </p:txBody>
      </p:sp>
      <p:sp>
        <p:nvSpPr>
          <p:cNvPr id="30" name="Rectangle: Rounded Corners 29">
            <a:hlinkClick r:id="rId11" action="ppaction://hlinksldjump"/>
            <a:extLst>
              <a:ext uri="{FF2B5EF4-FFF2-40B4-BE49-F238E27FC236}">
                <a16:creationId xmlns:a16="http://schemas.microsoft.com/office/drawing/2014/main" id="{9A4F502D-0BEE-5413-9329-EF8E205F3A0A}"/>
              </a:ext>
            </a:extLst>
          </p:cNvPr>
          <p:cNvSpPr/>
          <p:nvPr/>
        </p:nvSpPr>
        <p:spPr>
          <a:xfrm>
            <a:off x="10375296" y="388852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ساختار مقاله</a:t>
            </a:r>
            <a:endParaRPr lang="en-US" sz="1400" b="1" dirty="0">
              <a:solidFill>
                <a:schemeClr val="bg1"/>
              </a:solidFill>
              <a:cs typeface="B Nazanin" panose="00000400000000000000" pitchFamily="2" charset="-78"/>
            </a:endParaRPr>
          </a:p>
        </p:txBody>
      </p:sp>
      <p:sp>
        <p:nvSpPr>
          <p:cNvPr id="31" name="Rectangle: Rounded Corners 30">
            <a:hlinkClick r:id="rId12" action="ppaction://hlinksldjump"/>
            <a:extLst>
              <a:ext uri="{FF2B5EF4-FFF2-40B4-BE49-F238E27FC236}">
                <a16:creationId xmlns:a16="http://schemas.microsoft.com/office/drawing/2014/main" id="{D5E3C9C6-7C25-08D5-1D6C-73CF0B7D8E21}"/>
              </a:ext>
            </a:extLst>
          </p:cNvPr>
          <p:cNvSpPr/>
          <p:nvPr/>
        </p:nvSpPr>
        <p:spPr>
          <a:xfrm>
            <a:off x="10375296" y="43093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ارجاع دهی و نکات مهم</a:t>
            </a:r>
            <a:endParaRPr lang="en-US" sz="1400" b="1" dirty="0">
              <a:solidFill>
                <a:schemeClr val="bg1"/>
              </a:solidFill>
              <a:cs typeface="B Nazanin" panose="00000400000000000000" pitchFamily="2" charset="-78"/>
            </a:endParaRPr>
          </a:p>
        </p:txBody>
      </p:sp>
      <p:sp>
        <p:nvSpPr>
          <p:cNvPr id="32" name="Rectangle: Rounded Corners 31">
            <a:hlinkClick r:id="rId13" action="ppaction://hlinksldjump"/>
            <a:extLst>
              <a:ext uri="{FF2B5EF4-FFF2-40B4-BE49-F238E27FC236}">
                <a16:creationId xmlns:a16="http://schemas.microsoft.com/office/drawing/2014/main" id="{A58D242A-B271-3F2A-1116-5A9766510454}"/>
              </a:ext>
            </a:extLst>
          </p:cNvPr>
          <p:cNvSpPr/>
          <p:nvPr/>
        </p:nvSpPr>
        <p:spPr>
          <a:xfrm>
            <a:off x="10375296" y="473011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انواع مقاله</a:t>
            </a:r>
            <a:endParaRPr lang="en-US" sz="1400" b="1" dirty="0">
              <a:solidFill>
                <a:schemeClr val="bg1"/>
              </a:solidFill>
              <a:cs typeface="B Nazanin" panose="00000400000000000000" pitchFamily="2" charset="-78"/>
            </a:endParaRPr>
          </a:p>
        </p:txBody>
      </p:sp>
      <p:sp>
        <p:nvSpPr>
          <p:cNvPr id="33" name="Rectangle: Rounded Corners 32">
            <a:hlinkClick r:id="rId14" action="ppaction://hlinksldjump"/>
            <a:extLst>
              <a:ext uri="{FF2B5EF4-FFF2-40B4-BE49-F238E27FC236}">
                <a16:creationId xmlns:a16="http://schemas.microsoft.com/office/drawing/2014/main" id="{4729F54C-9286-3CAE-C042-05653083536C}"/>
              </a:ext>
            </a:extLst>
          </p:cNvPr>
          <p:cNvSpPr/>
          <p:nvPr/>
        </p:nvSpPr>
        <p:spPr>
          <a:xfrm>
            <a:off x="10375296" y="515090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پذیرش و داوری</a:t>
            </a:r>
            <a:endParaRPr lang="en-US" sz="1400" b="1" dirty="0">
              <a:solidFill>
                <a:schemeClr val="bg1"/>
              </a:solidFill>
              <a:cs typeface="B Nazanin" panose="00000400000000000000" pitchFamily="2" charset="-78"/>
            </a:endParaRPr>
          </a:p>
        </p:txBody>
      </p:sp>
      <p:sp>
        <p:nvSpPr>
          <p:cNvPr id="34" name="Rectangle: Rounded Corners 33">
            <a:hlinkClick r:id="rId15" action="ppaction://hlinksldjump"/>
            <a:extLst>
              <a:ext uri="{FF2B5EF4-FFF2-40B4-BE49-F238E27FC236}">
                <a16:creationId xmlns:a16="http://schemas.microsoft.com/office/drawing/2014/main" id="{B79D51B4-E6B3-6B50-4E60-FC8F814FA8F6}"/>
              </a:ext>
            </a:extLst>
          </p:cNvPr>
          <p:cNvSpPr/>
          <p:nvPr/>
        </p:nvSpPr>
        <p:spPr>
          <a:xfrm>
            <a:off x="10375296" y="55632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سئو آکادمیک</a:t>
            </a:r>
            <a:endParaRPr lang="en-US" sz="1400" b="1" dirty="0">
              <a:solidFill>
                <a:schemeClr val="bg1"/>
              </a:solidFill>
              <a:cs typeface="B Nazanin" panose="00000400000000000000" pitchFamily="2" charset="-78"/>
            </a:endParaRPr>
          </a:p>
        </p:txBody>
      </p:sp>
      <p:sp>
        <p:nvSpPr>
          <p:cNvPr id="35" name="Rectangle: Rounded Corners 34">
            <a:hlinkClick r:id="rId16" action="ppaction://hlinksldjump"/>
            <a:extLst>
              <a:ext uri="{FF2B5EF4-FFF2-40B4-BE49-F238E27FC236}">
                <a16:creationId xmlns:a16="http://schemas.microsoft.com/office/drawing/2014/main" id="{9B7E8DB9-9FD5-FD4A-DA57-09389C71CF83}"/>
              </a:ext>
            </a:extLst>
          </p:cNvPr>
          <p:cNvSpPr/>
          <p:nvPr/>
        </p:nvSpPr>
        <p:spPr>
          <a:xfrm>
            <a:off x="10375297" y="597554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MaxQDA</a:t>
            </a:r>
            <a:endParaRPr lang="en-US" sz="1400" b="1" dirty="0">
              <a:solidFill>
                <a:schemeClr val="bg1"/>
              </a:solidFill>
              <a:cs typeface="B Nazanin" panose="00000400000000000000" pitchFamily="2" charset="-78"/>
            </a:endParaRPr>
          </a:p>
        </p:txBody>
      </p:sp>
      <p:sp>
        <p:nvSpPr>
          <p:cNvPr id="36" name="Rectangle: Rounded Corners 35">
            <a:hlinkClick r:id="rId17" action="ppaction://hlinksldjump"/>
            <a:extLst>
              <a:ext uri="{FF2B5EF4-FFF2-40B4-BE49-F238E27FC236}">
                <a16:creationId xmlns:a16="http://schemas.microsoft.com/office/drawing/2014/main" id="{8C4F5739-5196-49B0-AB0A-909A50F6AA10}"/>
              </a:ext>
            </a:extLst>
          </p:cNvPr>
          <p:cNvSpPr/>
          <p:nvPr/>
        </p:nvSpPr>
        <p:spPr>
          <a:xfrm>
            <a:off x="10375296" y="6396329"/>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روش‌های تحقیق منتخب</a:t>
            </a:r>
            <a:endParaRPr lang="en-US" sz="1400" b="1" dirty="0">
              <a:solidFill>
                <a:schemeClr val="bg1"/>
              </a:solidFill>
              <a:cs typeface="B Nazanin" panose="00000400000000000000" pitchFamily="2" charset="-78"/>
            </a:endParaRPr>
          </a:p>
        </p:txBody>
      </p:sp>
      <p:sp>
        <p:nvSpPr>
          <p:cNvPr id="37" name="Rectangle: Rounded Corners 36">
            <a:hlinkClick r:id="rId7" action="ppaction://hlinksldjump"/>
            <a:extLst>
              <a:ext uri="{FF2B5EF4-FFF2-40B4-BE49-F238E27FC236}">
                <a16:creationId xmlns:a16="http://schemas.microsoft.com/office/drawing/2014/main" id="{A1C287F6-34C9-E38D-321F-B298A872E00E}"/>
              </a:ext>
            </a:extLst>
          </p:cNvPr>
          <p:cNvSpPr/>
          <p:nvPr/>
        </p:nvSpPr>
        <p:spPr>
          <a:xfrm>
            <a:off x="10380825" y="2239233"/>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VOSViewer</a:t>
            </a:r>
            <a:endParaRPr lang="en-US" sz="14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2954464981"/>
      </p:ext>
    </p:extLst>
  </p:cSld>
  <p:clrMapOvr>
    <a:masterClrMapping/>
  </p:clrMapOvr>
  <p:transition spd="med">
    <p:pull/>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31ECED-F382-4404-2AA7-AA5037719464}"/>
              </a:ext>
            </a:extLst>
          </p:cNvPr>
          <p:cNvSpPr>
            <a:spLocks noGrp="1"/>
          </p:cNvSpPr>
          <p:nvPr>
            <p:ph type="title"/>
          </p:nvPr>
        </p:nvSpPr>
        <p:spPr>
          <a:xfrm>
            <a:off x="214604" y="365125"/>
            <a:ext cx="9685176" cy="707895"/>
          </a:xfrm>
          <a:solidFill>
            <a:schemeClr val="accent1">
              <a:lumMod val="40000"/>
              <a:lumOff val="60000"/>
            </a:schemeClr>
          </a:solidFill>
        </p:spPr>
        <p:txBody>
          <a:bodyPr>
            <a:normAutofit fontScale="90000"/>
          </a:bodyPr>
          <a:lstStyle/>
          <a:p>
            <a:pPr algn="r" rtl="1"/>
            <a:r>
              <a:rPr lang="fa-IR" b="1" dirty="0">
                <a:cs typeface="B Nazanin" panose="00000400000000000000" pitchFamily="2" charset="-78"/>
              </a:rPr>
              <a:t>انواع مقاله</a:t>
            </a:r>
            <a:endParaRPr lang="en-US" b="1" dirty="0">
              <a:cs typeface="B Nazanin" panose="00000400000000000000" pitchFamily="2" charset="-78"/>
            </a:endParaRPr>
          </a:p>
        </p:txBody>
      </p:sp>
      <p:sp>
        <p:nvSpPr>
          <p:cNvPr id="17" name="Content Placeholder 2">
            <a:extLst>
              <a:ext uri="{FF2B5EF4-FFF2-40B4-BE49-F238E27FC236}">
                <a16:creationId xmlns:a16="http://schemas.microsoft.com/office/drawing/2014/main" id="{168E09BE-5C6B-1FBB-2BFF-AC850B8824F9}"/>
              </a:ext>
            </a:extLst>
          </p:cNvPr>
          <p:cNvSpPr>
            <a:spLocks noGrp="1"/>
          </p:cNvSpPr>
          <p:nvPr>
            <p:ph idx="1"/>
          </p:nvPr>
        </p:nvSpPr>
        <p:spPr>
          <a:xfrm>
            <a:off x="214604" y="1226220"/>
            <a:ext cx="9685176" cy="2016514"/>
          </a:xfrm>
        </p:spPr>
        <p:txBody>
          <a:bodyPr>
            <a:normAutofit/>
          </a:bodyPr>
          <a:lstStyle/>
          <a:p>
            <a:pPr marL="0" indent="0" algn="r" rtl="1">
              <a:buNone/>
            </a:pPr>
            <a:r>
              <a:rPr lang="fa-IR" sz="2400" b="1" dirty="0">
                <a:solidFill>
                  <a:srgbClr val="C00000"/>
                </a:solidFill>
                <a:cs typeface="B Nazanin" panose="00000400000000000000" pitchFamily="2" charset="-78"/>
              </a:rPr>
              <a:t>بر اساس ماهیت داده</a:t>
            </a:r>
            <a:endParaRPr lang="fa-IR" sz="2000" dirty="0">
              <a:solidFill>
                <a:srgbClr val="C00000"/>
              </a:solidFill>
              <a:cs typeface="B Nazanin" panose="00000400000000000000" pitchFamily="2" charset="-78"/>
            </a:endParaRPr>
          </a:p>
        </p:txBody>
      </p:sp>
      <p:sp>
        <p:nvSpPr>
          <p:cNvPr id="20" name="Rectangle: Rounded Corners 19">
            <a:extLst>
              <a:ext uri="{FF2B5EF4-FFF2-40B4-BE49-F238E27FC236}">
                <a16:creationId xmlns:a16="http://schemas.microsoft.com/office/drawing/2014/main" id="{DEEDDD3C-0C1C-402D-F9CD-D3496AD2020F}"/>
              </a:ext>
            </a:extLst>
          </p:cNvPr>
          <p:cNvSpPr/>
          <p:nvPr/>
        </p:nvSpPr>
        <p:spPr>
          <a:xfrm>
            <a:off x="4707467" y="1494727"/>
            <a:ext cx="1016000" cy="508000"/>
          </a:xfrm>
          <a:prstGeom prst="round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r>
              <a:rPr lang="fa-IR" b="1" dirty="0">
                <a:cs typeface="B Nazanin" panose="00000400000000000000" pitchFamily="2" charset="-78"/>
              </a:rPr>
              <a:t>مقاله</a:t>
            </a:r>
            <a:endParaRPr lang="en-US" b="1" dirty="0">
              <a:cs typeface="B Nazanin" panose="00000400000000000000" pitchFamily="2" charset="-78"/>
            </a:endParaRPr>
          </a:p>
        </p:txBody>
      </p:sp>
      <p:sp>
        <p:nvSpPr>
          <p:cNvPr id="21" name="Rectangle: Rounded Corners 20">
            <a:extLst>
              <a:ext uri="{FF2B5EF4-FFF2-40B4-BE49-F238E27FC236}">
                <a16:creationId xmlns:a16="http://schemas.microsoft.com/office/drawing/2014/main" id="{B1E1984A-A6F5-A6AB-81E2-1ADA76D9A39D}"/>
              </a:ext>
            </a:extLst>
          </p:cNvPr>
          <p:cNvSpPr/>
          <p:nvPr/>
        </p:nvSpPr>
        <p:spPr>
          <a:xfrm>
            <a:off x="2074333" y="2257552"/>
            <a:ext cx="1377816" cy="612647"/>
          </a:xfrm>
          <a:prstGeom prst="roundRect">
            <a:avLst/>
          </a:prstGeom>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r>
              <a:rPr lang="fa-IR" b="1" dirty="0">
                <a:cs typeface="B Nazanin" panose="00000400000000000000" pitchFamily="2" charset="-78"/>
              </a:rPr>
              <a:t>کمّی</a:t>
            </a:r>
          </a:p>
          <a:p>
            <a:pPr algn="ctr"/>
            <a:r>
              <a:rPr lang="en-US" sz="1600" b="1" dirty="0">
                <a:cs typeface="B Nazanin" panose="00000400000000000000" pitchFamily="2" charset="-78"/>
              </a:rPr>
              <a:t>Quantitative</a:t>
            </a:r>
            <a:endParaRPr lang="en-US" b="1" dirty="0">
              <a:cs typeface="B Nazanin" panose="00000400000000000000" pitchFamily="2" charset="-78"/>
            </a:endParaRPr>
          </a:p>
        </p:txBody>
      </p:sp>
      <p:sp>
        <p:nvSpPr>
          <p:cNvPr id="22" name="Rectangle: Rounded Corners 21">
            <a:extLst>
              <a:ext uri="{FF2B5EF4-FFF2-40B4-BE49-F238E27FC236}">
                <a16:creationId xmlns:a16="http://schemas.microsoft.com/office/drawing/2014/main" id="{B3A3C90A-7702-51B4-0F77-6DAC4F6AF446}"/>
              </a:ext>
            </a:extLst>
          </p:cNvPr>
          <p:cNvSpPr/>
          <p:nvPr/>
        </p:nvSpPr>
        <p:spPr>
          <a:xfrm>
            <a:off x="6826389" y="2257553"/>
            <a:ext cx="1674143" cy="612646"/>
          </a:xfrm>
          <a:prstGeom prst="roundRect">
            <a:avLst/>
          </a:prstGeom>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r>
              <a:rPr lang="fa-IR" b="1" dirty="0">
                <a:cs typeface="B Nazanin" panose="00000400000000000000" pitchFamily="2" charset="-78"/>
              </a:rPr>
              <a:t>آمیخته</a:t>
            </a:r>
          </a:p>
          <a:p>
            <a:pPr algn="ctr"/>
            <a:r>
              <a:rPr lang="en-US" sz="1600" b="1" dirty="0">
                <a:cs typeface="B Nazanin" panose="00000400000000000000" pitchFamily="2" charset="-78"/>
              </a:rPr>
              <a:t>Mixed Method</a:t>
            </a:r>
          </a:p>
        </p:txBody>
      </p:sp>
      <p:cxnSp>
        <p:nvCxnSpPr>
          <p:cNvPr id="41" name="Connector: Elbow 40">
            <a:extLst>
              <a:ext uri="{FF2B5EF4-FFF2-40B4-BE49-F238E27FC236}">
                <a16:creationId xmlns:a16="http://schemas.microsoft.com/office/drawing/2014/main" id="{C0296CD2-9EA5-203A-99C7-79DFC7752E63}"/>
              </a:ext>
            </a:extLst>
          </p:cNvPr>
          <p:cNvCxnSpPr>
            <a:cxnSpLocks/>
            <a:stCxn id="20" idx="2"/>
            <a:endCxn id="21" idx="0"/>
          </p:cNvCxnSpPr>
          <p:nvPr/>
        </p:nvCxnSpPr>
        <p:spPr>
          <a:xfrm rot="5400000">
            <a:off x="3861942" y="904026"/>
            <a:ext cx="254825" cy="2452226"/>
          </a:xfrm>
          <a:prstGeom prst="bentConnector3">
            <a:avLst>
              <a:gd name="adj1" fmla="val 50000"/>
            </a:avLst>
          </a:prstGeom>
        </p:spPr>
        <p:style>
          <a:lnRef idx="3">
            <a:schemeClr val="dk1"/>
          </a:lnRef>
          <a:fillRef idx="0">
            <a:schemeClr val="dk1"/>
          </a:fillRef>
          <a:effectRef idx="2">
            <a:schemeClr val="dk1"/>
          </a:effectRef>
          <a:fontRef idx="minor">
            <a:schemeClr val="tx1"/>
          </a:fontRef>
        </p:style>
      </p:cxnSp>
      <p:cxnSp>
        <p:nvCxnSpPr>
          <p:cNvPr id="44" name="Connector: Elbow 43">
            <a:extLst>
              <a:ext uri="{FF2B5EF4-FFF2-40B4-BE49-F238E27FC236}">
                <a16:creationId xmlns:a16="http://schemas.microsoft.com/office/drawing/2014/main" id="{A000439D-CE50-8E76-56D6-E4B1858002EC}"/>
              </a:ext>
            </a:extLst>
          </p:cNvPr>
          <p:cNvCxnSpPr>
            <a:cxnSpLocks/>
            <a:stCxn id="20" idx="2"/>
            <a:endCxn id="22" idx="0"/>
          </p:cNvCxnSpPr>
          <p:nvPr/>
        </p:nvCxnSpPr>
        <p:spPr>
          <a:xfrm rot="16200000" flipH="1">
            <a:off x="6312051" y="906143"/>
            <a:ext cx="254826" cy="2447994"/>
          </a:xfrm>
          <a:prstGeom prst="bentConnector3">
            <a:avLst>
              <a:gd name="adj1" fmla="val 50000"/>
            </a:avLst>
          </a:prstGeom>
        </p:spPr>
        <p:style>
          <a:lnRef idx="3">
            <a:schemeClr val="dk1"/>
          </a:lnRef>
          <a:fillRef idx="0">
            <a:schemeClr val="dk1"/>
          </a:fillRef>
          <a:effectRef idx="2">
            <a:schemeClr val="dk1"/>
          </a:effectRef>
          <a:fontRef idx="minor">
            <a:schemeClr val="tx1"/>
          </a:fontRef>
        </p:style>
      </p:cxnSp>
      <p:sp>
        <p:nvSpPr>
          <p:cNvPr id="45" name="Callout: Bent Line 44">
            <a:extLst>
              <a:ext uri="{FF2B5EF4-FFF2-40B4-BE49-F238E27FC236}">
                <a16:creationId xmlns:a16="http://schemas.microsoft.com/office/drawing/2014/main" id="{9DDA7610-BC3A-0D72-1C01-3453678CB1C2}"/>
              </a:ext>
            </a:extLst>
          </p:cNvPr>
          <p:cNvSpPr/>
          <p:nvPr/>
        </p:nvSpPr>
        <p:spPr>
          <a:xfrm>
            <a:off x="4054408" y="3615267"/>
            <a:ext cx="2845925" cy="1320800"/>
          </a:xfrm>
          <a:prstGeom prst="borderCallout2">
            <a:avLst>
              <a:gd name="adj1" fmla="val -2130"/>
              <a:gd name="adj2" fmla="val 25285"/>
              <a:gd name="adj3" fmla="val -21210"/>
              <a:gd name="adj4" fmla="val 44177"/>
              <a:gd name="adj5" fmla="val -52931"/>
              <a:gd name="adj6" fmla="val 44232"/>
            </a:avLst>
          </a:prstGeom>
          <a:solidFill>
            <a:schemeClr val="accent4">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a-IR" sz="2000" b="1" dirty="0">
              <a:cs typeface="B Nazanin" panose="00000400000000000000" pitchFamily="2" charset="-78"/>
            </a:endParaRPr>
          </a:p>
          <a:p>
            <a:pPr algn="ctr"/>
            <a:r>
              <a:rPr lang="fa-IR" sz="2000" b="1" dirty="0">
                <a:cs typeface="B Nazanin" panose="00000400000000000000" pitchFamily="2" charset="-78"/>
              </a:rPr>
              <a:t>کسب اطلاعات دست اول درباره یک موضوع </a:t>
            </a:r>
          </a:p>
          <a:p>
            <a:pPr algn="ctr"/>
            <a:r>
              <a:rPr lang="fa-IR" sz="2000" b="1" dirty="0">
                <a:cs typeface="B Nazanin" panose="00000400000000000000" pitchFamily="2" charset="-78"/>
              </a:rPr>
              <a:t>مهمترین ابزار: مصاحبه</a:t>
            </a:r>
          </a:p>
          <a:p>
            <a:pPr algn="ctr"/>
            <a:endParaRPr lang="en-US" sz="2000" b="1" dirty="0">
              <a:cs typeface="B Nazanin" panose="00000400000000000000" pitchFamily="2" charset="-78"/>
            </a:endParaRPr>
          </a:p>
        </p:txBody>
      </p:sp>
      <p:sp>
        <p:nvSpPr>
          <p:cNvPr id="3" name="Rectangle: Rounded Corners 2">
            <a:extLst>
              <a:ext uri="{FF2B5EF4-FFF2-40B4-BE49-F238E27FC236}">
                <a16:creationId xmlns:a16="http://schemas.microsoft.com/office/drawing/2014/main" id="{86FFE382-B254-6090-8105-CE9E42F7D717}"/>
              </a:ext>
            </a:extLst>
          </p:cNvPr>
          <p:cNvSpPr/>
          <p:nvPr/>
        </p:nvSpPr>
        <p:spPr>
          <a:xfrm>
            <a:off x="4490402" y="2257553"/>
            <a:ext cx="1284682" cy="612646"/>
          </a:xfrm>
          <a:prstGeom prst="roundRect">
            <a:avLst/>
          </a:prstGeom>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r>
              <a:rPr lang="fa-IR" b="1" dirty="0">
                <a:cs typeface="B Nazanin" panose="00000400000000000000" pitchFamily="2" charset="-78"/>
              </a:rPr>
              <a:t>کیفی</a:t>
            </a:r>
            <a:endParaRPr lang="en-US" b="1" dirty="0">
              <a:cs typeface="B Nazanin" panose="00000400000000000000" pitchFamily="2" charset="-78"/>
            </a:endParaRPr>
          </a:p>
          <a:p>
            <a:pPr algn="ctr"/>
            <a:r>
              <a:rPr lang="en-US" sz="1600" b="1" dirty="0">
                <a:cs typeface="B Nazanin" panose="00000400000000000000" pitchFamily="2" charset="-78"/>
              </a:rPr>
              <a:t>Qualitative</a:t>
            </a:r>
            <a:endParaRPr lang="en-US" b="1" dirty="0">
              <a:cs typeface="B Nazanin" panose="00000400000000000000" pitchFamily="2" charset="-78"/>
            </a:endParaRPr>
          </a:p>
        </p:txBody>
      </p:sp>
      <p:cxnSp>
        <p:nvCxnSpPr>
          <p:cNvPr id="5" name="Connector: Elbow 4">
            <a:extLst>
              <a:ext uri="{FF2B5EF4-FFF2-40B4-BE49-F238E27FC236}">
                <a16:creationId xmlns:a16="http://schemas.microsoft.com/office/drawing/2014/main" id="{712A0CFE-CF4F-B02E-3462-355B44D5EBF3}"/>
              </a:ext>
            </a:extLst>
          </p:cNvPr>
          <p:cNvCxnSpPr>
            <a:cxnSpLocks/>
            <a:stCxn id="20" idx="2"/>
            <a:endCxn id="3" idx="0"/>
          </p:cNvCxnSpPr>
          <p:nvPr/>
        </p:nvCxnSpPr>
        <p:spPr>
          <a:xfrm rot="5400000">
            <a:off x="5046692" y="2088778"/>
            <a:ext cx="254826" cy="82724"/>
          </a:xfrm>
          <a:prstGeom prst="bentConnector3">
            <a:avLst>
              <a:gd name="adj1" fmla="val 50000"/>
            </a:avLst>
          </a:prstGeom>
        </p:spPr>
        <p:style>
          <a:lnRef idx="3">
            <a:schemeClr val="dk1"/>
          </a:lnRef>
          <a:fillRef idx="0">
            <a:schemeClr val="dk1"/>
          </a:fillRef>
          <a:effectRef idx="2">
            <a:schemeClr val="dk1"/>
          </a:effectRef>
          <a:fontRef idx="minor">
            <a:schemeClr val="tx1"/>
          </a:fontRef>
        </p:style>
      </p:cxnSp>
      <p:sp>
        <p:nvSpPr>
          <p:cNvPr id="8" name="Callout: Bent Line 7">
            <a:extLst>
              <a:ext uri="{FF2B5EF4-FFF2-40B4-BE49-F238E27FC236}">
                <a16:creationId xmlns:a16="http://schemas.microsoft.com/office/drawing/2014/main" id="{BABAC527-3FFA-604F-4374-94312890F693}"/>
              </a:ext>
            </a:extLst>
          </p:cNvPr>
          <p:cNvSpPr/>
          <p:nvPr/>
        </p:nvSpPr>
        <p:spPr>
          <a:xfrm>
            <a:off x="911586" y="3615267"/>
            <a:ext cx="2845925" cy="1320800"/>
          </a:xfrm>
          <a:prstGeom prst="borderCallout2">
            <a:avLst>
              <a:gd name="adj1" fmla="val -2130"/>
              <a:gd name="adj2" fmla="val 25285"/>
              <a:gd name="adj3" fmla="val -21210"/>
              <a:gd name="adj4" fmla="val 65895"/>
              <a:gd name="adj5" fmla="val -52931"/>
              <a:gd name="adj6" fmla="val 65950"/>
            </a:avLst>
          </a:prstGeom>
          <a:solidFill>
            <a:schemeClr val="accent4">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a-IR" sz="2000" b="1" dirty="0">
              <a:cs typeface="B Nazanin" panose="00000400000000000000" pitchFamily="2" charset="-78"/>
            </a:endParaRPr>
          </a:p>
          <a:p>
            <a:pPr algn="ctr"/>
            <a:r>
              <a:rPr lang="fa-IR" sz="2000" b="1" dirty="0">
                <a:cs typeface="B Nazanin" panose="00000400000000000000" pitchFamily="2" charset="-78"/>
              </a:rPr>
              <a:t>نتیجه‌گیری بر اساس داده‌های واقعی</a:t>
            </a:r>
          </a:p>
          <a:p>
            <a:pPr algn="ctr"/>
            <a:r>
              <a:rPr lang="fa-IR" sz="2000" b="1" dirty="0">
                <a:cs typeface="B Nazanin" panose="00000400000000000000" pitchFamily="2" charset="-78"/>
              </a:rPr>
              <a:t>مهمترین ابزار: پرسشنامه</a:t>
            </a:r>
          </a:p>
          <a:p>
            <a:pPr algn="ctr"/>
            <a:endParaRPr lang="en-US" sz="2000" b="1" dirty="0">
              <a:cs typeface="B Nazanin" panose="00000400000000000000" pitchFamily="2" charset="-78"/>
            </a:endParaRPr>
          </a:p>
        </p:txBody>
      </p:sp>
      <p:sp>
        <p:nvSpPr>
          <p:cNvPr id="9" name="Callout: Bent Line 8">
            <a:extLst>
              <a:ext uri="{FF2B5EF4-FFF2-40B4-BE49-F238E27FC236}">
                <a16:creationId xmlns:a16="http://schemas.microsoft.com/office/drawing/2014/main" id="{0F14B1EA-00BE-4419-5923-AC3218D4F339}"/>
              </a:ext>
            </a:extLst>
          </p:cNvPr>
          <p:cNvSpPr/>
          <p:nvPr/>
        </p:nvSpPr>
        <p:spPr>
          <a:xfrm>
            <a:off x="7103534" y="3615267"/>
            <a:ext cx="1955800" cy="1320800"/>
          </a:xfrm>
          <a:prstGeom prst="borderCallout2">
            <a:avLst>
              <a:gd name="adj1" fmla="val -2130"/>
              <a:gd name="adj2" fmla="val 25285"/>
              <a:gd name="adj3" fmla="val -21210"/>
              <a:gd name="adj4" fmla="val 44177"/>
              <a:gd name="adj5" fmla="val -50367"/>
              <a:gd name="adj6" fmla="val 44530"/>
            </a:avLst>
          </a:prstGeom>
          <a:solidFill>
            <a:schemeClr val="accent4">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a-IR" sz="2000" b="1" dirty="0">
                <a:cs typeface="B Nazanin" panose="00000400000000000000" pitchFamily="2" charset="-78"/>
              </a:rPr>
              <a:t>ترکیب کیفی و کمّی</a:t>
            </a:r>
            <a:endParaRPr lang="en-US" sz="2000" b="1" dirty="0">
              <a:cs typeface="B Nazanin" panose="00000400000000000000" pitchFamily="2" charset="-78"/>
            </a:endParaRPr>
          </a:p>
        </p:txBody>
      </p:sp>
      <p:sp>
        <p:nvSpPr>
          <p:cNvPr id="4" name="Rectangle 3">
            <a:extLst>
              <a:ext uri="{FF2B5EF4-FFF2-40B4-BE49-F238E27FC236}">
                <a16:creationId xmlns:a16="http://schemas.microsoft.com/office/drawing/2014/main" id="{75DEBAB5-7DD8-59C0-62A5-EE9B503F65E3}"/>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Rounded Corners 5">
            <a:hlinkClick r:id="rId2" action="ppaction://hlinksldjump"/>
            <a:extLst>
              <a:ext uri="{FF2B5EF4-FFF2-40B4-BE49-F238E27FC236}">
                <a16:creationId xmlns:a16="http://schemas.microsoft.com/office/drawing/2014/main" id="{BC67258B-49B6-D189-E80C-C07BFCEC0A0F}"/>
              </a:ext>
            </a:extLst>
          </p:cNvPr>
          <p:cNvSpPr/>
          <p:nvPr/>
        </p:nvSpPr>
        <p:spPr>
          <a:xfrm>
            <a:off x="10375296" y="95654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DOI</a:t>
            </a:r>
          </a:p>
        </p:txBody>
      </p:sp>
      <p:sp>
        <p:nvSpPr>
          <p:cNvPr id="7" name="Rectangle: Rounded Corners 6">
            <a:hlinkClick r:id="rId3" action="ppaction://hlinksldjump"/>
            <a:extLst>
              <a:ext uri="{FF2B5EF4-FFF2-40B4-BE49-F238E27FC236}">
                <a16:creationId xmlns:a16="http://schemas.microsoft.com/office/drawing/2014/main" id="{0053140E-E303-4C5A-807A-AFB0ACD67B24}"/>
              </a:ext>
            </a:extLst>
          </p:cNvPr>
          <p:cNvSpPr/>
          <p:nvPr/>
        </p:nvSpPr>
        <p:spPr>
          <a:xfrm>
            <a:off x="10375296" y="55268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bg1"/>
                </a:solidFill>
                <a:cs typeface="B Nazanin" panose="00000400000000000000" pitchFamily="2" charset="-78"/>
              </a:rPr>
              <a:t>معرفی منابع</a:t>
            </a:r>
            <a:endParaRPr lang="en-US" sz="1400" b="1" dirty="0">
              <a:solidFill>
                <a:schemeClr val="bg1"/>
              </a:solidFill>
              <a:cs typeface="B Nazanin" panose="00000400000000000000" pitchFamily="2" charset="-78"/>
            </a:endParaRPr>
          </a:p>
        </p:txBody>
      </p:sp>
      <p:pic>
        <p:nvPicPr>
          <p:cNvPr id="10" name="Picture 9">
            <a:extLst>
              <a:ext uri="{FF2B5EF4-FFF2-40B4-BE49-F238E27FC236}">
                <a16:creationId xmlns:a16="http://schemas.microsoft.com/office/drawing/2014/main" id="{3A876BCF-056E-1BA5-2A37-138432BD4B7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11" name="TextBox 10">
            <a:extLst>
              <a:ext uri="{FF2B5EF4-FFF2-40B4-BE49-F238E27FC236}">
                <a16:creationId xmlns:a16="http://schemas.microsoft.com/office/drawing/2014/main" id="{4FDB0D6D-49C7-67DA-BBB3-E21BE38E14A5}"/>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12" name="Rectangle: Rounded Corners 11">
            <a:hlinkClick r:id="rId5" action="ppaction://hlinksldjump"/>
            <a:extLst>
              <a:ext uri="{FF2B5EF4-FFF2-40B4-BE49-F238E27FC236}">
                <a16:creationId xmlns:a16="http://schemas.microsoft.com/office/drawing/2014/main" id="{B1C291B1-DB37-B05F-DAAD-97AD1DBF9781}"/>
              </a:ext>
            </a:extLst>
          </p:cNvPr>
          <p:cNvSpPr/>
          <p:nvPr/>
        </p:nvSpPr>
        <p:spPr>
          <a:xfrm>
            <a:off x="10375296" y="138580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علم سنجی</a:t>
            </a:r>
            <a:endParaRPr lang="en-US" sz="1400" b="1" dirty="0">
              <a:solidFill>
                <a:schemeClr val="bg1"/>
              </a:solidFill>
              <a:cs typeface="B Nazanin" panose="00000400000000000000" pitchFamily="2" charset="-78"/>
            </a:endParaRPr>
          </a:p>
        </p:txBody>
      </p:sp>
      <p:sp>
        <p:nvSpPr>
          <p:cNvPr id="13" name="Rectangle: Rounded Corners 12">
            <a:hlinkClick r:id="rId6" action="ppaction://hlinksldjump"/>
            <a:extLst>
              <a:ext uri="{FF2B5EF4-FFF2-40B4-BE49-F238E27FC236}">
                <a16:creationId xmlns:a16="http://schemas.microsoft.com/office/drawing/2014/main" id="{1B3D2B59-ED87-4407-32D8-8B70116A94FB}"/>
              </a:ext>
            </a:extLst>
          </p:cNvPr>
          <p:cNvSpPr/>
          <p:nvPr/>
        </p:nvSpPr>
        <p:spPr>
          <a:xfrm>
            <a:off x="10375296" y="1815066"/>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رتبه بندی نشریات</a:t>
            </a:r>
            <a:endParaRPr lang="en-US" sz="1400" b="1" dirty="0">
              <a:solidFill>
                <a:schemeClr val="bg1"/>
              </a:solidFill>
              <a:cs typeface="B Nazanin" panose="00000400000000000000" pitchFamily="2" charset="-78"/>
            </a:endParaRPr>
          </a:p>
        </p:txBody>
      </p:sp>
      <p:sp>
        <p:nvSpPr>
          <p:cNvPr id="14" name="Rectangle: Rounded Corners 13">
            <a:hlinkClick r:id="rId7" action="ppaction://hlinksldjump"/>
            <a:extLst>
              <a:ext uri="{FF2B5EF4-FFF2-40B4-BE49-F238E27FC236}">
                <a16:creationId xmlns:a16="http://schemas.microsoft.com/office/drawing/2014/main" id="{4CECB50C-E79E-8011-B066-3988A4F78754}"/>
              </a:ext>
            </a:extLst>
          </p:cNvPr>
          <p:cNvSpPr/>
          <p:nvPr/>
        </p:nvSpPr>
        <p:spPr>
          <a:xfrm>
            <a:off x="10375296" y="264309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دریافت مقاله</a:t>
            </a:r>
            <a:endParaRPr lang="en-US" sz="1400" b="1" dirty="0">
              <a:solidFill>
                <a:schemeClr val="bg1"/>
              </a:solidFill>
              <a:cs typeface="B Nazanin" panose="00000400000000000000" pitchFamily="2" charset="-78"/>
            </a:endParaRPr>
          </a:p>
        </p:txBody>
      </p:sp>
      <p:sp>
        <p:nvSpPr>
          <p:cNvPr id="15" name="Rectangle: Rounded Corners 14">
            <a:hlinkClick r:id="rId8" action="ppaction://hlinksldjump"/>
            <a:extLst>
              <a:ext uri="{FF2B5EF4-FFF2-40B4-BE49-F238E27FC236}">
                <a16:creationId xmlns:a16="http://schemas.microsoft.com/office/drawing/2014/main" id="{38E03729-8FEC-BF78-9C3E-10CEF6CAF383}"/>
              </a:ext>
            </a:extLst>
          </p:cNvPr>
          <p:cNvSpPr/>
          <p:nvPr/>
        </p:nvSpPr>
        <p:spPr>
          <a:xfrm>
            <a:off x="10375296" y="305541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سامانه پژوهشیار</a:t>
            </a:r>
            <a:endParaRPr lang="en-US" sz="1400" b="1" dirty="0">
              <a:solidFill>
                <a:schemeClr val="bg1"/>
              </a:solidFill>
              <a:cs typeface="B Nazanin" panose="00000400000000000000" pitchFamily="2" charset="-78"/>
            </a:endParaRPr>
          </a:p>
        </p:txBody>
      </p:sp>
      <p:sp>
        <p:nvSpPr>
          <p:cNvPr id="16" name="Rectangle: Rounded Corners 15">
            <a:hlinkClick r:id="rId9" action="ppaction://hlinksldjump"/>
            <a:extLst>
              <a:ext uri="{FF2B5EF4-FFF2-40B4-BE49-F238E27FC236}">
                <a16:creationId xmlns:a16="http://schemas.microsoft.com/office/drawing/2014/main" id="{D218FF54-C633-5BD4-8554-249333D183C4}"/>
              </a:ext>
            </a:extLst>
          </p:cNvPr>
          <p:cNvSpPr/>
          <p:nvPr/>
        </p:nvSpPr>
        <p:spPr>
          <a:xfrm>
            <a:off x="10375296" y="347620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ORCID</a:t>
            </a:r>
          </a:p>
        </p:txBody>
      </p:sp>
      <p:sp>
        <p:nvSpPr>
          <p:cNvPr id="18" name="Rectangle: Rounded Corners 17">
            <a:hlinkClick r:id="rId10" action="ppaction://hlinksldjump"/>
            <a:extLst>
              <a:ext uri="{FF2B5EF4-FFF2-40B4-BE49-F238E27FC236}">
                <a16:creationId xmlns:a16="http://schemas.microsoft.com/office/drawing/2014/main" id="{A8F5DA00-77DE-6FC0-2D81-CF8D2363D1DD}"/>
              </a:ext>
            </a:extLst>
          </p:cNvPr>
          <p:cNvSpPr/>
          <p:nvPr/>
        </p:nvSpPr>
        <p:spPr>
          <a:xfrm>
            <a:off x="10375296" y="388852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ساختار مقاله</a:t>
            </a:r>
            <a:endParaRPr lang="en-US" sz="1400" b="1" dirty="0">
              <a:solidFill>
                <a:schemeClr val="bg1"/>
              </a:solidFill>
              <a:cs typeface="B Nazanin" panose="00000400000000000000" pitchFamily="2" charset="-78"/>
            </a:endParaRPr>
          </a:p>
        </p:txBody>
      </p:sp>
      <p:sp>
        <p:nvSpPr>
          <p:cNvPr id="25" name="Rectangle: Rounded Corners 24">
            <a:hlinkClick r:id="rId11" action="ppaction://hlinksldjump"/>
            <a:extLst>
              <a:ext uri="{FF2B5EF4-FFF2-40B4-BE49-F238E27FC236}">
                <a16:creationId xmlns:a16="http://schemas.microsoft.com/office/drawing/2014/main" id="{C34BBFF9-87C2-30C4-8D7B-63ECC96F3AFD}"/>
              </a:ext>
            </a:extLst>
          </p:cNvPr>
          <p:cNvSpPr/>
          <p:nvPr/>
        </p:nvSpPr>
        <p:spPr>
          <a:xfrm>
            <a:off x="10375296" y="43093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ارجاع دهی و نکات مهم</a:t>
            </a:r>
            <a:endParaRPr lang="en-US" sz="1400" b="1" dirty="0">
              <a:solidFill>
                <a:schemeClr val="bg1"/>
              </a:solidFill>
              <a:cs typeface="B Nazanin" panose="00000400000000000000" pitchFamily="2" charset="-78"/>
            </a:endParaRPr>
          </a:p>
        </p:txBody>
      </p:sp>
      <p:sp>
        <p:nvSpPr>
          <p:cNvPr id="26" name="Rectangle: Rounded Corners 25">
            <a:hlinkClick r:id="rId12" action="ppaction://hlinksldjump"/>
            <a:extLst>
              <a:ext uri="{FF2B5EF4-FFF2-40B4-BE49-F238E27FC236}">
                <a16:creationId xmlns:a16="http://schemas.microsoft.com/office/drawing/2014/main" id="{60638770-C798-95E2-E16E-0FAA9DD5E006}"/>
              </a:ext>
            </a:extLst>
          </p:cNvPr>
          <p:cNvSpPr/>
          <p:nvPr/>
        </p:nvSpPr>
        <p:spPr>
          <a:xfrm>
            <a:off x="10375296" y="4730110"/>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tx1"/>
                </a:solidFill>
                <a:cs typeface="B Nazanin" panose="00000400000000000000" pitchFamily="2" charset="-78"/>
              </a:rPr>
              <a:t>انواع مقاله</a:t>
            </a:r>
            <a:endParaRPr lang="en-US" sz="1400" b="1" dirty="0">
              <a:solidFill>
                <a:schemeClr val="tx1"/>
              </a:solidFill>
              <a:cs typeface="B Nazanin" panose="00000400000000000000" pitchFamily="2" charset="-78"/>
            </a:endParaRPr>
          </a:p>
        </p:txBody>
      </p:sp>
      <p:sp>
        <p:nvSpPr>
          <p:cNvPr id="28" name="Rectangle: Rounded Corners 27">
            <a:hlinkClick r:id="rId13" action="ppaction://hlinksldjump"/>
            <a:extLst>
              <a:ext uri="{FF2B5EF4-FFF2-40B4-BE49-F238E27FC236}">
                <a16:creationId xmlns:a16="http://schemas.microsoft.com/office/drawing/2014/main" id="{9D27DEA4-5ED9-F718-F489-95BCDBA800E3}"/>
              </a:ext>
            </a:extLst>
          </p:cNvPr>
          <p:cNvSpPr/>
          <p:nvPr/>
        </p:nvSpPr>
        <p:spPr>
          <a:xfrm>
            <a:off x="10375296" y="515090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پذیرش و داوری</a:t>
            </a:r>
            <a:endParaRPr lang="en-US" sz="1400" b="1" dirty="0">
              <a:solidFill>
                <a:schemeClr val="bg1"/>
              </a:solidFill>
              <a:cs typeface="B Nazanin" panose="00000400000000000000" pitchFamily="2" charset="-78"/>
            </a:endParaRPr>
          </a:p>
        </p:txBody>
      </p:sp>
      <p:sp>
        <p:nvSpPr>
          <p:cNvPr id="30" name="Rectangle: Rounded Corners 29">
            <a:hlinkClick r:id="rId14" action="ppaction://hlinksldjump"/>
            <a:extLst>
              <a:ext uri="{FF2B5EF4-FFF2-40B4-BE49-F238E27FC236}">
                <a16:creationId xmlns:a16="http://schemas.microsoft.com/office/drawing/2014/main" id="{365BE7DC-96E2-10F6-1C84-FB651C700E53}"/>
              </a:ext>
            </a:extLst>
          </p:cNvPr>
          <p:cNvSpPr/>
          <p:nvPr/>
        </p:nvSpPr>
        <p:spPr>
          <a:xfrm>
            <a:off x="10375296" y="55632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سئو آکادمیک</a:t>
            </a:r>
            <a:endParaRPr lang="en-US" sz="1400" b="1" dirty="0">
              <a:solidFill>
                <a:schemeClr val="bg1"/>
              </a:solidFill>
              <a:cs typeface="B Nazanin" panose="00000400000000000000" pitchFamily="2" charset="-78"/>
            </a:endParaRPr>
          </a:p>
        </p:txBody>
      </p:sp>
      <p:sp>
        <p:nvSpPr>
          <p:cNvPr id="31" name="Rectangle: Rounded Corners 30">
            <a:hlinkClick r:id="rId15" action="ppaction://hlinksldjump"/>
            <a:extLst>
              <a:ext uri="{FF2B5EF4-FFF2-40B4-BE49-F238E27FC236}">
                <a16:creationId xmlns:a16="http://schemas.microsoft.com/office/drawing/2014/main" id="{E78686AF-3DA9-2C90-F5DA-0A8A830A1509}"/>
              </a:ext>
            </a:extLst>
          </p:cNvPr>
          <p:cNvSpPr/>
          <p:nvPr/>
        </p:nvSpPr>
        <p:spPr>
          <a:xfrm>
            <a:off x="10375297" y="597554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MaxQDA</a:t>
            </a:r>
            <a:endParaRPr lang="en-US" sz="1400" b="1" dirty="0">
              <a:solidFill>
                <a:schemeClr val="bg1"/>
              </a:solidFill>
              <a:cs typeface="B Nazanin" panose="00000400000000000000" pitchFamily="2" charset="-78"/>
            </a:endParaRPr>
          </a:p>
        </p:txBody>
      </p:sp>
      <p:sp>
        <p:nvSpPr>
          <p:cNvPr id="32" name="Rectangle: Rounded Corners 31">
            <a:hlinkClick r:id="rId16" action="ppaction://hlinksldjump"/>
            <a:extLst>
              <a:ext uri="{FF2B5EF4-FFF2-40B4-BE49-F238E27FC236}">
                <a16:creationId xmlns:a16="http://schemas.microsoft.com/office/drawing/2014/main" id="{DE23CF4C-ECD8-829F-9C25-918F4A9EC3C7}"/>
              </a:ext>
            </a:extLst>
          </p:cNvPr>
          <p:cNvSpPr/>
          <p:nvPr/>
        </p:nvSpPr>
        <p:spPr>
          <a:xfrm>
            <a:off x="10375296" y="6396329"/>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روش‌های تحقیق منتخب</a:t>
            </a:r>
            <a:endParaRPr lang="en-US" sz="1400" b="1" dirty="0">
              <a:solidFill>
                <a:schemeClr val="bg1"/>
              </a:solidFill>
              <a:cs typeface="B Nazanin" panose="00000400000000000000" pitchFamily="2" charset="-78"/>
            </a:endParaRPr>
          </a:p>
        </p:txBody>
      </p:sp>
      <p:sp>
        <p:nvSpPr>
          <p:cNvPr id="33" name="Rectangle: Rounded Corners 32">
            <a:hlinkClick r:id="rId6" action="ppaction://hlinksldjump"/>
            <a:extLst>
              <a:ext uri="{FF2B5EF4-FFF2-40B4-BE49-F238E27FC236}">
                <a16:creationId xmlns:a16="http://schemas.microsoft.com/office/drawing/2014/main" id="{57114899-E4DE-C40D-3990-5832062E248C}"/>
              </a:ext>
            </a:extLst>
          </p:cNvPr>
          <p:cNvSpPr/>
          <p:nvPr/>
        </p:nvSpPr>
        <p:spPr>
          <a:xfrm>
            <a:off x="10380825" y="2239233"/>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VOSViewer</a:t>
            </a:r>
            <a:endParaRPr lang="en-US" sz="14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1713288031"/>
      </p:ext>
    </p:extLst>
  </p:cSld>
  <p:clrMapOvr>
    <a:masterClrMapping/>
  </p:clrMapOvr>
  <p:transition spd="med">
    <p:pull/>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31ECED-F382-4404-2AA7-AA5037719464}"/>
              </a:ext>
            </a:extLst>
          </p:cNvPr>
          <p:cNvSpPr>
            <a:spLocks noGrp="1"/>
          </p:cNvSpPr>
          <p:nvPr>
            <p:ph type="title"/>
          </p:nvPr>
        </p:nvSpPr>
        <p:spPr>
          <a:xfrm>
            <a:off x="214604" y="365125"/>
            <a:ext cx="9685176" cy="707895"/>
          </a:xfrm>
          <a:solidFill>
            <a:schemeClr val="accent1">
              <a:lumMod val="40000"/>
              <a:lumOff val="60000"/>
            </a:schemeClr>
          </a:solidFill>
        </p:spPr>
        <p:txBody>
          <a:bodyPr>
            <a:normAutofit fontScale="90000"/>
          </a:bodyPr>
          <a:lstStyle/>
          <a:p>
            <a:pPr algn="r" rtl="1"/>
            <a:r>
              <a:rPr lang="fa-IR" b="1" dirty="0">
                <a:cs typeface="B Nazanin" panose="00000400000000000000" pitchFamily="2" charset="-78"/>
              </a:rPr>
              <a:t>انواع مقاله</a:t>
            </a:r>
            <a:endParaRPr lang="en-US" b="1" dirty="0">
              <a:cs typeface="B Nazanin" panose="00000400000000000000" pitchFamily="2" charset="-78"/>
            </a:endParaRPr>
          </a:p>
        </p:txBody>
      </p:sp>
      <p:sp>
        <p:nvSpPr>
          <p:cNvPr id="17" name="Content Placeholder 2">
            <a:extLst>
              <a:ext uri="{FF2B5EF4-FFF2-40B4-BE49-F238E27FC236}">
                <a16:creationId xmlns:a16="http://schemas.microsoft.com/office/drawing/2014/main" id="{168E09BE-5C6B-1FBB-2BFF-AC850B8824F9}"/>
              </a:ext>
            </a:extLst>
          </p:cNvPr>
          <p:cNvSpPr>
            <a:spLocks noGrp="1"/>
          </p:cNvSpPr>
          <p:nvPr>
            <p:ph idx="1"/>
          </p:nvPr>
        </p:nvSpPr>
        <p:spPr>
          <a:xfrm>
            <a:off x="214604" y="1226220"/>
            <a:ext cx="9685176" cy="2016514"/>
          </a:xfrm>
        </p:spPr>
        <p:txBody>
          <a:bodyPr>
            <a:normAutofit/>
          </a:bodyPr>
          <a:lstStyle/>
          <a:p>
            <a:pPr marL="0" indent="0" algn="r" rtl="1">
              <a:buNone/>
            </a:pPr>
            <a:r>
              <a:rPr lang="fa-IR" sz="2400" b="1" dirty="0">
                <a:solidFill>
                  <a:srgbClr val="C00000"/>
                </a:solidFill>
                <a:cs typeface="B Nazanin" panose="00000400000000000000" pitchFamily="2" charset="-78"/>
              </a:rPr>
              <a:t>از جهت هزینه دسترسی</a:t>
            </a:r>
            <a:endParaRPr lang="fa-IR" sz="2000" dirty="0">
              <a:solidFill>
                <a:srgbClr val="C00000"/>
              </a:solidFill>
              <a:cs typeface="B Nazanin" panose="00000400000000000000" pitchFamily="2" charset="-78"/>
            </a:endParaRPr>
          </a:p>
        </p:txBody>
      </p:sp>
      <p:sp>
        <p:nvSpPr>
          <p:cNvPr id="20" name="Rectangle: Rounded Corners 19">
            <a:extLst>
              <a:ext uri="{FF2B5EF4-FFF2-40B4-BE49-F238E27FC236}">
                <a16:creationId xmlns:a16="http://schemas.microsoft.com/office/drawing/2014/main" id="{DEEDDD3C-0C1C-402D-F9CD-D3496AD2020F}"/>
              </a:ext>
            </a:extLst>
          </p:cNvPr>
          <p:cNvSpPr/>
          <p:nvPr/>
        </p:nvSpPr>
        <p:spPr>
          <a:xfrm>
            <a:off x="4269317" y="1520127"/>
            <a:ext cx="1016000" cy="508000"/>
          </a:xfrm>
          <a:prstGeom prst="round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r>
              <a:rPr lang="fa-IR" b="1" dirty="0">
                <a:cs typeface="B Nazanin" panose="00000400000000000000" pitchFamily="2" charset="-78"/>
              </a:rPr>
              <a:t>نشریه</a:t>
            </a:r>
            <a:endParaRPr lang="en-US" b="1" dirty="0">
              <a:cs typeface="B Nazanin" panose="00000400000000000000" pitchFamily="2" charset="-78"/>
            </a:endParaRPr>
          </a:p>
        </p:txBody>
      </p:sp>
      <p:sp>
        <p:nvSpPr>
          <p:cNvPr id="21" name="Rectangle: Rounded Corners 20">
            <a:extLst>
              <a:ext uri="{FF2B5EF4-FFF2-40B4-BE49-F238E27FC236}">
                <a16:creationId xmlns:a16="http://schemas.microsoft.com/office/drawing/2014/main" id="{B1E1984A-A6F5-A6AB-81E2-1ADA76D9A39D}"/>
              </a:ext>
            </a:extLst>
          </p:cNvPr>
          <p:cNvSpPr/>
          <p:nvPr/>
        </p:nvSpPr>
        <p:spPr>
          <a:xfrm>
            <a:off x="1456267" y="2581426"/>
            <a:ext cx="2190615" cy="686707"/>
          </a:xfrm>
          <a:prstGeom prst="roundRect">
            <a:avLst/>
          </a:prstGeom>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r>
              <a:rPr lang="fa-IR" b="1" dirty="0">
                <a:cs typeface="B Nazanin" panose="00000400000000000000" pitchFamily="2" charset="-78"/>
              </a:rPr>
              <a:t>دسترسی مشمول هزینه</a:t>
            </a:r>
          </a:p>
          <a:p>
            <a:pPr algn="ctr"/>
            <a:r>
              <a:rPr lang="en-US" b="1" dirty="0">
                <a:cs typeface="B Nazanin" panose="00000400000000000000" pitchFamily="2" charset="-78"/>
              </a:rPr>
              <a:t>Close Access</a:t>
            </a:r>
          </a:p>
        </p:txBody>
      </p:sp>
      <p:sp>
        <p:nvSpPr>
          <p:cNvPr id="22" name="Rectangle: Rounded Corners 21">
            <a:extLst>
              <a:ext uri="{FF2B5EF4-FFF2-40B4-BE49-F238E27FC236}">
                <a16:creationId xmlns:a16="http://schemas.microsoft.com/office/drawing/2014/main" id="{B3A3C90A-7702-51B4-0F77-6DAC4F6AF446}"/>
              </a:ext>
            </a:extLst>
          </p:cNvPr>
          <p:cNvSpPr/>
          <p:nvPr/>
        </p:nvSpPr>
        <p:spPr>
          <a:xfrm>
            <a:off x="6180667" y="2571448"/>
            <a:ext cx="1676401" cy="686706"/>
          </a:xfrm>
          <a:prstGeom prst="roundRect">
            <a:avLst/>
          </a:prstGeom>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r>
              <a:rPr lang="fa-IR" b="1" dirty="0">
                <a:cs typeface="B Nazanin" panose="00000400000000000000" pitchFamily="2" charset="-78"/>
              </a:rPr>
              <a:t>دسترسی آزاد</a:t>
            </a:r>
            <a:endParaRPr lang="en-US" b="1" dirty="0">
              <a:cs typeface="B Nazanin" panose="00000400000000000000" pitchFamily="2" charset="-78"/>
            </a:endParaRPr>
          </a:p>
          <a:p>
            <a:pPr algn="ctr"/>
            <a:r>
              <a:rPr lang="en-US" b="1" dirty="0">
                <a:cs typeface="B Nazanin" panose="00000400000000000000" pitchFamily="2" charset="-78"/>
              </a:rPr>
              <a:t>Open Access</a:t>
            </a:r>
          </a:p>
        </p:txBody>
      </p:sp>
      <p:cxnSp>
        <p:nvCxnSpPr>
          <p:cNvPr id="41" name="Connector: Elbow 40">
            <a:extLst>
              <a:ext uri="{FF2B5EF4-FFF2-40B4-BE49-F238E27FC236}">
                <a16:creationId xmlns:a16="http://schemas.microsoft.com/office/drawing/2014/main" id="{C0296CD2-9EA5-203A-99C7-79DFC7752E63}"/>
              </a:ext>
            </a:extLst>
          </p:cNvPr>
          <p:cNvCxnSpPr>
            <a:cxnSpLocks/>
            <a:stCxn id="20" idx="2"/>
            <a:endCxn id="21" idx="0"/>
          </p:cNvCxnSpPr>
          <p:nvPr/>
        </p:nvCxnSpPr>
        <p:spPr>
          <a:xfrm rot="5400000">
            <a:off x="3387797" y="1191905"/>
            <a:ext cx="553299" cy="2225742"/>
          </a:xfrm>
          <a:prstGeom prst="bentConnector3">
            <a:avLst>
              <a:gd name="adj1" fmla="val 50000"/>
            </a:avLst>
          </a:prstGeom>
        </p:spPr>
        <p:style>
          <a:lnRef idx="3">
            <a:schemeClr val="dk1"/>
          </a:lnRef>
          <a:fillRef idx="0">
            <a:schemeClr val="dk1"/>
          </a:fillRef>
          <a:effectRef idx="2">
            <a:schemeClr val="dk1"/>
          </a:effectRef>
          <a:fontRef idx="minor">
            <a:schemeClr val="tx1"/>
          </a:fontRef>
        </p:style>
      </p:cxnSp>
      <p:cxnSp>
        <p:nvCxnSpPr>
          <p:cNvPr id="44" name="Connector: Elbow 43">
            <a:extLst>
              <a:ext uri="{FF2B5EF4-FFF2-40B4-BE49-F238E27FC236}">
                <a16:creationId xmlns:a16="http://schemas.microsoft.com/office/drawing/2014/main" id="{A000439D-CE50-8E76-56D6-E4B1858002EC}"/>
              </a:ext>
            </a:extLst>
          </p:cNvPr>
          <p:cNvCxnSpPr>
            <a:cxnSpLocks/>
            <a:stCxn id="20" idx="2"/>
            <a:endCxn id="22" idx="0"/>
          </p:cNvCxnSpPr>
          <p:nvPr/>
        </p:nvCxnSpPr>
        <p:spPr>
          <a:xfrm rot="16200000" flipH="1">
            <a:off x="5626432" y="1179011"/>
            <a:ext cx="543321" cy="2241551"/>
          </a:xfrm>
          <a:prstGeom prst="bentConnector3">
            <a:avLst>
              <a:gd name="adj1" fmla="val 50000"/>
            </a:avLst>
          </a:prstGeom>
        </p:spPr>
        <p:style>
          <a:lnRef idx="3">
            <a:schemeClr val="dk1"/>
          </a:lnRef>
          <a:fillRef idx="0">
            <a:schemeClr val="dk1"/>
          </a:fillRef>
          <a:effectRef idx="2">
            <a:schemeClr val="dk1"/>
          </a:effectRef>
          <a:fontRef idx="minor">
            <a:schemeClr val="tx1"/>
          </a:fontRef>
        </p:style>
      </p:cxnSp>
      <p:sp>
        <p:nvSpPr>
          <p:cNvPr id="4" name="Speech Bubble: Rectangle with Corners Rounded 3">
            <a:extLst>
              <a:ext uri="{FF2B5EF4-FFF2-40B4-BE49-F238E27FC236}">
                <a16:creationId xmlns:a16="http://schemas.microsoft.com/office/drawing/2014/main" id="{17FFC5FF-B998-EF52-938A-413C5B88FEDB}"/>
              </a:ext>
            </a:extLst>
          </p:cNvPr>
          <p:cNvSpPr/>
          <p:nvPr/>
        </p:nvSpPr>
        <p:spPr>
          <a:xfrm>
            <a:off x="5545666" y="3615267"/>
            <a:ext cx="3632199" cy="1281514"/>
          </a:xfrm>
          <a:prstGeom prst="wedgeRoundRectCallout">
            <a:avLst>
              <a:gd name="adj1" fmla="val -8269"/>
              <a:gd name="adj2" fmla="val -70640"/>
              <a:gd name="adj3" fmla="val 16667"/>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marL="285750" indent="-285750" algn="r" rtl="1">
              <a:lnSpc>
                <a:spcPct val="150000"/>
              </a:lnSpc>
              <a:buFont typeface="Arial" panose="020B0604020202020204" pitchFamily="34" charset="0"/>
              <a:buChar char="•"/>
            </a:pPr>
            <a:endParaRPr lang="fa-IR" b="1" dirty="0">
              <a:cs typeface="B Nazanin" panose="00000400000000000000" pitchFamily="2" charset="-78"/>
            </a:endParaRPr>
          </a:p>
          <a:p>
            <a:pPr marL="285750" indent="-285750" algn="r" rtl="1">
              <a:lnSpc>
                <a:spcPct val="150000"/>
              </a:lnSpc>
              <a:buFont typeface="Arial" panose="020B0604020202020204" pitchFamily="34" charset="0"/>
              <a:buChar char="•"/>
            </a:pPr>
            <a:r>
              <a:rPr lang="fa-IR" b="1" dirty="0">
                <a:cs typeface="B Nazanin" panose="00000400000000000000" pitchFamily="2" charset="-78"/>
              </a:rPr>
              <a:t>دریافت هزینه نشر از مولف</a:t>
            </a:r>
          </a:p>
          <a:p>
            <a:pPr marL="285750" indent="-285750" algn="r" rtl="1">
              <a:lnSpc>
                <a:spcPct val="150000"/>
              </a:lnSpc>
              <a:buFont typeface="Arial" panose="020B0604020202020204" pitchFamily="34" charset="0"/>
              <a:buChar char="•"/>
            </a:pPr>
            <a:r>
              <a:rPr lang="fa-IR" b="1" dirty="0">
                <a:cs typeface="B Nazanin" panose="00000400000000000000" pitchFamily="2" charset="-78"/>
              </a:rPr>
              <a:t>دانلود مقاله برای کاربران رایگان است</a:t>
            </a:r>
            <a:endParaRPr lang="en-US" b="1" dirty="0">
              <a:cs typeface="B Nazanin" panose="00000400000000000000" pitchFamily="2" charset="-78"/>
            </a:endParaRPr>
          </a:p>
          <a:p>
            <a:pPr marL="285750" indent="-285750" algn="r" rtl="1">
              <a:lnSpc>
                <a:spcPct val="150000"/>
              </a:lnSpc>
              <a:buFont typeface="Arial" panose="020B0604020202020204" pitchFamily="34" charset="0"/>
              <a:buChar char="•"/>
            </a:pPr>
            <a:endParaRPr lang="en-US" dirty="0"/>
          </a:p>
        </p:txBody>
      </p:sp>
      <p:sp>
        <p:nvSpPr>
          <p:cNvPr id="23" name="Speech Bubble: Rectangle with Corners Rounded 22">
            <a:extLst>
              <a:ext uri="{FF2B5EF4-FFF2-40B4-BE49-F238E27FC236}">
                <a16:creationId xmlns:a16="http://schemas.microsoft.com/office/drawing/2014/main" id="{0F0724B5-BA55-4FFC-199F-3038D4CC39CB}"/>
              </a:ext>
            </a:extLst>
          </p:cNvPr>
          <p:cNvSpPr/>
          <p:nvPr/>
        </p:nvSpPr>
        <p:spPr>
          <a:xfrm>
            <a:off x="735474" y="3615267"/>
            <a:ext cx="3632199" cy="1281514"/>
          </a:xfrm>
          <a:prstGeom prst="wedgeRoundRectCallout">
            <a:avLst>
              <a:gd name="adj1" fmla="val -8269"/>
              <a:gd name="adj2" fmla="val -70640"/>
              <a:gd name="adj3" fmla="val 16667"/>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marL="285750" indent="-285750" algn="r" rtl="1">
              <a:lnSpc>
                <a:spcPct val="150000"/>
              </a:lnSpc>
              <a:buFont typeface="Arial" panose="020B0604020202020204" pitchFamily="34" charset="0"/>
              <a:buChar char="•"/>
            </a:pPr>
            <a:endParaRPr lang="fa-IR" b="1" dirty="0">
              <a:cs typeface="B Nazanin" panose="00000400000000000000" pitchFamily="2" charset="-78"/>
            </a:endParaRPr>
          </a:p>
          <a:p>
            <a:pPr marL="285750" indent="-285750" algn="r" rtl="1">
              <a:lnSpc>
                <a:spcPct val="150000"/>
              </a:lnSpc>
              <a:buFont typeface="Arial" panose="020B0604020202020204" pitchFamily="34" charset="0"/>
              <a:buChar char="•"/>
            </a:pPr>
            <a:r>
              <a:rPr lang="fa-IR" b="1" dirty="0">
                <a:cs typeface="B Nazanin" panose="00000400000000000000" pitchFamily="2" charset="-78"/>
              </a:rPr>
              <a:t>دریافت هزینه نشر از کاربران</a:t>
            </a:r>
          </a:p>
          <a:p>
            <a:pPr marL="285750" indent="-285750" algn="r" rtl="1">
              <a:lnSpc>
                <a:spcPct val="150000"/>
              </a:lnSpc>
              <a:buFont typeface="Arial" panose="020B0604020202020204" pitchFamily="34" charset="0"/>
              <a:buChar char="•"/>
            </a:pPr>
            <a:r>
              <a:rPr lang="fa-IR" b="1" dirty="0">
                <a:cs typeface="B Nazanin" panose="00000400000000000000" pitchFamily="2" charset="-78"/>
              </a:rPr>
              <a:t>ارسال مقاله برای مولف رایگان است</a:t>
            </a:r>
            <a:endParaRPr lang="en-US" b="1" dirty="0">
              <a:cs typeface="B Nazanin" panose="00000400000000000000" pitchFamily="2" charset="-78"/>
            </a:endParaRPr>
          </a:p>
          <a:p>
            <a:pPr marL="285750" indent="-285750" algn="r" rtl="1">
              <a:lnSpc>
                <a:spcPct val="150000"/>
              </a:lnSpc>
              <a:buFont typeface="Arial" panose="020B0604020202020204" pitchFamily="34" charset="0"/>
              <a:buChar char="•"/>
            </a:pPr>
            <a:endParaRPr lang="en-US" dirty="0"/>
          </a:p>
        </p:txBody>
      </p:sp>
      <p:sp>
        <p:nvSpPr>
          <p:cNvPr id="3" name="Rectangle 2">
            <a:extLst>
              <a:ext uri="{FF2B5EF4-FFF2-40B4-BE49-F238E27FC236}">
                <a16:creationId xmlns:a16="http://schemas.microsoft.com/office/drawing/2014/main" id="{8C23B41A-306F-17BA-4101-075D932F7E15}"/>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Rounded Corners 4">
            <a:hlinkClick r:id="rId2" action="ppaction://hlinksldjump"/>
            <a:extLst>
              <a:ext uri="{FF2B5EF4-FFF2-40B4-BE49-F238E27FC236}">
                <a16:creationId xmlns:a16="http://schemas.microsoft.com/office/drawing/2014/main" id="{E5A35836-F201-B14F-0978-EF6E3E43C8AA}"/>
              </a:ext>
            </a:extLst>
          </p:cNvPr>
          <p:cNvSpPr/>
          <p:nvPr/>
        </p:nvSpPr>
        <p:spPr>
          <a:xfrm>
            <a:off x="10375296" y="95654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DOI</a:t>
            </a:r>
          </a:p>
        </p:txBody>
      </p:sp>
      <p:sp>
        <p:nvSpPr>
          <p:cNvPr id="6" name="Rectangle: Rounded Corners 5">
            <a:hlinkClick r:id="rId3" action="ppaction://hlinksldjump"/>
            <a:extLst>
              <a:ext uri="{FF2B5EF4-FFF2-40B4-BE49-F238E27FC236}">
                <a16:creationId xmlns:a16="http://schemas.microsoft.com/office/drawing/2014/main" id="{CEF02846-B8AE-AF5E-B5EA-5851F8846E95}"/>
              </a:ext>
            </a:extLst>
          </p:cNvPr>
          <p:cNvSpPr/>
          <p:nvPr/>
        </p:nvSpPr>
        <p:spPr>
          <a:xfrm>
            <a:off x="10375296" y="55268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bg1"/>
                </a:solidFill>
                <a:cs typeface="B Nazanin" panose="00000400000000000000" pitchFamily="2" charset="-78"/>
              </a:rPr>
              <a:t>معرفی منابع</a:t>
            </a:r>
            <a:endParaRPr lang="en-US" sz="1400" b="1" dirty="0">
              <a:solidFill>
                <a:schemeClr val="bg1"/>
              </a:solidFill>
              <a:cs typeface="B Nazanin" panose="00000400000000000000" pitchFamily="2" charset="-78"/>
            </a:endParaRPr>
          </a:p>
        </p:txBody>
      </p:sp>
      <p:pic>
        <p:nvPicPr>
          <p:cNvPr id="7" name="Picture 6">
            <a:extLst>
              <a:ext uri="{FF2B5EF4-FFF2-40B4-BE49-F238E27FC236}">
                <a16:creationId xmlns:a16="http://schemas.microsoft.com/office/drawing/2014/main" id="{C65C5E5E-7FCD-13EB-280F-EE97A8AA832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8" name="TextBox 7">
            <a:extLst>
              <a:ext uri="{FF2B5EF4-FFF2-40B4-BE49-F238E27FC236}">
                <a16:creationId xmlns:a16="http://schemas.microsoft.com/office/drawing/2014/main" id="{3BDF6FE7-F587-0F28-308F-C0AE11CC4544}"/>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9" name="Rectangle: Rounded Corners 8">
            <a:hlinkClick r:id="rId5" action="ppaction://hlinksldjump"/>
            <a:extLst>
              <a:ext uri="{FF2B5EF4-FFF2-40B4-BE49-F238E27FC236}">
                <a16:creationId xmlns:a16="http://schemas.microsoft.com/office/drawing/2014/main" id="{2950B157-CC7F-60F6-2F25-2CAB05F523A9}"/>
              </a:ext>
            </a:extLst>
          </p:cNvPr>
          <p:cNvSpPr/>
          <p:nvPr/>
        </p:nvSpPr>
        <p:spPr>
          <a:xfrm>
            <a:off x="10375296" y="138580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علم سنجی</a:t>
            </a:r>
            <a:endParaRPr lang="en-US" sz="1400" b="1" dirty="0">
              <a:solidFill>
                <a:schemeClr val="bg1"/>
              </a:solidFill>
              <a:cs typeface="B Nazanin" panose="00000400000000000000" pitchFamily="2" charset="-78"/>
            </a:endParaRPr>
          </a:p>
        </p:txBody>
      </p:sp>
      <p:sp>
        <p:nvSpPr>
          <p:cNvPr id="10" name="Rectangle: Rounded Corners 9">
            <a:hlinkClick r:id="rId6" action="ppaction://hlinksldjump"/>
            <a:extLst>
              <a:ext uri="{FF2B5EF4-FFF2-40B4-BE49-F238E27FC236}">
                <a16:creationId xmlns:a16="http://schemas.microsoft.com/office/drawing/2014/main" id="{DA64DF84-F55D-763E-7BF3-E781FB7A4DF4}"/>
              </a:ext>
            </a:extLst>
          </p:cNvPr>
          <p:cNvSpPr/>
          <p:nvPr/>
        </p:nvSpPr>
        <p:spPr>
          <a:xfrm>
            <a:off x="10375296" y="1815066"/>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رتبه بندی نشریات</a:t>
            </a:r>
            <a:endParaRPr lang="en-US" sz="1400" b="1" dirty="0">
              <a:solidFill>
                <a:schemeClr val="bg1"/>
              </a:solidFill>
              <a:cs typeface="B Nazanin" panose="00000400000000000000" pitchFamily="2" charset="-78"/>
            </a:endParaRPr>
          </a:p>
        </p:txBody>
      </p:sp>
      <p:sp>
        <p:nvSpPr>
          <p:cNvPr id="11" name="Rectangle: Rounded Corners 10">
            <a:hlinkClick r:id="rId7" action="ppaction://hlinksldjump"/>
            <a:extLst>
              <a:ext uri="{FF2B5EF4-FFF2-40B4-BE49-F238E27FC236}">
                <a16:creationId xmlns:a16="http://schemas.microsoft.com/office/drawing/2014/main" id="{B3260F11-7656-4264-7A70-E1DD38185F72}"/>
              </a:ext>
            </a:extLst>
          </p:cNvPr>
          <p:cNvSpPr/>
          <p:nvPr/>
        </p:nvSpPr>
        <p:spPr>
          <a:xfrm>
            <a:off x="10375296" y="264309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دریافت مقاله</a:t>
            </a:r>
            <a:endParaRPr lang="en-US" sz="1400" b="1" dirty="0">
              <a:solidFill>
                <a:schemeClr val="bg1"/>
              </a:solidFill>
              <a:cs typeface="B Nazanin" panose="00000400000000000000" pitchFamily="2" charset="-78"/>
            </a:endParaRPr>
          </a:p>
        </p:txBody>
      </p:sp>
      <p:sp>
        <p:nvSpPr>
          <p:cNvPr id="12" name="Rectangle: Rounded Corners 11">
            <a:hlinkClick r:id="rId8" action="ppaction://hlinksldjump"/>
            <a:extLst>
              <a:ext uri="{FF2B5EF4-FFF2-40B4-BE49-F238E27FC236}">
                <a16:creationId xmlns:a16="http://schemas.microsoft.com/office/drawing/2014/main" id="{BFE915C7-777D-F907-4DF7-BDA65F0A925C}"/>
              </a:ext>
            </a:extLst>
          </p:cNvPr>
          <p:cNvSpPr/>
          <p:nvPr/>
        </p:nvSpPr>
        <p:spPr>
          <a:xfrm>
            <a:off x="10375296" y="305541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سامانه پژوهشیار</a:t>
            </a:r>
            <a:endParaRPr lang="en-US" sz="1400" b="1" dirty="0">
              <a:solidFill>
                <a:schemeClr val="bg1"/>
              </a:solidFill>
              <a:cs typeface="B Nazanin" panose="00000400000000000000" pitchFamily="2" charset="-78"/>
            </a:endParaRPr>
          </a:p>
        </p:txBody>
      </p:sp>
      <p:sp>
        <p:nvSpPr>
          <p:cNvPr id="13" name="Rectangle: Rounded Corners 12">
            <a:hlinkClick r:id="rId9" action="ppaction://hlinksldjump"/>
            <a:extLst>
              <a:ext uri="{FF2B5EF4-FFF2-40B4-BE49-F238E27FC236}">
                <a16:creationId xmlns:a16="http://schemas.microsoft.com/office/drawing/2014/main" id="{C58B0D42-B4B1-8A39-D767-AF46C9767806}"/>
              </a:ext>
            </a:extLst>
          </p:cNvPr>
          <p:cNvSpPr/>
          <p:nvPr/>
        </p:nvSpPr>
        <p:spPr>
          <a:xfrm>
            <a:off x="10375296" y="347620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ORCID</a:t>
            </a:r>
          </a:p>
        </p:txBody>
      </p:sp>
      <p:sp>
        <p:nvSpPr>
          <p:cNvPr id="14" name="Rectangle: Rounded Corners 13">
            <a:hlinkClick r:id="rId10" action="ppaction://hlinksldjump"/>
            <a:extLst>
              <a:ext uri="{FF2B5EF4-FFF2-40B4-BE49-F238E27FC236}">
                <a16:creationId xmlns:a16="http://schemas.microsoft.com/office/drawing/2014/main" id="{FF55F992-3662-9E28-062E-A51BCEC8CA17}"/>
              </a:ext>
            </a:extLst>
          </p:cNvPr>
          <p:cNvSpPr/>
          <p:nvPr/>
        </p:nvSpPr>
        <p:spPr>
          <a:xfrm>
            <a:off x="10375296" y="388852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ساختار مقاله</a:t>
            </a:r>
            <a:endParaRPr lang="en-US" sz="1400" b="1" dirty="0">
              <a:solidFill>
                <a:schemeClr val="bg1"/>
              </a:solidFill>
              <a:cs typeface="B Nazanin" panose="00000400000000000000" pitchFamily="2" charset="-78"/>
            </a:endParaRPr>
          </a:p>
        </p:txBody>
      </p:sp>
      <p:sp>
        <p:nvSpPr>
          <p:cNvPr id="15" name="Rectangle: Rounded Corners 14">
            <a:hlinkClick r:id="rId11" action="ppaction://hlinksldjump"/>
            <a:extLst>
              <a:ext uri="{FF2B5EF4-FFF2-40B4-BE49-F238E27FC236}">
                <a16:creationId xmlns:a16="http://schemas.microsoft.com/office/drawing/2014/main" id="{1C533991-E04A-BC35-0F13-CDC67DAAB5A0}"/>
              </a:ext>
            </a:extLst>
          </p:cNvPr>
          <p:cNvSpPr/>
          <p:nvPr/>
        </p:nvSpPr>
        <p:spPr>
          <a:xfrm>
            <a:off x="10375296" y="43093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ارجاع دهی و نکات مهم</a:t>
            </a:r>
            <a:endParaRPr lang="en-US" sz="1400" b="1" dirty="0">
              <a:solidFill>
                <a:schemeClr val="bg1"/>
              </a:solidFill>
              <a:cs typeface="B Nazanin" panose="00000400000000000000" pitchFamily="2" charset="-78"/>
            </a:endParaRPr>
          </a:p>
        </p:txBody>
      </p:sp>
      <p:sp>
        <p:nvSpPr>
          <p:cNvPr id="16" name="Rectangle: Rounded Corners 15">
            <a:hlinkClick r:id="rId12" action="ppaction://hlinksldjump"/>
            <a:extLst>
              <a:ext uri="{FF2B5EF4-FFF2-40B4-BE49-F238E27FC236}">
                <a16:creationId xmlns:a16="http://schemas.microsoft.com/office/drawing/2014/main" id="{4D4638BF-A68D-7E8F-1898-C5CB53147870}"/>
              </a:ext>
            </a:extLst>
          </p:cNvPr>
          <p:cNvSpPr/>
          <p:nvPr/>
        </p:nvSpPr>
        <p:spPr>
          <a:xfrm>
            <a:off x="10375296" y="4730110"/>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tx1"/>
                </a:solidFill>
                <a:cs typeface="B Nazanin" panose="00000400000000000000" pitchFamily="2" charset="-78"/>
              </a:rPr>
              <a:t>انواع مقاله</a:t>
            </a:r>
            <a:endParaRPr lang="en-US" sz="1400" b="1" dirty="0">
              <a:solidFill>
                <a:schemeClr val="tx1"/>
              </a:solidFill>
              <a:cs typeface="B Nazanin" panose="00000400000000000000" pitchFamily="2" charset="-78"/>
            </a:endParaRPr>
          </a:p>
        </p:txBody>
      </p:sp>
      <p:sp>
        <p:nvSpPr>
          <p:cNvPr id="18" name="Rectangle: Rounded Corners 17">
            <a:hlinkClick r:id="rId13" action="ppaction://hlinksldjump"/>
            <a:extLst>
              <a:ext uri="{FF2B5EF4-FFF2-40B4-BE49-F238E27FC236}">
                <a16:creationId xmlns:a16="http://schemas.microsoft.com/office/drawing/2014/main" id="{D9EB2409-4E09-DC9E-5017-6EDD365DC4E5}"/>
              </a:ext>
            </a:extLst>
          </p:cNvPr>
          <p:cNvSpPr/>
          <p:nvPr/>
        </p:nvSpPr>
        <p:spPr>
          <a:xfrm>
            <a:off x="10375296" y="515090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پذیرش و داوری</a:t>
            </a:r>
            <a:endParaRPr lang="en-US" sz="1400" b="1" dirty="0">
              <a:solidFill>
                <a:schemeClr val="bg1"/>
              </a:solidFill>
              <a:cs typeface="B Nazanin" panose="00000400000000000000" pitchFamily="2" charset="-78"/>
            </a:endParaRPr>
          </a:p>
        </p:txBody>
      </p:sp>
      <p:sp>
        <p:nvSpPr>
          <p:cNvPr id="19" name="Rectangle: Rounded Corners 18">
            <a:hlinkClick r:id="rId14" action="ppaction://hlinksldjump"/>
            <a:extLst>
              <a:ext uri="{FF2B5EF4-FFF2-40B4-BE49-F238E27FC236}">
                <a16:creationId xmlns:a16="http://schemas.microsoft.com/office/drawing/2014/main" id="{0C4C1868-A7EB-0478-B072-515C56211CD2}"/>
              </a:ext>
            </a:extLst>
          </p:cNvPr>
          <p:cNvSpPr/>
          <p:nvPr/>
        </p:nvSpPr>
        <p:spPr>
          <a:xfrm>
            <a:off x="10375296" y="55632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سئو آکادمیک</a:t>
            </a:r>
            <a:endParaRPr lang="en-US" sz="1400" b="1" dirty="0">
              <a:solidFill>
                <a:schemeClr val="bg1"/>
              </a:solidFill>
              <a:cs typeface="B Nazanin" panose="00000400000000000000" pitchFamily="2" charset="-78"/>
            </a:endParaRPr>
          </a:p>
        </p:txBody>
      </p:sp>
      <p:sp>
        <p:nvSpPr>
          <p:cNvPr id="24" name="Rectangle: Rounded Corners 23">
            <a:hlinkClick r:id="rId15" action="ppaction://hlinksldjump"/>
            <a:extLst>
              <a:ext uri="{FF2B5EF4-FFF2-40B4-BE49-F238E27FC236}">
                <a16:creationId xmlns:a16="http://schemas.microsoft.com/office/drawing/2014/main" id="{23D62A1C-6D12-9980-32CF-2E14057D2DB6}"/>
              </a:ext>
            </a:extLst>
          </p:cNvPr>
          <p:cNvSpPr/>
          <p:nvPr/>
        </p:nvSpPr>
        <p:spPr>
          <a:xfrm>
            <a:off x="10375297" y="597554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MaxQDA</a:t>
            </a:r>
            <a:endParaRPr lang="en-US" sz="1400" b="1" dirty="0">
              <a:solidFill>
                <a:schemeClr val="bg1"/>
              </a:solidFill>
              <a:cs typeface="B Nazanin" panose="00000400000000000000" pitchFamily="2" charset="-78"/>
            </a:endParaRPr>
          </a:p>
        </p:txBody>
      </p:sp>
      <p:sp>
        <p:nvSpPr>
          <p:cNvPr id="25" name="Rectangle: Rounded Corners 24">
            <a:hlinkClick r:id="rId16" action="ppaction://hlinksldjump"/>
            <a:extLst>
              <a:ext uri="{FF2B5EF4-FFF2-40B4-BE49-F238E27FC236}">
                <a16:creationId xmlns:a16="http://schemas.microsoft.com/office/drawing/2014/main" id="{1C8459A9-5DD2-FA30-FB23-6119F490C250}"/>
              </a:ext>
            </a:extLst>
          </p:cNvPr>
          <p:cNvSpPr/>
          <p:nvPr/>
        </p:nvSpPr>
        <p:spPr>
          <a:xfrm>
            <a:off x="10375296" y="6396329"/>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روش‌های تحقیق منتخب</a:t>
            </a:r>
            <a:endParaRPr lang="en-US" sz="1400" b="1" dirty="0">
              <a:solidFill>
                <a:schemeClr val="bg1"/>
              </a:solidFill>
              <a:cs typeface="B Nazanin" panose="00000400000000000000" pitchFamily="2" charset="-78"/>
            </a:endParaRPr>
          </a:p>
        </p:txBody>
      </p:sp>
      <p:sp>
        <p:nvSpPr>
          <p:cNvPr id="42" name="Rectangle: Rounded Corners 41">
            <a:hlinkClick r:id="rId6" action="ppaction://hlinksldjump"/>
            <a:extLst>
              <a:ext uri="{FF2B5EF4-FFF2-40B4-BE49-F238E27FC236}">
                <a16:creationId xmlns:a16="http://schemas.microsoft.com/office/drawing/2014/main" id="{582FD824-C603-931A-07CD-01632CEEC6F6}"/>
              </a:ext>
            </a:extLst>
          </p:cNvPr>
          <p:cNvSpPr/>
          <p:nvPr/>
        </p:nvSpPr>
        <p:spPr>
          <a:xfrm>
            <a:off x="10380825" y="2239233"/>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VOSViewer</a:t>
            </a:r>
            <a:endParaRPr lang="en-US" sz="14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1224634705"/>
      </p:ext>
    </p:extLst>
  </p:cSld>
  <p:clrMapOvr>
    <a:masterClrMapping/>
  </p:clrMapOvr>
  <p:transition spd="med">
    <p:pull/>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31ECED-F382-4404-2AA7-AA5037719464}"/>
              </a:ext>
            </a:extLst>
          </p:cNvPr>
          <p:cNvSpPr>
            <a:spLocks noGrp="1"/>
          </p:cNvSpPr>
          <p:nvPr>
            <p:ph type="title"/>
          </p:nvPr>
        </p:nvSpPr>
        <p:spPr>
          <a:xfrm>
            <a:off x="214604" y="365125"/>
            <a:ext cx="9685176" cy="707895"/>
          </a:xfrm>
          <a:solidFill>
            <a:schemeClr val="accent1">
              <a:lumMod val="40000"/>
              <a:lumOff val="60000"/>
            </a:schemeClr>
          </a:solidFill>
        </p:spPr>
        <p:txBody>
          <a:bodyPr>
            <a:normAutofit fontScale="90000"/>
          </a:bodyPr>
          <a:lstStyle/>
          <a:p>
            <a:pPr algn="r" rtl="1"/>
            <a:r>
              <a:rPr lang="fa-IR" b="1" dirty="0">
                <a:cs typeface="B Nazanin" panose="00000400000000000000" pitchFamily="2" charset="-78"/>
              </a:rPr>
              <a:t>فرآیند پذیرش و داوری مقاله » </a:t>
            </a:r>
            <a:r>
              <a:rPr lang="en-US" b="1" dirty="0">
                <a:cs typeface="B Nazanin" panose="00000400000000000000" pitchFamily="2" charset="-78"/>
              </a:rPr>
              <a:t>Taylor &amp; Francis</a:t>
            </a:r>
          </a:p>
        </p:txBody>
      </p:sp>
      <p:sp>
        <p:nvSpPr>
          <p:cNvPr id="3" name="Content Placeholder 2">
            <a:extLst>
              <a:ext uri="{FF2B5EF4-FFF2-40B4-BE49-F238E27FC236}">
                <a16:creationId xmlns:a16="http://schemas.microsoft.com/office/drawing/2014/main" id="{444862D4-3193-52CC-8E90-1F8B5AE1FAE4}"/>
              </a:ext>
            </a:extLst>
          </p:cNvPr>
          <p:cNvSpPr>
            <a:spLocks noGrp="1"/>
          </p:cNvSpPr>
          <p:nvPr>
            <p:ph idx="1"/>
          </p:nvPr>
        </p:nvSpPr>
        <p:spPr>
          <a:xfrm>
            <a:off x="214605" y="1455576"/>
            <a:ext cx="9685176" cy="4721387"/>
          </a:xfrm>
        </p:spPr>
        <p:txBody>
          <a:bodyPr/>
          <a:lstStyle/>
          <a:p>
            <a:pPr marL="0" indent="0" algn="r" rtl="1">
              <a:buNone/>
            </a:pPr>
            <a:r>
              <a:rPr lang="fa-IR" b="1" dirty="0">
                <a:cs typeface="B Nazanin" panose="00000400000000000000" pitchFamily="2" charset="-78"/>
              </a:rPr>
              <a:t> </a:t>
            </a:r>
          </a:p>
        </p:txBody>
      </p:sp>
      <p:pic>
        <p:nvPicPr>
          <p:cNvPr id="5" name="Picture 4">
            <a:extLst>
              <a:ext uri="{FF2B5EF4-FFF2-40B4-BE49-F238E27FC236}">
                <a16:creationId xmlns:a16="http://schemas.microsoft.com/office/drawing/2014/main" id="{0B4B2297-5765-8DEA-CBAF-FF381FDC25C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9354" y="1073020"/>
            <a:ext cx="4145729" cy="5686845"/>
          </a:xfrm>
          <a:prstGeom prst="rect">
            <a:avLst/>
          </a:prstGeom>
        </p:spPr>
      </p:pic>
      <p:pic>
        <p:nvPicPr>
          <p:cNvPr id="12" name="Picture 11">
            <a:extLst>
              <a:ext uri="{FF2B5EF4-FFF2-40B4-BE49-F238E27FC236}">
                <a16:creationId xmlns:a16="http://schemas.microsoft.com/office/drawing/2014/main" id="{2805C5EE-6BB2-AB42-056D-915DDF7179C3}"/>
              </a:ext>
            </a:extLst>
          </p:cNvPr>
          <p:cNvPicPr>
            <a:picLocks noChangeAspect="1"/>
          </p:cNvPicPr>
          <p:nvPr/>
        </p:nvPicPr>
        <p:blipFill rotWithShape="1">
          <a:blip r:embed="rId3"/>
          <a:srcRect l="14722" t="28766" r="62394" b="44568"/>
          <a:stretch/>
        </p:blipFill>
        <p:spPr>
          <a:xfrm>
            <a:off x="4847683" y="1147486"/>
            <a:ext cx="4719650" cy="3093643"/>
          </a:xfrm>
          <a:prstGeom prst="rect">
            <a:avLst/>
          </a:prstGeom>
        </p:spPr>
      </p:pic>
      <p:pic>
        <p:nvPicPr>
          <p:cNvPr id="13" name="Picture 12">
            <a:extLst>
              <a:ext uri="{FF2B5EF4-FFF2-40B4-BE49-F238E27FC236}">
                <a16:creationId xmlns:a16="http://schemas.microsoft.com/office/drawing/2014/main" id="{D7235FDD-D467-F607-B579-115E4A3DBB48}"/>
              </a:ext>
            </a:extLst>
          </p:cNvPr>
          <p:cNvPicPr>
            <a:picLocks noChangeAspect="1"/>
          </p:cNvPicPr>
          <p:nvPr/>
        </p:nvPicPr>
        <p:blipFill rotWithShape="1">
          <a:blip r:embed="rId3"/>
          <a:srcRect l="38479" t="28766" r="39029" b="48978"/>
          <a:stretch/>
        </p:blipFill>
        <p:spPr>
          <a:xfrm>
            <a:off x="4961465" y="4099724"/>
            <a:ext cx="4605868" cy="2563543"/>
          </a:xfrm>
          <a:prstGeom prst="rect">
            <a:avLst/>
          </a:prstGeom>
        </p:spPr>
      </p:pic>
      <p:sp>
        <p:nvSpPr>
          <p:cNvPr id="4" name="Rectangle 3">
            <a:extLst>
              <a:ext uri="{FF2B5EF4-FFF2-40B4-BE49-F238E27FC236}">
                <a16:creationId xmlns:a16="http://schemas.microsoft.com/office/drawing/2014/main" id="{471D70E3-EAF4-FB15-DE62-D054600F4231}"/>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Rounded Corners 5">
            <a:hlinkClick r:id="rId4" action="ppaction://hlinksldjump"/>
            <a:extLst>
              <a:ext uri="{FF2B5EF4-FFF2-40B4-BE49-F238E27FC236}">
                <a16:creationId xmlns:a16="http://schemas.microsoft.com/office/drawing/2014/main" id="{2748730C-D391-D0FF-A9B3-71AADC38CA58}"/>
              </a:ext>
            </a:extLst>
          </p:cNvPr>
          <p:cNvSpPr/>
          <p:nvPr/>
        </p:nvSpPr>
        <p:spPr>
          <a:xfrm>
            <a:off x="10375296" y="95654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DOI</a:t>
            </a:r>
          </a:p>
        </p:txBody>
      </p:sp>
      <p:sp>
        <p:nvSpPr>
          <p:cNvPr id="7" name="Rectangle: Rounded Corners 6">
            <a:hlinkClick r:id="rId5" action="ppaction://hlinksldjump"/>
            <a:extLst>
              <a:ext uri="{FF2B5EF4-FFF2-40B4-BE49-F238E27FC236}">
                <a16:creationId xmlns:a16="http://schemas.microsoft.com/office/drawing/2014/main" id="{8554F549-86DB-4467-A0CA-79B28447BF6A}"/>
              </a:ext>
            </a:extLst>
          </p:cNvPr>
          <p:cNvSpPr/>
          <p:nvPr/>
        </p:nvSpPr>
        <p:spPr>
          <a:xfrm>
            <a:off x="10375296" y="55268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bg1"/>
                </a:solidFill>
                <a:cs typeface="B Nazanin" panose="00000400000000000000" pitchFamily="2" charset="-78"/>
              </a:rPr>
              <a:t>معرفی منابع</a:t>
            </a:r>
            <a:endParaRPr lang="en-US" sz="1400" b="1" dirty="0">
              <a:solidFill>
                <a:schemeClr val="bg1"/>
              </a:solidFill>
              <a:cs typeface="B Nazanin" panose="00000400000000000000" pitchFamily="2" charset="-78"/>
            </a:endParaRPr>
          </a:p>
        </p:txBody>
      </p:sp>
      <p:pic>
        <p:nvPicPr>
          <p:cNvPr id="8" name="Picture 7">
            <a:extLst>
              <a:ext uri="{FF2B5EF4-FFF2-40B4-BE49-F238E27FC236}">
                <a16:creationId xmlns:a16="http://schemas.microsoft.com/office/drawing/2014/main" id="{7CF01343-EF11-113A-26CF-936502DCB35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9" name="TextBox 8">
            <a:extLst>
              <a:ext uri="{FF2B5EF4-FFF2-40B4-BE49-F238E27FC236}">
                <a16:creationId xmlns:a16="http://schemas.microsoft.com/office/drawing/2014/main" id="{F07427EC-5067-33C9-6638-002B3B473B01}"/>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10" name="Rectangle: Rounded Corners 9">
            <a:hlinkClick r:id="rId7" action="ppaction://hlinksldjump"/>
            <a:extLst>
              <a:ext uri="{FF2B5EF4-FFF2-40B4-BE49-F238E27FC236}">
                <a16:creationId xmlns:a16="http://schemas.microsoft.com/office/drawing/2014/main" id="{0CFCB055-CC2D-D80B-29AE-39EE6BB52446}"/>
              </a:ext>
            </a:extLst>
          </p:cNvPr>
          <p:cNvSpPr/>
          <p:nvPr/>
        </p:nvSpPr>
        <p:spPr>
          <a:xfrm>
            <a:off x="10375296" y="138580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علم سنجی</a:t>
            </a:r>
            <a:endParaRPr lang="en-US" sz="1400" b="1" dirty="0">
              <a:solidFill>
                <a:schemeClr val="bg1"/>
              </a:solidFill>
              <a:cs typeface="B Nazanin" panose="00000400000000000000" pitchFamily="2" charset="-78"/>
            </a:endParaRPr>
          </a:p>
        </p:txBody>
      </p:sp>
      <p:sp>
        <p:nvSpPr>
          <p:cNvPr id="11" name="Rectangle: Rounded Corners 10">
            <a:hlinkClick r:id="rId8" action="ppaction://hlinksldjump"/>
            <a:extLst>
              <a:ext uri="{FF2B5EF4-FFF2-40B4-BE49-F238E27FC236}">
                <a16:creationId xmlns:a16="http://schemas.microsoft.com/office/drawing/2014/main" id="{AFC06A6C-FD44-8EBD-C2E0-29E249FE831D}"/>
              </a:ext>
            </a:extLst>
          </p:cNvPr>
          <p:cNvSpPr/>
          <p:nvPr/>
        </p:nvSpPr>
        <p:spPr>
          <a:xfrm>
            <a:off x="10375296" y="1815066"/>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رتبه بندی نشریات</a:t>
            </a:r>
            <a:endParaRPr lang="en-US" sz="1400" b="1" dirty="0">
              <a:solidFill>
                <a:schemeClr val="bg1"/>
              </a:solidFill>
              <a:cs typeface="B Nazanin" panose="00000400000000000000" pitchFamily="2" charset="-78"/>
            </a:endParaRPr>
          </a:p>
        </p:txBody>
      </p:sp>
      <p:sp>
        <p:nvSpPr>
          <p:cNvPr id="25" name="Rectangle: Rounded Corners 24">
            <a:hlinkClick r:id="rId9" action="ppaction://hlinksldjump"/>
            <a:extLst>
              <a:ext uri="{FF2B5EF4-FFF2-40B4-BE49-F238E27FC236}">
                <a16:creationId xmlns:a16="http://schemas.microsoft.com/office/drawing/2014/main" id="{58D61E00-F24B-3D8F-2CB8-9F3F5AAE1221}"/>
              </a:ext>
            </a:extLst>
          </p:cNvPr>
          <p:cNvSpPr/>
          <p:nvPr/>
        </p:nvSpPr>
        <p:spPr>
          <a:xfrm>
            <a:off x="10375296" y="264309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دریافت مقاله</a:t>
            </a:r>
            <a:endParaRPr lang="en-US" sz="1400" b="1" dirty="0">
              <a:solidFill>
                <a:schemeClr val="bg1"/>
              </a:solidFill>
              <a:cs typeface="B Nazanin" panose="00000400000000000000" pitchFamily="2" charset="-78"/>
            </a:endParaRPr>
          </a:p>
        </p:txBody>
      </p:sp>
      <p:sp>
        <p:nvSpPr>
          <p:cNvPr id="26" name="Rectangle: Rounded Corners 25">
            <a:hlinkClick r:id="rId10" action="ppaction://hlinksldjump"/>
            <a:extLst>
              <a:ext uri="{FF2B5EF4-FFF2-40B4-BE49-F238E27FC236}">
                <a16:creationId xmlns:a16="http://schemas.microsoft.com/office/drawing/2014/main" id="{24036752-350A-6209-FC49-B8F0CBC66A91}"/>
              </a:ext>
            </a:extLst>
          </p:cNvPr>
          <p:cNvSpPr/>
          <p:nvPr/>
        </p:nvSpPr>
        <p:spPr>
          <a:xfrm>
            <a:off x="10375296" y="305541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سامانه پژوهشیار</a:t>
            </a:r>
            <a:endParaRPr lang="en-US" sz="1400" b="1" dirty="0">
              <a:solidFill>
                <a:schemeClr val="bg1"/>
              </a:solidFill>
              <a:cs typeface="B Nazanin" panose="00000400000000000000" pitchFamily="2" charset="-78"/>
            </a:endParaRPr>
          </a:p>
        </p:txBody>
      </p:sp>
      <p:sp>
        <p:nvSpPr>
          <p:cNvPr id="27" name="Rectangle: Rounded Corners 26">
            <a:hlinkClick r:id="rId11" action="ppaction://hlinksldjump"/>
            <a:extLst>
              <a:ext uri="{FF2B5EF4-FFF2-40B4-BE49-F238E27FC236}">
                <a16:creationId xmlns:a16="http://schemas.microsoft.com/office/drawing/2014/main" id="{5E58968D-C2FD-8B41-A4FB-3EC5FDAFA878}"/>
              </a:ext>
            </a:extLst>
          </p:cNvPr>
          <p:cNvSpPr/>
          <p:nvPr/>
        </p:nvSpPr>
        <p:spPr>
          <a:xfrm>
            <a:off x="10375296" y="347620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ORCID</a:t>
            </a:r>
          </a:p>
        </p:txBody>
      </p:sp>
      <p:sp>
        <p:nvSpPr>
          <p:cNvPr id="28" name="Rectangle: Rounded Corners 27">
            <a:hlinkClick r:id="rId12" action="ppaction://hlinksldjump"/>
            <a:extLst>
              <a:ext uri="{FF2B5EF4-FFF2-40B4-BE49-F238E27FC236}">
                <a16:creationId xmlns:a16="http://schemas.microsoft.com/office/drawing/2014/main" id="{DDF51E14-D420-9F0E-D619-78B7E4505D0A}"/>
              </a:ext>
            </a:extLst>
          </p:cNvPr>
          <p:cNvSpPr/>
          <p:nvPr/>
        </p:nvSpPr>
        <p:spPr>
          <a:xfrm>
            <a:off x="10375296" y="388852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ساختار مقاله</a:t>
            </a:r>
            <a:endParaRPr lang="en-US" sz="1400" b="1" dirty="0">
              <a:solidFill>
                <a:schemeClr val="bg1"/>
              </a:solidFill>
              <a:cs typeface="B Nazanin" panose="00000400000000000000" pitchFamily="2" charset="-78"/>
            </a:endParaRPr>
          </a:p>
        </p:txBody>
      </p:sp>
      <p:sp>
        <p:nvSpPr>
          <p:cNvPr id="29" name="Rectangle: Rounded Corners 28">
            <a:hlinkClick r:id="rId13" action="ppaction://hlinksldjump"/>
            <a:extLst>
              <a:ext uri="{FF2B5EF4-FFF2-40B4-BE49-F238E27FC236}">
                <a16:creationId xmlns:a16="http://schemas.microsoft.com/office/drawing/2014/main" id="{4CB303C9-1555-7676-AEC0-6D27827A2EB2}"/>
              </a:ext>
            </a:extLst>
          </p:cNvPr>
          <p:cNvSpPr/>
          <p:nvPr/>
        </p:nvSpPr>
        <p:spPr>
          <a:xfrm>
            <a:off x="10375296" y="43093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ارجاع دهی و نکات مهم</a:t>
            </a:r>
            <a:endParaRPr lang="en-US" sz="1400" b="1" dirty="0">
              <a:solidFill>
                <a:schemeClr val="bg1"/>
              </a:solidFill>
              <a:cs typeface="B Nazanin" panose="00000400000000000000" pitchFamily="2" charset="-78"/>
            </a:endParaRPr>
          </a:p>
        </p:txBody>
      </p:sp>
      <p:sp>
        <p:nvSpPr>
          <p:cNvPr id="30" name="Rectangle: Rounded Corners 29">
            <a:hlinkClick r:id="rId14" action="ppaction://hlinksldjump"/>
            <a:extLst>
              <a:ext uri="{FF2B5EF4-FFF2-40B4-BE49-F238E27FC236}">
                <a16:creationId xmlns:a16="http://schemas.microsoft.com/office/drawing/2014/main" id="{787529D9-43F9-C4D9-284C-7BF2ADC4E0D9}"/>
              </a:ext>
            </a:extLst>
          </p:cNvPr>
          <p:cNvSpPr/>
          <p:nvPr/>
        </p:nvSpPr>
        <p:spPr>
          <a:xfrm>
            <a:off x="10375296" y="473011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انواع مقاله</a:t>
            </a:r>
            <a:endParaRPr lang="en-US" sz="1400" b="1" dirty="0">
              <a:solidFill>
                <a:schemeClr val="bg1"/>
              </a:solidFill>
              <a:cs typeface="B Nazanin" panose="00000400000000000000" pitchFamily="2" charset="-78"/>
            </a:endParaRPr>
          </a:p>
        </p:txBody>
      </p:sp>
      <p:sp>
        <p:nvSpPr>
          <p:cNvPr id="31" name="Rectangle: Rounded Corners 30">
            <a:hlinkClick r:id="rId15" action="ppaction://hlinksldjump"/>
            <a:extLst>
              <a:ext uri="{FF2B5EF4-FFF2-40B4-BE49-F238E27FC236}">
                <a16:creationId xmlns:a16="http://schemas.microsoft.com/office/drawing/2014/main" id="{4F0A1325-50B2-206C-51BE-B52964A0D3EF}"/>
              </a:ext>
            </a:extLst>
          </p:cNvPr>
          <p:cNvSpPr/>
          <p:nvPr/>
        </p:nvSpPr>
        <p:spPr>
          <a:xfrm>
            <a:off x="10375296" y="5150900"/>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tx1"/>
                </a:solidFill>
                <a:cs typeface="B Nazanin" panose="00000400000000000000" pitchFamily="2" charset="-78"/>
              </a:rPr>
              <a:t>پذیرش و داوری</a:t>
            </a:r>
            <a:endParaRPr lang="en-US" sz="1400" b="1" dirty="0">
              <a:solidFill>
                <a:schemeClr val="tx1"/>
              </a:solidFill>
              <a:cs typeface="B Nazanin" panose="00000400000000000000" pitchFamily="2" charset="-78"/>
            </a:endParaRPr>
          </a:p>
        </p:txBody>
      </p:sp>
      <p:sp>
        <p:nvSpPr>
          <p:cNvPr id="32" name="Rectangle: Rounded Corners 31">
            <a:hlinkClick r:id="rId16" action="ppaction://hlinksldjump"/>
            <a:extLst>
              <a:ext uri="{FF2B5EF4-FFF2-40B4-BE49-F238E27FC236}">
                <a16:creationId xmlns:a16="http://schemas.microsoft.com/office/drawing/2014/main" id="{E6177A79-EA69-8065-0572-2D3798F08C98}"/>
              </a:ext>
            </a:extLst>
          </p:cNvPr>
          <p:cNvSpPr/>
          <p:nvPr/>
        </p:nvSpPr>
        <p:spPr>
          <a:xfrm>
            <a:off x="10375296" y="55632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سئو آکادمیک</a:t>
            </a:r>
            <a:endParaRPr lang="en-US" sz="1400" b="1" dirty="0">
              <a:solidFill>
                <a:schemeClr val="bg1"/>
              </a:solidFill>
              <a:cs typeface="B Nazanin" panose="00000400000000000000" pitchFamily="2" charset="-78"/>
            </a:endParaRPr>
          </a:p>
        </p:txBody>
      </p:sp>
      <p:sp>
        <p:nvSpPr>
          <p:cNvPr id="33" name="Rectangle: Rounded Corners 32">
            <a:hlinkClick r:id="rId17" action="ppaction://hlinksldjump"/>
            <a:extLst>
              <a:ext uri="{FF2B5EF4-FFF2-40B4-BE49-F238E27FC236}">
                <a16:creationId xmlns:a16="http://schemas.microsoft.com/office/drawing/2014/main" id="{6B75C415-14EA-547A-BC06-499034B9943C}"/>
              </a:ext>
            </a:extLst>
          </p:cNvPr>
          <p:cNvSpPr/>
          <p:nvPr/>
        </p:nvSpPr>
        <p:spPr>
          <a:xfrm>
            <a:off x="10375297" y="597554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MaxQDA</a:t>
            </a:r>
            <a:endParaRPr lang="en-US" sz="1400" b="1" dirty="0">
              <a:solidFill>
                <a:schemeClr val="bg1"/>
              </a:solidFill>
              <a:cs typeface="B Nazanin" panose="00000400000000000000" pitchFamily="2" charset="-78"/>
            </a:endParaRPr>
          </a:p>
        </p:txBody>
      </p:sp>
      <p:sp>
        <p:nvSpPr>
          <p:cNvPr id="34" name="Rectangle: Rounded Corners 33">
            <a:hlinkClick r:id="rId18" action="ppaction://hlinksldjump"/>
            <a:extLst>
              <a:ext uri="{FF2B5EF4-FFF2-40B4-BE49-F238E27FC236}">
                <a16:creationId xmlns:a16="http://schemas.microsoft.com/office/drawing/2014/main" id="{2EE4A325-F9AE-8A65-760E-B1ED811E22A8}"/>
              </a:ext>
            </a:extLst>
          </p:cNvPr>
          <p:cNvSpPr/>
          <p:nvPr/>
        </p:nvSpPr>
        <p:spPr>
          <a:xfrm>
            <a:off x="10375296" y="6396329"/>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روش‌های تحقیق منتخب</a:t>
            </a:r>
            <a:endParaRPr lang="en-US" sz="1400" b="1" dirty="0">
              <a:solidFill>
                <a:schemeClr val="bg1"/>
              </a:solidFill>
              <a:cs typeface="B Nazanin" panose="00000400000000000000" pitchFamily="2" charset="-78"/>
            </a:endParaRPr>
          </a:p>
        </p:txBody>
      </p:sp>
      <p:sp>
        <p:nvSpPr>
          <p:cNvPr id="35" name="Rectangle: Rounded Corners 34">
            <a:hlinkClick r:id="rId8" action="ppaction://hlinksldjump"/>
            <a:extLst>
              <a:ext uri="{FF2B5EF4-FFF2-40B4-BE49-F238E27FC236}">
                <a16:creationId xmlns:a16="http://schemas.microsoft.com/office/drawing/2014/main" id="{1A20EE54-2E69-07DC-0983-392C1D32331B}"/>
              </a:ext>
            </a:extLst>
          </p:cNvPr>
          <p:cNvSpPr/>
          <p:nvPr/>
        </p:nvSpPr>
        <p:spPr>
          <a:xfrm>
            <a:off x="10380825" y="2239233"/>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VOSViewer</a:t>
            </a:r>
            <a:endParaRPr lang="en-US" sz="14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980567501"/>
      </p:ext>
    </p:extLst>
  </p:cSld>
  <p:clrMapOvr>
    <a:masterClrMapping/>
  </p:clrMapOvr>
  <p:transition spd="med">
    <p:pull/>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31ECED-F382-4404-2AA7-AA5037719464}"/>
              </a:ext>
            </a:extLst>
          </p:cNvPr>
          <p:cNvSpPr>
            <a:spLocks noGrp="1"/>
          </p:cNvSpPr>
          <p:nvPr>
            <p:ph type="title"/>
          </p:nvPr>
        </p:nvSpPr>
        <p:spPr>
          <a:xfrm>
            <a:off x="214604" y="365125"/>
            <a:ext cx="9685176" cy="707895"/>
          </a:xfrm>
          <a:solidFill>
            <a:schemeClr val="accent1">
              <a:lumMod val="40000"/>
              <a:lumOff val="60000"/>
            </a:schemeClr>
          </a:solidFill>
        </p:spPr>
        <p:txBody>
          <a:bodyPr>
            <a:normAutofit fontScale="90000"/>
          </a:bodyPr>
          <a:lstStyle/>
          <a:p>
            <a:pPr algn="r" rtl="1"/>
            <a:r>
              <a:rPr lang="fa-IR" b="1" dirty="0">
                <a:cs typeface="B Nazanin" panose="00000400000000000000" pitchFamily="2" charset="-78"/>
              </a:rPr>
              <a:t>فرآیند پذیرش و داوری مقاله » انواع داوری</a:t>
            </a:r>
            <a:endParaRPr lang="en-US" b="1" dirty="0">
              <a:cs typeface="B Nazanin" panose="00000400000000000000" pitchFamily="2" charset="-78"/>
            </a:endParaRPr>
          </a:p>
        </p:txBody>
      </p:sp>
      <p:sp>
        <p:nvSpPr>
          <p:cNvPr id="3" name="Content Placeholder 2">
            <a:extLst>
              <a:ext uri="{FF2B5EF4-FFF2-40B4-BE49-F238E27FC236}">
                <a16:creationId xmlns:a16="http://schemas.microsoft.com/office/drawing/2014/main" id="{444862D4-3193-52CC-8E90-1F8B5AE1FAE4}"/>
              </a:ext>
            </a:extLst>
          </p:cNvPr>
          <p:cNvSpPr>
            <a:spLocks noGrp="1"/>
          </p:cNvSpPr>
          <p:nvPr>
            <p:ph idx="1"/>
          </p:nvPr>
        </p:nvSpPr>
        <p:spPr>
          <a:xfrm>
            <a:off x="214605" y="1455576"/>
            <a:ext cx="9685176" cy="4721387"/>
          </a:xfrm>
        </p:spPr>
        <p:txBody>
          <a:bodyPr/>
          <a:lstStyle/>
          <a:p>
            <a:pPr marL="0" indent="0" algn="r" rtl="1">
              <a:buNone/>
            </a:pPr>
            <a:r>
              <a:rPr lang="fa-IR" b="1" dirty="0">
                <a:cs typeface="B Nazanin" panose="00000400000000000000" pitchFamily="2" charset="-78"/>
              </a:rPr>
              <a:t> </a:t>
            </a:r>
          </a:p>
        </p:txBody>
      </p:sp>
      <p:sp>
        <p:nvSpPr>
          <p:cNvPr id="4" name="Rectangle: Rounded Corners 3">
            <a:extLst>
              <a:ext uri="{FF2B5EF4-FFF2-40B4-BE49-F238E27FC236}">
                <a16:creationId xmlns:a16="http://schemas.microsoft.com/office/drawing/2014/main" id="{5D469C4A-F53B-0880-8E36-2B49C6BA8474}"/>
              </a:ext>
            </a:extLst>
          </p:cNvPr>
          <p:cNvSpPr/>
          <p:nvPr/>
        </p:nvSpPr>
        <p:spPr>
          <a:xfrm>
            <a:off x="7763470" y="3379698"/>
            <a:ext cx="1447799" cy="508000"/>
          </a:xfrm>
          <a:prstGeom prst="round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r>
              <a:rPr lang="fa-IR" b="1" dirty="0">
                <a:cs typeface="B Nazanin" panose="00000400000000000000" pitchFamily="2" charset="-78"/>
              </a:rPr>
              <a:t>داوری مقالات</a:t>
            </a:r>
            <a:endParaRPr lang="en-US" b="1" dirty="0">
              <a:cs typeface="B Nazanin" panose="00000400000000000000" pitchFamily="2" charset="-78"/>
            </a:endParaRPr>
          </a:p>
        </p:txBody>
      </p:sp>
      <p:sp>
        <p:nvSpPr>
          <p:cNvPr id="6" name="Rectangle: Rounded Corners 5">
            <a:extLst>
              <a:ext uri="{FF2B5EF4-FFF2-40B4-BE49-F238E27FC236}">
                <a16:creationId xmlns:a16="http://schemas.microsoft.com/office/drawing/2014/main" id="{96FBF3DB-0E99-5FE1-F9D3-E6435390B3C5}"/>
              </a:ext>
            </a:extLst>
          </p:cNvPr>
          <p:cNvSpPr/>
          <p:nvPr/>
        </p:nvSpPr>
        <p:spPr>
          <a:xfrm>
            <a:off x="3539067" y="3149667"/>
            <a:ext cx="2904065" cy="956666"/>
          </a:xfrm>
          <a:prstGeom prst="roundRect">
            <a:avLst/>
          </a:prstGeom>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r>
              <a:rPr lang="fa-IR" b="1" dirty="0">
                <a:cs typeface="B Nazanin" panose="00000400000000000000" pitchFamily="2" charset="-78"/>
              </a:rPr>
              <a:t>دوسو کور</a:t>
            </a:r>
          </a:p>
          <a:p>
            <a:pPr algn="ctr"/>
            <a:r>
              <a:rPr lang="en-US" dirty="0">
                <a:cs typeface="B Nazanin" panose="00000400000000000000" pitchFamily="2" charset="-78"/>
              </a:rPr>
              <a:t>Double blind peer review</a:t>
            </a:r>
            <a:endParaRPr lang="fa-IR" dirty="0">
              <a:cs typeface="B Nazanin" panose="00000400000000000000" pitchFamily="2" charset="-78"/>
            </a:endParaRPr>
          </a:p>
          <a:p>
            <a:pPr algn="ctr"/>
            <a:r>
              <a:rPr lang="en-US" dirty="0">
                <a:cs typeface="B Nazanin" panose="00000400000000000000" pitchFamily="2" charset="-78"/>
              </a:rPr>
              <a:t>Or Anonymous peer review</a:t>
            </a:r>
          </a:p>
        </p:txBody>
      </p:sp>
      <p:sp>
        <p:nvSpPr>
          <p:cNvPr id="7" name="Rectangle: Rounded Corners 6">
            <a:extLst>
              <a:ext uri="{FF2B5EF4-FFF2-40B4-BE49-F238E27FC236}">
                <a16:creationId xmlns:a16="http://schemas.microsoft.com/office/drawing/2014/main" id="{A093145E-2B7F-6B88-F2BC-E619FF7A35B3}"/>
              </a:ext>
            </a:extLst>
          </p:cNvPr>
          <p:cNvSpPr/>
          <p:nvPr/>
        </p:nvSpPr>
        <p:spPr>
          <a:xfrm>
            <a:off x="3539068" y="1616135"/>
            <a:ext cx="2726268" cy="686706"/>
          </a:xfrm>
          <a:prstGeom prst="roundRect">
            <a:avLst/>
          </a:prstGeom>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r>
              <a:rPr lang="fa-IR" b="1" dirty="0">
                <a:cs typeface="B Nazanin" panose="00000400000000000000" pitchFamily="2" charset="-78"/>
              </a:rPr>
              <a:t>یک سو کور</a:t>
            </a:r>
          </a:p>
          <a:p>
            <a:pPr algn="ctr"/>
            <a:r>
              <a:rPr lang="en-US" dirty="0">
                <a:cs typeface="B Nazanin" panose="00000400000000000000" pitchFamily="2" charset="-78"/>
              </a:rPr>
              <a:t>Single blind peer review</a:t>
            </a:r>
          </a:p>
        </p:txBody>
      </p:sp>
      <p:cxnSp>
        <p:nvCxnSpPr>
          <p:cNvPr id="8" name="Connector: Elbow 7">
            <a:extLst>
              <a:ext uri="{FF2B5EF4-FFF2-40B4-BE49-F238E27FC236}">
                <a16:creationId xmlns:a16="http://schemas.microsoft.com/office/drawing/2014/main" id="{B4B3CE93-C07C-C2C0-15A5-C97CF9B5817D}"/>
              </a:ext>
            </a:extLst>
          </p:cNvPr>
          <p:cNvCxnSpPr>
            <a:cxnSpLocks/>
            <a:stCxn id="4" idx="1"/>
            <a:endCxn id="6" idx="3"/>
          </p:cNvCxnSpPr>
          <p:nvPr/>
        </p:nvCxnSpPr>
        <p:spPr>
          <a:xfrm rot="10800000">
            <a:off x="6443132" y="3628000"/>
            <a:ext cx="1320338" cy="5698"/>
          </a:xfrm>
          <a:prstGeom prst="bentConnector3">
            <a:avLst>
              <a:gd name="adj1" fmla="val 50000"/>
            </a:avLst>
          </a:prstGeom>
        </p:spPr>
        <p:style>
          <a:lnRef idx="3">
            <a:schemeClr val="dk1"/>
          </a:lnRef>
          <a:fillRef idx="0">
            <a:schemeClr val="dk1"/>
          </a:fillRef>
          <a:effectRef idx="2">
            <a:schemeClr val="dk1"/>
          </a:effectRef>
          <a:fontRef idx="minor">
            <a:schemeClr val="tx1"/>
          </a:fontRef>
        </p:style>
      </p:cxnSp>
      <p:cxnSp>
        <p:nvCxnSpPr>
          <p:cNvPr id="9" name="Connector: Elbow 8">
            <a:extLst>
              <a:ext uri="{FF2B5EF4-FFF2-40B4-BE49-F238E27FC236}">
                <a16:creationId xmlns:a16="http://schemas.microsoft.com/office/drawing/2014/main" id="{5FD72639-D247-E9CA-17B8-424823A33DCD}"/>
              </a:ext>
            </a:extLst>
          </p:cNvPr>
          <p:cNvCxnSpPr>
            <a:cxnSpLocks/>
            <a:stCxn id="4" idx="1"/>
            <a:endCxn id="7" idx="3"/>
          </p:cNvCxnSpPr>
          <p:nvPr/>
        </p:nvCxnSpPr>
        <p:spPr>
          <a:xfrm rot="10800000">
            <a:off x="6265336" y="1959488"/>
            <a:ext cx="1498134" cy="1674210"/>
          </a:xfrm>
          <a:prstGeom prst="bentConnector3">
            <a:avLst>
              <a:gd name="adj1" fmla="val 50000"/>
            </a:avLst>
          </a:prstGeom>
        </p:spPr>
        <p:style>
          <a:lnRef idx="3">
            <a:schemeClr val="dk1"/>
          </a:lnRef>
          <a:fillRef idx="0">
            <a:schemeClr val="dk1"/>
          </a:fillRef>
          <a:effectRef idx="2">
            <a:schemeClr val="dk1"/>
          </a:effectRef>
          <a:fontRef idx="minor">
            <a:schemeClr val="tx1"/>
          </a:fontRef>
        </p:style>
      </p:cxnSp>
      <p:sp>
        <p:nvSpPr>
          <p:cNvPr id="24" name="TextBox 23">
            <a:extLst>
              <a:ext uri="{FF2B5EF4-FFF2-40B4-BE49-F238E27FC236}">
                <a16:creationId xmlns:a16="http://schemas.microsoft.com/office/drawing/2014/main" id="{1D991A39-2B7A-3988-F537-2D84AF63933E}"/>
              </a:ext>
            </a:extLst>
          </p:cNvPr>
          <p:cNvSpPr txBox="1"/>
          <p:nvPr/>
        </p:nvSpPr>
        <p:spPr>
          <a:xfrm>
            <a:off x="73054" y="1774822"/>
            <a:ext cx="3466013" cy="369332"/>
          </a:xfrm>
          <a:prstGeom prst="rect">
            <a:avLst/>
          </a:prstGeom>
          <a:noFill/>
        </p:spPr>
        <p:txBody>
          <a:bodyPr wrap="none" rtlCol="0">
            <a:spAutoFit/>
          </a:bodyPr>
          <a:lstStyle/>
          <a:p>
            <a:r>
              <a:rPr lang="fa-IR" b="1" i="0" dirty="0">
                <a:solidFill>
                  <a:srgbClr val="000000"/>
                </a:solidFill>
                <a:effectLst/>
                <a:latin typeface="IranSans"/>
                <a:cs typeface="B Nazanin" panose="00000400000000000000" pitchFamily="2" charset="-78"/>
              </a:rPr>
              <a:t>نام داوران برای نویسندگان مشخص نیست</a:t>
            </a:r>
            <a:endParaRPr lang="en-US" b="1" dirty="0">
              <a:cs typeface="B Nazanin" panose="00000400000000000000" pitchFamily="2" charset="-78"/>
            </a:endParaRPr>
          </a:p>
        </p:txBody>
      </p:sp>
      <p:sp>
        <p:nvSpPr>
          <p:cNvPr id="26" name="TextBox 25">
            <a:extLst>
              <a:ext uri="{FF2B5EF4-FFF2-40B4-BE49-F238E27FC236}">
                <a16:creationId xmlns:a16="http://schemas.microsoft.com/office/drawing/2014/main" id="{BF22DDDB-EB8B-6470-10A0-90C3E6084FAA}"/>
              </a:ext>
            </a:extLst>
          </p:cNvPr>
          <p:cNvSpPr txBox="1"/>
          <p:nvPr/>
        </p:nvSpPr>
        <p:spPr>
          <a:xfrm>
            <a:off x="1004157" y="3166601"/>
            <a:ext cx="2464136" cy="646331"/>
          </a:xfrm>
          <a:prstGeom prst="rect">
            <a:avLst/>
          </a:prstGeom>
          <a:noFill/>
        </p:spPr>
        <p:txBody>
          <a:bodyPr wrap="none" rtlCol="0">
            <a:spAutoFit/>
          </a:bodyPr>
          <a:lstStyle/>
          <a:p>
            <a:pPr algn="r"/>
            <a:r>
              <a:rPr lang="fa-IR" b="1" i="0" dirty="0">
                <a:solidFill>
                  <a:srgbClr val="000000"/>
                </a:solidFill>
                <a:effectLst/>
                <a:latin typeface="IranSans"/>
                <a:cs typeface="B Nazanin" panose="00000400000000000000" pitchFamily="2" charset="-78"/>
              </a:rPr>
              <a:t>داوران و نویسندگان</a:t>
            </a:r>
          </a:p>
          <a:p>
            <a:pPr algn="r"/>
            <a:r>
              <a:rPr lang="fa-IR" b="1" i="0" dirty="0">
                <a:solidFill>
                  <a:srgbClr val="000000"/>
                </a:solidFill>
                <a:effectLst/>
                <a:latin typeface="IranSans"/>
                <a:cs typeface="B Nazanin" panose="00000400000000000000" pitchFamily="2" charset="-78"/>
              </a:rPr>
              <a:t>برای یکدیگر مشخص نیستند</a:t>
            </a:r>
            <a:endParaRPr lang="en-US" b="1" dirty="0">
              <a:cs typeface="B Nazanin" panose="00000400000000000000" pitchFamily="2" charset="-78"/>
            </a:endParaRPr>
          </a:p>
        </p:txBody>
      </p:sp>
      <p:sp>
        <p:nvSpPr>
          <p:cNvPr id="27" name="Rectangle: Rounded Corners 26">
            <a:extLst>
              <a:ext uri="{FF2B5EF4-FFF2-40B4-BE49-F238E27FC236}">
                <a16:creationId xmlns:a16="http://schemas.microsoft.com/office/drawing/2014/main" id="{C1536EA7-3D11-1CE3-8370-12C957F3FCB9}"/>
              </a:ext>
            </a:extLst>
          </p:cNvPr>
          <p:cNvSpPr/>
          <p:nvPr/>
        </p:nvSpPr>
        <p:spPr>
          <a:xfrm>
            <a:off x="3606801" y="4761772"/>
            <a:ext cx="2726268" cy="686707"/>
          </a:xfrm>
          <a:prstGeom prst="roundRect">
            <a:avLst/>
          </a:prstGeom>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r>
              <a:rPr lang="fa-IR" b="1" dirty="0">
                <a:cs typeface="B Nazanin" panose="00000400000000000000" pitchFamily="2" charset="-78"/>
              </a:rPr>
              <a:t>داوری باز</a:t>
            </a:r>
          </a:p>
          <a:p>
            <a:pPr algn="ctr"/>
            <a:r>
              <a:rPr lang="en-US" dirty="0">
                <a:cs typeface="B Nazanin" panose="00000400000000000000" pitchFamily="2" charset="-78"/>
              </a:rPr>
              <a:t>Open peer review</a:t>
            </a:r>
          </a:p>
        </p:txBody>
      </p:sp>
      <p:cxnSp>
        <p:nvCxnSpPr>
          <p:cNvPr id="28" name="Connector: Elbow 27">
            <a:extLst>
              <a:ext uri="{FF2B5EF4-FFF2-40B4-BE49-F238E27FC236}">
                <a16:creationId xmlns:a16="http://schemas.microsoft.com/office/drawing/2014/main" id="{2EA3FC43-5E2A-0D4A-32D0-3CD0294E48FB}"/>
              </a:ext>
            </a:extLst>
          </p:cNvPr>
          <p:cNvCxnSpPr>
            <a:cxnSpLocks/>
            <a:stCxn id="4" idx="1"/>
            <a:endCxn id="27" idx="3"/>
          </p:cNvCxnSpPr>
          <p:nvPr/>
        </p:nvCxnSpPr>
        <p:spPr>
          <a:xfrm rot="10800000" flipV="1">
            <a:off x="6333070" y="3633698"/>
            <a:ext cx="1430401" cy="1471428"/>
          </a:xfrm>
          <a:prstGeom prst="bentConnector3">
            <a:avLst>
              <a:gd name="adj1" fmla="val 52368"/>
            </a:avLst>
          </a:prstGeom>
        </p:spPr>
        <p:style>
          <a:lnRef idx="3">
            <a:schemeClr val="dk1"/>
          </a:lnRef>
          <a:fillRef idx="0">
            <a:schemeClr val="dk1"/>
          </a:fillRef>
          <a:effectRef idx="2">
            <a:schemeClr val="dk1"/>
          </a:effectRef>
          <a:fontRef idx="minor">
            <a:schemeClr val="tx1"/>
          </a:fontRef>
        </p:style>
      </p:cxnSp>
      <p:sp>
        <p:nvSpPr>
          <p:cNvPr id="36" name="TextBox 35">
            <a:extLst>
              <a:ext uri="{FF2B5EF4-FFF2-40B4-BE49-F238E27FC236}">
                <a16:creationId xmlns:a16="http://schemas.microsoft.com/office/drawing/2014/main" id="{C2DECDF9-DD90-8094-7778-F30D1877591D}"/>
              </a:ext>
            </a:extLst>
          </p:cNvPr>
          <p:cNvSpPr txBox="1"/>
          <p:nvPr/>
        </p:nvSpPr>
        <p:spPr>
          <a:xfrm>
            <a:off x="1024995" y="4754362"/>
            <a:ext cx="2443298" cy="646331"/>
          </a:xfrm>
          <a:prstGeom prst="rect">
            <a:avLst/>
          </a:prstGeom>
          <a:noFill/>
        </p:spPr>
        <p:txBody>
          <a:bodyPr wrap="none" rtlCol="0">
            <a:spAutoFit/>
          </a:bodyPr>
          <a:lstStyle/>
          <a:p>
            <a:pPr algn="r"/>
            <a:r>
              <a:rPr lang="fa-IR" b="1" i="0" dirty="0">
                <a:solidFill>
                  <a:srgbClr val="000000"/>
                </a:solidFill>
                <a:effectLst/>
                <a:latin typeface="IranSans"/>
                <a:cs typeface="B Nazanin" panose="00000400000000000000" pitchFamily="2" charset="-78"/>
              </a:rPr>
              <a:t>داوران و نویسندگان</a:t>
            </a:r>
          </a:p>
          <a:p>
            <a:pPr algn="r"/>
            <a:r>
              <a:rPr lang="fa-IR" b="1" i="0" dirty="0">
                <a:solidFill>
                  <a:srgbClr val="000000"/>
                </a:solidFill>
                <a:effectLst/>
                <a:latin typeface="IranSans"/>
                <a:cs typeface="B Nazanin" panose="00000400000000000000" pitchFamily="2" charset="-78"/>
              </a:rPr>
              <a:t>برای یکدیگر مشخص هستند</a:t>
            </a:r>
            <a:endParaRPr lang="en-US" b="1" dirty="0">
              <a:cs typeface="B Nazanin" panose="00000400000000000000" pitchFamily="2" charset="-78"/>
            </a:endParaRPr>
          </a:p>
        </p:txBody>
      </p:sp>
      <p:sp>
        <p:nvSpPr>
          <p:cNvPr id="5" name="Rectangle 4">
            <a:extLst>
              <a:ext uri="{FF2B5EF4-FFF2-40B4-BE49-F238E27FC236}">
                <a16:creationId xmlns:a16="http://schemas.microsoft.com/office/drawing/2014/main" id="{BE335F69-FD25-6A91-45CA-43A1F9145DF5}"/>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Rounded Corners 9">
            <a:hlinkClick r:id="rId2" action="ppaction://hlinksldjump"/>
            <a:extLst>
              <a:ext uri="{FF2B5EF4-FFF2-40B4-BE49-F238E27FC236}">
                <a16:creationId xmlns:a16="http://schemas.microsoft.com/office/drawing/2014/main" id="{09F716E5-BF46-C71A-DCF6-DFCB0C5E0E25}"/>
              </a:ext>
            </a:extLst>
          </p:cNvPr>
          <p:cNvSpPr/>
          <p:nvPr/>
        </p:nvSpPr>
        <p:spPr>
          <a:xfrm>
            <a:off x="10375296" y="95654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DOI</a:t>
            </a:r>
          </a:p>
        </p:txBody>
      </p:sp>
      <p:sp>
        <p:nvSpPr>
          <p:cNvPr id="11" name="Rectangle: Rounded Corners 10">
            <a:hlinkClick r:id="rId3" action="ppaction://hlinksldjump"/>
            <a:extLst>
              <a:ext uri="{FF2B5EF4-FFF2-40B4-BE49-F238E27FC236}">
                <a16:creationId xmlns:a16="http://schemas.microsoft.com/office/drawing/2014/main" id="{78E922C6-BFBA-44C4-675E-DAC9C39DE90D}"/>
              </a:ext>
            </a:extLst>
          </p:cNvPr>
          <p:cNvSpPr/>
          <p:nvPr/>
        </p:nvSpPr>
        <p:spPr>
          <a:xfrm>
            <a:off x="10375296" y="55268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bg1"/>
                </a:solidFill>
                <a:cs typeface="B Nazanin" panose="00000400000000000000" pitchFamily="2" charset="-78"/>
              </a:rPr>
              <a:t>معرفی منابع</a:t>
            </a:r>
            <a:endParaRPr lang="en-US" sz="1400" b="1" dirty="0">
              <a:solidFill>
                <a:schemeClr val="bg1"/>
              </a:solidFill>
              <a:cs typeface="B Nazanin" panose="00000400000000000000" pitchFamily="2" charset="-78"/>
            </a:endParaRPr>
          </a:p>
        </p:txBody>
      </p:sp>
      <p:pic>
        <p:nvPicPr>
          <p:cNvPr id="12" name="Picture 11">
            <a:extLst>
              <a:ext uri="{FF2B5EF4-FFF2-40B4-BE49-F238E27FC236}">
                <a16:creationId xmlns:a16="http://schemas.microsoft.com/office/drawing/2014/main" id="{26E4A689-9BE9-1EA2-C7EA-0F0421854B5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13" name="TextBox 12">
            <a:extLst>
              <a:ext uri="{FF2B5EF4-FFF2-40B4-BE49-F238E27FC236}">
                <a16:creationId xmlns:a16="http://schemas.microsoft.com/office/drawing/2014/main" id="{A472B6D9-E102-FA9C-0A31-158F0478B898}"/>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14" name="Rectangle: Rounded Corners 13">
            <a:hlinkClick r:id="rId5" action="ppaction://hlinksldjump"/>
            <a:extLst>
              <a:ext uri="{FF2B5EF4-FFF2-40B4-BE49-F238E27FC236}">
                <a16:creationId xmlns:a16="http://schemas.microsoft.com/office/drawing/2014/main" id="{C8DD64CE-660F-ECD0-BA11-48B7CF02B2A6}"/>
              </a:ext>
            </a:extLst>
          </p:cNvPr>
          <p:cNvSpPr/>
          <p:nvPr/>
        </p:nvSpPr>
        <p:spPr>
          <a:xfrm>
            <a:off x="10375296" y="138580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علم سنجی</a:t>
            </a:r>
            <a:endParaRPr lang="en-US" sz="1400" b="1" dirty="0">
              <a:solidFill>
                <a:schemeClr val="bg1"/>
              </a:solidFill>
              <a:cs typeface="B Nazanin" panose="00000400000000000000" pitchFamily="2" charset="-78"/>
            </a:endParaRPr>
          </a:p>
        </p:txBody>
      </p:sp>
      <p:sp>
        <p:nvSpPr>
          <p:cNvPr id="15" name="Rectangle: Rounded Corners 14">
            <a:hlinkClick r:id="rId6" action="ppaction://hlinksldjump"/>
            <a:extLst>
              <a:ext uri="{FF2B5EF4-FFF2-40B4-BE49-F238E27FC236}">
                <a16:creationId xmlns:a16="http://schemas.microsoft.com/office/drawing/2014/main" id="{EDBB448B-A1EF-EACF-0D6A-7AB168E58131}"/>
              </a:ext>
            </a:extLst>
          </p:cNvPr>
          <p:cNvSpPr/>
          <p:nvPr/>
        </p:nvSpPr>
        <p:spPr>
          <a:xfrm>
            <a:off x="10375296" y="1815066"/>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رتبه بندی نشریات</a:t>
            </a:r>
            <a:endParaRPr lang="en-US" sz="1400" b="1" dirty="0">
              <a:solidFill>
                <a:schemeClr val="bg1"/>
              </a:solidFill>
              <a:cs typeface="B Nazanin" panose="00000400000000000000" pitchFamily="2" charset="-78"/>
            </a:endParaRPr>
          </a:p>
        </p:txBody>
      </p:sp>
      <p:sp>
        <p:nvSpPr>
          <p:cNvPr id="16" name="Rectangle: Rounded Corners 15">
            <a:hlinkClick r:id="rId7" action="ppaction://hlinksldjump"/>
            <a:extLst>
              <a:ext uri="{FF2B5EF4-FFF2-40B4-BE49-F238E27FC236}">
                <a16:creationId xmlns:a16="http://schemas.microsoft.com/office/drawing/2014/main" id="{9390932C-77A3-85F9-5747-C7CAADA47E7A}"/>
              </a:ext>
            </a:extLst>
          </p:cNvPr>
          <p:cNvSpPr/>
          <p:nvPr/>
        </p:nvSpPr>
        <p:spPr>
          <a:xfrm>
            <a:off x="10375296" y="264309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دریافت مقاله</a:t>
            </a:r>
            <a:endParaRPr lang="en-US" sz="1400" b="1" dirty="0">
              <a:solidFill>
                <a:schemeClr val="bg1"/>
              </a:solidFill>
              <a:cs typeface="B Nazanin" panose="00000400000000000000" pitchFamily="2" charset="-78"/>
            </a:endParaRPr>
          </a:p>
        </p:txBody>
      </p:sp>
      <p:sp>
        <p:nvSpPr>
          <p:cNvPr id="17" name="Rectangle: Rounded Corners 16">
            <a:hlinkClick r:id="rId8" action="ppaction://hlinksldjump"/>
            <a:extLst>
              <a:ext uri="{FF2B5EF4-FFF2-40B4-BE49-F238E27FC236}">
                <a16:creationId xmlns:a16="http://schemas.microsoft.com/office/drawing/2014/main" id="{219373FF-F748-4CC0-20CA-617871A2A856}"/>
              </a:ext>
            </a:extLst>
          </p:cNvPr>
          <p:cNvSpPr/>
          <p:nvPr/>
        </p:nvSpPr>
        <p:spPr>
          <a:xfrm>
            <a:off x="10375296" y="305541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سامانه پژوهشیار</a:t>
            </a:r>
            <a:endParaRPr lang="en-US" sz="1400" b="1" dirty="0">
              <a:solidFill>
                <a:schemeClr val="bg1"/>
              </a:solidFill>
              <a:cs typeface="B Nazanin" panose="00000400000000000000" pitchFamily="2" charset="-78"/>
            </a:endParaRPr>
          </a:p>
        </p:txBody>
      </p:sp>
      <p:sp>
        <p:nvSpPr>
          <p:cNvPr id="18" name="Rectangle: Rounded Corners 17">
            <a:hlinkClick r:id="rId9" action="ppaction://hlinksldjump"/>
            <a:extLst>
              <a:ext uri="{FF2B5EF4-FFF2-40B4-BE49-F238E27FC236}">
                <a16:creationId xmlns:a16="http://schemas.microsoft.com/office/drawing/2014/main" id="{E61D6F44-5D7E-BA34-6B0E-0A9712B43F88}"/>
              </a:ext>
            </a:extLst>
          </p:cNvPr>
          <p:cNvSpPr/>
          <p:nvPr/>
        </p:nvSpPr>
        <p:spPr>
          <a:xfrm>
            <a:off x="10375296" y="347620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ORCID</a:t>
            </a:r>
          </a:p>
        </p:txBody>
      </p:sp>
      <p:sp>
        <p:nvSpPr>
          <p:cNvPr id="19" name="Rectangle: Rounded Corners 18">
            <a:hlinkClick r:id="rId10" action="ppaction://hlinksldjump"/>
            <a:extLst>
              <a:ext uri="{FF2B5EF4-FFF2-40B4-BE49-F238E27FC236}">
                <a16:creationId xmlns:a16="http://schemas.microsoft.com/office/drawing/2014/main" id="{7C3ECBDA-1FB7-21FA-AAEC-02A0C02017DD}"/>
              </a:ext>
            </a:extLst>
          </p:cNvPr>
          <p:cNvSpPr/>
          <p:nvPr/>
        </p:nvSpPr>
        <p:spPr>
          <a:xfrm>
            <a:off x="10375296" y="388852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ساختار مقاله</a:t>
            </a:r>
            <a:endParaRPr lang="en-US" sz="1400" b="1" dirty="0">
              <a:solidFill>
                <a:schemeClr val="bg1"/>
              </a:solidFill>
              <a:cs typeface="B Nazanin" panose="00000400000000000000" pitchFamily="2" charset="-78"/>
            </a:endParaRPr>
          </a:p>
        </p:txBody>
      </p:sp>
      <p:sp>
        <p:nvSpPr>
          <p:cNvPr id="20" name="Rectangle: Rounded Corners 19">
            <a:hlinkClick r:id="rId11" action="ppaction://hlinksldjump"/>
            <a:extLst>
              <a:ext uri="{FF2B5EF4-FFF2-40B4-BE49-F238E27FC236}">
                <a16:creationId xmlns:a16="http://schemas.microsoft.com/office/drawing/2014/main" id="{13C73296-B8C5-3189-4335-73B372ADB5F9}"/>
              </a:ext>
            </a:extLst>
          </p:cNvPr>
          <p:cNvSpPr/>
          <p:nvPr/>
        </p:nvSpPr>
        <p:spPr>
          <a:xfrm>
            <a:off x="10375296" y="43093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ارجاع دهی و نکات مهم</a:t>
            </a:r>
            <a:endParaRPr lang="en-US" sz="1400" b="1" dirty="0">
              <a:solidFill>
                <a:schemeClr val="bg1"/>
              </a:solidFill>
              <a:cs typeface="B Nazanin" panose="00000400000000000000" pitchFamily="2" charset="-78"/>
            </a:endParaRPr>
          </a:p>
        </p:txBody>
      </p:sp>
      <p:sp>
        <p:nvSpPr>
          <p:cNvPr id="21" name="Rectangle: Rounded Corners 20">
            <a:hlinkClick r:id="rId12" action="ppaction://hlinksldjump"/>
            <a:extLst>
              <a:ext uri="{FF2B5EF4-FFF2-40B4-BE49-F238E27FC236}">
                <a16:creationId xmlns:a16="http://schemas.microsoft.com/office/drawing/2014/main" id="{55E58793-C3F4-ECDA-19D2-997CA420D4D5}"/>
              </a:ext>
            </a:extLst>
          </p:cNvPr>
          <p:cNvSpPr/>
          <p:nvPr/>
        </p:nvSpPr>
        <p:spPr>
          <a:xfrm>
            <a:off x="10375296" y="473011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انواع مقاله</a:t>
            </a:r>
            <a:endParaRPr lang="en-US" sz="1400" b="1" dirty="0">
              <a:solidFill>
                <a:schemeClr val="bg1"/>
              </a:solidFill>
              <a:cs typeface="B Nazanin" panose="00000400000000000000" pitchFamily="2" charset="-78"/>
            </a:endParaRPr>
          </a:p>
        </p:txBody>
      </p:sp>
      <p:sp>
        <p:nvSpPr>
          <p:cNvPr id="22" name="Rectangle: Rounded Corners 21">
            <a:hlinkClick r:id="rId13" action="ppaction://hlinksldjump"/>
            <a:extLst>
              <a:ext uri="{FF2B5EF4-FFF2-40B4-BE49-F238E27FC236}">
                <a16:creationId xmlns:a16="http://schemas.microsoft.com/office/drawing/2014/main" id="{CEF1023B-06A8-5126-DF10-6AB3E8DFBFF8}"/>
              </a:ext>
            </a:extLst>
          </p:cNvPr>
          <p:cNvSpPr/>
          <p:nvPr/>
        </p:nvSpPr>
        <p:spPr>
          <a:xfrm>
            <a:off x="10375296" y="5150900"/>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tx1"/>
                </a:solidFill>
                <a:cs typeface="B Nazanin" panose="00000400000000000000" pitchFamily="2" charset="-78"/>
              </a:rPr>
              <a:t>پذیرش و داوری</a:t>
            </a:r>
            <a:endParaRPr lang="en-US" sz="1400" b="1" dirty="0">
              <a:solidFill>
                <a:schemeClr val="tx1"/>
              </a:solidFill>
              <a:cs typeface="B Nazanin" panose="00000400000000000000" pitchFamily="2" charset="-78"/>
            </a:endParaRPr>
          </a:p>
        </p:txBody>
      </p:sp>
      <p:sp>
        <p:nvSpPr>
          <p:cNvPr id="23" name="Rectangle: Rounded Corners 22">
            <a:hlinkClick r:id="rId14" action="ppaction://hlinksldjump"/>
            <a:extLst>
              <a:ext uri="{FF2B5EF4-FFF2-40B4-BE49-F238E27FC236}">
                <a16:creationId xmlns:a16="http://schemas.microsoft.com/office/drawing/2014/main" id="{00E1F0F4-A634-1D2F-0540-9AE6C71601E1}"/>
              </a:ext>
            </a:extLst>
          </p:cNvPr>
          <p:cNvSpPr/>
          <p:nvPr/>
        </p:nvSpPr>
        <p:spPr>
          <a:xfrm>
            <a:off x="10375296" y="55632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سئو آکادمیک</a:t>
            </a:r>
            <a:endParaRPr lang="en-US" sz="1400" b="1" dirty="0">
              <a:solidFill>
                <a:schemeClr val="bg1"/>
              </a:solidFill>
              <a:cs typeface="B Nazanin" panose="00000400000000000000" pitchFamily="2" charset="-78"/>
            </a:endParaRPr>
          </a:p>
        </p:txBody>
      </p:sp>
      <p:sp>
        <p:nvSpPr>
          <p:cNvPr id="25" name="Rectangle: Rounded Corners 24">
            <a:hlinkClick r:id="rId15" action="ppaction://hlinksldjump"/>
            <a:extLst>
              <a:ext uri="{FF2B5EF4-FFF2-40B4-BE49-F238E27FC236}">
                <a16:creationId xmlns:a16="http://schemas.microsoft.com/office/drawing/2014/main" id="{9ECF0D46-2D0D-0DB5-F6B4-62B06F297499}"/>
              </a:ext>
            </a:extLst>
          </p:cNvPr>
          <p:cNvSpPr/>
          <p:nvPr/>
        </p:nvSpPr>
        <p:spPr>
          <a:xfrm>
            <a:off x="10375297" y="597554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MaxQDA</a:t>
            </a:r>
            <a:endParaRPr lang="en-US" sz="1400" b="1" dirty="0">
              <a:solidFill>
                <a:schemeClr val="bg1"/>
              </a:solidFill>
              <a:cs typeface="B Nazanin" panose="00000400000000000000" pitchFamily="2" charset="-78"/>
            </a:endParaRPr>
          </a:p>
        </p:txBody>
      </p:sp>
      <p:sp>
        <p:nvSpPr>
          <p:cNvPr id="29" name="Rectangle: Rounded Corners 28">
            <a:hlinkClick r:id="rId16" action="ppaction://hlinksldjump"/>
            <a:extLst>
              <a:ext uri="{FF2B5EF4-FFF2-40B4-BE49-F238E27FC236}">
                <a16:creationId xmlns:a16="http://schemas.microsoft.com/office/drawing/2014/main" id="{C12108B7-C7F4-50C9-BFB9-FF29AB993E68}"/>
              </a:ext>
            </a:extLst>
          </p:cNvPr>
          <p:cNvSpPr/>
          <p:nvPr/>
        </p:nvSpPr>
        <p:spPr>
          <a:xfrm>
            <a:off x="10375296" y="6396329"/>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روش‌های تحقیق منتخب</a:t>
            </a:r>
            <a:endParaRPr lang="en-US" sz="1400" b="1" dirty="0">
              <a:solidFill>
                <a:schemeClr val="bg1"/>
              </a:solidFill>
              <a:cs typeface="B Nazanin" panose="00000400000000000000" pitchFamily="2" charset="-78"/>
            </a:endParaRPr>
          </a:p>
        </p:txBody>
      </p:sp>
      <p:sp>
        <p:nvSpPr>
          <p:cNvPr id="30" name="Rectangle: Rounded Corners 29">
            <a:hlinkClick r:id="rId6" action="ppaction://hlinksldjump"/>
            <a:extLst>
              <a:ext uri="{FF2B5EF4-FFF2-40B4-BE49-F238E27FC236}">
                <a16:creationId xmlns:a16="http://schemas.microsoft.com/office/drawing/2014/main" id="{FB029299-5A3F-806E-3B0C-E224795C8096}"/>
              </a:ext>
            </a:extLst>
          </p:cNvPr>
          <p:cNvSpPr/>
          <p:nvPr/>
        </p:nvSpPr>
        <p:spPr>
          <a:xfrm>
            <a:off x="10380825" y="2239233"/>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VOSViewer</a:t>
            </a:r>
            <a:endParaRPr lang="en-US" sz="14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933268218"/>
      </p:ext>
    </p:extLst>
  </p:cSld>
  <p:clrMapOvr>
    <a:masterClrMapping/>
  </p:clrMapOvr>
  <p:transition spd="med">
    <p:pull/>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31ECED-F382-4404-2AA7-AA5037719464}"/>
              </a:ext>
            </a:extLst>
          </p:cNvPr>
          <p:cNvSpPr>
            <a:spLocks noGrp="1"/>
          </p:cNvSpPr>
          <p:nvPr>
            <p:ph type="title"/>
          </p:nvPr>
        </p:nvSpPr>
        <p:spPr>
          <a:xfrm>
            <a:off x="214604" y="365125"/>
            <a:ext cx="9685176" cy="707895"/>
          </a:xfrm>
          <a:solidFill>
            <a:schemeClr val="accent1">
              <a:lumMod val="40000"/>
              <a:lumOff val="60000"/>
            </a:schemeClr>
          </a:solidFill>
        </p:spPr>
        <p:txBody>
          <a:bodyPr>
            <a:normAutofit fontScale="90000"/>
          </a:bodyPr>
          <a:lstStyle/>
          <a:p>
            <a:pPr algn="r" rtl="1"/>
            <a:r>
              <a:rPr lang="fa-IR" b="1" dirty="0">
                <a:cs typeface="B Nazanin" panose="00000400000000000000" pitchFamily="2" charset="-78"/>
              </a:rPr>
              <a:t>سئو آکادمیک » افزاریش رویت پذیری مقالات علمی</a:t>
            </a:r>
            <a:endParaRPr lang="en-US" b="1" dirty="0">
              <a:cs typeface="B Nazanin" panose="00000400000000000000" pitchFamily="2" charset="-78"/>
            </a:endParaRPr>
          </a:p>
        </p:txBody>
      </p:sp>
      <p:sp>
        <p:nvSpPr>
          <p:cNvPr id="3" name="Content Placeholder 2">
            <a:extLst>
              <a:ext uri="{FF2B5EF4-FFF2-40B4-BE49-F238E27FC236}">
                <a16:creationId xmlns:a16="http://schemas.microsoft.com/office/drawing/2014/main" id="{444862D4-3193-52CC-8E90-1F8B5AE1FAE4}"/>
              </a:ext>
            </a:extLst>
          </p:cNvPr>
          <p:cNvSpPr>
            <a:spLocks noGrp="1"/>
          </p:cNvSpPr>
          <p:nvPr>
            <p:ph idx="1"/>
          </p:nvPr>
        </p:nvSpPr>
        <p:spPr>
          <a:xfrm>
            <a:off x="214605" y="1455576"/>
            <a:ext cx="9685176" cy="4721387"/>
          </a:xfrm>
        </p:spPr>
        <p:txBody>
          <a:bodyPr/>
          <a:lstStyle/>
          <a:p>
            <a:pPr marL="0" indent="0" algn="r" rtl="1">
              <a:buNone/>
            </a:pPr>
            <a:r>
              <a:rPr lang="fa-IR" b="1" dirty="0">
                <a:cs typeface="B Nazanin" panose="00000400000000000000" pitchFamily="2" charset="-78"/>
              </a:rPr>
              <a:t>1- </a:t>
            </a:r>
            <a:r>
              <a:rPr lang="fa-IR" b="1" dirty="0">
                <a:solidFill>
                  <a:srgbClr val="00B050"/>
                </a:solidFill>
                <a:cs typeface="B Nazanin" panose="00000400000000000000" pitchFamily="2" charset="-78"/>
              </a:rPr>
              <a:t>سئو</a:t>
            </a:r>
            <a:r>
              <a:rPr lang="fa-IR" b="1" dirty="0">
                <a:cs typeface="B Nazanin" panose="00000400000000000000" pitchFamily="2" charset="-78"/>
              </a:rPr>
              <a:t> (</a:t>
            </a:r>
            <a:r>
              <a:rPr lang="en-US" b="1" dirty="0">
                <a:cs typeface="B Nazanin" panose="00000400000000000000" pitchFamily="2" charset="-78"/>
              </a:rPr>
              <a:t>SEO</a:t>
            </a:r>
            <a:r>
              <a:rPr lang="fa-IR" b="1" dirty="0">
                <a:cs typeface="B Nazanin" panose="00000400000000000000" pitchFamily="2" charset="-78"/>
              </a:rPr>
              <a:t>) چیست؟</a:t>
            </a:r>
            <a:endParaRPr lang="en-US" b="1" dirty="0">
              <a:cs typeface="B Nazanin" panose="00000400000000000000" pitchFamily="2" charset="-78"/>
            </a:endParaRPr>
          </a:p>
          <a:p>
            <a:pPr marL="0" indent="0" algn="r" rtl="1">
              <a:buNone/>
            </a:pPr>
            <a:r>
              <a:rPr lang="fa-IR" b="1" dirty="0">
                <a:cs typeface="B Nazanin" panose="00000400000000000000" pitchFamily="2" charset="-78"/>
              </a:rPr>
              <a:t>2- </a:t>
            </a:r>
            <a:r>
              <a:rPr lang="fa-IR" b="1" dirty="0">
                <a:solidFill>
                  <a:srgbClr val="00B050"/>
                </a:solidFill>
                <a:cs typeface="B Nazanin" panose="00000400000000000000" pitchFamily="2" charset="-78"/>
              </a:rPr>
              <a:t>سئونویسی</a:t>
            </a:r>
            <a:r>
              <a:rPr lang="fa-IR" b="1" dirty="0">
                <a:cs typeface="B Nazanin" panose="00000400000000000000" pitchFamily="2" charset="-78"/>
              </a:rPr>
              <a:t> (</a:t>
            </a:r>
            <a:r>
              <a:rPr lang="en-US" b="1" dirty="0">
                <a:cs typeface="B Nazanin" panose="00000400000000000000" pitchFamily="2" charset="-78"/>
              </a:rPr>
              <a:t>SEO Writing</a:t>
            </a:r>
            <a:r>
              <a:rPr lang="fa-IR" b="1" dirty="0">
                <a:cs typeface="B Nazanin" panose="00000400000000000000" pitchFamily="2" charset="-78"/>
              </a:rPr>
              <a:t>) چگونه است؟</a:t>
            </a:r>
            <a:endParaRPr lang="en-US" b="1" dirty="0">
              <a:cs typeface="B Nazanin" panose="00000400000000000000" pitchFamily="2" charset="-78"/>
            </a:endParaRPr>
          </a:p>
          <a:p>
            <a:pPr marL="0" indent="0" algn="r" rtl="1">
              <a:buNone/>
            </a:pPr>
            <a:r>
              <a:rPr lang="fa-IR" b="1" dirty="0">
                <a:cs typeface="B Nazanin" panose="00000400000000000000" pitchFamily="2" charset="-78"/>
              </a:rPr>
              <a:t>3- </a:t>
            </a:r>
            <a:r>
              <a:rPr lang="fa-IR" b="1" dirty="0">
                <a:solidFill>
                  <a:srgbClr val="00B050"/>
                </a:solidFill>
                <a:cs typeface="B Nazanin" panose="00000400000000000000" pitchFamily="2" charset="-78"/>
              </a:rPr>
              <a:t>رفتار موتورهای جستجو </a:t>
            </a:r>
            <a:r>
              <a:rPr lang="fa-IR" b="1" dirty="0">
                <a:cs typeface="B Nazanin" panose="00000400000000000000" pitchFamily="2" charset="-78"/>
              </a:rPr>
              <a:t>چگونه است؟</a:t>
            </a:r>
            <a:endParaRPr lang="en-US" b="1" dirty="0">
              <a:cs typeface="B Nazanin" panose="00000400000000000000" pitchFamily="2" charset="-78"/>
            </a:endParaRPr>
          </a:p>
          <a:p>
            <a:pPr marL="0" indent="0" algn="r" rtl="1">
              <a:buNone/>
            </a:pPr>
            <a:r>
              <a:rPr lang="fa-IR" b="1" dirty="0">
                <a:cs typeface="B Nazanin" panose="00000400000000000000" pitchFamily="2" charset="-78"/>
              </a:rPr>
              <a:t>4- چگونه پژوهشگری </a:t>
            </a:r>
            <a:r>
              <a:rPr lang="fa-IR" b="1" dirty="0">
                <a:solidFill>
                  <a:srgbClr val="00B050"/>
                </a:solidFill>
                <a:cs typeface="B Nazanin" panose="00000400000000000000" pitchFamily="2" charset="-78"/>
              </a:rPr>
              <a:t>تاثیرگذار</a:t>
            </a:r>
            <a:r>
              <a:rPr lang="fa-IR" b="1" dirty="0">
                <a:cs typeface="B Nazanin" panose="00000400000000000000" pitchFamily="2" charset="-78"/>
              </a:rPr>
              <a:t> باشیم؟</a:t>
            </a:r>
          </a:p>
          <a:p>
            <a:pPr marL="0" indent="0" algn="r" rtl="1">
              <a:buNone/>
            </a:pPr>
            <a:r>
              <a:rPr lang="fa-IR" b="1" dirty="0">
                <a:cs typeface="B Nazanin" panose="00000400000000000000" pitchFamily="2" charset="-78"/>
              </a:rPr>
              <a:t>5- چگونه </a:t>
            </a:r>
            <a:r>
              <a:rPr lang="fa-IR" b="1" dirty="0">
                <a:solidFill>
                  <a:srgbClr val="00B050"/>
                </a:solidFill>
                <a:cs typeface="B Nazanin" panose="00000400000000000000" pitchFamily="2" charset="-78"/>
              </a:rPr>
              <a:t>رویت‌پذیری</a:t>
            </a:r>
            <a:r>
              <a:rPr lang="fa-IR" b="1" dirty="0">
                <a:cs typeface="B Nazanin" panose="00000400000000000000" pitchFamily="2" charset="-78"/>
              </a:rPr>
              <a:t> تولیدات علمی را افزایش دهیم؟</a:t>
            </a:r>
          </a:p>
          <a:p>
            <a:pPr marL="0" indent="0" algn="r" rtl="1">
              <a:buNone/>
            </a:pPr>
            <a:r>
              <a:rPr lang="fa-IR" b="1" dirty="0">
                <a:cs typeface="B Nazanin" panose="00000400000000000000" pitchFamily="2" charset="-78"/>
              </a:rPr>
              <a:t>6- انتشار مقاله در </a:t>
            </a:r>
            <a:r>
              <a:rPr lang="fa-IR" b="1" dirty="0">
                <a:solidFill>
                  <a:srgbClr val="00B050"/>
                </a:solidFill>
                <a:cs typeface="B Nazanin" panose="00000400000000000000" pitchFamily="2" charset="-78"/>
              </a:rPr>
              <a:t>نشریه مناسب </a:t>
            </a:r>
            <a:r>
              <a:rPr lang="fa-IR" b="1" dirty="0">
                <a:cs typeface="B Nazanin" panose="00000400000000000000" pitchFamily="2" charset="-78"/>
              </a:rPr>
              <a:t>چه تاثیری در افزایش رویت‌پذیری و اثرگذاری آن دارد؟</a:t>
            </a:r>
          </a:p>
        </p:txBody>
      </p:sp>
      <p:sp>
        <p:nvSpPr>
          <p:cNvPr id="19" name="Rectangle 18">
            <a:extLst>
              <a:ext uri="{FF2B5EF4-FFF2-40B4-BE49-F238E27FC236}">
                <a16:creationId xmlns:a16="http://schemas.microsoft.com/office/drawing/2014/main" id="{DC77723E-0D5C-98C5-0858-5EE204D00DE6}"/>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Rounded Corners 19">
            <a:hlinkClick r:id="rId2" action="ppaction://hlinksldjump"/>
            <a:extLst>
              <a:ext uri="{FF2B5EF4-FFF2-40B4-BE49-F238E27FC236}">
                <a16:creationId xmlns:a16="http://schemas.microsoft.com/office/drawing/2014/main" id="{AB0CC7F6-8A01-9E17-2599-39F2BF63D151}"/>
              </a:ext>
            </a:extLst>
          </p:cNvPr>
          <p:cNvSpPr/>
          <p:nvPr/>
        </p:nvSpPr>
        <p:spPr>
          <a:xfrm>
            <a:off x="10375296" y="95654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DOI</a:t>
            </a:r>
          </a:p>
        </p:txBody>
      </p:sp>
      <p:sp>
        <p:nvSpPr>
          <p:cNvPr id="21" name="Rectangle: Rounded Corners 20">
            <a:hlinkClick r:id="rId3" action="ppaction://hlinksldjump"/>
            <a:extLst>
              <a:ext uri="{FF2B5EF4-FFF2-40B4-BE49-F238E27FC236}">
                <a16:creationId xmlns:a16="http://schemas.microsoft.com/office/drawing/2014/main" id="{F5D5F023-2965-99CA-7F76-8922D3A9127C}"/>
              </a:ext>
            </a:extLst>
          </p:cNvPr>
          <p:cNvSpPr/>
          <p:nvPr/>
        </p:nvSpPr>
        <p:spPr>
          <a:xfrm>
            <a:off x="10375296" y="55268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bg1"/>
                </a:solidFill>
                <a:cs typeface="B Nazanin" panose="00000400000000000000" pitchFamily="2" charset="-78"/>
              </a:rPr>
              <a:t>معرفی منابع</a:t>
            </a:r>
            <a:endParaRPr lang="en-US" sz="1400" b="1" dirty="0">
              <a:solidFill>
                <a:schemeClr val="bg1"/>
              </a:solidFill>
              <a:cs typeface="B Nazanin" panose="00000400000000000000" pitchFamily="2" charset="-78"/>
            </a:endParaRPr>
          </a:p>
        </p:txBody>
      </p:sp>
      <p:pic>
        <p:nvPicPr>
          <p:cNvPr id="22" name="Picture 21">
            <a:extLst>
              <a:ext uri="{FF2B5EF4-FFF2-40B4-BE49-F238E27FC236}">
                <a16:creationId xmlns:a16="http://schemas.microsoft.com/office/drawing/2014/main" id="{0AA07650-90D7-A163-48A3-49AD4518E25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23" name="TextBox 22">
            <a:extLst>
              <a:ext uri="{FF2B5EF4-FFF2-40B4-BE49-F238E27FC236}">
                <a16:creationId xmlns:a16="http://schemas.microsoft.com/office/drawing/2014/main" id="{B49ECF13-BFF4-92BE-B0A9-D2AEC4076CF6}"/>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24" name="Rectangle: Rounded Corners 23">
            <a:hlinkClick r:id="rId5" action="ppaction://hlinksldjump"/>
            <a:extLst>
              <a:ext uri="{FF2B5EF4-FFF2-40B4-BE49-F238E27FC236}">
                <a16:creationId xmlns:a16="http://schemas.microsoft.com/office/drawing/2014/main" id="{5C88B0A2-E63B-2D9B-EE14-303D28345D9F}"/>
              </a:ext>
            </a:extLst>
          </p:cNvPr>
          <p:cNvSpPr/>
          <p:nvPr/>
        </p:nvSpPr>
        <p:spPr>
          <a:xfrm>
            <a:off x="10375296" y="138580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علم سنجی</a:t>
            </a:r>
            <a:endParaRPr lang="en-US" sz="1400" b="1" dirty="0">
              <a:solidFill>
                <a:schemeClr val="bg1"/>
              </a:solidFill>
              <a:cs typeface="B Nazanin" panose="00000400000000000000" pitchFamily="2" charset="-78"/>
            </a:endParaRPr>
          </a:p>
        </p:txBody>
      </p:sp>
      <p:sp>
        <p:nvSpPr>
          <p:cNvPr id="25" name="Rectangle: Rounded Corners 24">
            <a:hlinkClick r:id="rId6" action="ppaction://hlinksldjump"/>
            <a:extLst>
              <a:ext uri="{FF2B5EF4-FFF2-40B4-BE49-F238E27FC236}">
                <a16:creationId xmlns:a16="http://schemas.microsoft.com/office/drawing/2014/main" id="{002B803B-EE3E-13FA-E039-E9CC819B557D}"/>
              </a:ext>
            </a:extLst>
          </p:cNvPr>
          <p:cNvSpPr/>
          <p:nvPr/>
        </p:nvSpPr>
        <p:spPr>
          <a:xfrm>
            <a:off x="10375296" y="1815066"/>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رتبه بندی نشریات</a:t>
            </a:r>
            <a:endParaRPr lang="en-US" sz="1400" b="1" dirty="0">
              <a:solidFill>
                <a:schemeClr val="bg1"/>
              </a:solidFill>
              <a:cs typeface="B Nazanin" panose="00000400000000000000" pitchFamily="2" charset="-78"/>
            </a:endParaRPr>
          </a:p>
        </p:txBody>
      </p:sp>
      <p:sp>
        <p:nvSpPr>
          <p:cNvPr id="26" name="Rectangle: Rounded Corners 25">
            <a:hlinkClick r:id="rId7" action="ppaction://hlinksldjump"/>
            <a:extLst>
              <a:ext uri="{FF2B5EF4-FFF2-40B4-BE49-F238E27FC236}">
                <a16:creationId xmlns:a16="http://schemas.microsoft.com/office/drawing/2014/main" id="{1E7E8918-8C6C-D58A-C851-6FA779117F8F}"/>
              </a:ext>
            </a:extLst>
          </p:cNvPr>
          <p:cNvSpPr/>
          <p:nvPr/>
        </p:nvSpPr>
        <p:spPr>
          <a:xfrm>
            <a:off x="10375296" y="264309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دریافت مقاله</a:t>
            </a:r>
            <a:endParaRPr lang="en-US" sz="1400" b="1" dirty="0">
              <a:solidFill>
                <a:schemeClr val="bg1"/>
              </a:solidFill>
              <a:cs typeface="B Nazanin" panose="00000400000000000000" pitchFamily="2" charset="-78"/>
            </a:endParaRPr>
          </a:p>
        </p:txBody>
      </p:sp>
      <p:sp>
        <p:nvSpPr>
          <p:cNvPr id="27" name="Rectangle: Rounded Corners 26">
            <a:hlinkClick r:id="rId8" action="ppaction://hlinksldjump"/>
            <a:extLst>
              <a:ext uri="{FF2B5EF4-FFF2-40B4-BE49-F238E27FC236}">
                <a16:creationId xmlns:a16="http://schemas.microsoft.com/office/drawing/2014/main" id="{17B34609-CEE0-E5AF-4DDF-5200B5A135A8}"/>
              </a:ext>
            </a:extLst>
          </p:cNvPr>
          <p:cNvSpPr/>
          <p:nvPr/>
        </p:nvSpPr>
        <p:spPr>
          <a:xfrm>
            <a:off x="10375296" y="305541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سامانه پژوهشیار</a:t>
            </a:r>
            <a:endParaRPr lang="en-US" sz="1400" b="1" dirty="0">
              <a:solidFill>
                <a:schemeClr val="bg1"/>
              </a:solidFill>
              <a:cs typeface="B Nazanin" panose="00000400000000000000" pitchFamily="2" charset="-78"/>
            </a:endParaRPr>
          </a:p>
        </p:txBody>
      </p:sp>
      <p:sp>
        <p:nvSpPr>
          <p:cNvPr id="28" name="Rectangle: Rounded Corners 27">
            <a:hlinkClick r:id="rId9" action="ppaction://hlinksldjump"/>
            <a:extLst>
              <a:ext uri="{FF2B5EF4-FFF2-40B4-BE49-F238E27FC236}">
                <a16:creationId xmlns:a16="http://schemas.microsoft.com/office/drawing/2014/main" id="{CC7BB977-0229-B357-5A36-9C92BA24697F}"/>
              </a:ext>
            </a:extLst>
          </p:cNvPr>
          <p:cNvSpPr/>
          <p:nvPr/>
        </p:nvSpPr>
        <p:spPr>
          <a:xfrm>
            <a:off x="10375296" y="347620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ORCID</a:t>
            </a:r>
          </a:p>
        </p:txBody>
      </p:sp>
      <p:sp>
        <p:nvSpPr>
          <p:cNvPr id="29" name="Rectangle: Rounded Corners 28">
            <a:hlinkClick r:id="rId10" action="ppaction://hlinksldjump"/>
            <a:extLst>
              <a:ext uri="{FF2B5EF4-FFF2-40B4-BE49-F238E27FC236}">
                <a16:creationId xmlns:a16="http://schemas.microsoft.com/office/drawing/2014/main" id="{36A1F16D-A58D-CDF7-DF9E-9CA89137E930}"/>
              </a:ext>
            </a:extLst>
          </p:cNvPr>
          <p:cNvSpPr/>
          <p:nvPr/>
        </p:nvSpPr>
        <p:spPr>
          <a:xfrm>
            <a:off x="10375296" y="388852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ساختار مقاله</a:t>
            </a:r>
            <a:endParaRPr lang="en-US" sz="1400" b="1" dirty="0">
              <a:solidFill>
                <a:schemeClr val="bg1"/>
              </a:solidFill>
              <a:cs typeface="B Nazanin" panose="00000400000000000000" pitchFamily="2" charset="-78"/>
            </a:endParaRPr>
          </a:p>
        </p:txBody>
      </p:sp>
      <p:sp>
        <p:nvSpPr>
          <p:cNvPr id="30" name="Rectangle: Rounded Corners 29">
            <a:hlinkClick r:id="rId11" action="ppaction://hlinksldjump"/>
            <a:extLst>
              <a:ext uri="{FF2B5EF4-FFF2-40B4-BE49-F238E27FC236}">
                <a16:creationId xmlns:a16="http://schemas.microsoft.com/office/drawing/2014/main" id="{5A91029B-D286-DC58-CE30-C867291889A5}"/>
              </a:ext>
            </a:extLst>
          </p:cNvPr>
          <p:cNvSpPr/>
          <p:nvPr/>
        </p:nvSpPr>
        <p:spPr>
          <a:xfrm>
            <a:off x="10375296" y="43093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ارجاع دهی و نکات مهم</a:t>
            </a:r>
            <a:endParaRPr lang="en-US" sz="1400" b="1" dirty="0">
              <a:solidFill>
                <a:schemeClr val="bg1"/>
              </a:solidFill>
              <a:cs typeface="B Nazanin" panose="00000400000000000000" pitchFamily="2" charset="-78"/>
            </a:endParaRPr>
          </a:p>
        </p:txBody>
      </p:sp>
      <p:sp>
        <p:nvSpPr>
          <p:cNvPr id="31" name="Rectangle: Rounded Corners 30">
            <a:hlinkClick r:id="rId12" action="ppaction://hlinksldjump"/>
            <a:extLst>
              <a:ext uri="{FF2B5EF4-FFF2-40B4-BE49-F238E27FC236}">
                <a16:creationId xmlns:a16="http://schemas.microsoft.com/office/drawing/2014/main" id="{0BA491CF-0C2D-2A8F-5173-24EB4EB80EF1}"/>
              </a:ext>
            </a:extLst>
          </p:cNvPr>
          <p:cNvSpPr/>
          <p:nvPr/>
        </p:nvSpPr>
        <p:spPr>
          <a:xfrm>
            <a:off x="10375296" y="473011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انواع مقاله</a:t>
            </a:r>
            <a:endParaRPr lang="en-US" sz="1400" b="1" dirty="0">
              <a:solidFill>
                <a:schemeClr val="bg1"/>
              </a:solidFill>
              <a:cs typeface="B Nazanin" panose="00000400000000000000" pitchFamily="2" charset="-78"/>
            </a:endParaRPr>
          </a:p>
        </p:txBody>
      </p:sp>
      <p:sp>
        <p:nvSpPr>
          <p:cNvPr id="32" name="Rectangle: Rounded Corners 31">
            <a:hlinkClick r:id="rId13" action="ppaction://hlinksldjump"/>
            <a:extLst>
              <a:ext uri="{FF2B5EF4-FFF2-40B4-BE49-F238E27FC236}">
                <a16:creationId xmlns:a16="http://schemas.microsoft.com/office/drawing/2014/main" id="{F767A215-999E-C618-0053-7214820DEFD4}"/>
              </a:ext>
            </a:extLst>
          </p:cNvPr>
          <p:cNvSpPr/>
          <p:nvPr/>
        </p:nvSpPr>
        <p:spPr>
          <a:xfrm>
            <a:off x="10375296" y="515090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پذیرش و داوری</a:t>
            </a:r>
            <a:endParaRPr lang="en-US" sz="1400" b="1" dirty="0">
              <a:solidFill>
                <a:schemeClr val="bg1"/>
              </a:solidFill>
              <a:cs typeface="B Nazanin" panose="00000400000000000000" pitchFamily="2" charset="-78"/>
            </a:endParaRPr>
          </a:p>
        </p:txBody>
      </p:sp>
      <p:sp>
        <p:nvSpPr>
          <p:cNvPr id="33" name="Rectangle: Rounded Corners 32">
            <a:hlinkClick r:id="rId14" action="ppaction://hlinksldjump"/>
            <a:extLst>
              <a:ext uri="{FF2B5EF4-FFF2-40B4-BE49-F238E27FC236}">
                <a16:creationId xmlns:a16="http://schemas.microsoft.com/office/drawing/2014/main" id="{BAD6FE45-A642-E37D-14D9-2A1FFD0F8245}"/>
              </a:ext>
            </a:extLst>
          </p:cNvPr>
          <p:cNvSpPr/>
          <p:nvPr/>
        </p:nvSpPr>
        <p:spPr>
          <a:xfrm>
            <a:off x="10375296" y="5563220"/>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tx1"/>
                </a:solidFill>
                <a:cs typeface="B Nazanin" panose="00000400000000000000" pitchFamily="2" charset="-78"/>
              </a:rPr>
              <a:t>سئو آکادمیک</a:t>
            </a:r>
            <a:endParaRPr lang="en-US" sz="1400" b="1" dirty="0">
              <a:solidFill>
                <a:schemeClr val="tx1"/>
              </a:solidFill>
              <a:cs typeface="B Nazanin" panose="00000400000000000000" pitchFamily="2" charset="-78"/>
            </a:endParaRPr>
          </a:p>
        </p:txBody>
      </p:sp>
      <p:sp>
        <p:nvSpPr>
          <p:cNvPr id="34" name="Rectangle: Rounded Corners 33">
            <a:hlinkClick r:id="rId15" action="ppaction://hlinksldjump"/>
            <a:extLst>
              <a:ext uri="{FF2B5EF4-FFF2-40B4-BE49-F238E27FC236}">
                <a16:creationId xmlns:a16="http://schemas.microsoft.com/office/drawing/2014/main" id="{3C84A5BA-A237-5C7B-07EF-37DA95D9335E}"/>
              </a:ext>
            </a:extLst>
          </p:cNvPr>
          <p:cNvSpPr/>
          <p:nvPr/>
        </p:nvSpPr>
        <p:spPr>
          <a:xfrm>
            <a:off x="10375297" y="597554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MaxQDA</a:t>
            </a:r>
            <a:endParaRPr lang="en-US" sz="1400" b="1" dirty="0">
              <a:solidFill>
                <a:schemeClr val="bg1"/>
              </a:solidFill>
              <a:cs typeface="B Nazanin" panose="00000400000000000000" pitchFamily="2" charset="-78"/>
            </a:endParaRPr>
          </a:p>
        </p:txBody>
      </p:sp>
      <p:sp>
        <p:nvSpPr>
          <p:cNvPr id="35" name="Rectangle: Rounded Corners 34">
            <a:hlinkClick r:id="rId16" action="ppaction://hlinksldjump"/>
            <a:extLst>
              <a:ext uri="{FF2B5EF4-FFF2-40B4-BE49-F238E27FC236}">
                <a16:creationId xmlns:a16="http://schemas.microsoft.com/office/drawing/2014/main" id="{55F03229-FD5C-365E-4F86-63171F02A6E8}"/>
              </a:ext>
            </a:extLst>
          </p:cNvPr>
          <p:cNvSpPr/>
          <p:nvPr/>
        </p:nvSpPr>
        <p:spPr>
          <a:xfrm>
            <a:off x="10375296" y="6396329"/>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روش‌های تحقیق منتخب</a:t>
            </a:r>
            <a:endParaRPr lang="en-US" sz="1400" b="1" dirty="0">
              <a:solidFill>
                <a:schemeClr val="bg1"/>
              </a:solidFill>
              <a:cs typeface="B Nazanin" panose="00000400000000000000" pitchFamily="2" charset="-78"/>
            </a:endParaRPr>
          </a:p>
        </p:txBody>
      </p:sp>
      <p:sp>
        <p:nvSpPr>
          <p:cNvPr id="36" name="Rectangle: Rounded Corners 35">
            <a:hlinkClick r:id="rId6" action="ppaction://hlinksldjump"/>
            <a:extLst>
              <a:ext uri="{FF2B5EF4-FFF2-40B4-BE49-F238E27FC236}">
                <a16:creationId xmlns:a16="http://schemas.microsoft.com/office/drawing/2014/main" id="{F92F2700-A6E0-2890-201D-3434AA40BFA7}"/>
              </a:ext>
            </a:extLst>
          </p:cNvPr>
          <p:cNvSpPr/>
          <p:nvPr/>
        </p:nvSpPr>
        <p:spPr>
          <a:xfrm>
            <a:off x="10380825" y="2239233"/>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VOSViewer</a:t>
            </a:r>
            <a:endParaRPr lang="en-US" sz="14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1217691283"/>
      </p:ext>
    </p:extLst>
  </p:cSld>
  <p:clrMapOvr>
    <a:masterClrMapping/>
  </p:clrMapOvr>
  <p:transition spd="med">
    <p:pull/>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823881E-82D8-5589-F7CD-9858EC64B44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08311" y="1008587"/>
            <a:ext cx="3424335" cy="1797776"/>
          </a:xfrm>
          <a:prstGeom prst="rect">
            <a:avLst/>
          </a:prstGeom>
        </p:spPr>
      </p:pic>
      <p:sp>
        <p:nvSpPr>
          <p:cNvPr id="3" name="Content Placeholder 2">
            <a:extLst>
              <a:ext uri="{FF2B5EF4-FFF2-40B4-BE49-F238E27FC236}">
                <a16:creationId xmlns:a16="http://schemas.microsoft.com/office/drawing/2014/main" id="{88DC496C-12BE-10FC-1946-B05AAF558520}"/>
              </a:ext>
            </a:extLst>
          </p:cNvPr>
          <p:cNvSpPr>
            <a:spLocks noGrp="1"/>
          </p:cNvSpPr>
          <p:nvPr>
            <p:ph idx="1"/>
          </p:nvPr>
        </p:nvSpPr>
        <p:spPr>
          <a:xfrm>
            <a:off x="214604" y="2649308"/>
            <a:ext cx="9685176" cy="1785322"/>
          </a:xfrm>
        </p:spPr>
        <p:txBody>
          <a:bodyPr>
            <a:normAutofit/>
          </a:bodyPr>
          <a:lstStyle/>
          <a:p>
            <a:pPr marL="0" indent="0" algn="ctr" rtl="1">
              <a:buNone/>
            </a:pPr>
            <a:r>
              <a:rPr lang="fa-IR" sz="2400" b="1" dirty="0">
                <a:cs typeface="B Nazanin" panose="00000400000000000000" pitchFamily="2" charset="-78"/>
              </a:rPr>
              <a:t>فرآیند بهینه‌سازی محتوای آنلاین جهت دسترسی آسان از طریق موتورهای جستجو</a:t>
            </a:r>
            <a:endParaRPr lang="en-US" sz="2400" b="1" dirty="0">
              <a:cs typeface="B Nazanin" panose="00000400000000000000" pitchFamily="2" charset="-78"/>
            </a:endParaRPr>
          </a:p>
          <a:p>
            <a:pPr marL="0" indent="0" algn="ctr" rtl="1">
              <a:buNone/>
            </a:pPr>
            <a:r>
              <a:rPr lang="fa-IR" dirty="0">
                <a:solidFill>
                  <a:schemeClr val="accent5">
                    <a:lumMod val="50000"/>
                  </a:schemeClr>
                </a:solidFill>
                <a:cs typeface="B Nazanin" panose="00000400000000000000" pitchFamily="2" charset="-78"/>
              </a:rPr>
              <a:t>معرفی ساختار و محتوای مقاله به موتورهای جستجو</a:t>
            </a:r>
            <a:endParaRPr lang="en-US" dirty="0">
              <a:solidFill>
                <a:schemeClr val="accent5">
                  <a:lumMod val="50000"/>
                </a:schemeClr>
              </a:solidFill>
              <a:cs typeface="B Nazanin" panose="00000400000000000000" pitchFamily="2" charset="-78"/>
            </a:endParaRPr>
          </a:p>
          <a:p>
            <a:pPr marL="0" indent="0" algn="ctr" rtl="1">
              <a:buNone/>
            </a:pPr>
            <a:r>
              <a:rPr lang="fa-IR" dirty="0">
                <a:solidFill>
                  <a:schemeClr val="accent5">
                    <a:lumMod val="50000"/>
                  </a:schemeClr>
                </a:solidFill>
                <a:cs typeface="B Nazanin" panose="00000400000000000000" pitchFamily="2" charset="-78"/>
              </a:rPr>
              <a:t>تا مخاطبانِ </a:t>
            </a:r>
            <a:r>
              <a:rPr lang="fa-IR" b="1" dirty="0">
                <a:solidFill>
                  <a:srgbClr val="C00000"/>
                </a:solidFill>
                <a:cs typeface="B Nazanin" panose="00000400000000000000" pitchFamily="2" charset="-78"/>
              </a:rPr>
              <a:t>«کلمات و عبارات مد نظر شما» </a:t>
            </a:r>
            <a:r>
              <a:rPr lang="fa-IR" dirty="0">
                <a:solidFill>
                  <a:schemeClr val="accent5">
                    <a:lumMod val="50000"/>
                  </a:schemeClr>
                </a:solidFill>
                <a:cs typeface="B Nazanin" panose="00000400000000000000" pitchFamily="2" charset="-78"/>
              </a:rPr>
              <a:t>را به سوی مقاله هدایت کنند.</a:t>
            </a:r>
          </a:p>
        </p:txBody>
      </p:sp>
      <p:sp>
        <p:nvSpPr>
          <p:cNvPr id="6" name="Title 1">
            <a:extLst>
              <a:ext uri="{FF2B5EF4-FFF2-40B4-BE49-F238E27FC236}">
                <a16:creationId xmlns:a16="http://schemas.microsoft.com/office/drawing/2014/main" id="{362B0533-3F88-A186-AAA4-EE81D3AEFDD1}"/>
              </a:ext>
            </a:extLst>
          </p:cNvPr>
          <p:cNvSpPr txBox="1">
            <a:spLocks/>
          </p:cNvSpPr>
          <p:nvPr/>
        </p:nvSpPr>
        <p:spPr>
          <a:xfrm>
            <a:off x="214605" y="4171827"/>
            <a:ext cx="9685176"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rtl="1"/>
            <a:r>
              <a:rPr lang="fa-IR" b="1" dirty="0">
                <a:solidFill>
                  <a:schemeClr val="accent2">
                    <a:lumMod val="50000"/>
                  </a:schemeClr>
                </a:solidFill>
                <a:cs typeface="B Nazanin" panose="00000400000000000000" pitchFamily="2" charset="-78"/>
              </a:rPr>
              <a:t>سئو نویسی (</a:t>
            </a:r>
            <a:r>
              <a:rPr lang="en-US" b="1" dirty="0">
                <a:solidFill>
                  <a:schemeClr val="accent2">
                    <a:lumMod val="50000"/>
                  </a:schemeClr>
                </a:solidFill>
                <a:cs typeface="B Nazanin" panose="00000400000000000000" pitchFamily="2" charset="-78"/>
              </a:rPr>
              <a:t>SEO Writing</a:t>
            </a:r>
            <a:r>
              <a:rPr lang="fa-IR" b="1" dirty="0">
                <a:solidFill>
                  <a:schemeClr val="accent2">
                    <a:lumMod val="50000"/>
                  </a:schemeClr>
                </a:solidFill>
                <a:cs typeface="B Nazanin" panose="00000400000000000000" pitchFamily="2" charset="-78"/>
              </a:rPr>
              <a:t>) چگونه است؟</a:t>
            </a:r>
            <a:endParaRPr lang="en-US" b="1" dirty="0">
              <a:solidFill>
                <a:schemeClr val="accent2">
                  <a:lumMod val="50000"/>
                </a:schemeClr>
              </a:solidFill>
              <a:cs typeface="B Nazanin" panose="00000400000000000000" pitchFamily="2" charset="-78"/>
            </a:endParaRPr>
          </a:p>
        </p:txBody>
      </p:sp>
      <p:sp>
        <p:nvSpPr>
          <p:cNvPr id="7" name="Content Placeholder 2">
            <a:extLst>
              <a:ext uri="{FF2B5EF4-FFF2-40B4-BE49-F238E27FC236}">
                <a16:creationId xmlns:a16="http://schemas.microsoft.com/office/drawing/2014/main" id="{D58494A2-6FDB-AD4B-B9FE-E3FF5045BE72}"/>
              </a:ext>
            </a:extLst>
          </p:cNvPr>
          <p:cNvSpPr txBox="1">
            <a:spLocks/>
          </p:cNvSpPr>
          <p:nvPr/>
        </p:nvSpPr>
        <p:spPr>
          <a:xfrm>
            <a:off x="214604" y="5393030"/>
            <a:ext cx="9685176" cy="178532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None/>
            </a:pPr>
            <a:r>
              <a:rPr lang="fa-IR" b="1" dirty="0">
                <a:cs typeface="B Nazanin" panose="00000400000000000000" pitchFamily="2" charset="-78"/>
              </a:rPr>
              <a:t>فرآیند تولید محتوا با هدف رتبه‌بندی</a:t>
            </a:r>
          </a:p>
          <a:p>
            <a:pPr marL="0" indent="0" algn="ctr" rtl="1">
              <a:buNone/>
            </a:pPr>
            <a:r>
              <a:rPr lang="fa-IR" b="1" dirty="0">
                <a:cs typeface="B Nazanin" panose="00000400000000000000" pitchFamily="2" charset="-78"/>
              </a:rPr>
              <a:t>در </a:t>
            </a:r>
            <a:r>
              <a:rPr lang="fa-IR" b="1" dirty="0">
                <a:solidFill>
                  <a:schemeClr val="accent6">
                    <a:lumMod val="75000"/>
                  </a:schemeClr>
                </a:solidFill>
                <a:cs typeface="B Nazanin" panose="00000400000000000000" pitchFamily="2" charset="-78"/>
              </a:rPr>
              <a:t>صفحه اول یک موتور جستجو</a:t>
            </a:r>
            <a:r>
              <a:rPr lang="fa-IR" b="1" dirty="0">
                <a:cs typeface="B Nazanin" panose="00000400000000000000" pitchFamily="2" charset="-78"/>
              </a:rPr>
              <a:t>، مانندگوگل</a:t>
            </a:r>
            <a:endParaRPr lang="fa-IR" dirty="0">
              <a:solidFill>
                <a:schemeClr val="accent5">
                  <a:lumMod val="50000"/>
                </a:schemeClr>
              </a:solidFill>
              <a:cs typeface="B Nazanin" panose="00000400000000000000" pitchFamily="2" charset="-78"/>
            </a:endParaRPr>
          </a:p>
        </p:txBody>
      </p:sp>
      <p:sp>
        <p:nvSpPr>
          <p:cNvPr id="4" name="Title 1">
            <a:extLst>
              <a:ext uri="{FF2B5EF4-FFF2-40B4-BE49-F238E27FC236}">
                <a16:creationId xmlns:a16="http://schemas.microsoft.com/office/drawing/2014/main" id="{A9AF7302-46BA-A5B3-1B4A-C325922420FD}"/>
              </a:ext>
            </a:extLst>
          </p:cNvPr>
          <p:cNvSpPr txBox="1">
            <a:spLocks/>
          </p:cNvSpPr>
          <p:nvPr/>
        </p:nvSpPr>
        <p:spPr>
          <a:xfrm>
            <a:off x="214604" y="365125"/>
            <a:ext cx="9685176" cy="707895"/>
          </a:xfrm>
          <a:prstGeom prst="rect">
            <a:avLst/>
          </a:prstGeom>
          <a:solidFill>
            <a:schemeClr val="accent1">
              <a:lumMod val="40000"/>
              <a:lumOff val="60000"/>
            </a:schemeClr>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r>
              <a:rPr lang="fa-IR" b="1" dirty="0">
                <a:cs typeface="B Nazanin" panose="00000400000000000000" pitchFamily="2" charset="-78"/>
              </a:rPr>
              <a:t>سئو آکادمیک » سئو (</a:t>
            </a:r>
            <a:r>
              <a:rPr lang="en-US" b="1" dirty="0">
                <a:cs typeface="B Nazanin" panose="00000400000000000000" pitchFamily="2" charset="-78"/>
              </a:rPr>
              <a:t>SEO</a:t>
            </a:r>
            <a:r>
              <a:rPr lang="fa-IR" b="1" dirty="0">
                <a:cs typeface="B Nazanin" panose="00000400000000000000" pitchFamily="2" charset="-78"/>
              </a:rPr>
              <a:t>) چیست؟</a:t>
            </a:r>
            <a:endParaRPr lang="en-US" b="1" dirty="0">
              <a:cs typeface="B Nazanin" panose="00000400000000000000" pitchFamily="2" charset="-78"/>
            </a:endParaRPr>
          </a:p>
        </p:txBody>
      </p:sp>
      <p:sp>
        <p:nvSpPr>
          <p:cNvPr id="22" name="Rectangle 21">
            <a:extLst>
              <a:ext uri="{FF2B5EF4-FFF2-40B4-BE49-F238E27FC236}">
                <a16:creationId xmlns:a16="http://schemas.microsoft.com/office/drawing/2014/main" id="{E47AC53F-D1B9-25AC-5E4E-D3B57154CC00}"/>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Rectangle: Rounded Corners 22">
            <a:hlinkClick r:id="rId3" action="ppaction://hlinksldjump"/>
            <a:extLst>
              <a:ext uri="{FF2B5EF4-FFF2-40B4-BE49-F238E27FC236}">
                <a16:creationId xmlns:a16="http://schemas.microsoft.com/office/drawing/2014/main" id="{EA824EB5-FED6-0018-789B-856027323820}"/>
              </a:ext>
            </a:extLst>
          </p:cNvPr>
          <p:cNvSpPr/>
          <p:nvPr/>
        </p:nvSpPr>
        <p:spPr>
          <a:xfrm>
            <a:off x="10375296" y="95654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DOI</a:t>
            </a:r>
          </a:p>
        </p:txBody>
      </p:sp>
      <p:sp>
        <p:nvSpPr>
          <p:cNvPr id="24" name="Rectangle: Rounded Corners 23">
            <a:hlinkClick r:id="rId4" action="ppaction://hlinksldjump"/>
            <a:extLst>
              <a:ext uri="{FF2B5EF4-FFF2-40B4-BE49-F238E27FC236}">
                <a16:creationId xmlns:a16="http://schemas.microsoft.com/office/drawing/2014/main" id="{26259A93-DEFA-FC38-1AD5-5C9D69037924}"/>
              </a:ext>
            </a:extLst>
          </p:cNvPr>
          <p:cNvSpPr/>
          <p:nvPr/>
        </p:nvSpPr>
        <p:spPr>
          <a:xfrm>
            <a:off x="10375296" y="55268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bg1"/>
                </a:solidFill>
                <a:cs typeface="B Nazanin" panose="00000400000000000000" pitchFamily="2" charset="-78"/>
              </a:rPr>
              <a:t>معرفی منابع</a:t>
            </a:r>
            <a:endParaRPr lang="en-US" sz="1400" b="1" dirty="0">
              <a:solidFill>
                <a:schemeClr val="bg1"/>
              </a:solidFill>
              <a:cs typeface="B Nazanin" panose="00000400000000000000" pitchFamily="2" charset="-78"/>
            </a:endParaRPr>
          </a:p>
        </p:txBody>
      </p:sp>
      <p:pic>
        <p:nvPicPr>
          <p:cNvPr id="25" name="Picture 24">
            <a:extLst>
              <a:ext uri="{FF2B5EF4-FFF2-40B4-BE49-F238E27FC236}">
                <a16:creationId xmlns:a16="http://schemas.microsoft.com/office/drawing/2014/main" id="{908DB229-C2A6-F3CA-45EC-F78C6C8E22D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26" name="TextBox 25">
            <a:extLst>
              <a:ext uri="{FF2B5EF4-FFF2-40B4-BE49-F238E27FC236}">
                <a16:creationId xmlns:a16="http://schemas.microsoft.com/office/drawing/2014/main" id="{07FEE58A-818C-CEF4-4269-5720A9FC6933}"/>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27" name="Rectangle: Rounded Corners 26">
            <a:hlinkClick r:id="rId6" action="ppaction://hlinksldjump"/>
            <a:extLst>
              <a:ext uri="{FF2B5EF4-FFF2-40B4-BE49-F238E27FC236}">
                <a16:creationId xmlns:a16="http://schemas.microsoft.com/office/drawing/2014/main" id="{105D9D31-6611-B06C-910E-95FC4031776C}"/>
              </a:ext>
            </a:extLst>
          </p:cNvPr>
          <p:cNvSpPr/>
          <p:nvPr/>
        </p:nvSpPr>
        <p:spPr>
          <a:xfrm>
            <a:off x="10375296" y="138580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علم سنجی</a:t>
            </a:r>
            <a:endParaRPr lang="en-US" sz="1400" b="1" dirty="0">
              <a:solidFill>
                <a:schemeClr val="bg1"/>
              </a:solidFill>
              <a:cs typeface="B Nazanin" panose="00000400000000000000" pitchFamily="2" charset="-78"/>
            </a:endParaRPr>
          </a:p>
        </p:txBody>
      </p:sp>
      <p:sp>
        <p:nvSpPr>
          <p:cNvPr id="28" name="Rectangle: Rounded Corners 27">
            <a:hlinkClick r:id="rId7" action="ppaction://hlinksldjump"/>
            <a:extLst>
              <a:ext uri="{FF2B5EF4-FFF2-40B4-BE49-F238E27FC236}">
                <a16:creationId xmlns:a16="http://schemas.microsoft.com/office/drawing/2014/main" id="{DDD0B047-DBB0-FBA9-A577-194DD2D46024}"/>
              </a:ext>
            </a:extLst>
          </p:cNvPr>
          <p:cNvSpPr/>
          <p:nvPr/>
        </p:nvSpPr>
        <p:spPr>
          <a:xfrm>
            <a:off x="10375296" y="1815066"/>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رتبه بندی نشریات</a:t>
            </a:r>
            <a:endParaRPr lang="en-US" sz="1400" b="1" dirty="0">
              <a:solidFill>
                <a:schemeClr val="bg1"/>
              </a:solidFill>
              <a:cs typeface="B Nazanin" panose="00000400000000000000" pitchFamily="2" charset="-78"/>
            </a:endParaRPr>
          </a:p>
        </p:txBody>
      </p:sp>
      <p:sp>
        <p:nvSpPr>
          <p:cNvPr id="29" name="Rectangle: Rounded Corners 28">
            <a:hlinkClick r:id="rId8" action="ppaction://hlinksldjump"/>
            <a:extLst>
              <a:ext uri="{FF2B5EF4-FFF2-40B4-BE49-F238E27FC236}">
                <a16:creationId xmlns:a16="http://schemas.microsoft.com/office/drawing/2014/main" id="{BDD8A464-BCE2-8C9E-0033-F7CB2062756C}"/>
              </a:ext>
            </a:extLst>
          </p:cNvPr>
          <p:cNvSpPr/>
          <p:nvPr/>
        </p:nvSpPr>
        <p:spPr>
          <a:xfrm>
            <a:off x="10375296" y="264309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دریافت مقاله</a:t>
            </a:r>
            <a:endParaRPr lang="en-US" sz="1400" b="1" dirty="0">
              <a:solidFill>
                <a:schemeClr val="bg1"/>
              </a:solidFill>
              <a:cs typeface="B Nazanin" panose="00000400000000000000" pitchFamily="2" charset="-78"/>
            </a:endParaRPr>
          </a:p>
        </p:txBody>
      </p:sp>
      <p:sp>
        <p:nvSpPr>
          <p:cNvPr id="30" name="Rectangle: Rounded Corners 29">
            <a:hlinkClick r:id="rId9" action="ppaction://hlinksldjump"/>
            <a:extLst>
              <a:ext uri="{FF2B5EF4-FFF2-40B4-BE49-F238E27FC236}">
                <a16:creationId xmlns:a16="http://schemas.microsoft.com/office/drawing/2014/main" id="{1C5CC039-5954-178E-2325-4FF893B8E157}"/>
              </a:ext>
            </a:extLst>
          </p:cNvPr>
          <p:cNvSpPr/>
          <p:nvPr/>
        </p:nvSpPr>
        <p:spPr>
          <a:xfrm>
            <a:off x="10375296" y="305541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سامانه پژوهشیار</a:t>
            </a:r>
            <a:endParaRPr lang="en-US" sz="1400" b="1" dirty="0">
              <a:solidFill>
                <a:schemeClr val="bg1"/>
              </a:solidFill>
              <a:cs typeface="B Nazanin" panose="00000400000000000000" pitchFamily="2" charset="-78"/>
            </a:endParaRPr>
          </a:p>
        </p:txBody>
      </p:sp>
      <p:sp>
        <p:nvSpPr>
          <p:cNvPr id="31" name="Rectangle: Rounded Corners 30">
            <a:hlinkClick r:id="rId10" action="ppaction://hlinksldjump"/>
            <a:extLst>
              <a:ext uri="{FF2B5EF4-FFF2-40B4-BE49-F238E27FC236}">
                <a16:creationId xmlns:a16="http://schemas.microsoft.com/office/drawing/2014/main" id="{0AC93BCE-5426-5D85-C578-EF63D7FD338C}"/>
              </a:ext>
            </a:extLst>
          </p:cNvPr>
          <p:cNvSpPr/>
          <p:nvPr/>
        </p:nvSpPr>
        <p:spPr>
          <a:xfrm>
            <a:off x="10375296" y="347620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ORCID</a:t>
            </a:r>
          </a:p>
        </p:txBody>
      </p:sp>
      <p:sp>
        <p:nvSpPr>
          <p:cNvPr id="32" name="Rectangle: Rounded Corners 31">
            <a:hlinkClick r:id="rId11" action="ppaction://hlinksldjump"/>
            <a:extLst>
              <a:ext uri="{FF2B5EF4-FFF2-40B4-BE49-F238E27FC236}">
                <a16:creationId xmlns:a16="http://schemas.microsoft.com/office/drawing/2014/main" id="{B56D1003-911C-BDA2-5A9E-64435AA6B123}"/>
              </a:ext>
            </a:extLst>
          </p:cNvPr>
          <p:cNvSpPr/>
          <p:nvPr/>
        </p:nvSpPr>
        <p:spPr>
          <a:xfrm>
            <a:off x="10375296" y="388852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ساختار مقاله</a:t>
            </a:r>
            <a:endParaRPr lang="en-US" sz="1400" b="1" dirty="0">
              <a:solidFill>
                <a:schemeClr val="bg1"/>
              </a:solidFill>
              <a:cs typeface="B Nazanin" panose="00000400000000000000" pitchFamily="2" charset="-78"/>
            </a:endParaRPr>
          </a:p>
        </p:txBody>
      </p:sp>
      <p:sp>
        <p:nvSpPr>
          <p:cNvPr id="33" name="Rectangle: Rounded Corners 32">
            <a:hlinkClick r:id="rId12" action="ppaction://hlinksldjump"/>
            <a:extLst>
              <a:ext uri="{FF2B5EF4-FFF2-40B4-BE49-F238E27FC236}">
                <a16:creationId xmlns:a16="http://schemas.microsoft.com/office/drawing/2014/main" id="{8E92933F-A7FE-7B01-FBDE-3279E7BC616B}"/>
              </a:ext>
            </a:extLst>
          </p:cNvPr>
          <p:cNvSpPr/>
          <p:nvPr/>
        </p:nvSpPr>
        <p:spPr>
          <a:xfrm>
            <a:off x="10375296" y="43093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ارجاع دهی و نکات مهم</a:t>
            </a:r>
            <a:endParaRPr lang="en-US" sz="1400" b="1" dirty="0">
              <a:solidFill>
                <a:schemeClr val="bg1"/>
              </a:solidFill>
              <a:cs typeface="B Nazanin" panose="00000400000000000000" pitchFamily="2" charset="-78"/>
            </a:endParaRPr>
          </a:p>
        </p:txBody>
      </p:sp>
      <p:sp>
        <p:nvSpPr>
          <p:cNvPr id="34" name="Rectangle: Rounded Corners 33">
            <a:hlinkClick r:id="rId13" action="ppaction://hlinksldjump"/>
            <a:extLst>
              <a:ext uri="{FF2B5EF4-FFF2-40B4-BE49-F238E27FC236}">
                <a16:creationId xmlns:a16="http://schemas.microsoft.com/office/drawing/2014/main" id="{C3EAC5AF-6FB2-FB19-D972-7CD782679077}"/>
              </a:ext>
            </a:extLst>
          </p:cNvPr>
          <p:cNvSpPr/>
          <p:nvPr/>
        </p:nvSpPr>
        <p:spPr>
          <a:xfrm>
            <a:off x="10375296" y="473011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انواع مقاله</a:t>
            </a:r>
            <a:endParaRPr lang="en-US" sz="1400" b="1" dirty="0">
              <a:solidFill>
                <a:schemeClr val="bg1"/>
              </a:solidFill>
              <a:cs typeface="B Nazanin" panose="00000400000000000000" pitchFamily="2" charset="-78"/>
            </a:endParaRPr>
          </a:p>
        </p:txBody>
      </p:sp>
      <p:sp>
        <p:nvSpPr>
          <p:cNvPr id="35" name="Rectangle: Rounded Corners 34">
            <a:hlinkClick r:id="rId14" action="ppaction://hlinksldjump"/>
            <a:extLst>
              <a:ext uri="{FF2B5EF4-FFF2-40B4-BE49-F238E27FC236}">
                <a16:creationId xmlns:a16="http://schemas.microsoft.com/office/drawing/2014/main" id="{2D884EAD-7494-E6D5-9B87-6694DB99EAF8}"/>
              </a:ext>
            </a:extLst>
          </p:cNvPr>
          <p:cNvSpPr/>
          <p:nvPr/>
        </p:nvSpPr>
        <p:spPr>
          <a:xfrm>
            <a:off x="10375296" y="515090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پذیرش و داوری</a:t>
            </a:r>
            <a:endParaRPr lang="en-US" sz="1400" b="1" dirty="0">
              <a:solidFill>
                <a:schemeClr val="bg1"/>
              </a:solidFill>
              <a:cs typeface="B Nazanin" panose="00000400000000000000" pitchFamily="2" charset="-78"/>
            </a:endParaRPr>
          </a:p>
        </p:txBody>
      </p:sp>
      <p:sp>
        <p:nvSpPr>
          <p:cNvPr id="36" name="Rectangle: Rounded Corners 35">
            <a:hlinkClick r:id="rId15" action="ppaction://hlinksldjump"/>
            <a:extLst>
              <a:ext uri="{FF2B5EF4-FFF2-40B4-BE49-F238E27FC236}">
                <a16:creationId xmlns:a16="http://schemas.microsoft.com/office/drawing/2014/main" id="{EF38185E-77C0-D90B-28D3-2E352986843E}"/>
              </a:ext>
            </a:extLst>
          </p:cNvPr>
          <p:cNvSpPr/>
          <p:nvPr/>
        </p:nvSpPr>
        <p:spPr>
          <a:xfrm>
            <a:off x="10375296" y="5563220"/>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tx1"/>
                </a:solidFill>
                <a:cs typeface="B Nazanin" panose="00000400000000000000" pitchFamily="2" charset="-78"/>
              </a:rPr>
              <a:t>سئو آکادمیک</a:t>
            </a:r>
            <a:endParaRPr lang="en-US" sz="1400" b="1" dirty="0">
              <a:solidFill>
                <a:schemeClr val="tx1"/>
              </a:solidFill>
              <a:cs typeface="B Nazanin" panose="00000400000000000000" pitchFamily="2" charset="-78"/>
            </a:endParaRPr>
          </a:p>
        </p:txBody>
      </p:sp>
      <p:sp>
        <p:nvSpPr>
          <p:cNvPr id="37" name="Rectangle: Rounded Corners 36">
            <a:hlinkClick r:id="rId16" action="ppaction://hlinksldjump"/>
            <a:extLst>
              <a:ext uri="{FF2B5EF4-FFF2-40B4-BE49-F238E27FC236}">
                <a16:creationId xmlns:a16="http://schemas.microsoft.com/office/drawing/2014/main" id="{52A6C8A2-6B1F-2ACC-B963-13E5D8822FA6}"/>
              </a:ext>
            </a:extLst>
          </p:cNvPr>
          <p:cNvSpPr/>
          <p:nvPr/>
        </p:nvSpPr>
        <p:spPr>
          <a:xfrm>
            <a:off x="10375297" y="597554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MaxQDA</a:t>
            </a:r>
            <a:endParaRPr lang="en-US" sz="1400" b="1" dirty="0">
              <a:solidFill>
                <a:schemeClr val="bg1"/>
              </a:solidFill>
              <a:cs typeface="B Nazanin" panose="00000400000000000000" pitchFamily="2" charset="-78"/>
            </a:endParaRPr>
          </a:p>
        </p:txBody>
      </p:sp>
      <p:sp>
        <p:nvSpPr>
          <p:cNvPr id="38" name="Rectangle: Rounded Corners 37">
            <a:hlinkClick r:id="rId17" action="ppaction://hlinksldjump"/>
            <a:extLst>
              <a:ext uri="{FF2B5EF4-FFF2-40B4-BE49-F238E27FC236}">
                <a16:creationId xmlns:a16="http://schemas.microsoft.com/office/drawing/2014/main" id="{9A3050F1-1C60-1F3C-2F74-A3D1AAA59AAE}"/>
              </a:ext>
            </a:extLst>
          </p:cNvPr>
          <p:cNvSpPr/>
          <p:nvPr/>
        </p:nvSpPr>
        <p:spPr>
          <a:xfrm>
            <a:off x="10375296" y="6396329"/>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روش‌های تحقیق منتخب</a:t>
            </a:r>
            <a:endParaRPr lang="en-US" sz="1400" b="1" dirty="0">
              <a:solidFill>
                <a:schemeClr val="bg1"/>
              </a:solidFill>
              <a:cs typeface="B Nazanin" panose="00000400000000000000" pitchFamily="2" charset="-78"/>
            </a:endParaRPr>
          </a:p>
        </p:txBody>
      </p:sp>
      <p:sp>
        <p:nvSpPr>
          <p:cNvPr id="39" name="Rectangle: Rounded Corners 38">
            <a:hlinkClick r:id="rId7" action="ppaction://hlinksldjump"/>
            <a:extLst>
              <a:ext uri="{FF2B5EF4-FFF2-40B4-BE49-F238E27FC236}">
                <a16:creationId xmlns:a16="http://schemas.microsoft.com/office/drawing/2014/main" id="{C0F1218E-DE22-6F0B-DE2D-8CDB7E0BA0B2}"/>
              </a:ext>
            </a:extLst>
          </p:cNvPr>
          <p:cNvSpPr/>
          <p:nvPr/>
        </p:nvSpPr>
        <p:spPr>
          <a:xfrm>
            <a:off x="10380825" y="2239233"/>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VOSViewer</a:t>
            </a:r>
            <a:endParaRPr lang="en-US" sz="14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2456697999"/>
      </p:ext>
    </p:extLst>
  </p:cSld>
  <p:clrMapOvr>
    <a:masterClrMapping/>
  </p:clrMapOvr>
  <p:transition spd="med">
    <p:pull/>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EO-pie-chart">
            <a:extLst>
              <a:ext uri="{FF2B5EF4-FFF2-40B4-BE49-F238E27FC236}">
                <a16:creationId xmlns:a16="http://schemas.microsoft.com/office/drawing/2014/main" id="{CCBEE58C-1A77-64D4-3703-61FB292976C5}"/>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14604" y="3201799"/>
            <a:ext cx="3170555" cy="2951480"/>
          </a:xfrm>
          <a:prstGeom prst="rect">
            <a:avLst/>
          </a:prstGeom>
          <a:noFill/>
          <a:ln>
            <a:noFill/>
          </a:ln>
        </p:spPr>
      </p:pic>
      <p:sp>
        <p:nvSpPr>
          <p:cNvPr id="3" name="Content Placeholder 2">
            <a:extLst>
              <a:ext uri="{FF2B5EF4-FFF2-40B4-BE49-F238E27FC236}">
                <a16:creationId xmlns:a16="http://schemas.microsoft.com/office/drawing/2014/main" id="{88DC496C-12BE-10FC-1946-B05AAF558520}"/>
              </a:ext>
            </a:extLst>
          </p:cNvPr>
          <p:cNvSpPr>
            <a:spLocks noGrp="1"/>
          </p:cNvSpPr>
          <p:nvPr>
            <p:ph idx="1"/>
          </p:nvPr>
        </p:nvSpPr>
        <p:spPr>
          <a:xfrm>
            <a:off x="214604" y="1268963"/>
            <a:ext cx="9685176" cy="2463282"/>
          </a:xfrm>
        </p:spPr>
        <p:txBody>
          <a:bodyPr>
            <a:normAutofit/>
          </a:bodyPr>
          <a:lstStyle/>
          <a:p>
            <a:pPr algn="just" rtl="1"/>
            <a:r>
              <a:rPr lang="fa-IR" b="1" dirty="0">
                <a:solidFill>
                  <a:schemeClr val="accent6">
                    <a:lumMod val="50000"/>
                  </a:schemeClr>
                </a:solidFill>
                <a:cs typeface="B Nazanin" panose="00000400000000000000" pitchFamily="2" charset="-78"/>
              </a:rPr>
              <a:t>رفتار کاربران را تحلیل می‌کنند</a:t>
            </a:r>
          </a:p>
          <a:p>
            <a:pPr algn="just" rtl="1"/>
            <a:r>
              <a:rPr lang="fa-IR" b="1" dirty="0">
                <a:solidFill>
                  <a:schemeClr val="accent6">
                    <a:lumMod val="50000"/>
                  </a:schemeClr>
                </a:solidFill>
                <a:cs typeface="B Nazanin" panose="00000400000000000000" pitchFamily="2" charset="-78"/>
              </a:rPr>
              <a:t>به نیاز کاربران پی می‌برند </a:t>
            </a:r>
          </a:p>
          <a:p>
            <a:pPr algn="just" rtl="1"/>
            <a:r>
              <a:rPr lang="fa-IR" b="1" dirty="0">
                <a:solidFill>
                  <a:schemeClr val="accent6">
                    <a:lumMod val="50000"/>
                  </a:schemeClr>
                </a:solidFill>
                <a:cs typeface="B Nazanin" panose="00000400000000000000" pitchFamily="2" charset="-78"/>
              </a:rPr>
              <a:t>مناسب‌ترین منابع را به آنها پیشنهاد می‌دهند</a:t>
            </a:r>
          </a:p>
          <a:p>
            <a:pPr marL="0" indent="0" algn="just" rtl="1">
              <a:buNone/>
            </a:pPr>
            <a:endParaRPr lang="fa-IR" dirty="0">
              <a:cs typeface="B Nazanin" panose="00000400000000000000" pitchFamily="2" charset="-78"/>
            </a:endParaRPr>
          </a:p>
        </p:txBody>
      </p:sp>
      <p:sp>
        <p:nvSpPr>
          <p:cNvPr id="6" name="Speech Bubble: Rectangle with Corners Rounded 5">
            <a:extLst>
              <a:ext uri="{FF2B5EF4-FFF2-40B4-BE49-F238E27FC236}">
                <a16:creationId xmlns:a16="http://schemas.microsoft.com/office/drawing/2014/main" id="{24DC910D-E279-A075-D062-0BCD2F976799}"/>
              </a:ext>
            </a:extLst>
          </p:cNvPr>
          <p:cNvSpPr/>
          <p:nvPr/>
        </p:nvSpPr>
        <p:spPr>
          <a:xfrm>
            <a:off x="3872205" y="3594487"/>
            <a:ext cx="6027576" cy="1987421"/>
          </a:xfrm>
          <a:prstGeom prst="wedgeRoundRectCallout">
            <a:avLst>
              <a:gd name="adj1" fmla="val -60545"/>
              <a:gd name="adj2" fmla="val 33862"/>
              <a:gd name="adj3" fmla="val 16667"/>
            </a:avLst>
          </a:prstGeom>
          <a:solidFill>
            <a:schemeClr val="accent5"/>
          </a:solidFill>
          <a:ln>
            <a:noFill/>
          </a:ln>
        </p:spPr>
        <p:style>
          <a:lnRef idx="0">
            <a:scrgbClr r="0" g="0" b="0"/>
          </a:lnRef>
          <a:fillRef idx="0">
            <a:scrgbClr r="0" g="0" b="0"/>
          </a:fillRef>
          <a:effectRef idx="0">
            <a:scrgbClr r="0" g="0" b="0"/>
          </a:effectRef>
          <a:fontRef idx="minor">
            <a:schemeClr val="lt1"/>
          </a:fontRef>
        </p:style>
        <p:txBody>
          <a:bodyPr rtlCol="0" anchor="ctr"/>
          <a:lstStyle/>
          <a:p>
            <a:pPr algn="just" rtl="1"/>
            <a:r>
              <a:rPr lang="fa-IR" sz="2400" dirty="0">
                <a:cs typeface="B Nazanin" panose="00000400000000000000" pitchFamily="2" charset="-78"/>
              </a:rPr>
              <a:t>بیش از </a:t>
            </a:r>
            <a:r>
              <a:rPr lang="fa-IR" sz="2400" b="1" dirty="0">
                <a:solidFill>
                  <a:srgbClr val="C00000"/>
                </a:solidFill>
                <a:cs typeface="B Nazanin" panose="00000400000000000000" pitchFamily="2" charset="-78"/>
              </a:rPr>
              <a:t>50 درصد</a:t>
            </a:r>
            <a:r>
              <a:rPr lang="fa-IR" sz="2400" dirty="0">
                <a:cs typeface="B Nazanin" panose="00000400000000000000" pitchFamily="2" charset="-78"/>
              </a:rPr>
              <a:t> از ترافیک انتشارات </a:t>
            </a:r>
            <a:r>
              <a:rPr lang="fa-IR" sz="2400" b="1" dirty="0">
                <a:solidFill>
                  <a:srgbClr val="FFC000"/>
                </a:solidFill>
                <a:cs typeface="B Nazanin" panose="00000400000000000000" pitchFamily="2" charset="-78"/>
              </a:rPr>
              <a:t>وایلی</a:t>
            </a:r>
            <a:r>
              <a:rPr lang="fa-IR" sz="2400" dirty="0">
                <a:cs typeface="B Nazanin" panose="00000400000000000000" pitchFamily="2" charset="-78"/>
              </a:rPr>
              <a:t> به طور مستقیم از </a:t>
            </a:r>
            <a:r>
              <a:rPr lang="fa-IR" sz="2400" b="1" dirty="0">
                <a:solidFill>
                  <a:schemeClr val="accent1">
                    <a:lumMod val="50000"/>
                  </a:schemeClr>
                </a:solidFill>
                <a:cs typeface="B Nazanin" panose="00000400000000000000" pitchFamily="2" charset="-78"/>
              </a:rPr>
              <a:t>گوگل، گوگل اسکالر </a:t>
            </a:r>
            <a:r>
              <a:rPr lang="fa-IR" sz="2400" dirty="0">
                <a:cs typeface="B Nazanin" panose="00000400000000000000" pitchFamily="2" charset="-78"/>
              </a:rPr>
              <a:t>و سایر موتورهای جستجو می‌آید. در نتیجه به دنبال کسب رتبه خوبی در نتایج جستجو است.</a:t>
            </a:r>
          </a:p>
        </p:txBody>
      </p:sp>
      <p:sp>
        <p:nvSpPr>
          <p:cNvPr id="5" name="Title 1">
            <a:extLst>
              <a:ext uri="{FF2B5EF4-FFF2-40B4-BE49-F238E27FC236}">
                <a16:creationId xmlns:a16="http://schemas.microsoft.com/office/drawing/2014/main" id="{FE74AA45-4E54-0345-1BAA-02552CCBE33A}"/>
              </a:ext>
            </a:extLst>
          </p:cNvPr>
          <p:cNvSpPr txBox="1">
            <a:spLocks/>
          </p:cNvSpPr>
          <p:nvPr/>
        </p:nvSpPr>
        <p:spPr>
          <a:xfrm>
            <a:off x="214604" y="365125"/>
            <a:ext cx="9685176" cy="707895"/>
          </a:xfrm>
          <a:prstGeom prst="rect">
            <a:avLst/>
          </a:prstGeom>
          <a:solidFill>
            <a:schemeClr val="accent1">
              <a:lumMod val="40000"/>
              <a:lumOff val="60000"/>
            </a:schemeClr>
          </a:solidFill>
        </p:spPr>
        <p:txBody>
          <a:bodyPr vert="horz" lIns="91440" tIns="45720" rIns="91440" bIns="45720" rtlCol="0" anchor="ctr">
            <a:normAutofit fontScale="9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r>
              <a:rPr lang="fa-IR" b="1" dirty="0">
                <a:cs typeface="B Nazanin" panose="00000400000000000000" pitchFamily="2" charset="-78"/>
              </a:rPr>
              <a:t>سئو آکادمیک » موتورهای جستجو هوشمند هستند!</a:t>
            </a:r>
            <a:endParaRPr lang="en-US" b="1" dirty="0">
              <a:cs typeface="B Nazanin" panose="00000400000000000000" pitchFamily="2" charset="-78"/>
            </a:endParaRPr>
          </a:p>
        </p:txBody>
      </p:sp>
      <p:sp>
        <p:nvSpPr>
          <p:cNvPr id="21" name="Rectangle 20">
            <a:extLst>
              <a:ext uri="{FF2B5EF4-FFF2-40B4-BE49-F238E27FC236}">
                <a16:creationId xmlns:a16="http://schemas.microsoft.com/office/drawing/2014/main" id="{1AF171F5-2CF2-EEA0-BE60-74733B37ABA0}"/>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Rectangle: Rounded Corners 21">
            <a:hlinkClick r:id="rId3" action="ppaction://hlinksldjump"/>
            <a:extLst>
              <a:ext uri="{FF2B5EF4-FFF2-40B4-BE49-F238E27FC236}">
                <a16:creationId xmlns:a16="http://schemas.microsoft.com/office/drawing/2014/main" id="{E5FD35CD-1E21-5D14-D055-F8EBEA58A253}"/>
              </a:ext>
            </a:extLst>
          </p:cNvPr>
          <p:cNvSpPr/>
          <p:nvPr/>
        </p:nvSpPr>
        <p:spPr>
          <a:xfrm>
            <a:off x="10375296" y="95654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DOI</a:t>
            </a:r>
          </a:p>
        </p:txBody>
      </p:sp>
      <p:sp>
        <p:nvSpPr>
          <p:cNvPr id="23" name="Rectangle: Rounded Corners 22">
            <a:hlinkClick r:id="rId4" action="ppaction://hlinksldjump"/>
            <a:extLst>
              <a:ext uri="{FF2B5EF4-FFF2-40B4-BE49-F238E27FC236}">
                <a16:creationId xmlns:a16="http://schemas.microsoft.com/office/drawing/2014/main" id="{6E1C944F-25F8-AA34-61FD-093A21DA7073}"/>
              </a:ext>
            </a:extLst>
          </p:cNvPr>
          <p:cNvSpPr/>
          <p:nvPr/>
        </p:nvSpPr>
        <p:spPr>
          <a:xfrm>
            <a:off x="10375296" y="55268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bg1"/>
                </a:solidFill>
                <a:cs typeface="B Nazanin" panose="00000400000000000000" pitchFamily="2" charset="-78"/>
              </a:rPr>
              <a:t>معرفی منابع</a:t>
            </a:r>
            <a:endParaRPr lang="en-US" sz="1400" b="1" dirty="0">
              <a:solidFill>
                <a:schemeClr val="bg1"/>
              </a:solidFill>
              <a:cs typeface="B Nazanin" panose="00000400000000000000" pitchFamily="2" charset="-78"/>
            </a:endParaRPr>
          </a:p>
        </p:txBody>
      </p:sp>
      <p:pic>
        <p:nvPicPr>
          <p:cNvPr id="24" name="Picture 23">
            <a:extLst>
              <a:ext uri="{FF2B5EF4-FFF2-40B4-BE49-F238E27FC236}">
                <a16:creationId xmlns:a16="http://schemas.microsoft.com/office/drawing/2014/main" id="{F0820CA0-642A-C47A-5BFF-EB0E62D600B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25" name="TextBox 24">
            <a:extLst>
              <a:ext uri="{FF2B5EF4-FFF2-40B4-BE49-F238E27FC236}">
                <a16:creationId xmlns:a16="http://schemas.microsoft.com/office/drawing/2014/main" id="{4DB48322-C84A-7E88-7D6F-9C17505A35DD}"/>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26" name="Rectangle: Rounded Corners 25">
            <a:hlinkClick r:id="rId6" action="ppaction://hlinksldjump"/>
            <a:extLst>
              <a:ext uri="{FF2B5EF4-FFF2-40B4-BE49-F238E27FC236}">
                <a16:creationId xmlns:a16="http://schemas.microsoft.com/office/drawing/2014/main" id="{AED60F67-2900-512E-CF44-807153CDB654}"/>
              </a:ext>
            </a:extLst>
          </p:cNvPr>
          <p:cNvSpPr/>
          <p:nvPr/>
        </p:nvSpPr>
        <p:spPr>
          <a:xfrm>
            <a:off x="10375296" y="138580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علم سنجی</a:t>
            </a:r>
            <a:endParaRPr lang="en-US" sz="1400" b="1" dirty="0">
              <a:solidFill>
                <a:schemeClr val="bg1"/>
              </a:solidFill>
              <a:cs typeface="B Nazanin" panose="00000400000000000000" pitchFamily="2" charset="-78"/>
            </a:endParaRPr>
          </a:p>
        </p:txBody>
      </p:sp>
      <p:sp>
        <p:nvSpPr>
          <p:cNvPr id="27" name="Rectangle: Rounded Corners 26">
            <a:hlinkClick r:id="rId7" action="ppaction://hlinksldjump"/>
            <a:extLst>
              <a:ext uri="{FF2B5EF4-FFF2-40B4-BE49-F238E27FC236}">
                <a16:creationId xmlns:a16="http://schemas.microsoft.com/office/drawing/2014/main" id="{09B942B9-9976-D2AB-3372-6E92AE4EBF1B}"/>
              </a:ext>
            </a:extLst>
          </p:cNvPr>
          <p:cNvSpPr/>
          <p:nvPr/>
        </p:nvSpPr>
        <p:spPr>
          <a:xfrm>
            <a:off x="10375296" y="1815066"/>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رتبه بندی نشریات</a:t>
            </a:r>
            <a:endParaRPr lang="en-US" sz="1400" b="1" dirty="0">
              <a:solidFill>
                <a:schemeClr val="bg1"/>
              </a:solidFill>
              <a:cs typeface="B Nazanin" panose="00000400000000000000" pitchFamily="2" charset="-78"/>
            </a:endParaRPr>
          </a:p>
        </p:txBody>
      </p:sp>
      <p:sp>
        <p:nvSpPr>
          <p:cNvPr id="28" name="Rectangle: Rounded Corners 27">
            <a:hlinkClick r:id="rId8" action="ppaction://hlinksldjump"/>
            <a:extLst>
              <a:ext uri="{FF2B5EF4-FFF2-40B4-BE49-F238E27FC236}">
                <a16:creationId xmlns:a16="http://schemas.microsoft.com/office/drawing/2014/main" id="{DA0F7680-6C87-5D60-BA96-227363A91F8C}"/>
              </a:ext>
            </a:extLst>
          </p:cNvPr>
          <p:cNvSpPr/>
          <p:nvPr/>
        </p:nvSpPr>
        <p:spPr>
          <a:xfrm>
            <a:off x="10375296" y="264309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دریافت مقاله</a:t>
            </a:r>
            <a:endParaRPr lang="en-US" sz="1400" b="1" dirty="0">
              <a:solidFill>
                <a:schemeClr val="bg1"/>
              </a:solidFill>
              <a:cs typeface="B Nazanin" panose="00000400000000000000" pitchFamily="2" charset="-78"/>
            </a:endParaRPr>
          </a:p>
        </p:txBody>
      </p:sp>
      <p:sp>
        <p:nvSpPr>
          <p:cNvPr id="29" name="Rectangle: Rounded Corners 28">
            <a:hlinkClick r:id="rId9" action="ppaction://hlinksldjump"/>
            <a:extLst>
              <a:ext uri="{FF2B5EF4-FFF2-40B4-BE49-F238E27FC236}">
                <a16:creationId xmlns:a16="http://schemas.microsoft.com/office/drawing/2014/main" id="{742BC5C2-CB17-7487-E97A-6FE6540CA2CF}"/>
              </a:ext>
            </a:extLst>
          </p:cNvPr>
          <p:cNvSpPr/>
          <p:nvPr/>
        </p:nvSpPr>
        <p:spPr>
          <a:xfrm>
            <a:off x="10375296" y="305541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سامانه پژوهشیار</a:t>
            </a:r>
            <a:endParaRPr lang="en-US" sz="1400" b="1" dirty="0">
              <a:solidFill>
                <a:schemeClr val="bg1"/>
              </a:solidFill>
              <a:cs typeface="B Nazanin" panose="00000400000000000000" pitchFamily="2" charset="-78"/>
            </a:endParaRPr>
          </a:p>
        </p:txBody>
      </p:sp>
      <p:sp>
        <p:nvSpPr>
          <p:cNvPr id="30" name="Rectangle: Rounded Corners 29">
            <a:hlinkClick r:id="rId10" action="ppaction://hlinksldjump"/>
            <a:extLst>
              <a:ext uri="{FF2B5EF4-FFF2-40B4-BE49-F238E27FC236}">
                <a16:creationId xmlns:a16="http://schemas.microsoft.com/office/drawing/2014/main" id="{EFC67F6B-939D-D08B-6EB9-65A24E9342DA}"/>
              </a:ext>
            </a:extLst>
          </p:cNvPr>
          <p:cNvSpPr/>
          <p:nvPr/>
        </p:nvSpPr>
        <p:spPr>
          <a:xfrm>
            <a:off x="10375296" y="347620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ORCID</a:t>
            </a:r>
          </a:p>
        </p:txBody>
      </p:sp>
      <p:sp>
        <p:nvSpPr>
          <p:cNvPr id="31" name="Rectangle: Rounded Corners 30">
            <a:hlinkClick r:id="rId11" action="ppaction://hlinksldjump"/>
            <a:extLst>
              <a:ext uri="{FF2B5EF4-FFF2-40B4-BE49-F238E27FC236}">
                <a16:creationId xmlns:a16="http://schemas.microsoft.com/office/drawing/2014/main" id="{98073B22-BADF-D6E6-E6F9-A5BC11B1E76C}"/>
              </a:ext>
            </a:extLst>
          </p:cNvPr>
          <p:cNvSpPr/>
          <p:nvPr/>
        </p:nvSpPr>
        <p:spPr>
          <a:xfrm>
            <a:off x="10375296" y="388852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ساختار مقاله</a:t>
            </a:r>
            <a:endParaRPr lang="en-US" sz="1400" b="1" dirty="0">
              <a:solidFill>
                <a:schemeClr val="bg1"/>
              </a:solidFill>
              <a:cs typeface="B Nazanin" panose="00000400000000000000" pitchFamily="2" charset="-78"/>
            </a:endParaRPr>
          </a:p>
        </p:txBody>
      </p:sp>
      <p:sp>
        <p:nvSpPr>
          <p:cNvPr id="32" name="Rectangle: Rounded Corners 31">
            <a:hlinkClick r:id="rId12" action="ppaction://hlinksldjump"/>
            <a:extLst>
              <a:ext uri="{FF2B5EF4-FFF2-40B4-BE49-F238E27FC236}">
                <a16:creationId xmlns:a16="http://schemas.microsoft.com/office/drawing/2014/main" id="{A68A245D-6C22-873A-3151-88B4468F6BBF}"/>
              </a:ext>
            </a:extLst>
          </p:cNvPr>
          <p:cNvSpPr/>
          <p:nvPr/>
        </p:nvSpPr>
        <p:spPr>
          <a:xfrm>
            <a:off x="10375296" y="43093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ارجاع دهی و نکات مهم</a:t>
            </a:r>
            <a:endParaRPr lang="en-US" sz="1400" b="1" dirty="0">
              <a:solidFill>
                <a:schemeClr val="bg1"/>
              </a:solidFill>
              <a:cs typeface="B Nazanin" panose="00000400000000000000" pitchFamily="2" charset="-78"/>
            </a:endParaRPr>
          </a:p>
        </p:txBody>
      </p:sp>
      <p:sp>
        <p:nvSpPr>
          <p:cNvPr id="33" name="Rectangle: Rounded Corners 32">
            <a:hlinkClick r:id="rId13" action="ppaction://hlinksldjump"/>
            <a:extLst>
              <a:ext uri="{FF2B5EF4-FFF2-40B4-BE49-F238E27FC236}">
                <a16:creationId xmlns:a16="http://schemas.microsoft.com/office/drawing/2014/main" id="{0F0ABE35-FF4B-E28D-D47B-D6E1DA56CB93}"/>
              </a:ext>
            </a:extLst>
          </p:cNvPr>
          <p:cNvSpPr/>
          <p:nvPr/>
        </p:nvSpPr>
        <p:spPr>
          <a:xfrm>
            <a:off x="10375296" y="473011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انواع مقاله</a:t>
            </a:r>
            <a:endParaRPr lang="en-US" sz="1400" b="1" dirty="0">
              <a:solidFill>
                <a:schemeClr val="bg1"/>
              </a:solidFill>
              <a:cs typeface="B Nazanin" panose="00000400000000000000" pitchFamily="2" charset="-78"/>
            </a:endParaRPr>
          </a:p>
        </p:txBody>
      </p:sp>
      <p:sp>
        <p:nvSpPr>
          <p:cNvPr id="34" name="Rectangle: Rounded Corners 33">
            <a:hlinkClick r:id="rId14" action="ppaction://hlinksldjump"/>
            <a:extLst>
              <a:ext uri="{FF2B5EF4-FFF2-40B4-BE49-F238E27FC236}">
                <a16:creationId xmlns:a16="http://schemas.microsoft.com/office/drawing/2014/main" id="{A85E710C-E5C2-4693-4EED-C99517BBDDD3}"/>
              </a:ext>
            </a:extLst>
          </p:cNvPr>
          <p:cNvSpPr/>
          <p:nvPr/>
        </p:nvSpPr>
        <p:spPr>
          <a:xfrm>
            <a:off x="10375296" y="515090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پذیرش و داوری</a:t>
            </a:r>
            <a:endParaRPr lang="en-US" sz="1400" b="1" dirty="0">
              <a:solidFill>
                <a:schemeClr val="bg1"/>
              </a:solidFill>
              <a:cs typeface="B Nazanin" panose="00000400000000000000" pitchFamily="2" charset="-78"/>
            </a:endParaRPr>
          </a:p>
        </p:txBody>
      </p:sp>
      <p:sp>
        <p:nvSpPr>
          <p:cNvPr id="35" name="Rectangle: Rounded Corners 34">
            <a:hlinkClick r:id="rId15" action="ppaction://hlinksldjump"/>
            <a:extLst>
              <a:ext uri="{FF2B5EF4-FFF2-40B4-BE49-F238E27FC236}">
                <a16:creationId xmlns:a16="http://schemas.microsoft.com/office/drawing/2014/main" id="{AF65EC5D-5380-D8BF-626B-CA619A1A8B1E}"/>
              </a:ext>
            </a:extLst>
          </p:cNvPr>
          <p:cNvSpPr/>
          <p:nvPr/>
        </p:nvSpPr>
        <p:spPr>
          <a:xfrm>
            <a:off x="10375296" y="5563220"/>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tx1"/>
                </a:solidFill>
                <a:cs typeface="B Nazanin" panose="00000400000000000000" pitchFamily="2" charset="-78"/>
              </a:rPr>
              <a:t>سئو آکادمیک</a:t>
            </a:r>
            <a:endParaRPr lang="en-US" sz="1400" b="1" dirty="0">
              <a:solidFill>
                <a:schemeClr val="tx1"/>
              </a:solidFill>
              <a:cs typeface="B Nazanin" panose="00000400000000000000" pitchFamily="2" charset="-78"/>
            </a:endParaRPr>
          </a:p>
        </p:txBody>
      </p:sp>
      <p:sp>
        <p:nvSpPr>
          <p:cNvPr id="36" name="Rectangle: Rounded Corners 35">
            <a:hlinkClick r:id="rId16" action="ppaction://hlinksldjump"/>
            <a:extLst>
              <a:ext uri="{FF2B5EF4-FFF2-40B4-BE49-F238E27FC236}">
                <a16:creationId xmlns:a16="http://schemas.microsoft.com/office/drawing/2014/main" id="{4A45050E-D542-8366-4617-FA48B2F8D79E}"/>
              </a:ext>
            </a:extLst>
          </p:cNvPr>
          <p:cNvSpPr/>
          <p:nvPr/>
        </p:nvSpPr>
        <p:spPr>
          <a:xfrm>
            <a:off x="10375297" y="597554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MaxQDA</a:t>
            </a:r>
            <a:endParaRPr lang="en-US" sz="1400" b="1" dirty="0">
              <a:solidFill>
                <a:schemeClr val="bg1"/>
              </a:solidFill>
              <a:cs typeface="B Nazanin" panose="00000400000000000000" pitchFamily="2" charset="-78"/>
            </a:endParaRPr>
          </a:p>
        </p:txBody>
      </p:sp>
      <p:sp>
        <p:nvSpPr>
          <p:cNvPr id="37" name="Rectangle: Rounded Corners 36">
            <a:hlinkClick r:id="rId17" action="ppaction://hlinksldjump"/>
            <a:extLst>
              <a:ext uri="{FF2B5EF4-FFF2-40B4-BE49-F238E27FC236}">
                <a16:creationId xmlns:a16="http://schemas.microsoft.com/office/drawing/2014/main" id="{8B87C305-08EB-6949-D0B7-D3B25501F08C}"/>
              </a:ext>
            </a:extLst>
          </p:cNvPr>
          <p:cNvSpPr/>
          <p:nvPr/>
        </p:nvSpPr>
        <p:spPr>
          <a:xfrm>
            <a:off x="10375296" y="6396329"/>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روش‌های تحقیق منتخب</a:t>
            </a:r>
            <a:endParaRPr lang="en-US" sz="1400" b="1" dirty="0">
              <a:solidFill>
                <a:schemeClr val="bg1"/>
              </a:solidFill>
              <a:cs typeface="B Nazanin" panose="00000400000000000000" pitchFamily="2" charset="-78"/>
            </a:endParaRPr>
          </a:p>
        </p:txBody>
      </p:sp>
      <p:sp>
        <p:nvSpPr>
          <p:cNvPr id="38" name="Rectangle: Rounded Corners 37">
            <a:hlinkClick r:id="rId7" action="ppaction://hlinksldjump"/>
            <a:extLst>
              <a:ext uri="{FF2B5EF4-FFF2-40B4-BE49-F238E27FC236}">
                <a16:creationId xmlns:a16="http://schemas.microsoft.com/office/drawing/2014/main" id="{BF250864-64BC-4FB8-6539-6500D78C18C1}"/>
              </a:ext>
            </a:extLst>
          </p:cNvPr>
          <p:cNvSpPr/>
          <p:nvPr/>
        </p:nvSpPr>
        <p:spPr>
          <a:xfrm>
            <a:off x="10380825" y="2239233"/>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VOSViewer</a:t>
            </a:r>
            <a:endParaRPr lang="en-US" sz="14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3493430422"/>
      </p:ext>
    </p:extLst>
  </p:cSld>
  <p:clrMapOvr>
    <a:masterClrMapping/>
  </p:clrMapOvr>
  <p:transition spd="med">
    <p:pull/>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F88EFD3-7300-B1AD-604D-FE8C5DE3E5D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9086" y="3993966"/>
            <a:ext cx="3041779" cy="2284305"/>
          </a:xfrm>
          <a:prstGeom prst="rect">
            <a:avLst/>
          </a:prstGeom>
        </p:spPr>
      </p:pic>
      <p:sp>
        <p:nvSpPr>
          <p:cNvPr id="3" name="Content Placeholder 2">
            <a:extLst>
              <a:ext uri="{FF2B5EF4-FFF2-40B4-BE49-F238E27FC236}">
                <a16:creationId xmlns:a16="http://schemas.microsoft.com/office/drawing/2014/main" id="{88DC496C-12BE-10FC-1946-B05AAF558520}"/>
              </a:ext>
            </a:extLst>
          </p:cNvPr>
          <p:cNvSpPr>
            <a:spLocks noGrp="1"/>
          </p:cNvSpPr>
          <p:nvPr>
            <p:ph idx="1"/>
          </p:nvPr>
        </p:nvSpPr>
        <p:spPr>
          <a:xfrm>
            <a:off x="214604" y="1287624"/>
            <a:ext cx="9685176" cy="4889339"/>
          </a:xfrm>
        </p:spPr>
        <p:txBody>
          <a:bodyPr>
            <a:normAutofit/>
          </a:bodyPr>
          <a:lstStyle/>
          <a:p>
            <a:pPr algn="r" rtl="1"/>
            <a:r>
              <a:rPr lang="fa-IR" b="1" dirty="0">
                <a:solidFill>
                  <a:srgbClr val="C00000"/>
                </a:solidFill>
                <a:cs typeface="B Nazanin" panose="00000400000000000000" pitchFamily="2" charset="-78"/>
              </a:rPr>
              <a:t>تازگی</a:t>
            </a:r>
            <a:r>
              <a:rPr lang="fa-IR" dirty="0">
                <a:cs typeface="B Nazanin" panose="00000400000000000000" pitchFamily="2" charset="-78"/>
              </a:rPr>
              <a:t> ایجاد مطلب (تازگی ایجاد، بحث و ارجاع)</a:t>
            </a:r>
          </a:p>
          <a:p>
            <a:pPr algn="r" rtl="1"/>
            <a:r>
              <a:rPr lang="fa-IR" b="1" dirty="0">
                <a:solidFill>
                  <a:srgbClr val="C00000"/>
                </a:solidFill>
                <a:cs typeface="B Nazanin" panose="00000400000000000000" pitchFamily="2" charset="-78"/>
              </a:rPr>
              <a:t>تنوع بحث </a:t>
            </a:r>
            <a:r>
              <a:rPr lang="fa-IR" dirty="0">
                <a:cs typeface="B Nazanin" panose="00000400000000000000" pitchFamily="2" charset="-78"/>
              </a:rPr>
              <a:t>مربوط به کلید واژه‌های اصلی</a:t>
            </a:r>
          </a:p>
          <a:p>
            <a:pPr algn="r" rtl="1"/>
            <a:r>
              <a:rPr lang="fa-IR" dirty="0">
                <a:cs typeface="B Nazanin" panose="00000400000000000000" pitchFamily="2" charset="-78"/>
              </a:rPr>
              <a:t>اشتراک از طریق </a:t>
            </a:r>
            <a:r>
              <a:rPr lang="fa-IR" b="1" dirty="0">
                <a:solidFill>
                  <a:srgbClr val="C00000"/>
                </a:solidFill>
                <a:cs typeface="B Nazanin" panose="00000400000000000000" pitchFamily="2" charset="-78"/>
              </a:rPr>
              <a:t>مراجع موضوعی </a:t>
            </a:r>
            <a:r>
              <a:rPr lang="fa-IR" dirty="0">
                <a:solidFill>
                  <a:schemeClr val="accent5">
                    <a:lumMod val="50000"/>
                  </a:schemeClr>
                </a:solidFill>
                <a:cs typeface="B Nazanin" panose="00000400000000000000" pitchFamily="2" charset="-78"/>
              </a:rPr>
              <a:t>(علمی، فردی، گروهی، سازمانی و...)</a:t>
            </a:r>
          </a:p>
          <a:p>
            <a:pPr lvl="1" algn="r" rtl="1"/>
            <a:r>
              <a:rPr lang="fa-IR" dirty="0">
                <a:solidFill>
                  <a:schemeClr val="accent2">
                    <a:lumMod val="50000"/>
                  </a:schemeClr>
                </a:solidFill>
                <a:cs typeface="B Nazanin" panose="00000400000000000000" pitchFamily="2" charset="-78"/>
              </a:rPr>
              <a:t>(موارد غیر مرتبط، هرزنامه تشخیص داده می‌شود)</a:t>
            </a:r>
          </a:p>
          <a:p>
            <a:pPr algn="r" rtl="1"/>
            <a:r>
              <a:rPr lang="fa-IR" b="1" dirty="0">
                <a:solidFill>
                  <a:srgbClr val="C00000"/>
                </a:solidFill>
                <a:cs typeface="B Nazanin" panose="00000400000000000000" pitchFamily="2" charset="-78"/>
              </a:rPr>
              <a:t>تمایز</a:t>
            </a:r>
            <a:r>
              <a:rPr lang="fa-IR" dirty="0">
                <a:solidFill>
                  <a:schemeClr val="tx1">
                    <a:lumMod val="95000"/>
                    <a:lumOff val="5000"/>
                  </a:schemeClr>
                </a:solidFill>
                <a:cs typeface="B Nazanin" panose="00000400000000000000" pitchFamily="2" charset="-78"/>
              </a:rPr>
              <a:t> از دیگران </a:t>
            </a:r>
            <a:r>
              <a:rPr lang="fa-IR" dirty="0">
                <a:solidFill>
                  <a:schemeClr val="accent5">
                    <a:lumMod val="50000"/>
                  </a:schemeClr>
                </a:solidFill>
                <a:cs typeface="B Nazanin" panose="00000400000000000000" pitchFamily="2" charset="-78"/>
              </a:rPr>
              <a:t>(خلاصه تصویری، عکس، فیلم، اینفوگرافیک، هشتگ)</a:t>
            </a:r>
          </a:p>
          <a:p>
            <a:pPr algn="r" rtl="1"/>
            <a:r>
              <a:rPr lang="fa-IR" b="1" dirty="0">
                <a:solidFill>
                  <a:srgbClr val="C00000"/>
                </a:solidFill>
                <a:cs typeface="B Nazanin" panose="00000400000000000000" pitchFamily="2" charset="-78"/>
              </a:rPr>
              <a:t>وابستگی</a:t>
            </a:r>
            <a:r>
              <a:rPr lang="fa-IR" dirty="0">
                <a:solidFill>
                  <a:schemeClr val="accent5">
                    <a:lumMod val="50000"/>
                  </a:schemeClr>
                </a:solidFill>
                <a:cs typeface="B Nazanin" panose="00000400000000000000" pitchFamily="2" charset="-78"/>
              </a:rPr>
              <a:t> (</a:t>
            </a:r>
            <a:r>
              <a:rPr lang="en-US" dirty="0">
                <a:solidFill>
                  <a:schemeClr val="accent5">
                    <a:lumMod val="50000"/>
                  </a:schemeClr>
                </a:solidFill>
                <a:cs typeface="B Nazanin" panose="00000400000000000000" pitchFamily="2" charset="-78"/>
              </a:rPr>
              <a:t>Affiliation</a:t>
            </a:r>
            <a:r>
              <a:rPr lang="fa-IR" dirty="0">
                <a:solidFill>
                  <a:schemeClr val="accent5">
                    <a:lumMod val="50000"/>
                  </a:schemeClr>
                </a:solidFill>
                <a:cs typeface="B Nazanin" panose="00000400000000000000" pitchFamily="2" charset="-78"/>
              </a:rPr>
              <a:t>)</a:t>
            </a:r>
          </a:p>
          <a:p>
            <a:pPr algn="r" rtl="1"/>
            <a:endParaRPr lang="en-US" b="1" dirty="0">
              <a:solidFill>
                <a:schemeClr val="accent5">
                  <a:lumMod val="50000"/>
                </a:schemeClr>
              </a:solidFill>
              <a:cs typeface="B Nazanin" panose="00000400000000000000" pitchFamily="2" charset="-78"/>
            </a:endParaRPr>
          </a:p>
          <a:p>
            <a:pPr algn="r" rtl="1"/>
            <a:endParaRPr lang="fa-IR" dirty="0">
              <a:cs typeface="B Nazanin" panose="00000400000000000000" pitchFamily="2" charset="-78"/>
            </a:endParaRPr>
          </a:p>
        </p:txBody>
      </p:sp>
      <p:sp>
        <p:nvSpPr>
          <p:cNvPr id="5" name="Title 1">
            <a:extLst>
              <a:ext uri="{FF2B5EF4-FFF2-40B4-BE49-F238E27FC236}">
                <a16:creationId xmlns:a16="http://schemas.microsoft.com/office/drawing/2014/main" id="{3FF7F94A-2809-60E4-FEC7-45DD04A2C551}"/>
              </a:ext>
            </a:extLst>
          </p:cNvPr>
          <p:cNvSpPr txBox="1">
            <a:spLocks/>
          </p:cNvSpPr>
          <p:nvPr/>
        </p:nvSpPr>
        <p:spPr>
          <a:xfrm>
            <a:off x="214604" y="365125"/>
            <a:ext cx="9685176" cy="707895"/>
          </a:xfrm>
          <a:prstGeom prst="rect">
            <a:avLst/>
          </a:prstGeom>
          <a:solidFill>
            <a:schemeClr val="accent1">
              <a:lumMod val="40000"/>
              <a:lumOff val="60000"/>
            </a:schemeClr>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r>
              <a:rPr lang="fa-IR" b="1" dirty="0">
                <a:cs typeface="B Nazanin" panose="00000400000000000000" pitchFamily="2" charset="-78"/>
              </a:rPr>
              <a:t>سئو آکادمیک » رفتار موتورهای جستجو</a:t>
            </a:r>
            <a:endParaRPr lang="en-US" b="1" dirty="0">
              <a:cs typeface="B Nazanin" panose="00000400000000000000" pitchFamily="2" charset="-78"/>
            </a:endParaRPr>
          </a:p>
        </p:txBody>
      </p:sp>
      <p:sp>
        <p:nvSpPr>
          <p:cNvPr id="20" name="Rectangle 19">
            <a:extLst>
              <a:ext uri="{FF2B5EF4-FFF2-40B4-BE49-F238E27FC236}">
                <a16:creationId xmlns:a16="http://schemas.microsoft.com/office/drawing/2014/main" id="{020EC319-4E3F-0C04-F7B1-09707448F468}"/>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Rounded Corners 20">
            <a:hlinkClick r:id="rId3" action="ppaction://hlinksldjump"/>
            <a:extLst>
              <a:ext uri="{FF2B5EF4-FFF2-40B4-BE49-F238E27FC236}">
                <a16:creationId xmlns:a16="http://schemas.microsoft.com/office/drawing/2014/main" id="{04613944-6466-FB1A-22F2-27B46B06953C}"/>
              </a:ext>
            </a:extLst>
          </p:cNvPr>
          <p:cNvSpPr/>
          <p:nvPr/>
        </p:nvSpPr>
        <p:spPr>
          <a:xfrm>
            <a:off x="10375296" y="95654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DOI</a:t>
            </a:r>
          </a:p>
        </p:txBody>
      </p:sp>
      <p:sp>
        <p:nvSpPr>
          <p:cNvPr id="22" name="Rectangle: Rounded Corners 21">
            <a:hlinkClick r:id="rId4" action="ppaction://hlinksldjump"/>
            <a:extLst>
              <a:ext uri="{FF2B5EF4-FFF2-40B4-BE49-F238E27FC236}">
                <a16:creationId xmlns:a16="http://schemas.microsoft.com/office/drawing/2014/main" id="{F91B40F0-6685-BDF9-3298-787FBF636886}"/>
              </a:ext>
            </a:extLst>
          </p:cNvPr>
          <p:cNvSpPr/>
          <p:nvPr/>
        </p:nvSpPr>
        <p:spPr>
          <a:xfrm>
            <a:off x="10375296" y="55268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bg1"/>
                </a:solidFill>
                <a:cs typeface="B Nazanin" panose="00000400000000000000" pitchFamily="2" charset="-78"/>
              </a:rPr>
              <a:t>معرفی منابع</a:t>
            </a:r>
            <a:endParaRPr lang="en-US" sz="1400" b="1" dirty="0">
              <a:solidFill>
                <a:schemeClr val="bg1"/>
              </a:solidFill>
              <a:cs typeface="B Nazanin" panose="00000400000000000000" pitchFamily="2" charset="-78"/>
            </a:endParaRPr>
          </a:p>
        </p:txBody>
      </p:sp>
      <p:pic>
        <p:nvPicPr>
          <p:cNvPr id="23" name="Picture 22">
            <a:extLst>
              <a:ext uri="{FF2B5EF4-FFF2-40B4-BE49-F238E27FC236}">
                <a16:creationId xmlns:a16="http://schemas.microsoft.com/office/drawing/2014/main" id="{CED9AA2F-E737-25B8-1ACC-656AE6F73FC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24" name="TextBox 23">
            <a:extLst>
              <a:ext uri="{FF2B5EF4-FFF2-40B4-BE49-F238E27FC236}">
                <a16:creationId xmlns:a16="http://schemas.microsoft.com/office/drawing/2014/main" id="{69A4399D-2DAB-7080-4D1F-0FD045042842}"/>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25" name="Rectangle: Rounded Corners 24">
            <a:hlinkClick r:id="rId6" action="ppaction://hlinksldjump"/>
            <a:extLst>
              <a:ext uri="{FF2B5EF4-FFF2-40B4-BE49-F238E27FC236}">
                <a16:creationId xmlns:a16="http://schemas.microsoft.com/office/drawing/2014/main" id="{11428C72-4217-FDB2-5878-FFA62D353614}"/>
              </a:ext>
            </a:extLst>
          </p:cNvPr>
          <p:cNvSpPr/>
          <p:nvPr/>
        </p:nvSpPr>
        <p:spPr>
          <a:xfrm>
            <a:off x="10375296" y="138580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علم سنجی</a:t>
            </a:r>
            <a:endParaRPr lang="en-US" sz="1400" b="1" dirty="0">
              <a:solidFill>
                <a:schemeClr val="bg1"/>
              </a:solidFill>
              <a:cs typeface="B Nazanin" panose="00000400000000000000" pitchFamily="2" charset="-78"/>
            </a:endParaRPr>
          </a:p>
        </p:txBody>
      </p:sp>
      <p:sp>
        <p:nvSpPr>
          <p:cNvPr id="26" name="Rectangle: Rounded Corners 25">
            <a:hlinkClick r:id="rId7" action="ppaction://hlinksldjump"/>
            <a:extLst>
              <a:ext uri="{FF2B5EF4-FFF2-40B4-BE49-F238E27FC236}">
                <a16:creationId xmlns:a16="http://schemas.microsoft.com/office/drawing/2014/main" id="{246794A1-F435-BE1E-29C5-901A71BD4116}"/>
              </a:ext>
            </a:extLst>
          </p:cNvPr>
          <p:cNvSpPr/>
          <p:nvPr/>
        </p:nvSpPr>
        <p:spPr>
          <a:xfrm>
            <a:off x="10375296" y="1815066"/>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رتبه بندی نشریات</a:t>
            </a:r>
            <a:endParaRPr lang="en-US" sz="1400" b="1" dirty="0">
              <a:solidFill>
                <a:schemeClr val="bg1"/>
              </a:solidFill>
              <a:cs typeface="B Nazanin" panose="00000400000000000000" pitchFamily="2" charset="-78"/>
            </a:endParaRPr>
          </a:p>
        </p:txBody>
      </p:sp>
      <p:sp>
        <p:nvSpPr>
          <p:cNvPr id="27" name="Rectangle: Rounded Corners 26">
            <a:hlinkClick r:id="rId8" action="ppaction://hlinksldjump"/>
            <a:extLst>
              <a:ext uri="{FF2B5EF4-FFF2-40B4-BE49-F238E27FC236}">
                <a16:creationId xmlns:a16="http://schemas.microsoft.com/office/drawing/2014/main" id="{17D23846-F393-7914-E13D-32A78AE919CA}"/>
              </a:ext>
            </a:extLst>
          </p:cNvPr>
          <p:cNvSpPr/>
          <p:nvPr/>
        </p:nvSpPr>
        <p:spPr>
          <a:xfrm>
            <a:off x="10375296" y="264309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دریافت مقاله</a:t>
            </a:r>
            <a:endParaRPr lang="en-US" sz="1400" b="1" dirty="0">
              <a:solidFill>
                <a:schemeClr val="bg1"/>
              </a:solidFill>
              <a:cs typeface="B Nazanin" panose="00000400000000000000" pitchFamily="2" charset="-78"/>
            </a:endParaRPr>
          </a:p>
        </p:txBody>
      </p:sp>
      <p:sp>
        <p:nvSpPr>
          <p:cNvPr id="28" name="Rectangle: Rounded Corners 27">
            <a:hlinkClick r:id="rId9" action="ppaction://hlinksldjump"/>
            <a:extLst>
              <a:ext uri="{FF2B5EF4-FFF2-40B4-BE49-F238E27FC236}">
                <a16:creationId xmlns:a16="http://schemas.microsoft.com/office/drawing/2014/main" id="{CD349D3B-894C-7963-BAE0-D4DC075D5AE1}"/>
              </a:ext>
            </a:extLst>
          </p:cNvPr>
          <p:cNvSpPr/>
          <p:nvPr/>
        </p:nvSpPr>
        <p:spPr>
          <a:xfrm>
            <a:off x="10375296" y="305541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سامانه پژوهشیار</a:t>
            </a:r>
            <a:endParaRPr lang="en-US" sz="1400" b="1" dirty="0">
              <a:solidFill>
                <a:schemeClr val="bg1"/>
              </a:solidFill>
              <a:cs typeface="B Nazanin" panose="00000400000000000000" pitchFamily="2" charset="-78"/>
            </a:endParaRPr>
          </a:p>
        </p:txBody>
      </p:sp>
      <p:sp>
        <p:nvSpPr>
          <p:cNvPr id="29" name="Rectangle: Rounded Corners 28">
            <a:hlinkClick r:id="rId10" action="ppaction://hlinksldjump"/>
            <a:extLst>
              <a:ext uri="{FF2B5EF4-FFF2-40B4-BE49-F238E27FC236}">
                <a16:creationId xmlns:a16="http://schemas.microsoft.com/office/drawing/2014/main" id="{401287DF-A36B-0024-7457-24C6A14E46C3}"/>
              </a:ext>
            </a:extLst>
          </p:cNvPr>
          <p:cNvSpPr/>
          <p:nvPr/>
        </p:nvSpPr>
        <p:spPr>
          <a:xfrm>
            <a:off x="10375296" y="347620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ORCID</a:t>
            </a:r>
          </a:p>
        </p:txBody>
      </p:sp>
      <p:sp>
        <p:nvSpPr>
          <p:cNvPr id="30" name="Rectangle: Rounded Corners 29">
            <a:hlinkClick r:id="rId11" action="ppaction://hlinksldjump"/>
            <a:extLst>
              <a:ext uri="{FF2B5EF4-FFF2-40B4-BE49-F238E27FC236}">
                <a16:creationId xmlns:a16="http://schemas.microsoft.com/office/drawing/2014/main" id="{F84E0C37-7740-281C-5356-05268B6D2BEC}"/>
              </a:ext>
            </a:extLst>
          </p:cNvPr>
          <p:cNvSpPr/>
          <p:nvPr/>
        </p:nvSpPr>
        <p:spPr>
          <a:xfrm>
            <a:off x="10375296" y="388852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ساختار مقاله</a:t>
            </a:r>
            <a:endParaRPr lang="en-US" sz="1400" b="1" dirty="0">
              <a:solidFill>
                <a:schemeClr val="bg1"/>
              </a:solidFill>
              <a:cs typeface="B Nazanin" panose="00000400000000000000" pitchFamily="2" charset="-78"/>
            </a:endParaRPr>
          </a:p>
        </p:txBody>
      </p:sp>
      <p:sp>
        <p:nvSpPr>
          <p:cNvPr id="31" name="Rectangle: Rounded Corners 30">
            <a:hlinkClick r:id="rId12" action="ppaction://hlinksldjump"/>
            <a:extLst>
              <a:ext uri="{FF2B5EF4-FFF2-40B4-BE49-F238E27FC236}">
                <a16:creationId xmlns:a16="http://schemas.microsoft.com/office/drawing/2014/main" id="{47875ED0-697F-3D3C-DAE2-88701714FF89}"/>
              </a:ext>
            </a:extLst>
          </p:cNvPr>
          <p:cNvSpPr/>
          <p:nvPr/>
        </p:nvSpPr>
        <p:spPr>
          <a:xfrm>
            <a:off x="10375296" y="43093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ارجاع دهی و نکات مهم</a:t>
            </a:r>
            <a:endParaRPr lang="en-US" sz="1400" b="1" dirty="0">
              <a:solidFill>
                <a:schemeClr val="bg1"/>
              </a:solidFill>
              <a:cs typeface="B Nazanin" panose="00000400000000000000" pitchFamily="2" charset="-78"/>
            </a:endParaRPr>
          </a:p>
        </p:txBody>
      </p:sp>
      <p:sp>
        <p:nvSpPr>
          <p:cNvPr id="32" name="Rectangle: Rounded Corners 31">
            <a:hlinkClick r:id="rId13" action="ppaction://hlinksldjump"/>
            <a:extLst>
              <a:ext uri="{FF2B5EF4-FFF2-40B4-BE49-F238E27FC236}">
                <a16:creationId xmlns:a16="http://schemas.microsoft.com/office/drawing/2014/main" id="{DFDDBBFF-C5D9-1EA9-B84C-1A0DC9B4690D}"/>
              </a:ext>
            </a:extLst>
          </p:cNvPr>
          <p:cNvSpPr/>
          <p:nvPr/>
        </p:nvSpPr>
        <p:spPr>
          <a:xfrm>
            <a:off x="10375296" y="473011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انواع مقاله</a:t>
            </a:r>
            <a:endParaRPr lang="en-US" sz="1400" b="1" dirty="0">
              <a:solidFill>
                <a:schemeClr val="bg1"/>
              </a:solidFill>
              <a:cs typeface="B Nazanin" panose="00000400000000000000" pitchFamily="2" charset="-78"/>
            </a:endParaRPr>
          </a:p>
        </p:txBody>
      </p:sp>
      <p:sp>
        <p:nvSpPr>
          <p:cNvPr id="33" name="Rectangle: Rounded Corners 32">
            <a:hlinkClick r:id="rId14" action="ppaction://hlinksldjump"/>
            <a:extLst>
              <a:ext uri="{FF2B5EF4-FFF2-40B4-BE49-F238E27FC236}">
                <a16:creationId xmlns:a16="http://schemas.microsoft.com/office/drawing/2014/main" id="{B88D42FB-008A-73D9-789E-9D19CF2812C0}"/>
              </a:ext>
            </a:extLst>
          </p:cNvPr>
          <p:cNvSpPr/>
          <p:nvPr/>
        </p:nvSpPr>
        <p:spPr>
          <a:xfrm>
            <a:off x="10375296" y="515090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پذیرش و داوری</a:t>
            </a:r>
            <a:endParaRPr lang="en-US" sz="1400" b="1" dirty="0">
              <a:solidFill>
                <a:schemeClr val="bg1"/>
              </a:solidFill>
              <a:cs typeface="B Nazanin" panose="00000400000000000000" pitchFamily="2" charset="-78"/>
            </a:endParaRPr>
          </a:p>
        </p:txBody>
      </p:sp>
      <p:sp>
        <p:nvSpPr>
          <p:cNvPr id="34" name="Rectangle: Rounded Corners 33">
            <a:hlinkClick r:id="rId15" action="ppaction://hlinksldjump"/>
            <a:extLst>
              <a:ext uri="{FF2B5EF4-FFF2-40B4-BE49-F238E27FC236}">
                <a16:creationId xmlns:a16="http://schemas.microsoft.com/office/drawing/2014/main" id="{185D944C-94A9-CD0B-5A14-721E139388A5}"/>
              </a:ext>
            </a:extLst>
          </p:cNvPr>
          <p:cNvSpPr/>
          <p:nvPr/>
        </p:nvSpPr>
        <p:spPr>
          <a:xfrm>
            <a:off x="10375296" y="5563220"/>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tx1"/>
                </a:solidFill>
                <a:cs typeface="B Nazanin" panose="00000400000000000000" pitchFamily="2" charset="-78"/>
              </a:rPr>
              <a:t>سئو آکادمیک</a:t>
            </a:r>
            <a:endParaRPr lang="en-US" sz="1400" b="1" dirty="0">
              <a:solidFill>
                <a:schemeClr val="tx1"/>
              </a:solidFill>
              <a:cs typeface="B Nazanin" panose="00000400000000000000" pitchFamily="2" charset="-78"/>
            </a:endParaRPr>
          </a:p>
        </p:txBody>
      </p:sp>
      <p:sp>
        <p:nvSpPr>
          <p:cNvPr id="35" name="Rectangle: Rounded Corners 34">
            <a:hlinkClick r:id="rId16" action="ppaction://hlinksldjump"/>
            <a:extLst>
              <a:ext uri="{FF2B5EF4-FFF2-40B4-BE49-F238E27FC236}">
                <a16:creationId xmlns:a16="http://schemas.microsoft.com/office/drawing/2014/main" id="{A8EB962D-CD9B-EBFF-5C5B-A89C8BDAFD73}"/>
              </a:ext>
            </a:extLst>
          </p:cNvPr>
          <p:cNvSpPr/>
          <p:nvPr/>
        </p:nvSpPr>
        <p:spPr>
          <a:xfrm>
            <a:off x="10375297" y="597554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MaxQDA</a:t>
            </a:r>
            <a:endParaRPr lang="en-US" sz="1400" b="1" dirty="0">
              <a:solidFill>
                <a:schemeClr val="bg1"/>
              </a:solidFill>
              <a:cs typeface="B Nazanin" panose="00000400000000000000" pitchFamily="2" charset="-78"/>
            </a:endParaRPr>
          </a:p>
        </p:txBody>
      </p:sp>
      <p:sp>
        <p:nvSpPr>
          <p:cNvPr id="36" name="Rectangle: Rounded Corners 35">
            <a:hlinkClick r:id="rId17" action="ppaction://hlinksldjump"/>
            <a:extLst>
              <a:ext uri="{FF2B5EF4-FFF2-40B4-BE49-F238E27FC236}">
                <a16:creationId xmlns:a16="http://schemas.microsoft.com/office/drawing/2014/main" id="{4D9F9AE7-3CAA-34BB-6C07-B2E2142817C3}"/>
              </a:ext>
            </a:extLst>
          </p:cNvPr>
          <p:cNvSpPr/>
          <p:nvPr/>
        </p:nvSpPr>
        <p:spPr>
          <a:xfrm>
            <a:off x="10375296" y="6396329"/>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روش‌های تحقیق منتخب</a:t>
            </a:r>
            <a:endParaRPr lang="en-US" sz="1400" b="1" dirty="0">
              <a:solidFill>
                <a:schemeClr val="bg1"/>
              </a:solidFill>
              <a:cs typeface="B Nazanin" panose="00000400000000000000" pitchFamily="2" charset="-78"/>
            </a:endParaRPr>
          </a:p>
        </p:txBody>
      </p:sp>
      <p:sp>
        <p:nvSpPr>
          <p:cNvPr id="37" name="Rectangle: Rounded Corners 36">
            <a:hlinkClick r:id="rId7" action="ppaction://hlinksldjump"/>
            <a:extLst>
              <a:ext uri="{FF2B5EF4-FFF2-40B4-BE49-F238E27FC236}">
                <a16:creationId xmlns:a16="http://schemas.microsoft.com/office/drawing/2014/main" id="{5B68D0ED-69FC-3D49-8A50-DC11ABAF4636}"/>
              </a:ext>
            </a:extLst>
          </p:cNvPr>
          <p:cNvSpPr/>
          <p:nvPr/>
        </p:nvSpPr>
        <p:spPr>
          <a:xfrm>
            <a:off x="10380825" y="2239233"/>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VOSViewer</a:t>
            </a:r>
            <a:endParaRPr lang="en-US" sz="14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3413978659"/>
      </p:ext>
    </p:extLst>
  </p:cSld>
  <p:clrMapOvr>
    <a:masterClrMapping/>
  </p:clrMapOvr>
  <p:transition spd="med">
    <p:pull/>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8DC496C-12BE-10FC-1946-B05AAF558520}"/>
              </a:ext>
            </a:extLst>
          </p:cNvPr>
          <p:cNvSpPr>
            <a:spLocks noGrp="1"/>
          </p:cNvSpPr>
          <p:nvPr>
            <p:ph idx="1"/>
          </p:nvPr>
        </p:nvSpPr>
        <p:spPr>
          <a:xfrm>
            <a:off x="838200" y="1218274"/>
            <a:ext cx="9061580" cy="4958689"/>
          </a:xfrm>
        </p:spPr>
        <p:txBody>
          <a:bodyPr>
            <a:normAutofit/>
          </a:bodyPr>
          <a:lstStyle/>
          <a:p>
            <a:pPr marL="0" indent="0" algn="just" rtl="1">
              <a:buNone/>
            </a:pPr>
            <a:r>
              <a:rPr lang="fa-IR" b="1" dirty="0">
                <a:solidFill>
                  <a:srgbClr val="C00000"/>
                </a:solidFill>
                <a:cs typeface="B Nazanin" panose="00000400000000000000" pitchFamily="2" charset="-78"/>
              </a:rPr>
              <a:t>1- رعایت نکات فنی </a:t>
            </a:r>
          </a:p>
          <a:p>
            <a:pPr marL="0" indent="0" algn="just" rtl="1">
              <a:lnSpc>
                <a:spcPct val="120000"/>
              </a:lnSpc>
              <a:buNone/>
            </a:pPr>
            <a:r>
              <a:rPr lang="fa-IR" dirty="0">
                <a:cs typeface="B Nazanin" panose="00000400000000000000" pitchFamily="2" charset="-78"/>
              </a:rPr>
              <a:t>موارد فنی مربوط به ناشر (دسترسی)</a:t>
            </a:r>
          </a:p>
          <a:p>
            <a:pPr marL="0" indent="0" algn="just" rtl="1">
              <a:lnSpc>
                <a:spcPct val="120000"/>
              </a:lnSpc>
              <a:buNone/>
            </a:pPr>
            <a:r>
              <a:rPr lang="fa-IR" dirty="0">
                <a:cs typeface="B Nazanin" panose="00000400000000000000" pitchFamily="2" charset="-78"/>
              </a:rPr>
              <a:t>تگ‌ها، آدرس‌ها، حجم محتوا و ... موجود در نشریه، وبسایت، وبلاگ و...</a:t>
            </a:r>
          </a:p>
          <a:p>
            <a:pPr marL="0" indent="0" algn="just" rtl="1">
              <a:lnSpc>
                <a:spcPct val="120000"/>
              </a:lnSpc>
              <a:buNone/>
            </a:pPr>
            <a:endParaRPr lang="fa-IR" dirty="0">
              <a:cs typeface="B Nazanin" panose="00000400000000000000" pitchFamily="2" charset="-78"/>
            </a:endParaRPr>
          </a:p>
          <a:p>
            <a:pPr marL="0" indent="0" algn="just" rtl="1">
              <a:buNone/>
            </a:pPr>
            <a:r>
              <a:rPr lang="fa-IR" b="1" dirty="0">
                <a:solidFill>
                  <a:srgbClr val="C00000"/>
                </a:solidFill>
                <a:cs typeface="B Nazanin" panose="00000400000000000000" pitchFamily="2" charset="-78"/>
              </a:rPr>
              <a:t>2- رعایت نکات نگارشی</a:t>
            </a:r>
          </a:p>
          <a:p>
            <a:pPr marL="0" indent="0" algn="just" rtl="1">
              <a:buNone/>
            </a:pPr>
            <a:r>
              <a:rPr lang="fa-IR" dirty="0">
                <a:cs typeface="B Nazanin" panose="00000400000000000000" pitchFamily="2" charset="-78"/>
              </a:rPr>
              <a:t>شیوه نگارش (ساختار محتوا)</a:t>
            </a:r>
          </a:p>
          <a:p>
            <a:pPr marL="0" indent="0" algn="just" rtl="1">
              <a:buNone/>
            </a:pPr>
            <a:r>
              <a:rPr lang="fa-IR" dirty="0">
                <a:cs typeface="B Nazanin" panose="00000400000000000000" pitchFamily="2" charset="-78"/>
              </a:rPr>
              <a:t>عنوان اصلی، چکیده، کلید واژه‌ها، عناوین فرعی و لینک‌ها</a:t>
            </a:r>
          </a:p>
        </p:txBody>
      </p:sp>
      <p:pic>
        <p:nvPicPr>
          <p:cNvPr id="5" name="Picture 4">
            <a:extLst>
              <a:ext uri="{FF2B5EF4-FFF2-40B4-BE49-F238E27FC236}">
                <a16:creationId xmlns:a16="http://schemas.microsoft.com/office/drawing/2014/main" id="{C38F3BBA-B53E-CBA9-2A5B-BEFB8E6E2F4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9249" y="1486893"/>
            <a:ext cx="1766550" cy="1766550"/>
          </a:xfrm>
          <a:prstGeom prst="rect">
            <a:avLst/>
          </a:prstGeom>
        </p:spPr>
      </p:pic>
      <p:pic>
        <p:nvPicPr>
          <p:cNvPr id="6" name="Picture 5">
            <a:extLst>
              <a:ext uri="{FF2B5EF4-FFF2-40B4-BE49-F238E27FC236}">
                <a16:creationId xmlns:a16="http://schemas.microsoft.com/office/drawing/2014/main" id="{66514A2C-F6F8-2AB4-AFB8-7077C1FD8AF7}"/>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89249" y="3604557"/>
            <a:ext cx="1766550" cy="1766550"/>
          </a:xfrm>
          <a:prstGeom prst="rect">
            <a:avLst/>
          </a:prstGeom>
        </p:spPr>
      </p:pic>
      <p:sp>
        <p:nvSpPr>
          <p:cNvPr id="4" name="Title 1">
            <a:extLst>
              <a:ext uri="{FF2B5EF4-FFF2-40B4-BE49-F238E27FC236}">
                <a16:creationId xmlns:a16="http://schemas.microsoft.com/office/drawing/2014/main" id="{6C98FBAF-68E3-E6B5-6632-BDFED91AB4F7}"/>
              </a:ext>
            </a:extLst>
          </p:cNvPr>
          <p:cNvSpPr txBox="1">
            <a:spLocks/>
          </p:cNvSpPr>
          <p:nvPr/>
        </p:nvSpPr>
        <p:spPr>
          <a:xfrm>
            <a:off x="214604" y="365125"/>
            <a:ext cx="9685176" cy="707895"/>
          </a:xfrm>
          <a:prstGeom prst="rect">
            <a:avLst/>
          </a:prstGeom>
          <a:solidFill>
            <a:schemeClr val="accent1">
              <a:lumMod val="40000"/>
              <a:lumOff val="60000"/>
            </a:schemeClr>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r>
              <a:rPr lang="fa-IR" b="1" dirty="0">
                <a:cs typeface="B Nazanin" panose="00000400000000000000" pitchFamily="2" charset="-78"/>
              </a:rPr>
              <a:t>سئو آکادمیک » بهینه سازی محتوا</a:t>
            </a:r>
            <a:endParaRPr lang="en-US" b="1" dirty="0">
              <a:cs typeface="B Nazanin" panose="00000400000000000000" pitchFamily="2" charset="-78"/>
            </a:endParaRPr>
          </a:p>
        </p:txBody>
      </p:sp>
      <p:sp>
        <p:nvSpPr>
          <p:cNvPr id="21" name="Rectangle 20">
            <a:extLst>
              <a:ext uri="{FF2B5EF4-FFF2-40B4-BE49-F238E27FC236}">
                <a16:creationId xmlns:a16="http://schemas.microsoft.com/office/drawing/2014/main" id="{ECD91606-FE70-7AF3-02A8-87374627D710}"/>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Rectangle: Rounded Corners 21">
            <a:hlinkClick r:id="rId4" action="ppaction://hlinksldjump"/>
            <a:extLst>
              <a:ext uri="{FF2B5EF4-FFF2-40B4-BE49-F238E27FC236}">
                <a16:creationId xmlns:a16="http://schemas.microsoft.com/office/drawing/2014/main" id="{490711B6-4816-7611-0851-82CFA7112823}"/>
              </a:ext>
            </a:extLst>
          </p:cNvPr>
          <p:cNvSpPr/>
          <p:nvPr/>
        </p:nvSpPr>
        <p:spPr>
          <a:xfrm>
            <a:off x="10375296" y="95654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DOI</a:t>
            </a:r>
          </a:p>
        </p:txBody>
      </p:sp>
      <p:sp>
        <p:nvSpPr>
          <p:cNvPr id="23" name="Rectangle: Rounded Corners 22">
            <a:hlinkClick r:id="rId5" action="ppaction://hlinksldjump"/>
            <a:extLst>
              <a:ext uri="{FF2B5EF4-FFF2-40B4-BE49-F238E27FC236}">
                <a16:creationId xmlns:a16="http://schemas.microsoft.com/office/drawing/2014/main" id="{17200215-5DCF-0CAB-F2D2-8A2EBE0BF063}"/>
              </a:ext>
            </a:extLst>
          </p:cNvPr>
          <p:cNvSpPr/>
          <p:nvPr/>
        </p:nvSpPr>
        <p:spPr>
          <a:xfrm>
            <a:off x="10375296" y="55268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bg1"/>
                </a:solidFill>
                <a:cs typeface="B Nazanin" panose="00000400000000000000" pitchFamily="2" charset="-78"/>
              </a:rPr>
              <a:t>معرفی منابع</a:t>
            </a:r>
            <a:endParaRPr lang="en-US" sz="1400" b="1" dirty="0">
              <a:solidFill>
                <a:schemeClr val="bg1"/>
              </a:solidFill>
              <a:cs typeface="B Nazanin" panose="00000400000000000000" pitchFamily="2" charset="-78"/>
            </a:endParaRPr>
          </a:p>
        </p:txBody>
      </p:sp>
      <p:pic>
        <p:nvPicPr>
          <p:cNvPr id="24" name="Picture 23">
            <a:extLst>
              <a:ext uri="{FF2B5EF4-FFF2-40B4-BE49-F238E27FC236}">
                <a16:creationId xmlns:a16="http://schemas.microsoft.com/office/drawing/2014/main" id="{2BD6585F-9CC3-2A7A-70B3-DB965E25A86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25" name="TextBox 24">
            <a:extLst>
              <a:ext uri="{FF2B5EF4-FFF2-40B4-BE49-F238E27FC236}">
                <a16:creationId xmlns:a16="http://schemas.microsoft.com/office/drawing/2014/main" id="{437B28F0-CF01-A234-DE8E-6745C6A87518}"/>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26" name="Rectangle: Rounded Corners 25">
            <a:hlinkClick r:id="rId7" action="ppaction://hlinksldjump"/>
            <a:extLst>
              <a:ext uri="{FF2B5EF4-FFF2-40B4-BE49-F238E27FC236}">
                <a16:creationId xmlns:a16="http://schemas.microsoft.com/office/drawing/2014/main" id="{F75290D7-7C04-ABD3-64EE-C284085DA1C5}"/>
              </a:ext>
            </a:extLst>
          </p:cNvPr>
          <p:cNvSpPr/>
          <p:nvPr/>
        </p:nvSpPr>
        <p:spPr>
          <a:xfrm>
            <a:off x="10375296" y="138580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علم سنجی</a:t>
            </a:r>
            <a:endParaRPr lang="en-US" sz="1400" b="1" dirty="0">
              <a:solidFill>
                <a:schemeClr val="bg1"/>
              </a:solidFill>
              <a:cs typeface="B Nazanin" panose="00000400000000000000" pitchFamily="2" charset="-78"/>
            </a:endParaRPr>
          </a:p>
        </p:txBody>
      </p:sp>
      <p:sp>
        <p:nvSpPr>
          <p:cNvPr id="27" name="Rectangle: Rounded Corners 26">
            <a:hlinkClick r:id="rId8" action="ppaction://hlinksldjump"/>
            <a:extLst>
              <a:ext uri="{FF2B5EF4-FFF2-40B4-BE49-F238E27FC236}">
                <a16:creationId xmlns:a16="http://schemas.microsoft.com/office/drawing/2014/main" id="{FAF24403-4DFA-BE2C-D87E-46907002741D}"/>
              </a:ext>
            </a:extLst>
          </p:cNvPr>
          <p:cNvSpPr/>
          <p:nvPr/>
        </p:nvSpPr>
        <p:spPr>
          <a:xfrm>
            <a:off x="10375296" y="1815066"/>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رتبه بندی نشریات</a:t>
            </a:r>
            <a:endParaRPr lang="en-US" sz="1400" b="1" dirty="0">
              <a:solidFill>
                <a:schemeClr val="bg1"/>
              </a:solidFill>
              <a:cs typeface="B Nazanin" panose="00000400000000000000" pitchFamily="2" charset="-78"/>
            </a:endParaRPr>
          </a:p>
        </p:txBody>
      </p:sp>
      <p:sp>
        <p:nvSpPr>
          <p:cNvPr id="28" name="Rectangle: Rounded Corners 27">
            <a:hlinkClick r:id="rId9" action="ppaction://hlinksldjump"/>
            <a:extLst>
              <a:ext uri="{FF2B5EF4-FFF2-40B4-BE49-F238E27FC236}">
                <a16:creationId xmlns:a16="http://schemas.microsoft.com/office/drawing/2014/main" id="{D4EFDC96-29CD-5122-4132-7C3F32BF5BA2}"/>
              </a:ext>
            </a:extLst>
          </p:cNvPr>
          <p:cNvSpPr/>
          <p:nvPr/>
        </p:nvSpPr>
        <p:spPr>
          <a:xfrm>
            <a:off x="10375296" y="264309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دریافت مقاله</a:t>
            </a:r>
            <a:endParaRPr lang="en-US" sz="1400" b="1" dirty="0">
              <a:solidFill>
                <a:schemeClr val="bg1"/>
              </a:solidFill>
              <a:cs typeface="B Nazanin" panose="00000400000000000000" pitchFamily="2" charset="-78"/>
            </a:endParaRPr>
          </a:p>
        </p:txBody>
      </p:sp>
      <p:sp>
        <p:nvSpPr>
          <p:cNvPr id="29" name="Rectangle: Rounded Corners 28">
            <a:hlinkClick r:id="rId10" action="ppaction://hlinksldjump"/>
            <a:extLst>
              <a:ext uri="{FF2B5EF4-FFF2-40B4-BE49-F238E27FC236}">
                <a16:creationId xmlns:a16="http://schemas.microsoft.com/office/drawing/2014/main" id="{0EB8C04B-AB18-B802-C890-0C186EB97FCD}"/>
              </a:ext>
            </a:extLst>
          </p:cNvPr>
          <p:cNvSpPr/>
          <p:nvPr/>
        </p:nvSpPr>
        <p:spPr>
          <a:xfrm>
            <a:off x="10375296" y="305541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سامانه پژوهشیار</a:t>
            </a:r>
            <a:endParaRPr lang="en-US" sz="1400" b="1" dirty="0">
              <a:solidFill>
                <a:schemeClr val="bg1"/>
              </a:solidFill>
              <a:cs typeface="B Nazanin" panose="00000400000000000000" pitchFamily="2" charset="-78"/>
            </a:endParaRPr>
          </a:p>
        </p:txBody>
      </p:sp>
      <p:sp>
        <p:nvSpPr>
          <p:cNvPr id="30" name="Rectangle: Rounded Corners 29">
            <a:hlinkClick r:id="rId11" action="ppaction://hlinksldjump"/>
            <a:extLst>
              <a:ext uri="{FF2B5EF4-FFF2-40B4-BE49-F238E27FC236}">
                <a16:creationId xmlns:a16="http://schemas.microsoft.com/office/drawing/2014/main" id="{59FCC04D-028B-F100-1CF3-1C191E5CB22B}"/>
              </a:ext>
            </a:extLst>
          </p:cNvPr>
          <p:cNvSpPr/>
          <p:nvPr/>
        </p:nvSpPr>
        <p:spPr>
          <a:xfrm>
            <a:off x="10375296" y="347620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ORCID</a:t>
            </a:r>
          </a:p>
        </p:txBody>
      </p:sp>
      <p:sp>
        <p:nvSpPr>
          <p:cNvPr id="31" name="Rectangle: Rounded Corners 30">
            <a:hlinkClick r:id="rId12" action="ppaction://hlinksldjump"/>
            <a:extLst>
              <a:ext uri="{FF2B5EF4-FFF2-40B4-BE49-F238E27FC236}">
                <a16:creationId xmlns:a16="http://schemas.microsoft.com/office/drawing/2014/main" id="{C874D983-9CDC-0D6A-1B09-C0DA70663A83}"/>
              </a:ext>
            </a:extLst>
          </p:cNvPr>
          <p:cNvSpPr/>
          <p:nvPr/>
        </p:nvSpPr>
        <p:spPr>
          <a:xfrm>
            <a:off x="10375296" y="388852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ساختار مقاله</a:t>
            </a:r>
            <a:endParaRPr lang="en-US" sz="1400" b="1" dirty="0">
              <a:solidFill>
                <a:schemeClr val="bg1"/>
              </a:solidFill>
              <a:cs typeface="B Nazanin" panose="00000400000000000000" pitchFamily="2" charset="-78"/>
            </a:endParaRPr>
          </a:p>
        </p:txBody>
      </p:sp>
      <p:sp>
        <p:nvSpPr>
          <p:cNvPr id="32" name="Rectangle: Rounded Corners 31">
            <a:hlinkClick r:id="rId13" action="ppaction://hlinksldjump"/>
            <a:extLst>
              <a:ext uri="{FF2B5EF4-FFF2-40B4-BE49-F238E27FC236}">
                <a16:creationId xmlns:a16="http://schemas.microsoft.com/office/drawing/2014/main" id="{79F4A642-962E-CD13-B7B4-D8D73D009346}"/>
              </a:ext>
            </a:extLst>
          </p:cNvPr>
          <p:cNvSpPr/>
          <p:nvPr/>
        </p:nvSpPr>
        <p:spPr>
          <a:xfrm>
            <a:off x="10375296" y="43093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ارجاع دهی و نکات مهم</a:t>
            </a:r>
            <a:endParaRPr lang="en-US" sz="1400" b="1" dirty="0">
              <a:solidFill>
                <a:schemeClr val="bg1"/>
              </a:solidFill>
              <a:cs typeface="B Nazanin" panose="00000400000000000000" pitchFamily="2" charset="-78"/>
            </a:endParaRPr>
          </a:p>
        </p:txBody>
      </p:sp>
      <p:sp>
        <p:nvSpPr>
          <p:cNvPr id="33" name="Rectangle: Rounded Corners 32">
            <a:hlinkClick r:id="rId14" action="ppaction://hlinksldjump"/>
            <a:extLst>
              <a:ext uri="{FF2B5EF4-FFF2-40B4-BE49-F238E27FC236}">
                <a16:creationId xmlns:a16="http://schemas.microsoft.com/office/drawing/2014/main" id="{048D1761-EFC2-3D78-A5D7-ABC126E1AF9F}"/>
              </a:ext>
            </a:extLst>
          </p:cNvPr>
          <p:cNvSpPr/>
          <p:nvPr/>
        </p:nvSpPr>
        <p:spPr>
          <a:xfrm>
            <a:off x="10375296" y="473011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انواع مقاله</a:t>
            </a:r>
            <a:endParaRPr lang="en-US" sz="1400" b="1" dirty="0">
              <a:solidFill>
                <a:schemeClr val="bg1"/>
              </a:solidFill>
              <a:cs typeface="B Nazanin" panose="00000400000000000000" pitchFamily="2" charset="-78"/>
            </a:endParaRPr>
          </a:p>
        </p:txBody>
      </p:sp>
      <p:sp>
        <p:nvSpPr>
          <p:cNvPr id="34" name="Rectangle: Rounded Corners 33">
            <a:hlinkClick r:id="rId15" action="ppaction://hlinksldjump"/>
            <a:extLst>
              <a:ext uri="{FF2B5EF4-FFF2-40B4-BE49-F238E27FC236}">
                <a16:creationId xmlns:a16="http://schemas.microsoft.com/office/drawing/2014/main" id="{57D051AC-3329-FB0F-7C68-C52095BF7855}"/>
              </a:ext>
            </a:extLst>
          </p:cNvPr>
          <p:cNvSpPr/>
          <p:nvPr/>
        </p:nvSpPr>
        <p:spPr>
          <a:xfrm>
            <a:off x="10375296" y="515090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پذیرش و داوری</a:t>
            </a:r>
            <a:endParaRPr lang="en-US" sz="1400" b="1" dirty="0">
              <a:solidFill>
                <a:schemeClr val="bg1"/>
              </a:solidFill>
              <a:cs typeface="B Nazanin" panose="00000400000000000000" pitchFamily="2" charset="-78"/>
            </a:endParaRPr>
          </a:p>
        </p:txBody>
      </p:sp>
      <p:sp>
        <p:nvSpPr>
          <p:cNvPr id="35" name="Rectangle: Rounded Corners 34">
            <a:hlinkClick r:id="rId16" action="ppaction://hlinksldjump"/>
            <a:extLst>
              <a:ext uri="{FF2B5EF4-FFF2-40B4-BE49-F238E27FC236}">
                <a16:creationId xmlns:a16="http://schemas.microsoft.com/office/drawing/2014/main" id="{6EADD18B-F53D-4EC6-29FC-43282945F003}"/>
              </a:ext>
            </a:extLst>
          </p:cNvPr>
          <p:cNvSpPr/>
          <p:nvPr/>
        </p:nvSpPr>
        <p:spPr>
          <a:xfrm>
            <a:off x="10375296" y="5563220"/>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tx1"/>
                </a:solidFill>
                <a:cs typeface="B Nazanin" panose="00000400000000000000" pitchFamily="2" charset="-78"/>
              </a:rPr>
              <a:t>سئو آکادمیک</a:t>
            </a:r>
            <a:endParaRPr lang="en-US" sz="1400" b="1" dirty="0">
              <a:solidFill>
                <a:schemeClr val="tx1"/>
              </a:solidFill>
              <a:cs typeface="B Nazanin" panose="00000400000000000000" pitchFamily="2" charset="-78"/>
            </a:endParaRPr>
          </a:p>
        </p:txBody>
      </p:sp>
      <p:sp>
        <p:nvSpPr>
          <p:cNvPr id="36" name="Rectangle: Rounded Corners 35">
            <a:hlinkClick r:id="rId17" action="ppaction://hlinksldjump"/>
            <a:extLst>
              <a:ext uri="{FF2B5EF4-FFF2-40B4-BE49-F238E27FC236}">
                <a16:creationId xmlns:a16="http://schemas.microsoft.com/office/drawing/2014/main" id="{3610BEEB-3D36-6FCF-B771-494972E8503D}"/>
              </a:ext>
            </a:extLst>
          </p:cNvPr>
          <p:cNvSpPr/>
          <p:nvPr/>
        </p:nvSpPr>
        <p:spPr>
          <a:xfrm>
            <a:off x="10375297" y="597554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MaxQDA</a:t>
            </a:r>
            <a:endParaRPr lang="en-US" sz="1400" b="1" dirty="0">
              <a:solidFill>
                <a:schemeClr val="bg1"/>
              </a:solidFill>
              <a:cs typeface="B Nazanin" panose="00000400000000000000" pitchFamily="2" charset="-78"/>
            </a:endParaRPr>
          </a:p>
        </p:txBody>
      </p:sp>
      <p:sp>
        <p:nvSpPr>
          <p:cNvPr id="37" name="Rectangle: Rounded Corners 36">
            <a:hlinkClick r:id="rId18" action="ppaction://hlinksldjump"/>
            <a:extLst>
              <a:ext uri="{FF2B5EF4-FFF2-40B4-BE49-F238E27FC236}">
                <a16:creationId xmlns:a16="http://schemas.microsoft.com/office/drawing/2014/main" id="{5710D232-F6FD-DCE5-F388-E1EBC0FF0CBB}"/>
              </a:ext>
            </a:extLst>
          </p:cNvPr>
          <p:cNvSpPr/>
          <p:nvPr/>
        </p:nvSpPr>
        <p:spPr>
          <a:xfrm>
            <a:off x="10375296" y="6396329"/>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روش‌های تحقیق منتخب</a:t>
            </a:r>
            <a:endParaRPr lang="en-US" sz="1400" b="1" dirty="0">
              <a:solidFill>
                <a:schemeClr val="bg1"/>
              </a:solidFill>
              <a:cs typeface="B Nazanin" panose="00000400000000000000" pitchFamily="2" charset="-78"/>
            </a:endParaRPr>
          </a:p>
        </p:txBody>
      </p:sp>
      <p:sp>
        <p:nvSpPr>
          <p:cNvPr id="38" name="Rectangle: Rounded Corners 37">
            <a:hlinkClick r:id="rId8" action="ppaction://hlinksldjump"/>
            <a:extLst>
              <a:ext uri="{FF2B5EF4-FFF2-40B4-BE49-F238E27FC236}">
                <a16:creationId xmlns:a16="http://schemas.microsoft.com/office/drawing/2014/main" id="{E403D3F3-A0D6-D97B-92B9-E66BDAD855E2}"/>
              </a:ext>
            </a:extLst>
          </p:cNvPr>
          <p:cNvSpPr/>
          <p:nvPr/>
        </p:nvSpPr>
        <p:spPr>
          <a:xfrm>
            <a:off x="10380825" y="2239233"/>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VOSViewer</a:t>
            </a:r>
            <a:endParaRPr lang="en-US" sz="14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2447107976"/>
      </p:ext>
    </p:extLst>
  </p:cSld>
  <p:clrMapOvr>
    <a:masterClrMapping/>
  </p:clrMapOvr>
  <p:transition spd="med">
    <p:pull/>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9191B09-3EE0-C308-8A59-5B0482BD5DAC}"/>
              </a:ext>
            </a:extLst>
          </p:cNvPr>
          <p:cNvPicPr>
            <a:picLocks noChangeAspect="1"/>
          </p:cNvPicPr>
          <p:nvPr/>
        </p:nvPicPr>
        <p:blipFill rotWithShape="1">
          <a:blip r:embed="rId2">
            <a:extLst>
              <a:ext uri="{28A0092B-C50C-407E-A947-70E740481C1C}">
                <a14:useLocalDpi xmlns:a14="http://schemas.microsoft.com/office/drawing/2010/main" val="0"/>
              </a:ext>
            </a:extLst>
          </a:blip>
          <a:srcRect r="6866"/>
          <a:stretch/>
        </p:blipFill>
        <p:spPr>
          <a:xfrm>
            <a:off x="214604" y="1193801"/>
            <a:ext cx="3561529" cy="2654867"/>
          </a:xfrm>
          <a:prstGeom prst="rect">
            <a:avLst/>
          </a:prstGeom>
        </p:spPr>
      </p:pic>
      <p:sp>
        <p:nvSpPr>
          <p:cNvPr id="6" name="Content Placeholder 2">
            <a:extLst>
              <a:ext uri="{FF2B5EF4-FFF2-40B4-BE49-F238E27FC236}">
                <a16:creationId xmlns:a16="http://schemas.microsoft.com/office/drawing/2014/main" id="{AFB67130-715C-1F35-6A1E-711EECA12F9D}"/>
              </a:ext>
            </a:extLst>
          </p:cNvPr>
          <p:cNvSpPr>
            <a:spLocks noGrp="1"/>
          </p:cNvSpPr>
          <p:nvPr>
            <p:ph idx="1"/>
          </p:nvPr>
        </p:nvSpPr>
        <p:spPr>
          <a:xfrm>
            <a:off x="214604" y="1193800"/>
            <a:ext cx="9685176" cy="4848225"/>
          </a:xfrm>
        </p:spPr>
        <p:txBody>
          <a:bodyPr>
            <a:normAutofit/>
          </a:bodyPr>
          <a:lstStyle/>
          <a:p>
            <a:pPr marL="0" indent="0" algn="r" rtl="1">
              <a:buNone/>
            </a:pPr>
            <a:endParaRPr lang="fa-IR" dirty="0">
              <a:solidFill>
                <a:srgbClr val="C00000"/>
              </a:solidFill>
              <a:cs typeface="B Nazanin" panose="00000400000000000000" pitchFamily="2" charset="-78"/>
            </a:endParaRPr>
          </a:p>
          <a:p>
            <a:pPr marL="0" indent="0" algn="r" rtl="1">
              <a:buNone/>
            </a:pPr>
            <a:r>
              <a:rPr lang="fa-IR" b="1" dirty="0">
                <a:solidFill>
                  <a:srgbClr val="C00000"/>
                </a:solidFill>
                <a:cs typeface="B Nazanin" panose="00000400000000000000" pitchFamily="2" charset="-78"/>
              </a:rPr>
              <a:t>1- عنوان</a:t>
            </a:r>
            <a:r>
              <a:rPr lang="fa-IR" b="1" dirty="0">
                <a:cs typeface="B Nazanin" panose="00000400000000000000" pitchFamily="2" charset="-78"/>
              </a:rPr>
              <a:t> مناسب </a:t>
            </a:r>
            <a:r>
              <a:rPr lang="fa-IR" dirty="0">
                <a:cs typeface="B Nazanin" panose="00000400000000000000" pitchFamily="2" charset="-78"/>
              </a:rPr>
              <a:t>(توصیفی، شامل کلید واژه)</a:t>
            </a:r>
          </a:p>
          <a:p>
            <a:pPr lvl="1" algn="r" rtl="1">
              <a:lnSpc>
                <a:spcPct val="100000"/>
              </a:lnSpc>
            </a:pPr>
            <a:r>
              <a:rPr lang="fa-IR" dirty="0">
                <a:cs typeface="B Nazanin" panose="00000400000000000000" pitchFamily="2" charset="-78"/>
              </a:rPr>
              <a:t>درج یک یا دو کلیدواژه در عنوان اصلی</a:t>
            </a:r>
          </a:p>
          <a:p>
            <a:pPr lvl="1" algn="r" rtl="1">
              <a:lnSpc>
                <a:spcPct val="100000"/>
              </a:lnSpc>
            </a:pPr>
            <a:r>
              <a:rPr lang="fa-IR" dirty="0">
                <a:cs typeface="B Nazanin" panose="00000400000000000000" pitchFamily="2" charset="-78"/>
              </a:rPr>
              <a:t>طول عنوان بین ۸ تا ۱۵ کلمه</a:t>
            </a:r>
          </a:p>
          <a:p>
            <a:pPr lvl="1" algn="r" rtl="1">
              <a:lnSpc>
                <a:spcPct val="100000"/>
              </a:lnSpc>
            </a:pPr>
            <a:r>
              <a:rPr lang="fa-IR" dirty="0">
                <a:cs typeface="B Nazanin" panose="00000400000000000000" pitchFamily="2" charset="-78"/>
              </a:rPr>
              <a:t>استفاده از کلمات ساده مورد استفاده افراد در جستجو</a:t>
            </a:r>
          </a:p>
          <a:p>
            <a:pPr marL="457200" lvl="1" indent="0" algn="r" rtl="1">
              <a:lnSpc>
                <a:spcPct val="100000"/>
              </a:lnSpc>
              <a:buNone/>
            </a:pPr>
            <a:r>
              <a:rPr lang="fa-IR" dirty="0">
                <a:solidFill>
                  <a:srgbClr val="00B050"/>
                </a:solidFill>
                <a:cs typeface="B Nazanin" panose="00000400000000000000" pitchFamily="2" charset="-78"/>
              </a:rPr>
              <a:t>«روش» بهتر از «سبک» و </a:t>
            </a:r>
          </a:p>
          <a:p>
            <a:pPr marL="457200" lvl="1" indent="0" algn="r" rtl="1">
              <a:lnSpc>
                <a:spcPct val="100000"/>
              </a:lnSpc>
              <a:buNone/>
            </a:pPr>
            <a:r>
              <a:rPr lang="fa-IR" dirty="0">
                <a:solidFill>
                  <a:srgbClr val="00B050"/>
                </a:solidFill>
                <a:cs typeface="B Nazanin" panose="00000400000000000000" pitchFamily="2" charset="-78"/>
              </a:rPr>
              <a:t>«بازاریابی» بهتر از «مارکتینگ» است</a:t>
            </a:r>
          </a:p>
          <a:p>
            <a:pPr lvl="1" algn="r" rtl="1">
              <a:lnSpc>
                <a:spcPct val="100000"/>
              </a:lnSpc>
            </a:pPr>
            <a:r>
              <a:rPr lang="fa-IR" dirty="0">
                <a:cs typeface="B Nazanin" panose="00000400000000000000" pitchFamily="2" charset="-78"/>
              </a:rPr>
              <a:t>گوگل برای مقالات آموزشی که با </a:t>
            </a:r>
            <a:r>
              <a:rPr lang="fa-IR" dirty="0">
                <a:solidFill>
                  <a:srgbClr val="00B050"/>
                </a:solidFill>
                <a:cs typeface="B Nazanin" panose="00000400000000000000" pitchFamily="2" charset="-78"/>
              </a:rPr>
              <a:t>«چگونه» </a:t>
            </a:r>
            <a:r>
              <a:rPr lang="fa-IR" dirty="0">
                <a:cs typeface="B Nazanin" panose="00000400000000000000" pitchFamily="2" charset="-78"/>
              </a:rPr>
              <a:t>و یا </a:t>
            </a:r>
            <a:r>
              <a:rPr lang="fa-IR" dirty="0">
                <a:solidFill>
                  <a:srgbClr val="00B050"/>
                </a:solidFill>
                <a:cs typeface="B Nazanin" panose="00000400000000000000" pitchFamily="2" charset="-78"/>
              </a:rPr>
              <a:t>«</a:t>
            </a:r>
            <a:r>
              <a:rPr lang="en-US" dirty="0">
                <a:solidFill>
                  <a:srgbClr val="00B050"/>
                </a:solidFill>
                <a:cs typeface="B Nazanin" panose="00000400000000000000" pitchFamily="2" charset="-78"/>
              </a:rPr>
              <a:t>how</a:t>
            </a:r>
            <a:r>
              <a:rPr lang="fa-IR" dirty="0">
                <a:solidFill>
                  <a:srgbClr val="00B050"/>
                </a:solidFill>
                <a:cs typeface="B Nazanin" panose="00000400000000000000" pitchFamily="2" charset="-78"/>
              </a:rPr>
              <a:t>» </a:t>
            </a:r>
            <a:r>
              <a:rPr lang="fa-IR" dirty="0">
                <a:cs typeface="B Nazanin" panose="00000400000000000000" pitchFamily="2" charset="-78"/>
              </a:rPr>
              <a:t>شروع می‌شوند ارزش زیادی قائل است</a:t>
            </a:r>
          </a:p>
          <a:p>
            <a:pPr lvl="1" algn="r" rtl="1">
              <a:lnSpc>
                <a:spcPct val="100000"/>
              </a:lnSpc>
            </a:pPr>
            <a:r>
              <a:rPr lang="fa-IR" dirty="0">
                <a:cs typeface="B Nazanin" panose="00000400000000000000" pitchFamily="2" charset="-78"/>
              </a:rPr>
              <a:t>بسیاری از جستجوگران، از عبارت سوالی استفاده می‌کنند و گوگل برای این امر بسیار بهینه سازی شده است</a:t>
            </a:r>
          </a:p>
        </p:txBody>
      </p:sp>
      <p:sp>
        <p:nvSpPr>
          <p:cNvPr id="3" name="Title 1">
            <a:extLst>
              <a:ext uri="{FF2B5EF4-FFF2-40B4-BE49-F238E27FC236}">
                <a16:creationId xmlns:a16="http://schemas.microsoft.com/office/drawing/2014/main" id="{C1DD1D0C-5833-9C40-DE3C-0A0B2AE230BA}"/>
              </a:ext>
            </a:extLst>
          </p:cNvPr>
          <p:cNvSpPr txBox="1">
            <a:spLocks/>
          </p:cNvSpPr>
          <p:nvPr/>
        </p:nvSpPr>
        <p:spPr>
          <a:xfrm>
            <a:off x="214604" y="365125"/>
            <a:ext cx="9685176" cy="707895"/>
          </a:xfrm>
          <a:prstGeom prst="rect">
            <a:avLst/>
          </a:prstGeom>
          <a:solidFill>
            <a:schemeClr val="accent1">
              <a:lumMod val="40000"/>
              <a:lumOff val="60000"/>
            </a:schemeClr>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r>
              <a:rPr lang="fa-IR" b="1" dirty="0">
                <a:cs typeface="B Nazanin" panose="00000400000000000000" pitchFamily="2" charset="-78"/>
              </a:rPr>
              <a:t>سئو آکادمیک » نکات کلیدی</a:t>
            </a:r>
            <a:endParaRPr lang="en-US" b="1" dirty="0">
              <a:cs typeface="B Nazanin" panose="00000400000000000000" pitchFamily="2" charset="-78"/>
            </a:endParaRPr>
          </a:p>
        </p:txBody>
      </p:sp>
      <p:sp>
        <p:nvSpPr>
          <p:cNvPr id="20" name="Rectangle 19">
            <a:extLst>
              <a:ext uri="{FF2B5EF4-FFF2-40B4-BE49-F238E27FC236}">
                <a16:creationId xmlns:a16="http://schemas.microsoft.com/office/drawing/2014/main" id="{9FB2E72D-6BE2-F2F4-367E-C835DEF3C7D2}"/>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Rounded Corners 20">
            <a:hlinkClick r:id="rId3" action="ppaction://hlinksldjump"/>
            <a:extLst>
              <a:ext uri="{FF2B5EF4-FFF2-40B4-BE49-F238E27FC236}">
                <a16:creationId xmlns:a16="http://schemas.microsoft.com/office/drawing/2014/main" id="{3731F44C-81DA-622A-5601-BB40D6CF71B2}"/>
              </a:ext>
            </a:extLst>
          </p:cNvPr>
          <p:cNvSpPr/>
          <p:nvPr/>
        </p:nvSpPr>
        <p:spPr>
          <a:xfrm>
            <a:off x="10375296" y="95654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DOI</a:t>
            </a:r>
          </a:p>
        </p:txBody>
      </p:sp>
      <p:sp>
        <p:nvSpPr>
          <p:cNvPr id="22" name="Rectangle: Rounded Corners 21">
            <a:hlinkClick r:id="rId4" action="ppaction://hlinksldjump"/>
            <a:extLst>
              <a:ext uri="{FF2B5EF4-FFF2-40B4-BE49-F238E27FC236}">
                <a16:creationId xmlns:a16="http://schemas.microsoft.com/office/drawing/2014/main" id="{DCF54ABA-6BB8-9149-A97B-E80D94073D44}"/>
              </a:ext>
            </a:extLst>
          </p:cNvPr>
          <p:cNvSpPr/>
          <p:nvPr/>
        </p:nvSpPr>
        <p:spPr>
          <a:xfrm>
            <a:off x="10375296" y="55268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bg1"/>
                </a:solidFill>
                <a:cs typeface="B Nazanin" panose="00000400000000000000" pitchFamily="2" charset="-78"/>
              </a:rPr>
              <a:t>معرفی منابع</a:t>
            </a:r>
            <a:endParaRPr lang="en-US" sz="1400" b="1" dirty="0">
              <a:solidFill>
                <a:schemeClr val="bg1"/>
              </a:solidFill>
              <a:cs typeface="B Nazanin" panose="00000400000000000000" pitchFamily="2" charset="-78"/>
            </a:endParaRPr>
          </a:p>
        </p:txBody>
      </p:sp>
      <p:pic>
        <p:nvPicPr>
          <p:cNvPr id="23" name="Picture 22">
            <a:extLst>
              <a:ext uri="{FF2B5EF4-FFF2-40B4-BE49-F238E27FC236}">
                <a16:creationId xmlns:a16="http://schemas.microsoft.com/office/drawing/2014/main" id="{741F571E-70B9-6BD0-5B3E-881432D1675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24" name="TextBox 23">
            <a:extLst>
              <a:ext uri="{FF2B5EF4-FFF2-40B4-BE49-F238E27FC236}">
                <a16:creationId xmlns:a16="http://schemas.microsoft.com/office/drawing/2014/main" id="{EF2E51DA-CE68-9668-3928-16E44C7FEBD8}"/>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25" name="Rectangle: Rounded Corners 24">
            <a:hlinkClick r:id="rId6" action="ppaction://hlinksldjump"/>
            <a:extLst>
              <a:ext uri="{FF2B5EF4-FFF2-40B4-BE49-F238E27FC236}">
                <a16:creationId xmlns:a16="http://schemas.microsoft.com/office/drawing/2014/main" id="{704FD2A6-0E59-7B88-9035-FA28B20D60B7}"/>
              </a:ext>
            </a:extLst>
          </p:cNvPr>
          <p:cNvSpPr/>
          <p:nvPr/>
        </p:nvSpPr>
        <p:spPr>
          <a:xfrm>
            <a:off x="10375296" y="138580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علم سنجی</a:t>
            </a:r>
            <a:endParaRPr lang="en-US" sz="1400" b="1" dirty="0">
              <a:solidFill>
                <a:schemeClr val="bg1"/>
              </a:solidFill>
              <a:cs typeface="B Nazanin" panose="00000400000000000000" pitchFamily="2" charset="-78"/>
            </a:endParaRPr>
          </a:p>
        </p:txBody>
      </p:sp>
      <p:sp>
        <p:nvSpPr>
          <p:cNvPr id="26" name="Rectangle: Rounded Corners 25">
            <a:hlinkClick r:id="rId7" action="ppaction://hlinksldjump"/>
            <a:extLst>
              <a:ext uri="{FF2B5EF4-FFF2-40B4-BE49-F238E27FC236}">
                <a16:creationId xmlns:a16="http://schemas.microsoft.com/office/drawing/2014/main" id="{4CCDC810-5E02-39D5-D4FA-8190BC052B7B}"/>
              </a:ext>
            </a:extLst>
          </p:cNvPr>
          <p:cNvSpPr/>
          <p:nvPr/>
        </p:nvSpPr>
        <p:spPr>
          <a:xfrm>
            <a:off x="10375296" y="1815066"/>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رتبه بندی نشریات</a:t>
            </a:r>
            <a:endParaRPr lang="en-US" sz="1400" b="1" dirty="0">
              <a:solidFill>
                <a:schemeClr val="bg1"/>
              </a:solidFill>
              <a:cs typeface="B Nazanin" panose="00000400000000000000" pitchFamily="2" charset="-78"/>
            </a:endParaRPr>
          </a:p>
        </p:txBody>
      </p:sp>
      <p:sp>
        <p:nvSpPr>
          <p:cNvPr id="27" name="Rectangle: Rounded Corners 26">
            <a:hlinkClick r:id="rId8" action="ppaction://hlinksldjump"/>
            <a:extLst>
              <a:ext uri="{FF2B5EF4-FFF2-40B4-BE49-F238E27FC236}">
                <a16:creationId xmlns:a16="http://schemas.microsoft.com/office/drawing/2014/main" id="{F347D4AD-6AE7-558E-642D-0AF22CD9BD6E}"/>
              </a:ext>
            </a:extLst>
          </p:cNvPr>
          <p:cNvSpPr/>
          <p:nvPr/>
        </p:nvSpPr>
        <p:spPr>
          <a:xfrm>
            <a:off x="10375296" y="264309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دریافت مقاله</a:t>
            </a:r>
            <a:endParaRPr lang="en-US" sz="1400" b="1" dirty="0">
              <a:solidFill>
                <a:schemeClr val="bg1"/>
              </a:solidFill>
              <a:cs typeface="B Nazanin" panose="00000400000000000000" pitchFamily="2" charset="-78"/>
            </a:endParaRPr>
          </a:p>
        </p:txBody>
      </p:sp>
      <p:sp>
        <p:nvSpPr>
          <p:cNvPr id="28" name="Rectangle: Rounded Corners 27">
            <a:hlinkClick r:id="rId9" action="ppaction://hlinksldjump"/>
            <a:extLst>
              <a:ext uri="{FF2B5EF4-FFF2-40B4-BE49-F238E27FC236}">
                <a16:creationId xmlns:a16="http://schemas.microsoft.com/office/drawing/2014/main" id="{8112C786-C4A3-B979-092E-63D373FFE098}"/>
              </a:ext>
            </a:extLst>
          </p:cNvPr>
          <p:cNvSpPr/>
          <p:nvPr/>
        </p:nvSpPr>
        <p:spPr>
          <a:xfrm>
            <a:off x="10375296" y="305541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سامانه پژوهشیار</a:t>
            </a:r>
            <a:endParaRPr lang="en-US" sz="1400" b="1" dirty="0">
              <a:solidFill>
                <a:schemeClr val="bg1"/>
              </a:solidFill>
              <a:cs typeface="B Nazanin" panose="00000400000000000000" pitchFamily="2" charset="-78"/>
            </a:endParaRPr>
          </a:p>
        </p:txBody>
      </p:sp>
      <p:sp>
        <p:nvSpPr>
          <p:cNvPr id="29" name="Rectangle: Rounded Corners 28">
            <a:hlinkClick r:id="rId10" action="ppaction://hlinksldjump"/>
            <a:extLst>
              <a:ext uri="{FF2B5EF4-FFF2-40B4-BE49-F238E27FC236}">
                <a16:creationId xmlns:a16="http://schemas.microsoft.com/office/drawing/2014/main" id="{B1A6A6A6-CCE1-5734-5FD3-F1085869EE6A}"/>
              </a:ext>
            </a:extLst>
          </p:cNvPr>
          <p:cNvSpPr/>
          <p:nvPr/>
        </p:nvSpPr>
        <p:spPr>
          <a:xfrm>
            <a:off x="10375296" y="347620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ORCID</a:t>
            </a:r>
          </a:p>
        </p:txBody>
      </p:sp>
      <p:sp>
        <p:nvSpPr>
          <p:cNvPr id="30" name="Rectangle: Rounded Corners 29">
            <a:hlinkClick r:id="rId11" action="ppaction://hlinksldjump"/>
            <a:extLst>
              <a:ext uri="{FF2B5EF4-FFF2-40B4-BE49-F238E27FC236}">
                <a16:creationId xmlns:a16="http://schemas.microsoft.com/office/drawing/2014/main" id="{8809B5A7-AF7F-5C3D-172A-E02908780B75}"/>
              </a:ext>
            </a:extLst>
          </p:cNvPr>
          <p:cNvSpPr/>
          <p:nvPr/>
        </p:nvSpPr>
        <p:spPr>
          <a:xfrm>
            <a:off x="10375296" y="388852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ساختار مقاله</a:t>
            </a:r>
            <a:endParaRPr lang="en-US" sz="1400" b="1" dirty="0">
              <a:solidFill>
                <a:schemeClr val="bg1"/>
              </a:solidFill>
              <a:cs typeface="B Nazanin" panose="00000400000000000000" pitchFamily="2" charset="-78"/>
            </a:endParaRPr>
          </a:p>
        </p:txBody>
      </p:sp>
      <p:sp>
        <p:nvSpPr>
          <p:cNvPr id="31" name="Rectangle: Rounded Corners 30">
            <a:hlinkClick r:id="rId12" action="ppaction://hlinksldjump"/>
            <a:extLst>
              <a:ext uri="{FF2B5EF4-FFF2-40B4-BE49-F238E27FC236}">
                <a16:creationId xmlns:a16="http://schemas.microsoft.com/office/drawing/2014/main" id="{55B66B51-B0B4-729D-84D0-E01DA4935845}"/>
              </a:ext>
            </a:extLst>
          </p:cNvPr>
          <p:cNvSpPr/>
          <p:nvPr/>
        </p:nvSpPr>
        <p:spPr>
          <a:xfrm>
            <a:off x="10375296" y="43093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ارجاع دهی و نکات مهم</a:t>
            </a:r>
            <a:endParaRPr lang="en-US" sz="1400" b="1" dirty="0">
              <a:solidFill>
                <a:schemeClr val="bg1"/>
              </a:solidFill>
              <a:cs typeface="B Nazanin" panose="00000400000000000000" pitchFamily="2" charset="-78"/>
            </a:endParaRPr>
          </a:p>
        </p:txBody>
      </p:sp>
      <p:sp>
        <p:nvSpPr>
          <p:cNvPr id="32" name="Rectangle: Rounded Corners 31">
            <a:hlinkClick r:id="rId13" action="ppaction://hlinksldjump"/>
            <a:extLst>
              <a:ext uri="{FF2B5EF4-FFF2-40B4-BE49-F238E27FC236}">
                <a16:creationId xmlns:a16="http://schemas.microsoft.com/office/drawing/2014/main" id="{24AAD1A9-988E-127F-D835-FA796DF2CE3B}"/>
              </a:ext>
            </a:extLst>
          </p:cNvPr>
          <p:cNvSpPr/>
          <p:nvPr/>
        </p:nvSpPr>
        <p:spPr>
          <a:xfrm>
            <a:off x="10375296" y="473011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انواع مقاله</a:t>
            </a:r>
            <a:endParaRPr lang="en-US" sz="1400" b="1" dirty="0">
              <a:solidFill>
                <a:schemeClr val="bg1"/>
              </a:solidFill>
              <a:cs typeface="B Nazanin" panose="00000400000000000000" pitchFamily="2" charset="-78"/>
            </a:endParaRPr>
          </a:p>
        </p:txBody>
      </p:sp>
      <p:sp>
        <p:nvSpPr>
          <p:cNvPr id="33" name="Rectangle: Rounded Corners 32">
            <a:hlinkClick r:id="rId14" action="ppaction://hlinksldjump"/>
            <a:extLst>
              <a:ext uri="{FF2B5EF4-FFF2-40B4-BE49-F238E27FC236}">
                <a16:creationId xmlns:a16="http://schemas.microsoft.com/office/drawing/2014/main" id="{4D118D89-A61B-2468-3900-AFB241C9C006}"/>
              </a:ext>
            </a:extLst>
          </p:cNvPr>
          <p:cNvSpPr/>
          <p:nvPr/>
        </p:nvSpPr>
        <p:spPr>
          <a:xfrm>
            <a:off x="10375296" y="515090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پذیرش و داوری</a:t>
            </a:r>
            <a:endParaRPr lang="en-US" sz="1400" b="1" dirty="0">
              <a:solidFill>
                <a:schemeClr val="bg1"/>
              </a:solidFill>
              <a:cs typeface="B Nazanin" panose="00000400000000000000" pitchFamily="2" charset="-78"/>
            </a:endParaRPr>
          </a:p>
        </p:txBody>
      </p:sp>
      <p:sp>
        <p:nvSpPr>
          <p:cNvPr id="34" name="Rectangle: Rounded Corners 33">
            <a:hlinkClick r:id="rId15" action="ppaction://hlinksldjump"/>
            <a:extLst>
              <a:ext uri="{FF2B5EF4-FFF2-40B4-BE49-F238E27FC236}">
                <a16:creationId xmlns:a16="http://schemas.microsoft.com/office/drawing/2014/main" id="{9E9AD25A-C36B-79D5-57FE-CB51F2C7EC50}"/>
              </a:ext>
            </a:extLst>
          </p:cNvPr>
          <p:cNvSpPr/>
          <p:nvPr/>
        </p:nvSpPr>
        <p:spPr>
          <a:xfrm>
            <a:off x="10375296" y="5563220"/>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tx1"/>
                </a:solidFill>
                <a:cs typeface="B Nazanin" panose="00000400000000000000" pitchFamily="2" charset="-78"/>
              </a:rPr>
              <a:t>سئو آکادمیک</a:t>
            </a:r>
            <a:endParaRPr lang="en-US" sz="1400" b="1" dirty="0">
              <a:solidFill>
                <a:schemeClr val="tx1"/>
              </a:solidFill>
              <a:cs typeface="B Nazanin" panose="00000400000000000000" pitchFamily="2" charset="-78"/>
            </a:endParaRPr>
          </a:p>
        </p:txBody>
      </p:sp>
      <p:sp>
        <p:nvSpPr>
          <p:cNvPr id="35" name="Rectangle: Rounded Corners 34">
            <a:hlinkClick r:id="rId16" action="ppaction://hlinksldjump"/>
            <a:extLst>
              <a:ext uri="{FF2B5EF4-FFF2-40B4-BE49-F238E27FC236}">
                <a16:creationId xmlns:a16="http://schemas.microsoft.com/office/drawing/2014/main" id="{E26B70EC-3533-9E33-D173-7C0DDE60359B}"/>
              </a:ext>
            </a:extLst>
          </p:cNvPr>
          <p:cNvSpPr/>
          <p:nvPr/>
        </p:nvSpPr>
        <p:spPr>
          <a:xfrm>
            <a:off x="10375297" y="597554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MaxQDA</a:t>
            </a:r>
            <a:endParaRPr lang="en-US" sz="1400" b="1" dirty="0">
              <a:solidFill>
                <a:schemeClr val="bg1"/>
              </a:solidFill>
              <a:cs typeface="B Nazanin" panose="00000400000000000000" pitchFamily="2" charset="-78"/>
            </a:endParaRPr>
          </a:p>
        </p:txBody>
      </p:sp>
      <p:sp>
        <p:nvSpPr>
          <p:cNvPr id="36" name="Rectangle: Rounded Corners 35">
            <a:hlinkClick r:id="rId17" action="ppaction://hlinksldjump"/>
            <a:extLst>
              <a:ext uri="{FF2B5EF4-FFF2-40B4-BE49-F238E27FC236}">
                <a16:creationId xmlns:a16="http://schemas.microsoft.com/office/drawing/2014/main" id="{6DC9582E-5C09-B2BF-0586-0E3B9F9A01E8}"/>
              </a:ext>
            </a:extLst>
          </p:cNvPr>
          <p:cNvSpPr/>
          <p:nvPr/>
        </p:nvSpPr>
        <p:spPr>
          <a:xfrm>
            <a:off x="10375296" y="6396329"/>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روش‌های تحقیق منتخب</a:t>
            </a:r>
            <a:endParaRPr lang="en-US" sz="1400" b="1" dirty="0">
              <a:solidFill>
                <a:schemeClr val="bg1"/>
              </a:solidFill>
              <a:cs typeface="B Nazanin" panose="00000400000000000000" pitchFamily="2" charset="-78"/>
            </a:endParaRPr>
          </a:p>
        </p:txBody>
      </p:sp>
      <p:sp>
        <p:nvSpPr>
          <p:cNvPr id="37" name="Rectangle: Rounded Corners 36">
            <a:hlinkClick r:id="rId7" action="ppaction://hlinksldjump"/>
            <a:extLst>
              <a:ext uri="{FF2B5EF4-FFF2-40B4-BE49-F238E27FC236}">
                <a16:creationId xmlns:a16="http://schemas.microsoft.com/office/drawing/2014/main" id="{E4DE09EB-27D3-F5A4-9D4A-A8823978B62D}"/>
              </a:ext>
            </a:extLst>
          </p:cNvPr>
          <p:cNvSpPr/>
          <p:nvPr/>
        </p:nvSpPr>
        <p:spPr>
          <a:xfrm>
            <a:off x="10380825" y="2239233"/>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VOSViewer</a:t>
            </a:r>
            <a:endParaRPr lang="en-US" sz="14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1501856805"/>
      </p:ext>
    </p:extLst>
  </p:cSld>
  <p:clrMapOvr>
    <a:masterClrMapping/>
  </p:clrMapOvr>
  <p:transition spd="med">
    <p:pull/>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31ECED-F382-4404-2AA7-AA5037719464}"/>
              </a:ext>
            </a:extLst>
          </p:cNvPr>
          <p:cNvSpPr>
            <a:spLocks noGrp="1"/>
          </p:cNvSpPr>
          <p:nvPr>
            <p:ph type="title"/>
          </p:nvPr>
        </p:nvSpPr>
        <p:spPr>
          <a:xfrm>
            <a:off x="214604" y="365125"/>
            <a:ext cx="9685176" cy="707895"/>
          </a:xfrm>
          <a:solidFill>
            <a:schemeClr val="accent1">
              <a:lumMod val="40000"/>
              <a:lumOff val="60000"/>
            </a:schemeClr>
          </a:solidFill>
        </p:spPr>
        <p:txBody>
          <a:bodyPr>
            <a:normAutofit fontScale="90000"/>
          </a:bodyPr>
          <a:lstStyle/>
          <a:p>
            <a:pPr algn="r" rtl="1"/>
            <a:r>
              <a:rPr lang="fa-IR" b="1" dirty="0">
                <a:cs typeface="B Nazanin" panose="00000400000000000000" pitchFamily="2" charset="-78"/>
              </a:rPr>
              <a:t>معرفی منابع » منابع فارسی</a:t>
            </a:r>
            <a:endParaRPr lang="en-US" b="1" dirty="0">
              <a:cs typeface="B Nazanin" panose="00000400000000000000" pitchFamily="2" charset="-78"/>
            </a:endParaRPr>
          </a:p>
        </p:txBody>
      </p:sp>
      <p:sp>
        <p:nvSpPr>
          <p:cNvPr id="17" name="Content Placeholder 2">
            <a:extLst>
              <a:ext uri="{FF2B5EF4-FFF2-40B4-BE49-F238E27FC236}">
                <a16:creationId xmlns:a16="http://schemas.microsoft.com/office/drawing/2014/main" id="{168E09BE-5C6B-1FBB-2BFF-AC850B8824F9}"/>
              </a:ext>
            </a:extLst>
          </p:cNvPr>
          <p:cNvSpPr>
            <a:spLocks noGrp="1"/>
          </p:cNvSpPr>
          <p:nvPr>
            <p:ph idx="1"/>
          </p:nvPr>
        </p:nvSpPr>
        <p:spPr>
          <a:xfrm>
            <a:off x="214604" y="1226220"/>
            <a:ext cx="9685176" cy="2016514"/>
          </a:xfrm>
        </p:spPr>
        <p:txBody>
          <a:bodyPr>
            <a:normAutofit/>
          </a:bodyPr>
          <a:lstStyle/>
          <a:p>
            <a:pPr marL="0" indent="0" algn="r" rtl="1">
              <a:buNone/>
            </a:pPr>
            <a:r>
              <a:rPr lang="fa-IR" sz="2400" b="1" dirty="0">
                <a:cs typeface="B Nazanin" panose="00000400000000000000" pitchFamily="2" charset="-78"/>
              </a:rPr>
              <a:t>نورمگز </a:t>
            </a:r>
            <a:r>
              <a:rPr lang="en-US" sz="2400" b="1" dirty="0">
                <a:solidFill>
                  <a:srgbClr val="C00000"/>
                </a:solidFill>
                <a:cs typeface="B Nazanin" panose="00000400000000000000" pitchFamily="2" charset="-78"/>
              </a:rPr>
              <a:t>https://www.noormags.ir</a:t>
            </a:r>
            <a:r>
              <a:rPr lang="fa-IR" sz="2400" b="1" dirty="0">
                <a:solidFill>
                  <a:srgbClr val="C00000"/>
                </a:solidFill>
                <a:cs typeface="B Nazanin" panose="00000400000000000000" pitchFamily="2" charset="-78"/>
              </a:rPr>
              <a:t> </a:t>
            </a:r>
            <a:r>
              <a:rPr lang="fa-IR" sz="2400" b="1" dirty="0">
                <a:solidFill>
                  <a:srgbClr val="0070C0"/>
                </a:solidFill>
                <a:cs typeface="B Nazanin" panose="00000400000000000000" pitchFamily="2" charset="-78"/>
              </a:rPr>
              <a:t>جستجو و دریافت مقالات (رایگان/دارای هزینه)</a:t>
            </a:r>
            <a:endParaRPr lang="fa-IR" sz="2000" dirty="0">
              <a:solidFill>
                <a:srgbClr val="0070C0"/>
              </a:solidFill>
              <a:cs typeface="B Nazanin" panose="00000400000000000000" pitchFamily="2" charset="-78"/>
            </a:endParaRPr>
          </a:p>
        </p:txBody>
      </p:sp>
      <p:pic>
        <p:nvPicPr>
          <p:cNvPr id="4" name="Picture 3">
            <a:extLst>
              <a:ext uri="{FF2B5EF4-FFF2-40B4-BE49-F238E27FC236}">
                <a16:creationId xmlns:a16="http://schemas.microsoft.com/office/drawing/2014/main" id="{13821F01-E1A6-8C9C-13B9-755078AF79B0}"/>
              </a:ext>
            </a:extLst>
          </p:cNvPr>
          <p:cNvPicPr>
            <a:picLocks noChangeAspect="1"/>
          </p:cNvPicPr>
          <p:nvPr/>
        </p:nvPicPr>
        <p:blipFill rotWithShape="1">
          <a:blip r:embed="rId2"/>
          <a:srcRect b="26667"/>
          <a:stretch/>
        </p:blipFill>
        <p:spPr>
          <a:xfrm>
            <a:off x="677907" y="1828800"/>
            <a:ext cx="8758570" cy="5029200"/>
          </a:xfrm>
          <a:prstGeom prst="rect">
            <a:avLst/>
          </a:prstGeom>
        </p:spPr>
      </p:pic>
      <p:sp>
        <p:nvSpPr>
          <p:cNvPr id="3" name="Rectangle 2">
            <a:extLst>
              <a:ext uri="{FF2B5EF4-FFF2-40B4-BE49-F238E27FC236}">
                <a16:creationId xmlns:a16="http://schemas.microsoft.com/office/drawing/2014/main" id="{BC48BA0D-8EA5-156C-44E0-FB3F8D2235CE}"/>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Rounded Corners 20">
            <a:hlinkClick r:id="rId3" action="ppaction://hlinksldjump"/>
            <a:extLst>
              <a:ext uri="{FF2B5EF4-FFF2-40B4-BE49-F238E27FC236}">
                <a16:creationId xmlns:a16="http://schemas.microsoft.com/office/drawing/2014/main" id="{412F293C-4970-1A26-E946-C47796F7C7BD}"/>
              </a:ext>
            </a:extLst>
          </p:cNvPr>
          <p:cNvSpPr/>
          <p:nvPr/>
        </p:nvSpPr>
        <p:spPr>
          <a:xfrm>
            <a:off x="10375296" y="95654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DOI</a:t>
            </a:r>
          </a:p>
        </p:txBody>
      </p:sp>
      <p:sp>
        <p:nvSpPr>
          <p:cNvPr id="22" name="Rectangle: Rounded Corners 21">
            <a:hlinkClick r:id="rId4" action="ppaction://hlinksldjump"/>
            <a:extLst>
              <a:ext uri="{FF2B5EF4-FFF2-40B4-BE49-F238E27FC236}">
                <a16:creationId xmlns:a16="http://schemas.microsoft.com/office/drawing/2014/main" id="{3E98CA18-8ECB-07A0-5EE8-34E26662F812}"/>
              </a:ext>
            </a:extLst>
          </p:cNvPr>
          <p:cNvSpPr/>
          <p:nvPr/>
        </p:nvSpPr>
        <p:spPr>
          <a:xfrm>
            <a:off x="10375296" y="552687"/>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tx1"/>
                </a:solidFill>
                <a:cs typeface="B Nazanin" panose="00000400000000000000" pitchFamily="2" charset="-78"/>
              </a:rPr>
              <a:t>معرفی منابع</a:t>
            </a:r>
            <a:endParaRPr lang="en-US" sz="1400" b="1" dirty="0">
              <a:solidFill>
                <a:schemeClr val="tx1"/>
              </a:solidFill>
              <a:cs typeface="B Nazanin" panose="00000400000000000000" pitchFamily="2" charset="-78"/>
            </a:endParaRPr>
          </a:p>
        </p:txBody>
      </p:sp>
      <p:pic>
        <p:nvPicPr>
          <p:cNvPr id="23" name="Picture 22">
            <a:extLst>
              <a:ext uri="{FF2B5EF4-FFF2-40B4-BE49-F238E27FC236}">
                <a16:creationId xmlns:a16="http://schemas.microsoft.com/office/drawing/2014/main" id="{66337E47-CCF0-7D24-9DE2-A74B6BE01A6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24" name="TextBox 23">
            <a:extLst>
              <a:ext uri="{FF2B5EF4-FFF2-40B4-BE49-F238E27FC236}">
                <a16:creationId xmlns:a16="http://schemas.microsoft.com/office/drawing/2014/main" id="{182FEA47-4BFE-D9E0-53F1-F33E149D4102}"/>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25" name="Rectangle: Rounded Corners 24">
            <a:hlinkClick r:id="rId6" action="ppaction://hlinksldjump"/>
            <a:extLst>
              <a:ext uri="{FF2B5EF4-FFF2-40B4-BE49-F238E27FC236}">
                <a16:creationId xmlns:a16="http://schemas.microsoft.com/office/drawing/2014/main" id="{2E35E2F7-C19F-999C-DB28-55C0857AAB18}"/>
              </a:ext>
            </a:extLst>
          </p:cNvPr>
          <p:cNvSpPr/>
          <p:nvPr/>
        </p:nvSpPr>
        <p:spPr>
          <a:xfrm>
            <a:off x="10375296" y="138580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علم سنجی</a:t>
            </a:r>
            <a:endParaRPr lang="en-US" sz="1400" b="1" dirty="0">
              <a:solidFill>
                <a:schemeClr val="bg1"/>
              </a:solidFill>
              <a:cs typeface="B Nazanin" panose="00000400000000000000" pitchFamily="2" charset="-78"/>
            </a:endParaRPr>
          </a:p>
        </p:txBody>
      </p:sp>
      <p:sp>
        <p:nvSpPr>
          <p:cNvPr id="26" name="Rectangle: Rounded Corners 25">
            <a:hlinkClick r:id="rId7" action="ppaction://hlinksldjump"/>
            <a:extLst>
              <a:ext uri="{FF2B5EF4-FFF2-40B4-BE49-F238E27FC236}">
                <a16:creationId xmlns:a16="http://schemas.microsoft.com/office/drawing/2014/main" id="{E7763622-9D3B-79FE-CDD1-28AF03D00F5B}"/>
              </a:ext>
            </a:extLst>
          </p:cNvPr>
          <p:cNvSpPr/>
          <p:nvPr/>
        </p:nvSpPr>
        <p:spPr>
          <a:xfrm>
            <a:off x="10375296" y="1815066"/>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رتبه بندی نشریات</a:t>
            </a:r>
            <a:endParaRPr lang="en-US" sz="1400" b="1" dirty="0">
              <a:solidFill>
                <a:schemeClr val="bg1"/>
              </a:solidFill>
              <a:cs typeface="B Nazanin" panose="00000400000000000000" pitchFamily="2" charset="-78"/>
            </a:endParaRPr>
          </a:p>
        </p:txBody>
      </p:sp>
      <p:sp>
        <p:nvSpPr>
          <p:cNvPr id="27" name="Rectangle: Rounded Corners 26">
            <a:hlinkClick r:id="rId8" action="ppaction://hlinksldjump"/>
            <a:extLst>
              <a:ext uri="{FF2B5EF4-FFF2-40B4-BE49-F238E27FC236}">
                <a16:creationId xmlns:a16="http://schemas.microsoft.com/office/drawing/2014/main" id="{38AC53D1-C49B-1ACF-9950-027283141411}"/>
              </a:ext>
            </a:extLst>
          </p:cNvPr>
          <p:cNvSpPr/>
          <p:nvPr/>
        </p:nvSpPr>
        <p:spPr>
          <a:xfrm>
            <a:off x="10375296" y="264309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دریافت مقاله</a:t>
            </a:r>
            <a:endParaRPr lang="en-US" sz="1400" b="1" dirty="0">
              <a:solidFill>
                <a:schemeClr val="bg1"/>
              </a:solidFill>
              <a:cs typeface="B Nazanin" panose="00000400000000000000" pitchFamily="2" charset="-78"/>
            </a:endParaRPr>
          </a:p>
        </p:txBody>
      </p:sp>
      <p:sp>
        <p:nvSpPr>
          <p:cNvPr id="28" name="Rectangle: Rounded Corners 27">
            <a:hlinkClick r:id="rId9" action="ppaction://hlinksldjump"/>
            <a:extLst>
              <a:ext uri="{FF2B5EF4-FFF2-40B4-BE49-F238E27FC236}">
                <a16:creationId xmlns:a16="http://schemas.microsoft.com/office/drawing/2014/main" id="{BDCF9466-525B-0407-9241-2110D57E7DF5}"/>
              </a:ext>
            </a:extLst>
          </p:cNvPr>
          <p:cNvSpPr/>
          <p:nvPr/>
        </p:nvSpPr>
        <p:spPr>
          <a:xfrm>
            <a:off x="10375296" y="305541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سامانه پژوهشیار</a:t>
            </a:r>
            <a:endParaRPr lang="en-US" sz="1400" b="1" dirty="0">
              <a:solidFill>
                <a:schemeClr val="bg1"/>
              </a:solidFill>
              <a:cs typeface="B Nazanin" panose="00000400000000000000" pitchFamily="2" charset="-78"/>
            </a:endParaRPr>
          </a:p>
        </p:txBody>
      </p:sp>
      <p:sp>
        <p:nvSpPr>
          <p:cNvPr id="29" name="Rectangle: Rounded Corners 28">
            <a:hlinkClick r:id="rId10" action="ppaction://hlinksldjump"/>
            <a:extLst>
              <a:ext uri="{FF2B5EF4-FFF2-40B4-BE49-F238E27FC236}">
                <a16:creationId xmlns:a16="http://schemas.microsoft.com/office/drawing/2014/main" id="{4CF1F11D-BC43-23DF-41D7-AE8B56EBDD8E}"/>
              </a:ext>
            </a:extLst>
          </p:cNvPr>
          <p:cNvSpPr/>
          <p:nvPr/>
        </p:nvSpPr>
        <p:spPr>
          <a:xfrm>
            <a:off x="10375296" y="347620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ORCID</a:t>
            </a:r>
          </a:p>
        </p:txBody>
      </p:sp>
      <p:sp>
        <p:nvSpPr>
          <p:cNvPr id="30" name="Rectangle: Rounded Corners 29">
            <a:hlinkClick r:id="rId11" action="ppaction://hlinksldjump"/>
            <a:extLst>
              <a:ext uri="{FF2B5EF4-FFF2-40B4-BE49-F238E27FC236}">
                <a16:creationId xmlns:a16="http://schemas.microsoft.com/office/drawing/2014/main" id="{6D6E9870-9697-4578-B030-FF57F5637E40}"/>
              </a:ext>
            </a:extLst>
          </p:cNvPr>
          <p:cNvSpPr/>
          <p:nvPr/>
        </p:nvSpPr>
        <p:spPr>
          <a:xfrm>
            <a:off x="10375296" y="388852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ساختار مقاله</a:t>
            </a:r>
            <a:endParaRPr lang="en-US" sz="1400" b="1" dirty="0">
              <a:solidFill>
                <a:schemeClr val="bg1"/>
              </a:solidFill>
              <a:cs typeface="B Nazanin" panose="00000400000000000000" pitchFamily="2" charset="-78"/>
            </a:endParaRPr>
          </a:p>
        </p:txBody>
      </p:sp>
      <p:sp>
        <p:nvSpPr>
          <p:cNvPr id="31" name="Rectangle: Rounded Corners 30">
            <a:hlinkClick r:id="rId12" action="ppaction://hlinksldjump"/>
            <a:extLst>
              <a:ext uri="{FF2B5EF4-FFF2-40B4-BE49-F238E27FC236}">
                <a16:creationId xmlns:a16="http://schemas.microsoft.com/office/drawing/2014/main" id="{5DBFD193-0DB7-87A7-560B-86FCD2BF7FAE}"/>
              </a:ext>
            </a:extLst>
          </p:cNvPr>
          <p:cNvSpPr/>
          <p:nvPr/>
        </p:nvSpPr>
        <p:spPr>
          <a:xfrm>
            <a:off x="10375296" y="43093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ارجاع دهی و نکات مهم</a:t>
            </a:r>
            <a:endParaRPr lang="en-US" sz="1400" b="1" dirty="0">
              <a:solidFill>
                <a:schemeClr val="bg1"/>
              </a:solidFill>
              <a:cs typeface="B Nazanin" panose="00000400000000000000" pitchFamily="2" charset="-78"/>
            </a:endParaRPr>
          </a:p>
        </p:txBody>
      </p:sp>
      <p:sp>
        <p:nvSpPr>
          <p:cNvPr id="32" name="Rectangle: Rounded Corners 31">
            <a:hlinkClick r:id="rId13" action="ppaction://hlinksldjump"/>
            <a:extLst>
              <a:ext uri="{FF2B5EF4-FFF2-40B4-BE49-F238E27FC236}">
                <a16:creationId xmlns:a16="http://schemas.microsoft.com/office/drawing/2014/main" id="{329CD227-9C8E-D5A0-F7F1-61419D3F4F23}"/>
              </a:ext>
            </a:extLst>
          </p:cNvPr>
          <p:cNvSpPr/>
          <p:nvPr/>
        </p:nvSpPr>
        <p:spPr>
          <a:xfrm>
            <a:off x="10375296" y="473011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انواع مقاله</a:t>
            </a:r>
            <a:endParaRPr lang="en-US" sz="1400" b="1" dirty="0">
              <a:solidFill>
                <a:schemeClr val="bg1"/>
              </a:solidFill>
              <a:cs typeface="B Nazanin" panose="00000400000000000000" pitchFamily="2" charset="-78"/>
            </a:endParaRPr>
          </a:p>
        </p:txBody>
      </p:sp>
      <p:sp>
        <p:nvSpPr>
          <p:cNvPr id="33" name="Rectangle: Rounded Corners 32">
            <a:hlinkClick r:id="rId14" action="ppaction://hlinksldjump"/>
            <a:extLst>
              <a:ext uri="{FF2B5EF4-FFF2-40B4-BE49-F238E27FC236}">
                <a16:creationId xmlns:a16="http://schemas.microsoft.com/office/drawing/2014/main" id="{70330251-EC1B-10E7-901D-82A34AFE1607}"/>
              </a:ext>
            </a:extLst>
          </p:cNvPr>
          <p:cNvSpPr/>
          <p:nvPr/>
        </p:nvSpPr>
        <p:spPr>
          <a:xfrm>
            <a:off x="10375296" y="515090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پذیرش و داوری</a:t>
            </a:r>
            <a:endParaRPr lang="en-US" sz="1400" b="1" dirty="0">
              <a:solidFill>
                <a:schemeClr val="bg1"/>
              </a:solidFill>
              <a:cs typeface="B Nazanin" panose="00000400000000000000" pitchFamily="2" charset="-78"/>
            </a:endParaRPr>
          </a:p>
        </p:txBody>
      </p:sp>
      <p:sp>
        <p:nvSpPr>
          <p:cNvPr id="34" name="Rectangle: Rounded Corners 33">
            <a:hlinkClick r:id="rId15" action="ppaction://hlinksldjump"/>
            <a:extLst>
              <a:ext uri="{FF2B5EF4-FFF2-40B4-BE49-F238E27FC236}">
                <a16:creationId xmlns:a16="http://schemas.microsoft.com/office/drawing/2014/main" id="{86ACF3F6-AF42-598A-E069-1A29E8C7FE6B}"/>
              </a:ext>
            </a:extLst>
          </p:cNvPr>
          <p:cNvSpPr/>
          <p:nvPr/>
        </p:nvSpPr>
        <p:spPr>
          <a:xfrm>
            <a:off x="10375296" y="55632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سئو آکادمیک</a:t>
            </a:r>
            <a:endParaRPr lang="en-US" sz="1400" b="1" dirty="0">
              <a:solidFill>
                <a:schemeClr val="bg1"/>
              </a:solidFill>
              <a:cs typeface="B Nazanin" panose="00000400000000000000" pitchFamily="2" charset="-78"/>
            </a:endParaRPr>
          </a:p>
        </p:txBody>
      </p:sp>
      <p:sp>
        <p:nvSpPr>
          <p:cNvPr id="35" name="Rectangle: Rounded Corners 34">
            <a:hlinkClick r:id="rId16" action="ppaction://hlinksldjump"/>
            <a:extLst>
              <a:ext uri="{FF2B5EF4-FFF2-40B4-BE49-F238E27FC236}">
                <a16:creationId xmlns:a16="http://schemas.microsoft.com/office/drawing/2014/main" id="{0BA2A4B5-1B08-033B-6502-305509CCB39F}"/>
              </a:ext>
            </a:extLst>
          </p:cNvPr>
          <p:cNvSpPr/>
          <p:nvPr/>
        </p:nvSpPr>
        <p:spPr>
          <a:xfrm>
            <a:off x="10375297" y="597554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MaxQDA</a:t>
            </a:r>
            <a:endParaRPr lang="en-US" sz="1400" b="1" dirty="0">
              <a:solidFill>
                <a:schemeClr val="bg1"/>
              </a:solidFill>
              <a:cs typeface="B Nazanin" panose="00000400000000000000" pitchFamily="2" charset="-78"/>
            </a:endParaRPr>
          </a:p>
        </p:txBody>
      </p:sp>
      <p:sp>
        <p:nvSpPr>
          <p:cNvPr id="36" name="Rectangle: Rounded Corners 35">
            <a:hlinkClick r:id="rId17" action="ppaction://hlinksldjump"/>
            <a:extLst>
              <a:ext uri="{FF2B5EF4-FFF2-40B4-BE49-F238E27FC236}">
                <a16:creationId xmlns:a16="http://schemas.microsoft.com/office/drawing/2014/main" id="{1025D407-8840-8504-481B-74A7C5B53DB7}"/>
              </a:ext>
            </a:extLst>
          </p:cNvPr>
          <p:cNvSpPr/>
          <p:nvPr/>
        </p:nvSpPr>
        <p:spPr>
          <a:xfrm>
            <a:off x="10375296" y="6396329"/>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روش‌های تحقیق منتخب</a:t>
            </a:r>
            <a:endParaRPr lang="en-US" sz="1400" b="1" dirty="0">
              <a:solidFill>
                <a:schemeClr val="bg1"/>
              </a:solidFill>
              <a:cs typeface="B Nazanin" panose="00000400000000000000" pitchFamily="2" charset="-78"/>
            </a:endParaRPr>
          </a:p>
        </p:txBody>
      </p:sp>
      <p:sp>
        <p:nvSpPr>
          <p:cNvPr id="37" name="Rectangle: Rounded Corners 36">
            <a:hlinkClick r:id="rId7" action="ppaction://hlinksldjump"/>
            <a:extLst>
              <a:ext uri="{FF2B5EF4-FFF2-40B4-BE49-F238E27FC236}">
                <a16:creationId xmlns:a16="http://schemas.microsoft.com/office/drawing/2014/main" id="{C142866A-DE09-F7BA-F1C9-AB19207EB2D2}"/>
              </a:ext>
            </a:extLst>
          </p:cNvPr>
          <p:cNvSpPr/>
          <p:nvPr/>
        </p:nvSpPr>
        <p:spPr>
          <a:xfrm>
            <a:off x="10380825" y="2239233"/>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VOSViewer</a:t>
            </a:r>
            <a:endParaRPr lang="en-US" sz="14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711091987"/>
      </p:ext>
    </p:extLst>
  </p:cSld>
  <p:clrMapOvr>
    <a:masterClrMapping/>
  </p:clrMapOvr>
  <p:transition spd="med">
    <p:pull/>
  </p:transition>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BC10959-6B50-EAB1-32E0-4C3840232630}"/>
              </a:ext>
            </a:extLst>
          </p:cNvPr>
          <p:cNvPicPr>
            <a:picLocks noChangeAspect="1"/>
          </p:cNvPicPr>
          <p:nvPr/>
        </p:nvPicPr>
        <p:blipFill rotWithShape="1">
          <a:blip r:embed="rId2">
            <a:extLst>
              <a:ext uri="{28A0092B-C50C-407E-A947-70E740481C1C}">
                <a14:useLocalDpi xmlns:a14="http://schemas.microsoft.com/office/drawing/2010/main" val="0"/>
              </a:ext>
            </a:extLst>
          </a:blip>
          <a:srcRect r="23382"/>
          <a:stretch/>
        </p:blipFill>
        <p:spPr>
          <a:xfrm>
            <a:off x="142952" y="1387086"/>
            <a:ext cx="5091522" cy="4864983"/>
          </a:xfrm>
          <a:prstGeom prst="rect">
            <a:avLst/>
          </a:prstGeom>
        </p:spPr>
      </p:pic>
      <p:sp>
        <p:nvSpPr>
          <p:cNvPr id="6" name="Content Placeholder 2">
            <a:extLst>
              <a:ext uri="{FF2B5EF4-FFF2-40B4-BE49-F238E27FC236}">
                <a16:creationId xmlns:a16="http://schemas.microsoft.com/office/drawing/2014/main" id="{AFB67130-715C-1F35-6A1E-711EECA12F9D}"/>
              </a:ext>
            </a:extLst>
          </p:cNvPr>
          <p:cNvSpPr>
            <a:spLocks noGrp="1"/>
          </p:cNvSpPr>
          <p:nvPr>
            <p:ph idx="1"/>
          </p:nvPr>
        </p:nvSpPr>
        <p:spPr>
          <a:xfrm>
            <a:off x="838200" y="1387086"/>
            <a:ext cx="9061580" cy="4789877"/>
          </a:xfrm>
        </p:spPr>
        <p:txBody>
          <a:bodyPr>
            <a:normAutofit/>
          </a:bodyPr>
          <a:lstStyle/>
          <a:p>
            <a:pPr marL="0" indent="0" algn="r" rtl="1">
              <a:buNone/>
            </a:pPr>
            <a:r>
              <a:rPr lang="fa-IR" b="1" dirty="0">
                <a:solidFill>
                  <a:srgbClr val="C00000"/>
                </a:solidFill>
                <a:cs typeface="B Nazanin" panose="00000400000000000000" pitchFamily="2" charset="-78"/>
              </a:rPr>
              <a:t>2- لید</a:t>
            </a:r>
            <a:r>
              <a:rPr lang="fa-IR" b="1" dirty="0">
                <a:cs typeface="B Nazanin" panose="00000400000000000000" pitchFamily="2" charset="-78"/>
              </a:rPr>
              <a:t> مناسب </a:t>
            </a:r>
          </a:p>
          <a:p>
            <a:pPr algn="r" rtl="1"/>
            <a:r>
              <a:rPr lang="fa-IR" sz="2400" dirty="0">
                <a:cs typeface="B Nazanin" panose="00000400000000000000" pitchFamily="2" charset="-78"/>
              </a:rPr>
              <a:t>استفاده از کلمات کلیدی در دو خط اول چکیده</a:t>
            </a:r>
          </a:p>
          <a:p>
            <a:pPr algn="r" rtl="1"/>
            <a:r>
              <a:rPr lang="fa-IR" sz="2400" dirty="0">
                <a:cs typeface="B Nazanin" panose="00000400000000000000" pitchFamily="2" charset="-78"/>
              </a:rPr>
              <a:t>لیدهای مخاطب پسند در مقالات قبلی را مطالعه کنید</a:t>
            </a:r>
          </a:p>
          <a:p>
            <a:pPr algn="r" rtl="1"/>
            <a:r>
              <a:rPr lang="fa-IR" sz="2400" dirty="0">
                <a:cs typeface="B Nazanin" panose="00000400000000000000" pitchFamily="2" charset="-78"/>
              </a:rPr>
              <a:t>بهترین لیدها برای موتورهای جستجو، لیدهایی با ۲۰ تا ۳۵ کلمه هستند</a:t>
            </a:r>
          </a:p>
        </p:txBody>
      </p:sp>
      <p:sp>
        <p:nvSpPr>
          <p:cNvPr id="3" name="Title 1">
            <a:extLst>
              <a:ext uri="{FF2B5EF4-FFF2-40B4-BE49-F238E27FC236}">
                <a16:creationId xmlns:a16="http://schemas.microsoft.com/office/drawing/2014/main" id="{90FCB3DB-F8C5-F997-9F81-1516A0BE3DC1}"/>
              </a:ext>
            </a:extLst>
          </p:cNvPr>
          <p:cNvSpPr txBox="1">
            <a:spLocks/>
          </p:cNvSpPr>
          <p:nvPr/>
        </p:nvSpPr>
        <p:spPr>
          <a:xfrm>
            <a:off x="214604" y="365125"/>
            <a:ext cx="9685176" cy="707895"/>
          </a:xfrm>
          <a:prstGeom prst="rect">
            <a:avLst/>
          </a:prstGeom>
          <a:solidFill>
            <a:schemeClr val="accent1">
              <a:lumMod val="40000"/>
              <a:lumOff val="60000"/>
            </a:schemeClr>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r>
              <a:rPr lang="fa-IR" b="1" dirty="0">
                <a:cs typeface="B Nazanin" panose="00000400000000000000" pitchFamily="2" charset="-78"/>
              </a:rPr>
              <a:t>سئو آکادمیک » نکات کلیدی</a:t>
            </a:r>
            <a:endParaRPr lang="en-US" b="1" dirty="0">
              <a:cs typeface="B Nazanin" panose="00000400000000000000" pitchFamily="2" charset="-78"/>
            </a:endParaRPr>
          </a:p>
        </p:txBody>
      </p:sp>
      <p:sp>
        <p:nvSpPr>
          <p:cNvPr id="20" name="Rectangle 19">
            <a:extLst>
              <a:ext uri="{FF2B5EF4-FFF2-40B4-BE49-F238E27FC236}">
                <a16:creationId xmlns:a16="http://schemas.microsoft.com/office/drawing/2014/main" id="{14D298E4-44A5-7D9A-799B-2093E280FE77}"/>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Rounded Corners 20">
            <a:hlinkClick r:id="rId3" action="ppaction://hlinksldjump"/>
            <a:extLst>
              <a:ext uri="{FF2B5EF4-FFF2-40B4-BE49-F238E27FC236}">
                <a16:creationId xmlns:a16="http://schemas.microsoft.com/office/drawing/2014/main" id="{BDA5C67B-3650-3EC5-C617-38948C0B2B0A}"/>
              </a:ext>
            </a:extLst>
          </p:cNvPr>
          <p:cNvSpPr/>
          <p:nvPr/>
        </p:nvSpPr>
        <p:spPr>
          <a:xfrm>
            <a:off x="10375296" y="95654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DOI</a:t>
            </a:r>
          </a:p>
        </p:txBody>
      </p:sp>
      <p:sp>
        <p:nvSpPr>
          <p:cNvPr id="22" name="Rectangle: Rounded Corners 21">
            <a:hlinkClick r:id="rId4" action="ppaction://hlinksldjump"/>
            <a:extLst>
              <a:ext uri="{FF2B5EF4-FFF2-40B4-BE49-F238E27FC236}">
                <a16:creationId xmlns:a16="http://schemas.microsoft.com/office/drawing/2014/main" id="{44300CD4-0487-11A4-1DAB-82A29A2D04B6}"/>
              </a:ext>
            </a:extLst>
          </p:cNvPr>
          <p:cNvSpPr/>
          <p:nvPr/>
        </p:nvSpPr>
        <p:spPr>
          <a:xfrm>
            <a:off x="10375296" y="55268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bg1"/>
                </a:solidFill>
                <a:cs typeface="B Nazanin" panose="00000400000000000000" pitchFamily="2" charset="-78"/>
              </a:rPr>
              <a:t>معرفی منابع</a:t>
            </a:r>
            <a:endParaRPr lang="en-US" sz="1400" b="1" dirty="0">
              <a:solidFill>
                <a:schemeClr val="bg1"/>
              </a:solidFill>
              <a:cs typeface="B Nazanin" panose="00000400000000000000" pitchFamily="2" charset="-78"/>
            </a:endParaRPr>
          </a:p>
        </p:txBody>
      </p:sp>
      <p:pic>
        <p:nvPicPr>
          <p:cNvPr id="23" name="Picture 22">
            <a:extLst>
              <a:ext uri="{FF2B5EF4-FFF2-40B4-BE49-F238E27FC236}">
                <a16:creationId xmlns:a16="http://schemas.microsoft.com/office/drawing/2014/main" id="{C2F4E8D2-9D4C-29C0-F924-DCD413AEE5B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24" name="TextBox 23">
            <a:extLst>
              <a:ext uri="{FF2B5EF4-FFF2-40B4-BE49-F238E27FC236}">
                <a16:creationId xmlns:a16="http://schemas.microsoft.com/office/drawing/2014/main" id="{3494AE27-9A88-5869-2C86-6E4975FC236C}"/>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25" name="Rectangle: Rounded Corners 24">
            <a:hlinkClick r:id="rId6" action="ppaction://hlinksldjump"/>
            <a:extLst>
              <a:ext uri="{FF2B5EF4-FFF2-40B4-BE49-F238E27FC236}">
                <a16:creationId xmlns:a16="http://schemas.microsoft.com/office/drawing/2014/main" id="{F7420836-CC07-B977-45A4-92AE28596156}"/>
              </a:ext>
            </a:extLst>
          </p:cNvPr>
          <p:cNvSpPr/>
          <p:nvPr/>
        </p:nvSpPr>
        <p:spPr>
          <a:xfrm>
            <a:off x="10375296" y="138580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علم سنجی</a:t>
            </a:r>
            <a:endParaRPr lang="en-US" sz="1400" b="1" dirty="0">
              <a:solidFill>
                <a:schemeClr val="bg1"/>
              </a:solidFill>
              <a:cs typeface="B Nazanin" panose="00000400000000000000" pitchFamily="2" charset="-78"/>
            </a:endParaRPr>
          </a:p>
        </p:txBody>
      </p:sp>
      <p:sp>
        <p:nvSpPr>
          <p:cNvPr id="26" name="Rectangle: Rounded Corners 25">
            <a:hlinkClick r:id="rId7" action="ppaction://hlinksldjump"/>
            <a:extLst>
              <a:ext uri="{FF2B5EF4-FFF2-40B4-BE49-F238E27FC236}">
                <a16:creationId xmlns:a16="http://schemas.microsoft.com/office/drawing/2014/main" id="{35ED813C-36CA-9A6B-EB67-64B702E8E29E}"/>
              </a:ext>
            </a:extLst>
          </p:cNvPr>
          <p:cNvSpPr/>
          <p:nvPr/>
        </p:nvSpPr>
        <p:spPr>
          <a:xfrm>
            <a:off x="10375296" y="1815066"/>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رتبه بندی نشریات</a:t>
            </a:r>
            <a:endParaRPr lang="en-US" sz="1400" b="1" dirty="0">
              <a:solidFill>
                <a:schemeClr val="bg1"/>
              </a:solidFill>
              <a:cs typeface="B Nazanin" panose="00000400000000000000" pitchFamily="2" charset="-78"/>
            </a:endParaRPr>
          </a:p>
        </p:txBody>
      </p:sp>
      <p:sp>
        <p:nvSpPr>
          <p:cNvPr id="27" name="Rectangle: Rounded Corners 26">
            <a:hlinkClick r:id="rId8" action="ppaction://hlinksldjump"/>
            <a:extLst>
              <a:ext uri="{FF2B5EF4-FFF2-40B4-BE49-F238E27FC236}">
                <a16:creationId xmlns:a16="http://schemas.microsoft.com/office/drawing/2014/main" id="{DB43E51D-ABA5-AEFE-5A35-8B402513EA15}"/>
              </a:ext>
            </a:extLst>
          </p:cNvPr>
          <p:cNvSpPr/>
          <p:nvPr/>
        </p:nvSpPr>
        <p:spPr>
          <a:xfrm>
            <a:off x="10375296" y="264309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دریافت مقاله</a:t>
            </a:r>
            <a:endParaRPr lang="en-US" sz="1400" b="1" dirty="0">
              <a:solidFill>
                <a:schemeClr val="bg1"/>
              </a:solidFill>
              <a:cs typeface="B Nazanin" panose="00000400000000000000" pitchFamily="2" charset="-78"/>
            </a:endParaRPr>
          </a:p>
        </p:txBody>
      </p:sp>
      <p:sp>
        <p:nvSpPr>
          <p:cNvPr id="28" name="Rectangle: Rounded Corners 27">
            <a:hlinkClick r:id="rId9" action="ppaction://hlinksldjump"/>
            <a:extLst>
              <a:ext uri="{FF2B5EF4-FFF2-40B4-BE49-F238E27FC236}">
                <a16:creationId xmlns:a16="http://schemas.microsoft.com/office/drawing/2014/main" id="{348A2CDC-B337-061B-A1B4-814F409770BD}"/>
              </a:ext>
            </a:extLst>
          </p:cNvPr>
          <p:cNvSpPr/>
          <p:nvPr/>
        </p:nvSpPr>
        <p:spPr>
          <a:xfrm>
            <a:off x="10375296" y="305541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سامانه پژوهشیار</a:t>
            </a:r>
            <a:endParaRPr lang="en-US" sz="1400" b="1" dirty="0">
              <a:solidFill>
                <a:schemeClr val="bg1"/>
              </a:solidFill>
              <a:cs typeface="B Nazanin" panose="00000400000000000000" pitchFamily="2" charset="-78"/>
            </a:endParaRPr>
          </a:p>
        </p:txBody>
      </p:sp>
      <p:sp>
        <p:nvSpPr>
          <p:cNvPr id="29" name="Rectangle: Rounded Corners 28">
            <a:hlinkClick r:id="rId10" action="ppaction://hlinksldjump"/>
            <a:extLst>
              <a:ext uri="{FF2B5EF4-FFF2-40B4-BE49-F238E27FC236}">
                <a16:creationId xmlns:a16="http://schemas.microsoft.com/office/drawing/2014/main" id="{F33EEC19-1F7E-0A8F-0D6A-EAC804950AB5}"/>
              </a:ext>
            </a:extLst>
          </p:cNvPr>
          <p:cNvSpPr/>
          <p:nvPr/>
        </p:nvSpPr>
        <p:spPr>
          <a:xfrm>
            <a:off x="10375296" y="347620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ORCID</a:t>
            </a:r>
          </a:p>
        </p:txBody>
      </p:sp>
      <p:sp>
        <p:nvSpPr>
          <p:cNvPr id="30" name="Rectangle: Rounded Corners 29">
            <a:hlinkClick r:id="rId11" action="ppaction://hlinksldjump"/>
            <a:extLst>
              <a:ext uri="{FF2B5EF4-FFF2-40B4-BE49-F238E27FC236}">
                <a16:creationId xmlns:a16="http://schemas.microsoft.com/office/drawing/2014/main" id="{5399E1E2-F25F-98CF-1CD9-E3B14CB23F38}"/>
              </a:ext>
            </a:extLst>
          </p:cNvPr>
          <p:cNvSpPr/>
          <p:nvPr/>
        </p:nvSpPr>
        <p:spPr>
          <a:xfrm>
            <a:off x="10375296" y="388852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ساختار مقاله</a:t>
            </a:r>
            <a:endParaRPr lang="en-US" sz="1400" b="1" dirty="0">
              <a:solidFill>
                <a:schemeClr val="bg1"/>
              </a:solidFill>
              <a:cs typeface="B Nazanin" panose="00000400000000000000" pitchFamily="2" charset="-78"/>
            </a:endParaRPr>
          </a:p>
        </p:txBody>
      </p:sp>
      <p:sp>
        <p:nvSpPr>
          <p:cNvPr id="31" name="Rectangle: Rounded Corners 30">
            <a:hlinkClick r:id="rId12" action="ppaction://hlinksldjump"/>
            <a:extLst>
              <a:ext uri="{FF2B5EF4-FFF2-40B4-BE49-F238E27FC236}">
                <a16:creationId xmlns:a16="http://schemas.microsoft.com/office/drawing/2014/main" id="{12A5CB64-0C06-5EB3-1931-96226F97BCCE}"/>
              </a:ext>
            </a:extLst>
          </p:cNvPr>
          <p:cNvSpPr/>
          <p:nvPr/>
        </p:nvSpPr>
        <p:spPr>
          <a:xfrm>
            <a:off x="10375296" y="43093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ارجاع دهی و نکات مهم</a:t>
            </a:r>
            <a:endParaRPr lang="en-US" sz="1400" b="1" dirty="0">
              <a:solidFill>
                <a:schemeClr val="bg1"/>
              </a:solidFill>
              <a:cs typeface="B Nazanin" panose="00000400000000000000" pitchFamily="2" charset="-78"/>
            </a:endParaRPr>
          </a:p>
        </p:txBody>
      </p:sp>
      <p:sp>
        <p:nvSpPr>
          <p:cNvPr id="32" name="Rectangle: Rounded Corners 31">
            <a:hlinkClick r:id="rId13" action="ppaction://hlinksldjump"/>
            <a:extLst>
              <a:ext uri="{FF2B5EF4-FFF2-40B4-BE49-F238E27FC236}">
                <a16:creationId xmlns:a16="http://schemas.microsoft.com/office/drawing/2014/main" id="{18E0CC91-5E10-E429-1707-CC4C86235F7D}"/>
              </a:ext>
            </a:extLst>
          </p:cNvPr>
          <p:cNvSpPr/>
          <p:nvPr/>
        </p:nvSpPr>
        <p:spPr>
          <a:xfrm>
            <a:off x="10375296" y="473011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انواع مقاله</a:t>
            </a:r>
            <a:endParaRPr lang="en-US" sz="1400" b="1" dirty="0">
              <a:solidFill>
                <a:schemeClr val="bg1"/>
              </a:solidFill>
              <a:cs typeface="B Nazanin" panose="00000400000000000000" pitchFamily="2" charset="-78"/>
            </a:endParaRPr>
          </a:p>
        </p:txBody>
      </p:sp>
      <p:sp>
        <p:nvSpPr>
          <p:cNvPr id="33" name="Rectangle: Rounded Corners 32">
            <a:hlinkClick r:id="rId14" action="ppaction://hlinksldjump"/>
            <a:extLst>
              <a:ext uri="{FF2B5EF4-FFF2-40B4-BE49-F238E27FC236}">
                <a16:creationId xmlns:a16="http://schemas.microsoft.com/office/drawing/2014/main" id="{60CB77C2-8667-72E5-AF63-BD01FA63EDE2}"/>
              </a:ext>
            </a:extLst>
          </p:cNvPr>
          <p:cNvSpPr/>
          <p:nvPr/>
        </p:nvSpPr>
        <p:spPr>
          <a:xfrm>
            <a:off x="10375296" y="515090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پذیرش و داوری</a:t>
            </a:r>
            <a:endParaRPr lang="en-US" sz="1400" b="1" dirty="0">
              <a:solidFill>
                <a:schemeClr val="bg1"/>
              </a:solidFill>
              <a:cs typeface="B Nazanin" panose="00000400000000000000" pitchFamily="2" charset="-78"/>
            </a:endParaRPr>
          </a:p>
        </p:txBody>
      </p:sp>
      <p:sp>
        <p:nvSpPr>
          <p:cNvPr id="34" name="Rectangle: Rounded Corners 33">
            <a:hlinkClick r:id="rId15" action="ppaction://hlinksldjump"/>
            <a:extLst>
              <a:ext uri="{FF2B5EF4-FFF2-40B4-BE49-F238E27FC236}">
                <a16:creationId xmlns:a16="http://schemas.microsoft.com/office/drawing/2014/main" id="{8BA58CB2-C6C3-375F-C3C2-3A09B0CCC101}"/>
              </a:ext>
            </a:extLst>
          </p:cNvPr>
          <p:cNvSpPr/>
          <p:nvPr/>
        </p:nvSpPr>
        <p:spPr>
          <a:xfrm>
            <a:off x="10375296" y="5563220"/>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tx1"/>
                </a:solidFill>
                <a:cs typeface="B Nazanin" panose="00000400000000000000" pitchFamily="2" charset="-78"/>
              </a:rPr>
              <a:t>سئو آکادمیک</a:t>
            </a:r>
            <a:endParaRPr lang="en-US" sz="1400" b="1" dirty="0">
              <a:solidFill>
                <a:schemeClr val="tx1"/>
              </a:solidFill>
              <a:cs typeface="B Nazanin" panose="00000400000000000000" pitchFamily="2" charset="-78"/>
            </a:endParaRPr>
          </a:p>
        </p:txBody>
      </p:sp>
      <p:sp>
        <p:nvSpPr>
          <p:cNvPr id="35" name="Rectangle: Rounded Corners 34">
            <a:hlinkClick r:id="rId16" action="ppaction://hlinksldjump"/>
            <a:extLst>
              <a:ext uri="{FF2B5EF4-FFF2-40B4-BE49-F238E27FC236}">
                <a16:creationId xmlns:a16="http://schemas.microsoft.com/office/drawing/2014/main" id="{ACD05F59-590B-F121-3734-1D0816F2DCA2}"/>
              </a:ext>
            </a:extLst>
          </p:cNvPr>
          <p:cNvSpPr/>
          <p:nvPr/>
        </p:nvSpPr>
        <p:spPr>
          <a:xfrm>
            <a:off x="10375297" y="597554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MaxQDA</a:t>
            </a:r>
            <a:endParaRPr lang="en-US" sz="1400" b="1" dirty="0">
              <a:solidFill>
                <a:schemeClr val="bg1"/>
              </a:solidFill>
              <a:cs typeface="B Nazanin" panose="00000400000000000000" pitchFamily="2" charset="-78"/>
            </a:endParaRPr>
          </a:p>
        </p:txBody>
      </p:sp>
      <p:sp>
        <p:nvSpPr>
          <p:cNvPr id="36" name="Rectangle: Rounded Corners 35">
            <a:hlinkClick r:id="rId17" action="ppaction://hlinksldjump"/>
            <a:extLst>
              <a:ext uri="{FF2B5EF4-FFF2-40B4-BE49-F238E27FC236}">
                <a16:creationId xmlns:a16="http://schemas.microsoft.com/office/drawing/2014/main" id="{0E26C0ED-E5F2-B81B-6D0B-2CF94F3EAD5A}"/>
              </a:ext>
            </a:extLst>
          </p:cNvPr>
          <p:cNvSpPr/>
          <p:nvPr/>
        </p:nvSpPr>
        <p:spPr>
          <a:xfrm>
            <a:off x="10375296" y="6396329"/>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روش‌های تحقیق منتخب</a:t>
            </a:r>
            <a:endParaRPr lang="en-US" sz="1400" b="1" dirty="0">
              <a:solidFill>
                <a:schemeClr val="bg1"/>
              </a:solidFill>
              <a:cs typeface="B Nazanin" panose="00000400000000000000" pitchFamily="2" charset="-78"/>
            </a:endParaRPr>
          </a:p>
        </p:txBody>
      </p:sp>
      <p:sp>
        <p:nvSpPr>
          <p:cNvPr id="37" name="Rectangle: Rounded Corners 36">
            <a:hlinkClick r:id="rId7" action="ppaction://hlinksldjump"/>
            <a:extLst>
              <a:ext uri="{FF2B5EF4-FFF2-40B4-BE49-F238E27FC236}">
                <a16:creationId xmlns:a16="http://schemas.microsoft.com/office/drawing/2014/main" id="{F8414D24-CD6E-C95B-958E-109F7C163818}"/>
              </a:ext>
            </a:extLst>
          </p:cNvPr>
          <p:cNvSpPr/>
          <p:nvPr/>
        </p:nvSpPr>
        <p:spPr>
          <a:xfrm>
            <a:off x="10380825" y="2239233"/>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VOSViewer</a:t>
            </a:r>
            <a:endParaRPr lang="en-US" sz="14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2331913321"/>
      </p:ext>
    </p:extLst>
  </p:cSld>
  <p:clrMapOvr>
    <a:masterClrMapping/>
  </p:clrMapOvr>
  <p:transition spd="med">
    <p:pull/>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3743D50-40F0-5F0A-D9D1-15CFE6C3B010}"/>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214604" y="2879678"/>
            <a:ext cx="6821196" cy="3869875"/>
          </a:xfrm>
          <a:prstGeom prst="rect">
            <a:avLst/>
          </a:prstGeom>
        </p:spPr>
      </p:pic>
      <p:sp>
        <p:nvSpPr>
          <p:cNvPr id="6" name="Content Placeholder 2">
            <a:extLst>
              <a:ext uri="{FF2B5EF4-FFF2-40B4-BE49-F238E27FC236}">
                <a16:creationId xmlns:a16="http://schemas.microsoft.com/office/drawing/2014/main" id="{AFB67130-715C-1F35-6A1E-711EECA12F9D}"/>
              </a:ext>
            </a:extLst>
          </p:cNvPr>
          <p:cNvSpPr>
            <a:spLocks noGrp="1"/>
          </p:cNvSpPr>
          <p:nvPr>
            <p:ph idx="1"/>
          </p:nvPr>
        </p:nvSpPr>
        <p:spPr>
          <a:xfrm>
            <a:off x="838200" y="1295400"/>
            <a:ext cx="9061580" cy="4881563"/>
          </a:xfrm>
        </p:spPr>
        <p:txBody>
          <a:bodyPr>
            <a:normAutofit/>
          </a:bodyPr>
          <a:lstStyle/>
          <a:p>
            <a:pPr marL="0" indent="0" algn="r" rtl="1">
              <a:buNone/>
            </a:pPr>
            <a:r>
              <a:rPr lang="fa-IR" b="1" dirty="0">
                <a:solidFill>
                  <a:srgbClr val="C00000"/>
                </a:solidFill>
                <a:cs typeface="B Nazanin" panose="00000400000000000000" pitchFamily="2" charset="-78"/>
              </a:rPr>
              <a:t>3- چکیده</a:t>
            </a:r>
            <a:r>
              <a:rPr lang="fa-IR" b="1" dirty="0">
                <a:cs typeface="B Nazanin" panose="00000400000000000000" pitchFamily="2" charset="-78"/>
              </a:rPr>
              <a:t> مناسب </a:t>
            </a:r>
          </a:p>
          <a:p>
            <a:pPr lvl="1" algn="r" rtl="1"/>
            <a:r>
              <a:rPr lang="fa-IR" dirty="0">
                <a:cs typeface="B Nazanin" panose="00000400000000000000" pitchFamily="2" charset="-78"/>
              </a:rPr>
              <a:t>استفاده از کلمات کلیدی در چکیده</a:t>
            </a:r>
          </a:p>
          <a:p>
            <a:pPr lvl="1" algn="r" rtl="1"/>
            <a:r>
              <a:rPr lang="fa-IR" dirty="0">
                <a:cs typeface="B Nazanin" panose="00000400000000000000" pitchFamily="2" charset="-78"/>
              </a:rPr>
              <a:t>استفاده از عباراتی که یک محقق ممکن است برای یافتن مقاله شما جستجو کند</a:t>
            </a:r>
          </a:p>
          <a:p>
            <a:pPr lvl="1" algn="r" rtl="1"/>
            <a:r>
              <a:rPr lang="fa-IR" dirty="0">
                <a:cs typeface="B Nazanin" panose="00000400000000000000" pitchFamily="2" charset="-78"/>
              </a:rPr>
              <a:t>تکرار کلمات و عبارات کلیدی 3 تا 4 باردر طول چکیده</a:t>
            </a:r>
          </a:p>
        </p:txBody>
      </p:sp>
      <p:sp>
        <p:nvSpPr>
          <p:cNvPr id="3" name="Title 1">
            <a:extLst>
              <a:ext uri="{FF2B5EF4-FFF2-40B4-BE49-F238E27FC236}">
                <a16:creationId xmlns:a16="http://schemas.microsoft.com/office/drawing/2014/main" id="{A2A4B2C8-B4DC-C614-BCFF-092F3B3BB864}"/>
              </a:ext>
            </a:extLst>
          </p:cNvPr>
          <p:cNvSpPr txBox="1">
            <a:spLocks/>
          </p:cNvSpPr>
          <p:nvPr/>
        </p:nvSpPr>
        <p:spPr>
          <a:xfrm>
            <a:off x="214604" y="365125"/>
            <a:ext cx="9685176" cy="707895"/>
          </a:xfrm>
          <a:prstGeom prst="rect">
            <a:avLst/>
          </a:prstGeom>
          <a:solidFill>
            <a:schemeClr val="accent1">
              <a:lumMod val="40000"/>
              <a:lumOff val="60000"/>
            </a:schemeClr>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r>
              <a:rPr lang="fa-IR" b="1" dirty="0">
                <a:cs typeface="B Nazanin" panose="00000400000000000000" pitchFamily="2" charset="-78"/>
              </a:rPr>
              <a:t>سئو آکادمیک » نکات کلیدی</a:t>
            </a:r>
            <a:endParaRPr lang="en-US" b="1" dirty="0">
              <a:cs typeface="B Nazanin" panose="00000400000000000000" pitchFamily="2" charset="-78"/>
            </a:endParaRPr>
          </a:p>
        </p:txBody>
      </p:sp>
      <p:sp>
        <p:nvSpPr>
          <p:cNvPr id="26" name="Rectangle 25">
            <a:extLst>
              <a:ext uri="{FF2B5EF4-FFF2-40B4-BE49-F238E27FC236}">
                <a16:creationId xmlns:a16="http://schemas.microsoft.com/office/drawing/2014/main" id="{A5C78FCE-C094-F289-87EE-296BAEE51CE2}"/>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Rectangle: Rounded Corners 26">
            <a:hlinkClick r:id="rId3" action="ppaction://hlinksldjump"/>
            <a:extLst>
              <a:ext uri="{FF2B5EF4-FFF2-40B4-BE49-F238E27FC236}">
                <a16:creationId xmlns:a16="http://schemas.microsoft.com/office/drawing/2014/main" id="{38130D6F-7F4B-F66B-C74C-8A95A8B864BD}"/>
              </a:ext>
            </a:extLst>
          </p:cNvPr>
          <p:cNvSpPr/>
          <p:nvPr/>
        </p:nvSpPr>
        <p:spPr>
          <a:xfrm>
            <a:off x="10375296" y="95654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DOI</a:t>
            </a:r>
          </a:p>
        </p:txBody>
      </p:sp>
      <p:sp>
        <p:nvSpPr>
          <p:cNvPr id="28" name="Rectangle: Rounded Corners 27">
            <a:hlinkClick r:id="rId4" action="ppaction://hlinksldjump"/>
            <a:extLst>
              <a:ext uri="{FF2B5EF4-FFF2-40B4-BE49-F238E27FC236}">
                <a16:creationId xmlns:a16="http://schemas.microsoft.com/office/drawing/2014/main" id="{F59A5851-8B2F-0DFD-2933-81F7A69C2702}"/>
              </a:ext>
            </a:extLst>
          </p:cNvPr>
          <p:cNvSpPr/>
          <p:nvPr/>
        </p:nvSpPr>
        <p:spPr>
          <a:xfrm>
            <a:off x="10375296" y="55268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bg1"/>
                </a:solidFill>
                <a:cs typeface="B Nazanin" panose="00000400000000000000" pitchFamily="2" charset="-78"/>
              </a:rPr>
              <a:t>معرفی منابع</a:t>
            </a:r>
            <a:endParaRPr lang="en-US" sz="1400" b="1" dirty="0">
              <a:solidFill>
                <a:schemeClr val="bg1"/>
              </a:solidFill>
              <a:cs typeface="B Nazanin" panose="00000400000000000000" pitchFamily="2" charset="-78"/>
            </a:endParaRPr>
          </a:p>
        </p:txBody>
      </p:sp>
      <p:pic>
        <p:nvPicPr>
          <p:cNvPr id="29" name="Picture 28">
            <a:extLst>
              <a:ext uri="{FF2B5EF4-FFF2-40B4-BE49-F238E27FC236}">
                <a16:creationId xmlns:a16="http://schemas.microsoft.com/office/drawing/2014/main" id="{D953FAF5-3AF9-1A2B-1F55-03096658BEB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30" name="TextBox 29">
            <a:extLst>
              <a:ext uri="{FF2B5EF4-FFF2-40B4-BE49-F238E27FC236}">
                <a16:creationId xmlns:a16="http://schemas.microsoft.com/office/drawing/2014/main" id="{9333087C-7744-81BD-9F50-51D77A8CE502}"/>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31" name="Rectangle: Rounded Corners 30">
            <a:hlinkClick r:id="rId6" action="ppaction://hlinksldjump"/>
            <a:extLst>
              <a:ext uri="{FF2B5EF4-FFF2-40B4-BE49-F238E27FC236}">
                <a16:creationId xmlns:a16="http://schemas.microsoft.com/office/drawing/2014/main" id="{D8853C98-27C0-DB47-98BA-92235FA2438C}"/>
              </a:ext>
            </a:extLst>
          </p:cNvPr>
          <p:cNvSpPr/>
          <p:nvPr/>
        </p:nvSpPr>
        <p:spPr>
          <a:xfrm>
            <a:off x="10375296" y="138580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علم سنجی</a:t>
            </a:r>
            <a:endParaRPr lang="en-US" sz="1400" b="1" dirty="0">
              <a:solidFill>
                <a:schemeClr val="bg1"/>
              </a:solidFill>
              <a:cs typeface="B Nazanin" panose="00000400000000000000" pitchFamily="2" charset="-78"/>
            </a:endParaRPr>
          </a:p>
        </p:txBody>
      </p:sp>
      <p:sp>
        <p:nvSpPr>
          <p:cNvPr id="32" name="Rectangle: Rounded Corners 31">
            <a:hlinkClick r:id="rId7" action="ppaction://hlinksldjump"/>
            <a:extLst>
              <a:ext uri="{FF2B5EF4-FFF2-40B4-BE49-F238E27FC236}">
                <a16:creationId xmlns:a16="http://schemas.microsoft.com/office/drawing/2014/main" id="{E7E1543C-92F3-703F-7CCC-A1210EE73157}"/>
              </a:ext>
            </a:extLst>
          </p:cNvPr>
          <p:cNvSpPr/>
          <p:nvPr/>
        </p:nvSpPr>
        <p:spPr>
          <a:xfrm>
            <a:off x="10375296" y="1815066"/>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رتبه بندی نشریات</a:t>
            </a:r>
            <a:endParaRPr lang="en-US" sz="1400" b="1" dirty="0">
              <a:solidFill>
                <a:schemeClr val="bg1"/>
              </a:solidFill>
              <a:cs typeface="B Nazanin" panose="00000400000000000000" pitchFamily="2" charset="-78"/>
            </a:endParaRPr>
          </a:p>
        </p:txBody>
      </p:sp>
      <p:sp>
        <p:nvSpPr>
          <p:cNvPr id="33" name="Rectangle: Rounded Corners 32">
            <a:hlinkClick r:id="rId8" action="ppaction://hlinksldjump"/>
            <a:extLst>
              <a:ext uri="{FF2B5EF4-FFF2-40B4-BE49-F238E27FC236}">
                <a16:creationId xmlns:a16="http://schemas.microsoft.com/office/drawing/2014/main" id="{321404B2-5C80-5946-A245-5D9AE197E765}"/>
              </a:ext>
            </a:extLst>
          </p:cNvPr>
          <p:cNvSpPr/>
          <p:nvPr/>
        </p:nvSpPr>
        <p:spPr>
          <a:xfrm>
            <a:off x="10375296" y="264309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دریافت مقاله</a:t>
            </a:r>
            <a:endParaRPr lang="en-US" sz="1400" b="1" dirty="0">
              <a:solidFill>
                <a:schemeClr val="bg1"/>
              </a:solidFill>
              <a:cs typeface="B Nazanin" panose="00000400000000000000" pitchFamily="2" charset="-78"/>
            </a:endParaRPr>
          </a:p>
        </p:txBody>
      </p:sp>
      <p:sp>
        <p:nvSpPr>
          <p:cNvPr id="34" name="Rectangle: Rounded Corners 33">
            <a:hlinkClick r:id="rId9" action="ppaction://hlinksldjump"/>
            <a:extLst>
              <a:ext uri="{FF2B5EF4-FFF2-40B4-BE49-F238E27FC236}">
                <a16:creationId xmlns:a16="http://schemas.microsoft.com/office/drawing/2014/main" id="{7CCED7FA-F4C8-7238-770C-4829033F28A4}"/>
              </a:ext>
            </a:extLst>
          </p:cNvPr>
          <p:cNvSpPr/>
          <p:nvPr/>
        </p:nvSpPr>
        <p:spPr>
          <a:xfrm>
            <a:off x="10375296" y="305541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سامانه پژوهشیار</a:t>
            </a:r>
            <a:endParaRPr lang="en-US" sz="1400" b="1" dirty="0">
              <a:solidFill>
                <a:schemeClr val="bg1"/>
              </a:solidFill>
              <a:cs typeface="B Nazanin" panose="00000400000000000000" pitchFamily="2" charset="-78"/>
            </a:endParaRPr>
          </a:p>
        </p:txBody>
      </p:sp>
      <p:sp>
        <p:nvSpPr>
          <p:cNvPr id="35" name="Rectangle: Rounded Corners 34">
            <a:hlinkClick r:id="rId10" action="ppaction://hlinksldjump"/>
            <a:extLst>
              <a:ext uri="{FF2B5EF4-FFF2-40B4-BE49-F238E27FC236}">
                <a16:creationId xmlns:a16="http://schemas.microsoft.com/office/drawing/2014/main" id="{3F764BC8-4DAA-FAFA-CB7D-4EFE6F13FCCE}"/>
              </a:ext>
            </a:extLst>
          </p:cNvPr>
          <p:cNvSpPr/>
          <p:nvPr/>
        </p:nvSpPr>
        <p:spPr>
          <a:xfrm>
            <a:off x="10375296" y="347620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ORCID</a:t>
            </a:r>
          </a:p>
        </p:txBody>
      </p:sp>
      <p:sp>
        <p:nvSpPr>
          <p:cNvPr id="36" name="Rectangle: Rounded Corners 35">
            <a:hlinkClick r:id="rId11" action="ppaction://hlinksldjump"/>
            <a:extLst>
              <a:ext uri="{FF2B5EF4-FFF2-40B4-BE49-F238E27FC236}">
                <a16:creationId xmlns:a16="http://schemas.microsoft.com/office/drawing/2014/main" id="{673EBEBC-B17F-C294-F60F-49DCF3BC28D5}"/>
              </a:ext>
            </a:extLst>
          </p:cNvPr>
          <p:cNvSpPr/>
          <p:nvPr/>
        </p:nvSpPr>
        <p:spPr>
          <a:xfrm>
            <a:off x="10375296" y="388852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ساختار مقاله</a:t>
            </a:r>
            <a:endParaRPr lang="en-US" sz="1400" b="1" dirty="0">
              <a:solidFill>
                <a:schemeClr val="bg1"/>
              </a:solidFill>
              <a:cs typeface="B Nazanin" panose="00000400000000000000" pitchFamily="2" charset="-78"/>
            </a:endParaRPr>
          </a:p>
        </p:txBody>
      </p:sp>
      <p:sp>
        <p:nvSpPr>
          <p:cNvPr id="37" name="Rectangle: Rounded Corners 36">
            <a:hlinkClick r:id="rId12" action="ppaction://hlinksldjump"/>
            <a:extLst>
              <a:ext uri="{FF2B5EF4-FFF2-40B4-BE49-F238E27FC236}">
                <a16:creationId xmlns:a16="http://schemas.microsoft.com/office/drawing/2014/main" id="{8AE400F1-8E45-A7B0-5F89-9274FE743900}"/>
              </a:ext>
            </a:extLst>
          </p:cNvPr>
          <p:cNvSpPr/>
          <p:nvPr/>
        </p:nvSpPr>
        <p:spPr>
          <a:xfrm>
            <a:off x="10375296" y="43093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ارجاع دهی و نکات مهم</a:t>
            </a:r>
            <a:endParaRPr lang="en-US" sz="1400" b="1" dirty="0">
              <a:solidFill>
                <a:schemeClr val="bg1"/>
              </a:solidFill>
              <a:cs typeface="B Nazanin" panose="00000400000000000000" pitchFamily="2" charset="-78"/>
            </a:endParaRPr>
          </a:p>
        </p:txBody>
      </p:sp>
      <p:sp>
        <p:nvSpPr>
          <p:cNvPr id="38" name="Rectangle: Rounded Corners 37">
            <a:hlinkClick r:id="rId13" action="ppaction://hlinksldjump"/>
            <a:extLst>
              <a:ext uri="{FF2B5EF4-FFF2-40B4-BE49-F238E27FC236}">
                <a16:creationId xmlns:a16="http://schemas.microsoft.com/office/drawing/2014/main" id="{4E44ECD8-1161-A1F7-732E-FD4830E542FB}"/>
              </a:ext>
            </a:extLst>
          </p:cNvPr>
          <p:cNvSpPr/>
          <p:nvPr/>
        </p:nvSpPr>
        <p:spPr>
          <a:xfrm>
            <a:off x="10375296" y="473011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انواع مقاله</a:t>
            </a:r>
            <a:endParaRPr lang="en-US" sz="1400" b="1" dirty="0">
              <a:solidFill>
                <a:schemeClr val="bg1"/>
              </a:solidFill>
              <a:cs typeface="B Nazanin" panose="00000400000000000000" pitchFamily="2" charset="-78"/>
            </a:endParaRPr>
          </a:p>
        </p:txBody>
      </p:sp>
      <p:sp>
        <p:nvSpPr>
          <p:cNvPr id="39" name="Rectangle: Rounded Corners 38">
            <a:hlinkClick r:id="rId14" action="ppaction://hlinksldjump"/>
            <a:extLst>
              <a:ext uri="{FF2B5EF4-FFF2-40B4-BE49-F238E27FC236}">
                <a16:creationId xmlns:a16="http://schemas.microsoft.com/office/drawing/2014/main" id="{B001017E-15B3-5DF5-F76B-B55D8293C5B8}"/>
              </a:ext>
            </a:extLst>
          </p:cNvPr>
          <p:cNvSpPr/>
          <p:nvPr/>
        </p:nvSpPr>
        <p:spPr>
          <a:xfrm>
            <a:off x="10375296" y="515090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پذیرش و داوری</a:t>
            </a:r>
            <a:endParaRPr lang="en-US" sz="1400" b="1" dirty="0">
              <a:solidFill>
                <a:schemeClr val="bg1"/>
              </a:solidFill>
              <a:cs typeface="B Nazanin" panose="00000400000000000000" pitchFamily="2" charset="-78"/>
            </a:endParaRPr>
          </a:p>
        </p:txBody>
      </p:sp>
      <p:sp>
        <p:nvSpPr>
          <p:cNvPr id="40" name="Rectangle: Rounded Corners 39">
            <a:hlinkClick r:id="rId15" action="ppaction://hlinksldjump"/>
            <a:extLst>
              <a:ext uri="{FF2B5EF4-FFF2-40B4-BE49-F238E27FC236}">
                <a16:creationId xmlns:a16="http://schemas.microsoft.com/office/drawing/2014/main" id="{BE2B31FB-A792-9F07-CBDE-9CF0F8C70800}"/>
              </a:ext>
            </a:extLst>
          </p:cNvPr>
          <p:cNvSpPr/>
          <p:nvPr/>
        </p:nvSpPr>
        <p:spPr>
          <a:xfrm>
            <a:off x="10375296" y="5563220"/>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tx1"/>
                </a:solidFill>
                <a:cs typeface="B Nazanin" panose="00000400000000000000" pitchFamily="2" charset="-78"/>
              </a:rPr>
              <a:t>سئو آکادمیک</a:t>
            </a:r>
            <a:endParaRPr lang="en-US" sz="1400" b="1" dirty="0">
              <a:solidFill>
                <a:schemeClr val="tx1"/>
              </a:solidFill>
              <a:cs typeface="B Nazanin" panose="00000400000000000000" pitchFamily="2" charset="-78"/>
            </a:endParaRPr>
          </a:p>
        </p:txBody>
      </p:sp>
      <p:sp>
        <p:nvSpPr>
          <p:cNvPr id="41" name="Rectangle: Rounded Corners 40">
            <a:hlinkClick r:id="rId16" action="ppaction://hlinksldjump"/>
            <a:extLst>
              <a:ext uri="{FF2B5EF4-FFF2-40B4-BE49-F238E27FC236}">
                <a16:creationId xmlns:a16="http://schemas.microsoft.com/office/drawing/2014/main" id="{F5E31BD1-EB92-DAD8-C038-8855AC6E7963}"/>
              </a:ext>
            </a:extLst>
          </p:cNvPr>
          <p:cNvSpPr/>
          <p:nvPr/>
        </p:nvSpPr>
        <p:spPr>
          <a:xfrm>
            <a:off x="10375297" y="597554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MaxQDA</a:t>
            </a:r>
            <a:endParaRPr lang="en-US" sz="1400" b="1" dirty="0">
              <a:solidFill>
                <a:schemeClr val="bg1"/>
              </a:solidFill>
              <a:cs typeface="B Nazanin" panose="00000400000000000000" pitchFamily="2" charset="-78"/>
            </a:endParaRPr>
          </a:p>
        </p:txBody>
      </p:sp>
      <p:sp>
        <p:nvSpPr>
          <p:cNvPr id="42" name="Rectangle: Rounded Corners 41">
            <a:hlinkClick r:id="rId17" action="ppaction://hlinksldjump"/>
            <a:extLst>
              <a:ext uri="{FF2B5EF4-FFF2-40B4-BE49-F238E27FC236}">
                <a16:creationId xmlns:a16="http://schemas.microsoft.com/office/drawing/2014/main" id="{A2976816-435E-FAA0-49B3-A51899EAD646}"/>
              </a:ext>
            </a:extLst>
          </p:cNvPr>
          <p:cNvSpPr/>
          <p:nvPr/>
        </p:nvSpPr>
        <p:spPr>
          <a:xfrm>
            <a:off x="10375296" y="6396329"/>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روش‌های تحقیق منتخب</a:t>
            </a:r>
            <a:endParaRPr lang="en-US" sz="1400" b="1" dirty="0">
              <a:solidFill>
                <a:schemeClr val="bg1"/>
              </a:solidFill>
              <a:cs typeface="B Nazanin" panose="00000400000000000000" pitchFamily="2" charset="-78"/>
            </a:endParaRPr>
          </a:p>
        </p:txBody>
      </p:sp>
      <p:sp>
        <p:nvSpPr>
          <p:cNvPr id="43" name="Rectangle: Rounded Corners 42">
            <a:hlinkClick r:id="rId7" action="ppaction://hlinksldjump"/>
            <a:extLst>
              <a:ext uri="{FF2B5EF4-FFF2-40B4-BE49-F238E27FC236}">
                <a16:creationId xmlns:a16="http://schemas.microsoft.com/office/drawing/2014/main" id="{B31FC4D8-487F-622A-EED3-C9ED338ECBA3}"/>
              </a:ext>
            </a:extLst>
          </p:cNvPr>
          <p:cNvSpPr/>
          <p:nvPr/>
        </p:nvSpPr>
        <p:spPr>
          <a:xfrm>
            <a:off x="10380825" y="2239233"/>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VOSViewer</a:t>
            </a:r>
            <a:endParaRPr lang="en-US" sz="14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1914842141"/>
      </p:ext>
    </p:extLst>
  </p:cSld>
  <p:clrMapOvr>
    <a:masterClrMapping/>
  </p:clrMapOvr>
  <p:transition spd="med">
    <p:pull/>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9EC146A-FEF8-CB88-F182-90E88D8C7A08}"/>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rot="5400000">
            <a:off x="-1700387" y="2899438"/>
            <a:ext cx="5761797" cy="1931816"/>
          </a:xfrm>
          <a:prstGeom prst="rect">
            <a:avLst/>
          </a:prstGeom>
        </p:spPr>
      </p:pic>
      <p:pic>
        <p:nvPicPr>
          <p:cNvPr id="4" name="Picture 3">
            <a:extLst>
              <a:ext uri="{FF2B5EF4-FFF2-40B4-BE49-F238E27FC236}">
                <a16:creationId xmlns:a16="http://schemas.microsoft.com/office/drawing/2014/main" id="{5D5AA128-6E13-A76C-466E-04D1A6AB029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6420" y="3814589"/>
            <a:ext cx="3693176" cy="2931656"/>
          </a:xfrm>
          <a:prstGeom prst="rect">
            <a:avLst/>
          </a:prstGeom>
        </p:spPr>
      </p:pic>
      <p:sp>
        <p:nvSpPr>
          <p:cNvPr id="6" name="Content Placeholder 2">
            <a:extLst>
              <a:ext uri="{FF2B5EF4-FFF2-40B4-BE49-F238E27FC236}">
                <a16:creationId xmlns:a16="http://schemas.microsoft.com/office/drawing/2014/main" id="{AFB67130-715C-1F35-6A1E-711EECA12F9D}"/>
              </a:ext>
            </a:extLst>
          </p:cNvPr>
          <p:cNvSpPr>
            <a:spLocks noGrp="1"/>
          </p:cNvSpPr>
          <p:nvPr>
            <p:ph idx="1"/>
          </p:nvPr>
        </p:nvSpPr>
        <p:spPr>
          <a:xfrm>
            <a:off x="214604" y="1222547"/>
            <a:ext cx="9685176" cy="2282654"/>
          </a:xfrm>
        </p:spPr>
        <p:txBody>
          <a:bodyPr>
            <a:normAutofit/>
          </a:bodyPr>
          <a:lstStyle/>
          <a:p>
            <a:pPr marL="0" indent="0" algn="r" rtl="1">
              <a:buNone/>
            </a:pPr>
            <a:r>
              <a:rPr lang="fa-IR" b="1" dirty="0">
                <a:solidFill>
                  <a:srgbClr val="C00000"/>
                </a:solidFill>
                <a:cs typeface="B Nazanin" panose="00000400000000000000" pitchFamily="2" charset="-78"/>
              </a:rPr>
              <a:t>4- کلیدواژه‌های</a:t>
            </a:r>
            <a:r>
              <a:rPr lang="fa-IR" b="1" dirty="0">
                <a:cs typeface="B Nazanin" panose="00000400000000000000" pitchFamily="2" charset="-78"/>
              </a:rPr>
              <a:t> مناسب</a:t>
            </a:r>
          </a:p>
          <a:p>
            <a:pPr marL="0" indent="0" algn="r" rtl="1">
              <a:buNone/>
            </a:pPr>
            <a:r>
              <a:rPr lang="fa-IR" sz="2400" dirty="0">
                <a:cs typeface="B Nazanin" panose="00000400000000000000" pitchFamily="2" charset="-78"/>
              </a:rPr>
              <a:t>کلمات کلیدی برای سئو مهم بوده و برای برچسب گذاری محتوای تحقیق استفاده می‌شوند</a:t>
            </a:r>
          </a:p>
          <a:p>
            <a:pPr algn="r" rtl="1"/>
            <a:r>
              <a:rPr lang="fa-IR" sz="2400" dirty="0">
                <a:cs typeface="B Nazanin" panose="00000400000000000000" pitchFamily="2" charset="-78"/>
              </a:rPr>
              <a:t>ابر واژگان رشته خود را بیابید</a:t>
            </a:r>
            <a:r>
              <a:rPr lang="en-US" sz="2400" dirty="0">
                <a:cs typeface="B Nazanin" panose="00000400000000000000" pitchFamily="2" charset="-78"/>
              </a:rPr>
              <a:t> </a:t>
            </a:r>
            <a:r>
              <a:rPr lang="fa-IR" sz="2400" dirty="0">
                <a:cs typeface="B Nazanin" panose="00000400000000000000" pitchFamily="2" charset="-78"/>
              </a:rPr>
              <a:t>(وب و نشریات)</a:t>
            </a:r>
          </a:p>
          <a:p>
            <a:pPr algn="r" rtl="1"/>
            <a:r>
              <a:rPr lang="fa-IR" sz="2400" dirty="0">
                <a:cs typeface="B Nazanin" panose="00000400000000000000" pitchFamily="2" charset="-78"/>
              </a:rPr>
              <a:t>جستجوی کلمات کلیدی محبوب در </a:t>
            </a:r>
            <a:r>
              <a:rPr lang="en-US" sz="2000" dirty="0">
                <a:cs typeface="B Nazanin" panose="00000400000000000000" pitchFamily="2" charset="-78"/>
              </a:rPr>
              <a:t>Google Trends</a:t>
            </a:r>
            <a:r>
              <a:rPr lang="fa-IR" sz="2000" dirty="0">
                <a:cs typeface="B Nazanin" panose="00000400000000000000" pitchFamily="2" charset="-78"/>
              </a:rPr>
              <a:t> </a:t>
            </a:r>
            <a:r>
              <a:rPr lang="fa-IR" sz="2400" dirty="0">
                <a:cs typeface="B Nazanin" panose="00000400000000000000" pitchFamily="2" charset="-78"/>
              </a:rPr>
              <a:t>و </a:t>
            </a:r>
            <a:r>
              <a:rPr lang="en-US" sz="2000" dirty="0">
                <a:cs typeface="B Nazanin" panose="00000400000000000000" pitchFamily="2" charset="-78"/>
              </a:rPr>
              <a:t>Google </a:t>
            </a:r>
            <a:r>
              <a:rPr lang="en-US" sz="2000" dirty="0" err="1">
                <a:cs typeface="B Nazanin" panose="00000400000000000000" pitchFamily="2" charset="-78"/>
              </a:rPr>
              <a:t>Adwords</a:t>
            </a:r>
            <a:endParaRPr lang="fa-IR" sz="2400" dirty="0">
              <a:cs typeface="B Nazanin" panose="00000400000000000000" pitchFamily="2" charset="-78"/>
            </a:endParaRPr>
          </a:p>
          <a:p>
            <a:pPr marL="0" indent="0" algn="r" rtl="1">
              <a:buNone/>
            </a:pPr>
            <a:endParaRPr lang="fa-IR" sz="2400" dirty="0">
              <a:cs typeface="B Nazanin" panose="00000400000000000000" pitchFamily="2" charset="-78"/>
            </a:endParaRPr>
          </a:p>
        </p:txBody>
      </p:sp>
      <p:pic>
        <p:nvPicPr>
          <p:cNvPr id="5" name="Picture 4">
            <a:extLst>
              <a:ext uri="{FF2B5EF4-FFF2-40B4-BE49-F238E27FC236}">
                <a16:creationId xmlns:a16="http://schemas.microsoft.com/office/drawing/2014/main" id="{FFE06946-F7FD-C644-3074-CEF2A45C0E7F}"/>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206604" y="3814589"/>
            <a:ext cx="3693176" cy="2904569"/>
          </a:xfrm>
          <a:prstGeom prst="rect">
            <a:avLst/>
          </a:prstGeom>
        </p:spPr>
      </p:pic>
      <p:sp>
        <p:nvSpPr>
          <p:cNvPr id="3" name="Title 1">
            <a:extLst>
              <a:ext uri="{FF2B5EF4-FFF2-40B4-BE49-F238E27FC236}">
                <a16:creationId xmlns:a16="http://schemas.microsoft.com/office/drawing/2014/main" id="{DB4EB2FB-53F8-95E8-C03D-7B3F99C5E939}"/>
              </a:ext>
            </a:extLst>
          </p:cNvPr>
          <p:cNvSpPr txBox="1">
            <a:spLocks/>
          </p:cNvSpPr>
          <p:nvPr/>
        </p:nvSpPr>
        <p:spPr>
          <a:xfrm>
            <a:off x="214604" y="365125"/>
            <a:ext cx="9685176" cy="707895"/>
          </a:xfrm>
          <a:prstGeom prst="rect">
            <a:avLst/>
          </a:prstGeom>
          <a:solidFill>
            <a:schemeClr val="accent1">
              <a:lumMod val="40000"/>
              <a:lumOff val="60000"/>
            </a:schemeClr>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r>
              <a:rPr lang="fa-IR" b="1" dirty="0">
                <a:cs typeface="B Nazanin" panose="00000400000000000000" pitchFamily="2" charset="-78"/>
              </a:rPr>
              <a:t>سئو آکادمیک » نکات کلیدی</a:t>
            </a:r>
            <a:endParaRPr lang="en-US" b="1" dirty="0">
              <a:cs typeface="B Nazanin" panose="00000400000000000000" pitchFamily="2" charset="-78"/>
            </a:endParaRPr>
          </a:p>
        </p:txBody>
      </p:sp>
      <p:sp>
        <p:nvSpPr>
          <p:cNvPr id="22" name="Rectangle 21">
            <a:extLst>
              <a:ext uri="{FF2B5EF4-FFF2-40B4-BE49-F238E27FC236}">
                <a16:creationId xmlns:a16="http://schemas.microsoft.com/office/drawing/2014/main" id="{404EEE70-F9BA-DE99-5C88-0BBCE4C32D21}"/>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Rectangle: Rounded Corners 22">
            <a:hlinkClick r:id="rId5" action="ppaction://hlinksldjump"/>
            <a:extLst>
              <a:ext uri="{FF2B5EF4-FFF2-40B4-BE49-F238E27FC236}">
                <a16:creationId xmlns:a16="http://schemas.microsoft.com/office/drawing/2014/main" id="{BA219F61-1397-BBFA-EFCC-C9D032A0FE4F}"/>
              </a:ext>
            </a:extLst>
          </p:cNvPr>
          <p:cNvSpPr/>
          <p:nvPr/>
        </p:nvSpPr>
        <p:spPr>
          <a:xfrm>
            <a:off x="10375296" y="95654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DOI</a:t>
            </a:r>
          </a:p>
        </p:txBody>
      </p:sp>
      <p:sp>
        <p:nvSpPr>
          <p:cNvPr id="24" name="Rectangle: Rounded Corners 23">
            <a:hlinkClick r:id="rId6" action="ppaction://hlinksldjump"/>
            <a:extLst>
              <a:ext uri="{FF2B5EF4-FFF2-40B4-BE49-F238E27FC236}">
                <a16:creationId xmlns:a16="http://schemas.microsoft.com/office/drawing/2014/main" id="{007F1A0C-3ACE-69DD-8756-E6CF099C0061}"/>
              </a:ext>
            </a:extLst>
          </p:cNvPr>
          <p:cNvSpPr/>
          <p:nvPr/>
        </p:nvSpPr>
        <p:spPr>
          <a:xfrm>
            <a:off x="10375296" y="55268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bg1"/>
                </a:solidFill>
                <a:cs typeface="B Nazanin" panose="00000400000000000000" pitchFamily="2" charset="-78"/>
              </a:rPr>
              <a:t>معرفی منابع</a:t>
            </a:r>
            <a:endParaRPr lang="en-US" sz="1400" b="1" dirty="0">
              <a:solidFill>
                <a:schemeClr val="bg1"/>
              </a:solidFill>
              <a:cs typeface="B Nazanin" panose="00000400000000000000" pitchFamily="2" charset="-78"/>
            </a:endParaRPr>
          </a:p>
        </p:txBody>
      </p:sp>
      <p:pic>
        <p:nvPicPr>
          <p:cNvPr id="25" name="Picture 24">
            <a:extLst>
              <a:ext uri="{FF2B5EF4-FFF2-40B4-BE49-F238E27FC236}">
                <a16:creationId xmlns:a16="http://schemas.microsoft.com/office/drawing/2014/main" id="{BA0CA6A9-8B87-F457-1C53-E44494313354}"/>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26" name="TextBox 25">
            <a:extLst>
              <a:ext uri="{FF2B5EF4-FFF2-40B4-BE49-F238E27FC236}">
                <a16:creationId xmlns:a16="http://schemas.microsoft.com/office/drawing/2014/main" id="{8EFFD7A5-EFE5-169F-C940-BBEF84BB7F2E}"/>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27" name="Rectangle: Rounded Corners 26">
            <a:hlinkClick r:id="rId8" action="ppaction://hlinksldjump"/>
            <a:extLst>
              <a:ext uri="{FF2B5EF4-FFF2-40B4-BE49-F238E27FC236}">
                <a16:creationId xmlns:a16="http://schemas.microsoft.com/office/drawing/2014/main" id="{A38AC7D0-5BB9-6DB3-1783-00340036D3C1}"/>
              </a:ext>
            </a:extLst>
          </p:cNvPr>
          <p:cNvSpPr/>
          <p:nvPr/>
        </p:nvSpPr>
        <p:spPr>
          <a:xfrm>
            <a:off x="10375296" y="138580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علم سنجی</a:t>
            </a:r>
            <a:endParaRPr lang="en-US" sz="1400" b="1" dirty="0">
              <a:solidFill>
                <a:schemeClr val="bg1"/>
              </a:solidFill>
              <a:cs typeface="B Nazanin" panose="00000400000000000000" pitchFamily="2" charset="-78"/>
            </a:endParaRPr>
          </a:p>
        </p:txBody>
      </p:sp>
      <p:sp>
        <p:nvSpPr>
          <p:cNvPr id="28" name="Rectangle: Rounded Corners 27">
            <a:hlinkClick r:id="rId9" action="ppaction://hlinksldjump"/>
            <a:extLst>
              <a:ext uri="{FF2B5EF4-FFF2-40B4-BE49-F238E27FC236}">
                <a16:creationId xmlns:a16="http://schemas.microsoft.com/office/drawing/2014/main" id="{7D053057-C974-AA8C-EF3C-B761D8B858F2}"/>
              </a:ext>
            </a:extLst>
          </p:cNvPr>
          <p:cNvSpPr/>
          <p:nvPr/>
        </p:nvSpPr>
        <p:spPr>
          <a:xfrm>
            <a:off x="10375296" y="1815066"/>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رتبه بندی نشریات</a:t>
            </a:r>
            <a:endParaRPr lang="en-US" sz="1400" b="1" dirty="0">
              <a:solidFill>
                <a:schemeClr val="bg1"/>
              </a:solidFill>
              <a:cs typeface="B Nazanin" panose="00000400000000000000" pitchFamily="2" charset="-78"/>
            </a:endParaRPr>
          </a:p>
        </p:txBody>
      </p:sp>
      <p:sp>
        <p:nvSpPr>
          <p:cNvPr id="29" name="Rectangle: Rounded Corners 28">
            <a:hlinkClick r:id="rId10" action="ppaction://hlinksldjump"/>
            <a:extLst>
              <a:ext uri="{FF2B5EF4-FFF2-40B4-BE49-F238E27FC236}">
                <a16:creationId xmlns:a16="http://schemas.microsoft.com/office/drawing/2014/main" id="{6490694E-B7BD-0D20-E996-4F0AB4F56CC1}"/>
              </a:ext>
            </a:extLst>
          </p:cNvPr>
          <p:cNvSpPr/>
          <p:nvPr/>
        </p:nvSpPr>
        <p:spPr>
          <a:xfrm>
            <a:off x="10375296" y="264309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دریافت مقاله</a:t>
            </a:r>
            <a:endParaRPr lang="en-US" sz="1400" b="1" dirty="0">
              <a:solidFill>
                <a:schemeClr val="bg1"/>
              </a:solidFill>
              <a:cs typeface="B Nazanin" panose="00000400000000000000" pitchFamily="2" charset="-78"/>
            </a:endParaRPr>
          </a:p>
        </p:txBody>
      </p:sp>
      <p:sp>
        <p:nvSpPr>
          <p:cNvPr id="30" name="Rectangle: Rounded Corners 29">
            <a:hlinkClick r:id="rId11" action="ppaction://hlinksldjump"/>
            <a:extLst>
              <a:ext uri="{FF2B5EF4-FFF2-40B4-BE49-F238E27FC236}">
                <a16:creationId xmlns:a16="http://schemas.microsoft.com/office/drawing/2014/main" id="{BA6E1725-3E47-F478-A673-05DEEE25248B}"/>
              </a:ext>
            </a:extLst>
          </p:cNvPr>
          <p:cNvSpPr/>
          <p:nvPr/>
        </p:nvSpPr>
        <p:spPr>
          <a:xfrm>
            <a:off x="10375296" y="305541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سامانه پژوهشیار</a:t>
            </a:r>
            <a:endParaRPr lang="en-US" sz="1400" b="1" dirty="0">
              <a:solidFill>
                <a:schemeClr val="bg1"/>
              </a:solidFill>
              <a:cs typeface="B Nazanin" panose="00000400000000000000" pitchFamily="2" charset="-78"/>
            </a:endParaRPr>
          </a:p>
        </p:txBody>
      </p:sp>
      <p:sp>
        <p:nvSpPr>
          <p:cNvPr id="31" name="Rectangle: Rounded Corners 30">
            <a:hlinkClick r:id="rId12" action="ppaction://hlinksldjump"/>
            <a:extLst>
              <a:ext uri="{FF2B5EF4-FFF2-40B4-BE49-F238E27FC236}">
                <a16:creationId xmlns:a16="http://schemas.microsoft.com/office/drawing/2014/main" id="{B789C823-27B0-176D-D89D-BED20EEA3690}"/>
              </a:ext>
            </a:extLst>
          </p:cNvPr>
          <p:cNvSpPr/>
          <p:nvPr/>
        </p:nvSpPr>
        <p:spPr>
          <a:xfrm>
            <a:off x="10375296" y="347620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ORCID</a:t>
            </a:r>
          </a:p>
        </p:txBody>
      </p:sp>
      <p:sp>
        <p:nvSpPr>
          <p:cNvPr id="32" name="Rectangle: Rounded Corners 31">
            <a:hlinkClick r:id="rId13" action="ppaction://hlinksldjump"/>
            <a:extLst>
              <a:ext uri="{FF2B5EF4-FFF2-40B4-BE49-F238E27FC236}">
                <a16:creationId xmlns:a16="http://schemas.microsoft.com/office/drawing/2014/main" id="{34BC914D-44A6-F203-C293-B1477664AE2C}"/>
              </a:ext>
            </a:extLst>
          </p:cNvPr>
          <p:cNvSpPr/>
          <p:nvPr/>
        </p:nvSpPr>
        <p:spPr>
          <a:xfrm>
            <a:off x="10375296" y="388852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ساختار مقاله</a:t>
            </a:r>
            <a:endParaRPr lang="en-US" sz="1400" b="1" dirty="0">
              <a:solidFill>
                <a:schemeClr val="bg1"/>
              </a:solidFill>
              <a:cs typeface="B Nazanin" panose="00000400000000000000" pitchFamily="2" charset="-78"/>
            </a:endParaRPr>
          </a:p>
        </p:txBody>
      </p:sp>
      <p:sp>
        <p:nvSpPr>
          <p:cNvPr id="33" name="Rectangle: Rounded Corners 32">
            <a:hlinkClick r:id="rId14" action="ppaction://hlinksldjump"/>
            <a:extLst>
              <a:ext uri="{FF2B5EF4-FFF2-40B4-BE49-F238E27FC236}">
                <a16:creationId xmlns:a16="http://schemas.microsoft.com/office/drawing/2014/main" id="{5153025D-6691-0C76-5F78-8746DB2E104B}"/>
              </a:ext>
            </a:extLst>
          </p:cNvPr>
          <p:cNvSpPr/>
          <p:nvPr/>
        </p:nvSpPr>
        <p:spPr>
          <a:xfrm>
            <a:off x="10375296" y="43093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ارجاع دهی و نکات مهم</a:t>
            </a:r>
            <a:endParaRPr lang="en-US" sz="1400" b="1" dirty="0">
              <a:solidFill>
                <a:schemeClr val="bg1"/>
              </a:solidFill>
              <a:cs typeface="B Nazanin" panose="00000400000000000000" pitchFamily="2" charset="-78"/>
            </a:endParaRPr>
          </a:p>
        </p:txBody>
      </p:sp>
      <p:sp>
        <p:nvSpPr>
          <p:cNvPr id="34" name="Rectangle: Rounded Corners 33">
            <a:hlinkClick r:id="rId15" action="ppaction://hlinksldjump"/>
            <a:extLst>
              <a:ext uri="{FF2B5EF4-FFF2-40B4-BE49-F238E27FC236}">
                <a16:creationId xmlns:a16="http://schemas.microsoft.com/office/drawing/2014/main" id="{13F3BB9E-2F4A-A4AA-B7A2-EDE7297E3D8A}"/>
              </a:ext>
            </a:extLst>
          </p:cNvPr>
          <p:cNvSpPr/>
          <p:nvPr/>
        </p:nvSpPr>
        <p:spPr>
          <a:xfrm>
            <a:off x="10375296" y="473011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انواع مقاله</a:t>
            </a:r>
            <a:endParaRPr lang="en-US" sz="1400" b="1" dirty="0">
              <a:solidFill>
                <a:schemeClr val="bg1"/>
              </a:solidFill>
              <a:cs typeface="B Nazanin" panose="00000400000000000000" pitchFamily="2" charset="-78"/>
            </a:endParaRPr>
          </a:p>
        </p:txBody>
      </p:sp>
      <p:sp>
        <p:nvSpPr>
          <p:cNvPr id="35" name="Rectangle: Rounded Corners 34">
            <a:hlinkClick r:id="rId16" action="ppaction://hlinksldjump"/>
            <a:extLst>
              <a:ext uri="{FF2B5EF4-FFF2-40B4-BE49-F238E27FC236}">
                <a16:creationId xmlns:a16="http://schemas.microsoft.com/office/drawing/2014/main" id="{3CCF2ADB-1E11-DA05-7EE0-D8E02DD00511}"/>
              </a:ext>
            </a:extLst>
          </p:cNvPr>
          <p:cNvSpPr/>
          <p:nvPr/>
        </p:nvSpPr>
        <p:spPr>
          <a:xfrm>
            <a:off x="10375296" y="515090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پذیرش و داوری</a:t>
            </a:r>
            <a:endParaRPr lang="en-US" sz="1400" b="1" dirty="0">
              <a:solidFill>
                <a:schemeClr val="bg1"/>
              </a:solidFill>
              <a:cs typeface="B Nazanin" panose="00000400000000000000" pitchFamily="2" charset="-78"/>
            </a:endParaRPr>
          </a:p>
        </p:txBody>
      </p:sp>
      <p:sp>
        <p:nvSpPr>
          <p:cNvPr id="36" name="Rectangle: Rounded Corners 35">
            <a:hlinkClick r:id="rId17" action="ppaction://hlinksldjump"/>
            <a:extLst>
              <a:ext uri="{FF2B5EF4-FFF2-40B4-BE49-F238E27FC236}">
                <a16:creationId xmlns:a16="http://schemas.microsoft.com/office/drawing/2014/main" id="{07EDA729-4339-04B5-67F2-4E9D351A859B}"/>
              </a:ext>
            </a:extLst>
          </p:cNvPr>
          <p:cNvSpPr/>
          <p:nvPr/>
        </p:nvSpPr>
        <p:spPr>
          <a:xfrm>
            <a:off x="10375296" y="5563220"/>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tx1"/>
                </a:solidFill>
                <a:cs typeface="B Nazanin" panose="00000400000000000000" pitchFamily="2" charset="-78"/>
              </a:rPr>
              <a:t>سئو آکادمیک</a:t>
            </a:r>
            <a:endParaRPr lang="en-US" sz="1400" b="1" dirty="0">
              <a:solidFill>
                <a:schemeClr val="tx1"/>
              </a:solidFill>
              <a:cs typeface="B Nazanin" panose="00000400000000000000" pitchFamily="2" charset="-78"/>
            </a:endParaRPr>
          </a:p>
        </p:txBody>
      </p:sp>
      <p:sp>
        <p:nvSpPr>
          <p:cNvPr id="37" name="Rectangle: Rounded Corners 36">
            <a:hlinkClick r:id="rId18" action="ppaction://hlinksldjump"/>
            <a:extLst>
              <a:ext uri="{FF2B5EF4-FFF2-40B4-BE49-F238E27FC236}">
                <a16:creationId xmlns:a16="http://schemas.microsoft.com/office/drawing/2014/main" id="{F1E49BB2-594D-D372-8DB6-2626993AA942}"/>
              </a:ext>
            </a:extLst>
          </p:cNvPr>
          <p:cNvSpPr/>
          <p:nvPr/>
        </p:nvSpPr>
        <p:spPr>
          <a:xfrm>
            <a:off x="10375297" y="597554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MaxQDA</a:t>
            </a:r>
            <a:endParaRPr lang="en-US" sz="1400" b="1" dirty="0">
              <a:solidFill>
                <a:schemeClr val="bg1"/>
              </a:solidFill>
              <a:cs typeface="B Nazanin" panose="00000400000000000000" pitchFamily="2" charset="-78"/>
            </a:endParaRPr>
          </a:p>
        </p:txBody>
      </p:sp>
      <p:sp>
        <p:nvSpPr>
          <p:cNvPr id="38" name="Rectangle: Rounded Corners 37">
            <a:hlinkClick r:id="rId19" action="ppaction://hlinksldjump"/>
            <a:extLst>
              <a:ext uri="{FF2B5EF4-FFF2-40B4-BE49-F238E27FC236}">
                <a16:creationId xmlns:a16="http://schemas.microsoft.com/office/drawing/2014/main" id="{57BD2561-2F5C-B730-ED49-12DDA8ED4799}"/>
              </a:ext>
            </a:extLst>
          </p:cNvPr>
          <p:cNvSpPr/>
          <p:nvPr/>
        </p:nvSpPr>
        <p:spPr>
          <a:xfrm>
            <a:off x="10375296" y="6396329"/>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روش‌های تحقیق منتخب</a:t>
            </a:r>
            <a:endParaRPr lang="en-US" sz="1400" b="1" dirty="0">
              <a:solidFill>
                <a:schemeClr val="bg1"/>
              </a:solidFill>
              <a:cs typeface="B Nazanin" panose="00000400000000000000" pitchFamily="2" charset="-78"/>
            </a:endParaRPr>
          </a:p>
        </p:txBody>
      </p:sp>
      <p:sp>
        <p:nvSpPr>
          <p:cNvPr id="39" name="Rectangle: Rounded Corners 38">
            <a:hlinkClick r:id="rId9" action="ppaction://hlinksldjump"/>
            <a:extLst>
              <a:ext uri="{FF2B5EF4-FFF2-40B4-BE49-F238E27FC236}">
                <a16:creationId xmlns:a16="http://schemas.microsoft.com/office/drawing/2014/main" id="{1EE5F4D0-C91F-4528-D282-83CCAE6AE04A}"/>
              </a:ext>
            </a:extLst>
          </p:cNvPr>
          <p:cNvSpPr/>
          <p:nvPr/>
        </p:nvSpPr>
        <p:spPr>
          <a:xfrm>
            <a:off x="10380825" y="2239233"/>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VOSViewer</a:t>
            </a:r>
            <a:endParaRPr lang="en-US" sz="14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2899641952"/>
      </p:ext>
    </p:extLst>
  </p:cSld>
  <p:clrMapOvr>
    <a:masterClrMapping/>
  </p:clrMapOvr>
  <p:transition spd="med">
    <p:pull/>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id="{AFB67130-715C-1F35-6A1E-711EECA12F9D}"/>
              </a:ext>
            </a:extLst>
          </p:cNvPr>
          <p:cNvSpPr>
            <a:spLocks noGrp="1"/>
          </p:cNvSpPr>
          <p:nvPr>
            <p:ph idx="1"/>
          </p:nvPr>
        </p:nvSpPr>
        <p:spPr>
          <a:xfrm>
            <a:off x="214604" y="1224951"/>
            <a:ext cx="9685176" cy="4952012"/>
          </a:xfrm>
        </p:spPr>
        <p:txBody>
          <a:bodyPr>
            <a:normAutofit/>
          </a:bodyPr>
          <a:lstStyle/>
          <a:p>
            <a:pPr marL="0" indent="0" algn="r" rtl="1">
              <a:lnSpc>
                <a:spcPct val="110000"/>
              </a:lnSpc>
              <a:buNone/>
            </a:pPr>
            <a:r>
              <a:rPr lang="fa-IR" b="1" dirty="0">
                <a:solidFill>
                  <a:srgbClr val="C00000"/>
                </a:solidFill>
                <a:cs typeface="B Nazanin" panose="00000400000000000000" pitchFamily="2" charset="-78"/>
              </a:rPr>
              <a:t>5- ساختار</a:t>
            </a:r>
            <a:r>
              <a:rPr lang="fa-IR" b="1" dirty="0">
                <a:cs typeface="B Nazanin" panose="00000400000000000000" pitchFamily="2" charset="-78"/>
              </a:rPr>
              <a:t> مناسب</a:t>
            </a:r>
          </a:p>
          <a:p>
            <a:pPr algn="r" rtl="1">
              <a:lnSpc>
                <a:spcPct val="110000"/>
              </a:lnSpc>
            </a:pPr>
            <a:r>
              <a:rPr lang="fa-IR" sz="2000" dirty="0">
                <a:cs typeface="B Nazanin" panose="00000400000000000000" pitchFamily="2" charset="-78"/>
              </a:rPr>
              <a:t>توجه به </a:t>
            </a:r>
            <a:r>
              <a:rPr lang="fa-IR" sz="2000" b="1" dirty="0">
                <a:solidFill>
                  <a:srgbClr val="00B050"/>
                </a:solidFill>
                <a:cs typeface="B Nazanin" panose="00000400000000000000" pitchFamily="2" charset="-78"/>
              </a:rPr>
              <a:t>چگالی مناسب کلمات کلیدی </a:t>
            </a:r>
            <a:r>
              <a:rPr lang="fa-IR" sz="2000" dirty="0">
                <a:cs typeface="B Nazanin" panose="00000400000000000000" pitchFamily="2" charset="-78"/>
              </a:rPr>
              <a:t>(</a:t>
            </a:r>
            <a:r>
              <a:rPr lang="en-US" sz="2000" dirty="0">
                <a:cs typeface="B Nazanin" panose="00000400000000000000" pitchFamily="2" charset="-78"/>
              </a:rPr>
              <a:t>Keyword Density</a:t>
            </a:r>
            <a:r>
              <a:rPr lang="fa-IR" sz="2000" dirty="0">
                <a:cs typeface="B Nazanin" panose="00000400000000000000" pitchFamily="2" charset="-78"/>
              </a:rPr>
              <a:t>): نه زیاد (اسپم) و نه کم (رتبه پایین)</a:t>
            </a:r>
          </a:p>
          <a:p>
            <a:pPr algn="r" rtl="1">
              <a:lnSpc>
                <a:spcPct val="110000"/>
              </a:lnSpc>
            </a:pPr>
            <a:r>
              <a:rPr lang="fa-IR" sz="2000" dirty="0">
                <a:cs typeface="B Nazanin" panose="00000400000000000000" pitchFamily="2" charset="-78"/>
              </a:rPr>
              <a:t>به کارگیری </a:t>
            </a:r>
            <a:r>
              <a:rPr lang="fa-IR" sz="2000" b="1" dirty="0">
                <a:solidFill>
                  <a:srgbClr val="00B050"/>
                </a:solidFill>
                <a:cs typeface="B Nazanin" panose="00000400000000000000" pitchFamily="2" charset="-78"/>
              </a:rPr>
              <a:t>ترکیب‌های گوناگون </a:t>
            </a:r>
            <a:r>
              <a:rPr lang="fa-IR" sz="2000" dirty="0">
                <a:cs typeface="B Nazanin" panose="00000400000000000000" pitchFamily="2" charset="-78"/>
              </a:rPr>
              <a:t>از کلمات کلیدی باعث می‌شود تا گوگل با انواع عبارات مورد نظرِ مخاطبان، مطلب شما را نمایش دهد</a:t>
            </a:r>
          </a:p>
          <a:p>
            <a:pPr algn="r" rtl="1">
              <a:lnSpc>
                <a:spcPct val="110000"/>
              </a:lnSpc>
            </a:pPr>
            <a:r>
              <a:rPr lang="fa-IR" sz="2000" dirty="0">
                <a:cs typeface="B Nazanin" panose="00000400000000000000" pitchFamily="2" charset="-78"/>
              </a:rPr>
              <a:t>استفاده از عکس‌ها و جداول مناسب (</a:t>
            </a:r>
            <a:r>
              <a:rPr lang="fa-IR" sz="2000" b="1" dirty="0">
                <a:solidFill>
                  <a:srgbClr val="00B050"/>
                </a:solidFill>
                <a:cs typeface="B Nazanin" panose="00000400000000000000" pitchFamily="2" charset="-78"/>
              </a:rPr>
              <a:t>جمع بندی مطالب و مصورسازی</a:t>
            </a:r>
            <a:r>
              <a:rPr lang="fa-IR" sz="2000" dirty="0">
                <a:cs typeface="B Nazanin" panose="00000400000000000000" pitchFamily="2" charset="-78"/>
              </a:rPr>
              <a:t>) به همراه </a:t>
            </a:r>
            <a:r>
              <a:rPr lang="en-US" sz="2000" dirty="0">
                <a:cs typeface="B Nazanin" panose="00000400000000000000" pitchFamily="2" charset="-78"/>
              </a:rPr>
              <a:t>Caption</a:t>
            </a:r>
            <a:r>
              <a:rPr lang="fa-IR" sz="2000" dirty="0">
                <a:cs typeface="B Nazanin" panose="00000400000000000000" pitchFamily="2" charset="-78"/>
              </a:rPr>
              <a:t> و </a:t>
            </a:r>
            <a:r>
              <a:rPr lang="en-US" sz="2000" dirty="0">
                <a:cs typeface="B Nazanin" panose="00000400000000000000" pitchFamily="2" charset="-78"/>
              </a:rPr>
              <a:t>Table Properties</a:t>
            </a:r>
            <a:endParaRPr lang="fa-IR" sz="2000" dirty="0">
              <a:cs typeface="B Nazanin" panose="00000400000000000000" pitchFamily="2" charset="-78"/>
            </a:endParaRPr>
          </a:p>
        </p:txBody>
      </p:sp>
      <p:pic>
        <p:nvPicPr>
          <p:cNvPr id="8" name="Picture 7">
            <a:extLst>
              <a:ext uri="{FF2B5EF4-FFF2-40B4-BE49-F238E27FC236}">
                <a16:creationId xmlns:a16="http://schemas.microsoft.com/office/drawing/2014/main" id="{5ECD1F29-9B0D-70C7-79EE-6693A65B2880}"/>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3843865" y="4543234"/>
            <a:ext cx="3208867" cy="2109533"/>
          </a:xfrm>
          <a:prstGeom prst="rect">
            <a:avLst/>
          </a:prstGeom>
        </p:spPr>
      </p:pic>
      <p:pic>
        <p:nvPicPr>
          <p:cNvPr id="9" name="Picture 8">
            <a:extLst>
              <a:ext uri="{FF2B5EF4-FFF2-40B4-BE49-F238E27FC236}">
                <a16:creationId xmlns:a16="http://schemas.microsoft.com/office/drawing/2014/main" id="{8FD6FDA1-967E-BB56-81F8-990FB496F3E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4154" y="3699687"/>
            <a:ext cx="3091158" cy="2880765"/>
          </a:xfrm>
          <a:prstGeom prst="rect">
            <a:avLst/>
          </a:prstGeom>
        </p:spPr>
      </p:pic>
      <p:sp>
        <p:nvSpPr>
          <p:cNvPr id="3" name="Title 1">
            <a:extLst>
              <a:ext uri="{FF2B5EF4-FFF2-40B4-BE49-F238E27FC236}">
                <a16:creationId xmlns:a16="http://schemas.microsoft.com/office/drawing/2014/main" id="{6E69CE7A-4948-EE9E-6A90-28E842DB39C0}"/>
              </a:ext>
            </a:extLst>
          </p:cNvPr>
          <p:cNvSpPr txBox="1">
            <a:spLocks/>
          </p:cNvSpPr>
          <p:nvPr/>
        </p:nvSpPr>
        <p:spPr>
          <a:xfrm>
            <a:off x="214604" y="365125"/>
            <a:ext cx="9685176" cy="707895"/>
          </a:xfrm>
          <a:prstGeom prst="rect">
            <a:avLst/>
          </a:prstGeom>
          <a:solidFill>
            <a:schemeClr val="accent1">
              <a:lumMod val="40000"/>
              <a:lumOff val="60000"/>
            </a:schemeClr>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r>
              <a:rPr lang="fa-IR" b="1" dirty="0">
                <a:cs typeface="B Nazanin" panose="00000400000000000000" pitchFamily="2" charset="-78"/>
              </a:rPr>
              <a:t>سئو آکادمیک » نکات کلیدی</a:t>
            </a:r>
            <a:endParaRPr lang="en-US" b="1" dirty="0">
              <a:cs typeface="B Nazanin" panose="00000400000000000000" pitchFamily="2" charset="-78"/>
            </a:endParaRPr>
          </a:p>
        </p:txBody>
      </p:sp>
      <p:sp>
        <p:nvSpPr>
          <p:cNvPr id="21" name="Rectangle 20">
            <a:extLst>
              <a:ext uri="{FF2B5EF4-FFF2-40B4-BE49-F238E27FC236}">
                <a16:creationId xmlns:a16="http://schemas.microsoft.com/office/drawing/2014/main" id="{D657195A-241A-FB65-321B-6B5F53C351C2}"/>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Rectangle: Rounded Corners 21">
            <a:hlinkClick r:id="rId4" action="ppaction://hlinksldjump"/>
            <a:extLst>
              <a:ext uri="{FF2B5EF4-FFF2-40B4-BE49-F238E27FC236}">
                <a16:creationId xmlns:a16="http://schemas.microsoft.com/office/drawing/2014/main" id="{BDF53480-B4B2-796E-B8A7-5B7B7C4F46DD}"/>
              </a:ext>
            </a:extLst>
          </p:cNvPr>
          <p:cNvSpPr/>
          <p:nvPr/>
        </p:nvSpPr>
        <p:spPr>
          <a:xfrm>
            <a:off x="10375296" y="95654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DOI</a:t>
            </a:r>
          </a:p>
        </p:txBody>
      </p:sp>
      <p:sp>
        <p:nvSpPr>
          <p:cNvPr id="23" name="Rectangle: Rounded Corners 22">
            <a:hlinkClick r:id="rId5" action="ppaction://hlinksldjump"/>
            <a:extLst>
              <a:ext uri="{FF2B5EF4-FFF2-40B4-BE49-F238E27FC236}">
                <a16:creationId xmlns:a16="http://schemas.microsoft.com/office/drawing/2014/main" id="{E287C207-6341-4190-8865-3E107EC6D414}"/>
              </a:ext>
            </a:extLst>
          </p:cNvPr>
          <p:cNvSpPr/>
          <p:nvPr/>
        </p:nvSpPr>
        <p:spPr>
          <a:xfrm>
            <a:off x="10375296" y="55268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bg1"/>
                </a:solidFill>
                <a:cs typeface="B Nazanin" panose="00000400000000000000" pitchFamily="2" charset="-78"/>
              </a:rPr>
              <a:t>معرفی منابع</a:t>
            </a:r>
            <a:endParaRPr lang="en-US" sz="1400" b="1" dirty="0">
              <a:solidFill>
                <a:schemeClr val="bg1"/>
              </a:solidFill>
              <a:cs typeface="B Nazanin" panose="00000400000000000000" pitchFamily="2" charset="-78"/>
            </a:endParaRPr>
          </a:p>
        </p:txBody>
      </p:sp>
      <p:pic>
        <p:nvPicPr>
          <p:cNvPr id="24" name="Picture 23">
            <a:extLst>
              <a:ext uri="{FF2B5EF4-FFF2-40B4-BE49-F238E27FC236}">
                <a16:creationId xmlns:a16="http://schemas.microsoft.com/office/drawing/2014/main" id="{88C981FF-EA2C-99CA-EF53-3A640F3CC76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25" name="TextBox 24">
            <a:extLst>
              <a:ext uri="{FF2B5EF4-FFF2-40B4-BE49-F238E27FC236}">
                <a16:creationId xmlns:a16="http://schemas.microsoft.com/office/drawing/2014/main" id="{B6B769B5-EBB8-1F22-B5C5-FFDC28042D32}"/>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26" name="Rectangle: Rounded Corners 25">
            <a:hlinkClick r:id="rId7" action="ppaction://hlinksldjump"/>
            <a:extLst>
              <a:ext uri="{FF2B5EF4-FFF2-40B4-BE49-F238E27FC236}">
                <a16:creationId xmlns:a16="http://schemas.microsoft.com/office/drawing/2014/main" id="{2E449F00-59E8-EB92-F1FE-B0A98D26DD14}"/>
              </a:ext>
            </a:extLst>
          </p:cNvPr>
          <p:cNvSpPr/>
          <p:nvPr/>
        </p:nvSpPr>
        <p:spPr>
          <a:xfrm>
            <a:off x="10375296" y="138580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علم سنجی</a:t>
            </a:r>
            <a:endParaRPr lang="en-US" sz="1400" b="1" dirty="0">
              <a:solidFill>
                <a:schemeClr val="bg1"/>
              </a:solidFill>
              <a:cs typeface="B Nazanin" panose="00000400000000000000" pitchFamily="2" charset="-78"/>
            </a:endParaRPr>
          </a:p>
        </p:txBody>
      </p:sp>
      <p:sp>
        <p:nvSpPr>
          <p:cNvPr id="27" name="Rectangle: Rounded Corners 26">
            <a:hlinkClick r:id="rId8" action="ppaction://hlinksldjump"/>
            <a:extLst>
              <a:ext uri="{FF2B5EF4-FFF2-40B4-BE49-F238E27FC236}">
                <a16:creationId xmlns:a16="http://schemas.microsoft.com/office/drawing/2014/main" id="{EE80EFE8-A69B-4847-A7DA-5B2452A529BB}"/>
              </a:ext>
            </a:extLst>
          </p:cNvPr>
          <p:cNvSpPr/>
          <p:nvPr/>
        </p:nvSpPr>
        <p:spPr>
          <a:xfrm>
            <a:off x="10375296" y="1815066"/>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رتبه بندی نشریات</a:t>
            </a:r>
            <a:endParaRPr lang="en-US" sz="1400" b="1" dirty="0">
              <a:solidFill>
                <a:schemeClr val="bg1"/>
              </a:solidFill>
              <a:cs typeface="B Nazanin" panose="00000400000000000000" pitchFamily="2" charset="-78"/>
            </a:endParaRPr>
          </a:p>
        </p:txBody>
      </p:sp>
      <p:sp>
        <p:nvSpPr>
          <p:cNvPr id="28" name="Rectangle: Rounded Corners 27">
            <a:hlinkClick r:id="rId9" action="ppaction://hlinksldjump"/>
            <a:extLst>
              <a:ext uri="{FF2B5EF4-FFF2-40B4-BE49-F238E27FC236}">
                <a16:creationId xmlns:a16="http://schemas.microsoft.com/office/drawing/2014/main" id="{20B27430-5037-9A9F-ED65-8E80744E29E4}"/>
              </a:ext>
            </a:extLst>
          </p:cNvPr>
          <p:cNvSpPr/>
          <p:nvPr/>
        </p:nvSpPr>
        <p:spPr>
          <a:xfrm>
            <a:off x="10375296" y="264309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دریافت مقاله</a:t>
            </a:r>
            <a:endParaRPr lang="en-US" sz="1400" b="1" dirty="0">
              <a:solidFill>
                <a:schemeClr val="bg1"/>
              </a:solidFill>
              <a:cs typeface="B Nazanin" panose="00000400000000000000" pitchFamily="2" charset="-78"/>
            </a:endParaRPr>
          </a:p>
        </p:txBody>
      </p:sp>
      <p:sp>
        <p:nvSpPr>
          <p:cNvPr id="29" name="Rectangle: Rounded Corners 28">
            <a:hlinkClick r:id="rId10" action="ppaction://hlinksldjump"/>
            <a:extLst>
              <a:ext uri="{FF2B5EF4-FFF2-40B4-BE49-F238E27FC236}">
                <a16:creationId xmlns:a16="http://schemas.microsoft.com/office/drawing/2014/main" id="{08C8570B-94DE-A8E2-9C7B-76CB78672846}"/>
              </a:ext>
            </a:extLst>
          </p:cNvPr>
          <p:cNvSpPr/>
          <p:nvPr/>
        </p:nvSpPr>
        <p:spPr>
          <a:xfrm>
            <a:off x="10375296" y="305541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سامانه پژوهشیار</a:t>
            </a:r>
            <a:endParaRPr lang="en-US" sz="1400" b="1" dirty="0">
              <a:solidFill>
                <a:schemeClr val="bg1"/>
              </a:solidFill>
              <a:cs typeface="B Nazanin" panose="00000400000000000000" pitchFamily="2" charset="-78"/>
            </a:endParaRPr>
          </a:p>
        </p:txBody>
      </p:sp>
      <p:sp>
        <p:nvSpPr>
          <p:cNvPr id="30" name="Rectangle: Rounded Corners 29">
            <a:hlinkClick r:id="rId11" action="ppaction://hlinksldjump"/>
            <a:extLst>
              <a:ext uri="{FF2B5EF4-FFF2-40B4-BE49-F238E27FC236}">
                <a16:creationId xmlns:a16="http://schemas.microsoft.com/office/drawing/2014/main" id="{8AAF9B4A-5D87-3D82-5DE4-E2103582E02A}"/>
              </a:ext>
            </a:extLst>
          </p:cNvPr>
          <p:cNvSpPr/>
          <p:nvPr/>
        </p:nvSpPr>
        <p:spPr>
          <a:xfrm>
            <a:off x="10375296" y="347620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ORCID</a:t>
            </a:r>
          </a:p>
        </p:txBody>
      </p:sp>
      <p:sp>
        <p:nvSpPr>
          <p:cNvPr id="31" name="Rectangle: Rounded Corners 30">
            <a:hlinkClick r:id="rId12" action="ppaction://hlinksldjump"/>
            <a:extLst>
              <a:ext uri="{FF2B5EF4-FFF2-40B4-BE49-F238E27FC236}">
                <a16:creationId xmlns:a16="http://schemas.microsoft.com/office/drawing/2014/main" id="{FCB7B0FF-CE9E-A9AE-CF1A-CA68AF0A6FB1}"/>
              </a:ext>
            </a:extLst>
          </p:cNvPr>
          <p:cNvSpPr/>
          <p:nvPr/>
        </p:nvSpPr>
        <p:spPr>
          <a:xfrm>
            <a:off x="10375296" y="388852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ساختار مقاله</a:t>
            </a:r>
            <a:endParaRPr lang="en-US" sz="1400" b="1" dirty="0">
              <a:solidFill>
                <a:schemeClr val="bg1"/>
              </a:solidFill>
              <a:cs typeface="B Nazanin" panose="00000400000000000000" pitchFamily="2" charset="-78"/>
            </a:endParaRPr>
          </a:p>
        </p:txBody>
      </p:sp>
      <p:sp>
        <p:nvSpPr>
          <p:cNvPr id="32" name="Rectangle: Rounded Corners 31">
            <a:hlinkClick r:id="rId13" action="ppaction://hlinksldjump"/>
            <a:extLst>
              <a:ext uri="{FF2B5EF4-FFF2-40B4-BE49-F238E27FC236}">
                <a16:creationId xmlns:a16="http://schemas.microsoft.com/office/drawing/2014/main" id="{ABE44135-7746-74D6-E16D-72524E1138BC}"/>
              </a:ext>
            </a:extLst>
          </p:cNvPr>
          <p:cNvSpPr/>
          <p:nvPr/>
        </p:nvSpPr>
        <p:spPr>
          <a:xfrm>
            <a:off x="10375296" y="43093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ارجاع دهی و نکات مهم</a:t>
            </a:r>
            <a:endParaRPr lang="en-US" sz="1400" b="1" dirty="0">
              <a:solidFill>
                <a:schemeClr val="bg1"/>
              </a:solidFill>
              <a:cs typeface="B Nazanin" panose="00000400000000000000" pitchFamily="2" charset="-78"/>
            </a:endParaRPr>
          </a:p>
        </p:txBody>
      </p:sp>
      <p:sp>
        <p:nvSpPr>
          <p:cNvPr id="33" name="Rectangle: Rounded Corners 32">
            <a:hlinkClick r:id="rId14" action="ppaction://hlinksldjump"/>
            <a:extLst>
              <a:ext uri="{FF2B5EF4-FFF2-40B4-BE49-F238E27FC236}">
                <a16:creationId xmlns:a16="http://schemas.microsoft.com/office/drawing/2014/main" id="{D0DD8E81-BC86-4352-25DB-454EDE500FB0}"/>
              </a:ext>
            </a:extLst>
          </p:cNvPr>
          <p:cNvSpPr/>
          <p:nvPr/>
        </p:nvSpPr>
        <p:spPr>
          <a:xfrm>
            <a:off x="10375296" y="473011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انواع مقاله</a:t>
            </a:r>
            <a:endParaRPr lang="en-US" sz="1400" b="1" dirty="0">
              <a:solidFill>
                <a:schemeClr val="bg1"/>
              </a:solidFill>
              <a:cs typeface="B Nazanin" panose="00000400000000000000" pitchFamily="2" charset="-78"/>
            </a:endParaRPr>
          </a:p>
        </p:txBody>
      </p:sp>
      <p:sp>
        <p:nvSpPr>
          <p:cNvPr id="34" name="Rectangle: Rounded Corners 33">
            <a:hlinkClick r:id="rId15" action="ppaction://hlinksldjump"/>
            <a:extLst>
              <a:ext uri="{FF2B5EF4-FFF2-40B4-BE49-F238E27FC236}">
                <a16:creationId xmlns:a16="http://schemas.microsoft.com/office/drawing/2014/main" id="{D7A81EFA-6F22-996D-4E60-1DAE910FCC29}"/>
              </a:ext>
            </a:extLst>
          </p:cNvPr>
          <p:cNvSpPr/>
          <p:nvPr/>
        </p:nvSpPr>
        <p:spPr>
          <a:xfrm>
            <a:off x="10375296" y="515090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پذیرش و داوری</a:t>
            </a:r>
            <a:endParaRPr lang="en-US" sz="1400" b="1" dirty="0">
              <a:solidFill>
                <a:schemeClr val="bg1"/>
              </a:solidFill>
              <a:cs typeface="B Nazanin" panose="00000400000000000000" pitchFamily="2" charset="-78"/>
            </a:endParaRPr>
          </a:p>
        </p:txBody>
      </p:sp>
      <p:sp>
        <p:nvSpPr>
          <p:cNvPr id="35" name="Rectangle: Rounded Corners 34">
            <a:hlinkClick r:id="rId16" action="ppaction://hlinksldjump"/>
            <a:extLst>
              <a:ext uri="{FF2B5EF4-FFF2-40B4-BE49-F238E27FC236}">
                <a16:creationId xmlns:a16="http://schemas.microsoft.com/office/drawing/2014/main" id="{BA898368-DF70-B631-CF30-41C0227EB659}"/>
              </a:ext>
            </a:extLst>
          </p:cNvPr>
          <p:cNvSpPr/>
          <p:nvPr/>
        </p:nvSpPr>
        <p:spPr>
          <a:xfrm>
            <a:off x="10375296" y="5563220"/>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tx1"/>
                </a:solidFill>
                <a:cs typeface="B Nazanin" panose="00000400000000000000" pitchFamily="2" charset="-78"/>
              </a:rPr>
              <a:t>سئو آکادمیک</a:t>
            </a:r>
            <a:endParaRPr lang="en-US" sz="1400" b="1" dirty="0">
              <a:solidFill>
                <a:schemeClr val="tx1"/>
              </a:solidFill>
              <a:cs typeface="B Nazanin" panose="00000400000000000000" pitchFamily="2" charset="-78"/>
            </a:endParaRPr>
          </a:p>
        </p:txBody>
      </p:sp>
      <p:sp>
        <p:nvSpPr>
          <p:cNvPr id="36" name="Rectangle: Rounded Corners 35">
            <a:hlinkClick r:id="rId17" action="ppaction://hlinksldjump"/>
            <a:extLst>
              <a:ext uri="{FF2B5EF4-FFF2-40B4-BE49-F238E27FC236}">
                <a16:creationId xmlns:a16="http://schemas.microsoft.com/office/drawing/2014/main" id="{247DFB8A-3D75-8E76-5EA1-6294211AB380}"/>
              </a:ext>
            </a:extLst>
          </p:cNvPr>
          <p:cNvSpPr/>
          <p:nvPr/>
        </p:nvSpPr>
        <p:spPr>
          <a:xfrm>
            <a:off x="10375297" y="597554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MaxQDA</a:t>
            </a:r>
            <a:endParaRPr lang="en-US" sz="1400" b="1" dirty="0">
              <a:solidFill>
                <a:schemeClr val="bg1"/>
              </a:solidFill>
              <a:cs typeface="B Nazanin" panose="00000400000000000000" pitchFamily="2" charset="-78"/>
            </a:endParaRPr>
          </a:p>
        </p:txBody>
      </p:sp>
      <p:sp>
        <p:nvSpPr>
          <p:cNvPr id="37" name="Rectangle: Rounded Corners 36">
            <a:hlinkClick r:id="rId18" action="ppaction://hlinksldjump"/>
            <a:extLst>
              <a:ext uri="{FF2B5EF4-FFF2-40B4-BE49-F238E27FC236}">
                <a16:creationId xmlns:a16="http://schemas.microsoft.com/office/drawing/2014/main" id="{B2546871-BB24-732B-A7C0-81686A211D42}"/>
              </a:ext>
            </a:extLst>
          </p:cNvPr>
          <p:cNvSpPr/>
          <p:nvPr/>
        </p:nvSpPr>
        <p:spPr>
          <a:xfrm>
            <a:off x="10375296" y="6396329"/>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روش‌های تحقیق منتخب</a:t>
            </a:r>
            <a:endParaRPr lang="en-US" sz="1400" b="1" dirty="0">
              <a:solidFill>
                <a:schemeClr val="bg1"/>
              </a:solidFill>
              <a:cs typeface="B Nazanin" panose="00000400000000000000" pitchFamily="2" charset="-78"/>
            </a:endParaRPr>
          </a:p>
        </p:txBody>
      </p:sp>
      <p:sp>
        <p:nvSpPr>
          <p:cNvPr id="38" name="Rectangle: Rounded Corners 37">
            <a:hlinkClick r:id="rId8" action="ppaction://hlinksldjump"/>
            <a:extLst>
              <a:ext uri="{FF2B5EF4-FFF2-40B4-BE49-F238E27FC236}">
                <a16:creationId xmlns:a16="http://schemas.microsoft.com/office/drawing/2014/main" id="{25D85EC5-36E3-FF2B-5C1C-5B2F6C09F0F1}"/>
              </a:ext>
            </a:extLst>
          </p:cNvPr>
          <p:cNvSpPr/>
          <p:nvPr/>
        </p:nvSpPr>
        <p:spPr>
          <a:xfrm>
            <a:off x="10380825" y="2239233"/>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VOSViewer</a:t>
            </a:r>
            <a:endParaRPr lang="en-US" sz="14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1945525436"/>
      </p:ext>
    </p:extLst>
  </p:cSld>
  <p:clrMapOvr>
    <a:masterClrMapping/>
  </p:clrMapOvr>
  <p:transition spd="med">
    <p:pull/>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id="{AFB67130-715C-1F35-6A1E-711EECA12F9D}"/>
              </a:ext>
            </a:extLst>
          </p:cNvPr>
          <p:cNvSpPr>
            <a:spLocks noGrp="1"/>
          </p:cNvSpPr>
          <p:nvPr>
            <p:ph idx="1"/>
          </p:nvPr>
        </p:nvSpPr>
        <p:spPr>
          <a:xfrm>
            <a:off x="214604" y="1253331"/>
            <a:ext cx="9685176" cy="4351338"/>
          </a:xfrm>
        </p:spPr>
        <p:txBody>
          <a:bodyPr>
            <a:normAutofit/>
          </a:bodyPr>
          <a:lstStyle/>
          <a:p>
            <a:pPr marL="0" indent="0" algn="r" rtl="1">
              <a:buNone/>
            </a:pPr>
            <a:r>
              <a:rPr lang="fa-IR" b="1" dirty="0">
                <a:solidFill>
                  <a:srgbClr val="C00000"/>
                </a:solidFill>
                <a:cs typeface="B Nazanin" panose="00000400000000000000" pitchFamily="2" charset="-78"/>
              </a:rPr>
              <a:t>6- سرفصل‌های</a:t>
            </a:r>
            <a:r>
              <a:rPr lang="fa-IR" b="1" dirty="0">
                <a:cs typeface="B Nazanin" panose="00000400000000000000" pitchFamily="2" charset="-78"/>
              </a:rPr>
              <a:t> مناسب</a:t>
            </a:r>
          </a:p>
          <a:p>
            <a:pPr algn="r" rtl="1"/>
            <a:r>
              <a:rPr lang="fa-IR" sz="2400" dirty="0">
                <a:cs typeface="B Nazanin" panose="00000400000000000000" pitchFamily="2" charset="-78"/>
              </a:rPr>
              <a:t>سرفصل‌ها برای موتورهای جستجو بسیار مهم بوده و استفاده از کلیدواژه‌ها در آنها مهم است</a:t>
            </a:r>
          </a:p>
        </p:txBody>
      </p:sp>
      <p:pic>
        <p:nvPicPr>
          <p:cNvPr id="4" name="Picture 3">
            <a:extLst>
              <a:ext uri="{FF2B5EF4-FFF2-40B4-BE49-F238E27FC236}">
                <a16:creationId xmlns:a16="http://schemas.microsoft.com/office/drawing/2014/main" id="{7C2F7F36-6DDF-A2E9-4D2F-884B1810768C}"/>
              </a:ext>
            </a:extLst>
          </p:cNvPr>
          <p:cNvPicPr>
            <a:picLocks noChangeAspect="1"/>
          </p:cNvPicPr>
          <p:nvPr/>
        </p:nvPicPr>
        <p:blipFill rotWithShape="1">
          <a:blip r:embed="rId2">
            <a:extLst>
              <a:ext uri="{28A0092B-C50C-407E-A947-70E740481C1C}">
                <a14:useLocalDpi xmlns:a14="http://schemas.microsoft.com/office/drawing/2010/main" val="0"/>
              </a:ext>
            </a:extLst>
          </a:blip>
          <a:srcRect l="30948"/>
          <a:stretch/>
        </p:blipFill>
        <p:spPr>
          <a:xfrm>
            <a:off x="214604" y="2982385"/>
            <a:ext cx="4942492" cy="3212053"/>
          </a:xfrm>
          <a:prstGeom prst="rect">
            <a:avLst/>
          </a:prstGeom>
          <a:ln>
            <a:solidFill>
              <a:schemeClr val="tx1"/>
            </a:solidFill>
          </a:ln>
        </p:spPr>
      </p:pic>
      <p:pic>
        <p:nvPicPr>
          <p:cNvPr id="5" name="Picture 4">
            <a:extLst>
              <a:ext uri="{FF2B5EF4-FFF2-40B4-BE49-F238E27FC236}">
                <a16:creationId xmlns:a16="http://schemas.microsoft.com/office/drawing/2014/main" id="{78CBF736-0896-6C4E-DB80-E530E8F3B596}"/>
              </a:ext>
            </a:extLst>
          </p:cNvPr>
          <p:cNvPicPr>
            <a:picLocks noChangeAspect="1"/>
          </p:cNvPicPr>
          <p:nvPr/>
        </p:nvPicPr>
        <p:blipFill rotWithShape="1">
          <a:blip r:embed="rId3">
            <a:extLst>
              <a:ext uri="{28A0092B-C50C-407E-A947-70E740481C1C}">
                <a14:useLocalDpi xmlns:a14="http://schemas.microsoft.com/office/drawing/2010/main" val="0"/>
              </a:ext>
            </a:extLst>
          </a:blip>
          <a:srcRect l="31931" r="6466" b="33068"/>
          <a:stretch/>
        </p:blipFill>
        <p:spPr>
          <a:xfrm>
            <a:off x="5342466" y="2985597"/>
            <a:ext cx="4557314" cy="3208841"/>
          </a:xfrm>
          <a:prstGeom prst="rect">
            <a:avLst/>
          </a:prstGeom>
          <a:ln>
            <a:solidFill>
              <a:schemeClr val="tx1"/>
            </a:solidFill>
          </a:ln>
        </p:spPr>
      </p:pic>
      <p:sp>
        <p:nvSpPr>
          <p:cNvPr id="3" name="Title 1">
            <a:extLst>
              <a:ext uri="{FF2B5EF4-FFF2-40B4-BE49-F238E27FC236}">
                <a16:creationId xmlns:a16="http://schemas.microsoft.com/office/drawing/2014/main" id="{DEC33AC6-63DD-ED11-3F77-94CC8A306D98}"/>
              </a:ext>
            </a:extLst>
          </p:cNvPr>
          <p:cNvSpPr txBox="1">
            <a:spLocks/>
          </p:cNvSpPr>
          <p:nvPr/>
        </p:nvSpPr>
        <p:spPr>
          <a:xfrm>
            <a:off x="214604" y="365125"/>
            <a:ext cx="9685176" cy="707895"/>
          </a:xfrm>
          <a:prstGeom prst="rect">
            <a:avLst/>
          </a:prstGeom>
          <a:solidFill>
            <a:schemeClr val="accent1">
              <a:lumMod val="40000"/>
              <a:lumOff val="60000"/>
            </a:schemeClr>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r>
              <a:rPr lang="fa-IR" b="1" dirty="0">
                <a:cs typeface="B Nazanin" panose="00000400000000000000" pitchFamily="2" charset="-78"/>
              </a:rPr>
              <a:t>سئو آکادمیک » نکات کلیدی</a:t>
            </a:r>
            <a:endParaRPr lang="en-US" b="1" dirty="0">
              <a:cs typeface="B Nazanin" panose="00000400000000000000" pitchFamily="2" charset="-78"/>
            </a:endParaRPr>
          </a:p>
        </p:txBody>
      </p:sp>
      <p:sp>
        <p:nvSpPr>
          <p:cNvPr id="21" name="Rectangle 20">
            <a:extLst>
              <a:ext uri="{FF2B5EF4-FFF2-40B4-BE49-F238E27FC236}">
                <a16:creationId xmlns:a16="http://schemas.microsoft.com/office/drawing/2014/main" id="{9ECEB38D-4609-2097-A2D7-A41E432DCAB9}"/>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Rectangle: Rounded Corners 21">
            <a:hlinkClick r:id="rId4" action="ppaction://hlinksldjump"/>
            <a:extLst>
              <a:ext uri="{FF2B5EF4-FFF2-40B4-BE49-F238E27FC236}">
                <a16:creationId xmlns:a16="http://schemas.microsoft.com/office/drawing/2014/main" id="{C4859160-78EB-D53B-4D45-56AAA54457B6}"/>
              </a:ext>
            </a:extLst>
          </p:cNvPr>
          <p:cNvSpPr/>
          <p:nvPr/>
        </p:nvSpPr>
        <p:spPr>
          <a:xfrm>
            <a:off x="10375296" y="95654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DOI</a:t>
            </a:r>
          </a:p>
        </p:txBody>
      </p:sp>
      <p:sp>
        <p:nvSpPr>
          <p:cNvPr id="23" name="Rectangle: Rounded Corners 22">
            <a:hlinkClick r:id="rId5" action="ppaction://hlinksldjump"/>
            <a:extLst>
              <a:ext uri="{FF2B5EF4-FFF2-40B4-BE49-F238E27FC236}">
                <a16:creationId xmlns:a16="http://schemas.microsoft.com/office/drawing/2014/main" id="{CB6A9093-8C2B-3502-F5B5-DE0693FA1C07}"/>
              </a:ext>
            </a:extLst>
          </p:cNvPr>
          <p:cNvSpPr/>
          <p:nvPr/>
        </p:nvSpPr>
        <p:spPr>
          <a:xfrm>
            <a:off x="10375296" y="55268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bg1"/>
                </a:solidFill>
                <a:cs typeface="B Nazanin" panose="00000400000000000000" pitchFamily="2" charset="-78"/>
              </a:rPr>
              <a:t>معرفی منابع</a:t>
            </a:r>
            <a:endParaRPr lang="en-US" sz="1400" b="1" dirty="0">
              <a:solidFill>
                <a:schemeClr val="bg1"/>
              </a:solidFill>
              <a:cs typeface="B Nazanin" panose="00000400000000000000" pitchFamily="2" charset="-78"/>
            </a:endParaRPr>
          </a:p>
        </p:txBody>
      </p:sp>
      <p:pic>
        <p:nvPicPr>
          <p:cNvPr id="24" name="Picture 23">
            <a:extLst>
              <a:ext uri="{FF2B5EF4-FFF2-40B4-BE49-F238E27FC236}">
                <a16:creationId xmlns:a16="http://schemas.microsoft.com/office/drawing/2014/main" id="{6B28EEE4-CE06-ACA2-DFFC-FD52B5AF86F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25" name="TextBox 24">
            <a:extLst>
              <a:ext uri="{FF2B5EF4-FFF2-40B4-BE49-F238E27FC236}">
                <a16:creationId xmlns:a16="http://schemas.microsoft.com/office/drawing/2014/main" id="{16DA107C-7923-8776-939A-19D23FA48ABE}"/>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26" name="Rectangle: Rounded Corners 25">
            <a:hlinkClick r:id="rId7" action="ppaction://hlinksldjump"/>
            <a:extLst>
              <a:ext uri="{FF2B5EF4-FFF2-40B4-BE49-F238E27FC236}">
                <a16:creationId xmlns:a16="http://schemas.microsoft.com/office/drawing/2014/main" id="{900748F5-CD54-0AA6-BD60-4761F9E5E840}"/>
              </a:ext>
            </a:extLst>
          </p:cNvPr>
          <p:cNvSpPr/>
          <p:nvPr/>
        </p:nvSpPr>
        <p:spPr>
          <a:xfrm>
            <a:off x="10375296" y="138580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علم سنجی</a:t>
            </a:r>
            <a:endParaRPr lang="en-US" sz="1400" b="1" dirty="0">
              <a:solidFill>
                <a:schemeClr val="bg1"/>
              </a:solidFill>
              <a:cs typeface="B Nazanin" panose="00000400000000000000" pitchFamily="2" charset="-78"/>
            </a:endParaRPr>
          </a:p>
        </p:txBody>
      </p:sp>
      <p:sp>
        <p:nvSpPr>
          <p:cNvPr id="27" name="Rectangle: Rounded Corners 26">
            <a:hlinkClick r:id="rId8" action="ppaction://hlinksldjump"/>
            <a:extLst>
              <a:ext uri="{FF2B5EF4-FFF2-40B4-BE49-F238E27FC236}">
                <a16:creationId xmlns:a16="http://schemas.microsoft.com/office/drawing/2014/main" id="{C6B7F16B-B4B1-5325-2273-EEB8EA46C548}"/>
              </a:ext>
            </a:extLst>
          </p:cNvPr>
          <p:cNvSpPr/>
          <p:nvPr/>
        </p:nvSpPr>
        <p:spPr>
          <a:xfrm>
            <a:off x="10375296" y="1815066"/>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رتبه بندی نشریات</a:t>
            </a:r>
            <a:endParaRPr lang="en-US" sz="1400" b="1" dirty="0">
              <a:solidFill>
                <a:schemeClr val="bg1"/>
              </a:solidFill>
              <a:cs typeface="B Nazanin" panose="00000400000000000000" pitchFamily="2" charset="-78"/>
            </a:endParaRPr>
          </a:p>
        </p:txBody>
      </p:sp>
      <p:sp>
        <p:nvSpPr>
          <p:cNvPr id="28" name="Rectangle: Rounded Corners 27">
            <a:hlinkClick r:id="rId9" action="ppaction://hlinksldjump"/>
            <a:extLst>
              <a:ext uri="{FF2B5EF4-FFF2-40B4-BE49-F238E27FC236}">
                <a16:creationId xmlns:a16="http://schemas.microsoft.com/office/drawing/2014/main" id="{90398DC5-77CF-ED89-24E0-8AE3C7637AF2}"/>
              </a:ext>
            </a:extLst>
          </p:cNvPr>
          <p:cNvSpPr/>
          <p:nvPr/>
        </p:nvSpPr>
        <p:spPr>
          <a:xfrm>
            <a:off x="10375296" y="264309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دریافت مقاله</a:t>
            </a:r>
            <a:endParaRPr lang="en-US" sz="1400" b="1" dirty="0">
              <a:solidFill>
                <a:schemeClr val="bg1"/>
              </a:solidFill>
              <a:cs typeface="B Nazanin" panose="00000400000000000000" pitchFamily="2" charset="-78"/>
            </a:endParaRPr>
          </a:p>
        </p:txBody>
      </p:sp>
      <p:sp>
        <p:nvSpPr>
          <p:cNvPr id="29" name="Rectangle: Rounded Corners 28">
            <a:hlinkClick r:id="rId10" action="ppaction://hlinksldjump"/>
            <a:extLst>
              <a:ext uri="{FF2B5EF4-FFF2-40B4-BE49-F238E27FC236}">
                <a16:creationId xmlns:a16="http://schemas.microsoft.com/office/drawing/2014/main" id="{0356582F-38A6-1410-BBC9-ADA1781978AD}"/>
              </a:ext>
            </a:extLst>
          </p:cNvPr>
          <p:cNvSpPr/>
          <p:nvPr/>
        </p:nvSpPr>
        <p:spPr>
          <a:xfrm>
            <a:off x="10375296" y="305541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سامانه پژوهشیار</a:t>
            </a:r>
            <a:endParaRPr lang="en-US" sz="1400" b="1" dirty="0">
              <a:solidFill>
                <a:schemeClr val="bg1"/>
              </a:solidFill>
              <a:cs typeface="B Nazanin" panose="00000400000000000000" pitchFamily="2" charset="-78"/>
            </a:endParaRPr>
          </a:p>
        </p:txBody>
      </p:sp>
      <p:sp>
        <p:nvSpPr>
          <p:cNvPr id="30" name="Rectangle: Rounded Corners 29">
            <a:hlinkClick r:id="rId11" action="ppaction://hlinksldjump"/>
            <a:extLst>
              <a:ext uri="{FF2B5EF4-FFF2-40B4-BE49-F238E27FC236}">
                <a16:creationId xmlns:a16="http://schemas.microsoft.com/office/drawing/2014/main" id="{709D6609-C042-6CA8-C371-DE5915AE032B}"/>
              </a:ext>
            </a:extLst>
          </p:cNvPr>
          <p:cNvSpPr/>
          <p:nvPr/>
        </p:nvSpPr>
        <p:spPr>
          <a:xfrm>
            <a:off x="10375296" y="347620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ORCID</a:t>
            </a:r>
          </a:p>
        </p:txBody>
      </p:sp>
      <p:sp>
        <p:nvSpPr>
          <p:cNvPr id="31" name="Rectangle: Rounded Corners 30">
            <a:hlinkClick r:id="rId12" action="ppaction://hlinksldjump"/>
            <a:extLst>
              <a:ext uri="{FF2B5EF4-FFF2-40B4-BE49-F238E27FC236}">
                <a16:creationId xmlns:a16="http://schemas.microsoft.com/office/drawing/2014/main" id="{591AAEA3-056B-AD06-B3B0-6FDA9245122F}"/>
              </a:ext>
            </a:extLst>
          </p:cNvPr>
          <p:cNvSpPr/>
          <p:nvPr/>
        </p:nvSpPr>
        <p:spPr>
          <a:xfrm>
            <a:off x="10375296" y="388852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ساختار مقاله</a:t>
            </a:r>
            <a:endParaRPr lang="en-US" sz="1400" b="1" dirty="0">
              <a:solidFill>
                <a:schemeClr val="bg1"/>
              </a:solidFill>
              <a:cs typeface="B Nazanin" panose="00000400000000000000" pitchFamily="2" charset="-78"/>
            </a:endParaRPr>
          </a:p>
        </p:txBody>
      </p:sp>
      <p:sp>
        <p:nvSpPr>
          <p:cNvPr id="32" name="Rectangle: Rounded Corners 31">
            <a:hlinkClick r:id="rId13" action="ppaction://hlinksldjump"/>
            <a:extLst>
              <a:ext uri="{FF2B5EF4-FFF2-40B4-BE49-F238E27FC236}">
                <a16:creationId xmlns:a16="http://schemas.microsoft.com/office/drawing/2014/main" id="{3EEEAB96-10EB-E30A-9E67-894CA4C05BFE}"/>
              </a:ext>
            </a:extLst>
          </p:cNvPr>
          <p:cNvSpPr/>
          <p:nvPr/>
        </p:nvSpPr>
        <p:spPr>
          <a:xfrm>
            <a:off x="10375296" y="43093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ارجاع دهی و نکات مهم</a:t>
            </a:r>
            <a:endParaRPr lang="en-US" sz="1400" b="1" dirty="0">
              <a:solidFill>
                <a:schemeClr val="bg1"/>
              </a:solidFill>
              <a:cs typeface="B Nazanin" panose="00000400000000000000" pitchFamily="2" charset="-78"/>
            </a:endParaRPr>
          </a:p>
        </p:txBody>
      </p:sp>
      <p:sp>
        <p:nvSpPr>
          <p:cNvPr id="33" name="Rectangle: Rounded Corners 32">
            <a:hlinkClick r:id="rId14" action="ppaction://hlinksldjump"/>
            <a:extLst>
              <a:ext uri="{FF2B5EF4-FFF2-40B4-BE49-F238E27FC236}">
                <a16:creationId xmlns:a16="http://schemas.microsoft.com/office/drawing/2014/main" id="{FCF1D6B4-A927-37B2-0428-4138A8D3349F}"/>
              </a:ext>
            </a:extLst>
          </p:cNvPr>
          <p:cNvSpPr/>
          <p:nvPr/>
        </p:nvSpPr>
        <p:spPr>
          <a:xfrm>
            <a:off x="10375296" y="473011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انواع مقاله</a:t>
            </a:r>
            <a:endParaRPr lang="en-US" sz="1400" b="1" dirty="0">
              <a:solidFill>
                <a:schemeClr val="bg1"/>
              </a:solidFill>
              <a:cs typeface="B Nazanin" panose="00000400000000000000" pitchFamily="2" charset="-78"/>
            </a:endParaRPr>
          </a:p>
        </p:txBody>
      </p:sp>
      <p:sp>
        <p:nvSpPr>
          <p:cNvPr id="34" name="Rectangle: Rounded Corners 33">
            <a:hlinkClick r:id="rId15" action="ppaction://hlinksldjump"/>
            <a:extLst>
              <a:ext uri="{FF2B5EF4-FFF2-40B4-BE49-F238E27FC236}">
                <a16:creationId xmlns:a16="http://schemas.microsoft.com/office/drawing/2014/main" id="{DA6C7A04-0568-A5F3-BAB2-1BB6D83D5C86}"/>
              </a:ext>
            </a:extLst>
          </p:cNvPr>
          <p:cNvSpPr/>
          <p:nvPr/>
        </p:nvSpPr>
        <p:spPr>
          <a:xfrm>
            <a:off x="10375296" y="515090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پذیرش و داوری</a:t>
            </a:r>
            <a:endParaRPr lang="en-US" sz="1400" b="1" dirty="0">
              <a:solidFill>
                <a:schemeClr val="bg1"/>
              </a:solidFill>
              <a:cs typeface="B Nazanin" panose="00000400000000000000" pitchFamily="2" charset="-78"/>
            </a:endParaRPr>
          </a:p>
        </p:txBody>
      </p:sp>
      <p:sp>
        <p:nvSpPr>
          <p:cNvPr id="35" name="Rectangle: Rounded Corners 34">
            <a:hlinkClick r:id="rId16" action="ppaction://hlinksldjump"/>
            <a:extLst>
              <a:ext uri="{FF2B5EF4-FFF2-40B4-BE49-F238E27FC236}">
                <a16:creationId xmlns:a16="http://schemas.microsoft.com/office/drawing/2014/main" id="{ED814874-E7A1-2476-D9FD-723FEFE8129D}"/>
              </a:ext>
            </a:extLst>
          </p:cNvPr>
          <p:cNvSpPr/>
          <p:nvPr/>
        </p:nvSpPr>
        <p:spPr>
          <a:xfrm>
            <a:off x="10375296" y="5563220"/>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tx1"/>
                </a:solidFill>
                <a:cs typeface="B Nazanin" panose="00000400000000000000" pitchFamily="2" charset="-78"/>
              </a:rPr>
              <a:t>سئو آکادمیک</a:t>
            </a:r>
            <a:endParaRPr lang="en-US" sz="1400" b="1" dirty="0">
              <a:solidFill>
                <a:schemeClr val="tx1"/>
              </a:solidFill>
              <a:cs typeface="B Nazanin" panose="00000400000000000000" pitchFamily="2" charset="-78"/>
            </a:endParaRPr>
          </a:p>
        </p:txBody>
      </p:sp>
      <p:sp>
        <p:nvSpPr>
          <p:cNvPr id="36" name="Rectangle: Rounded Corners 35">
            <a:hlinkClick r:id="rId17" action="ppaction://hlinksldjump"/>
            <a:extLst>
              <a:ext uri="{FF2B5EF4-FFF2-40B4-BE49-F238E27FC236}">
                <a16:creationId xmlns:a16="http://schemas.microsoft.com/office/drawing/2014/main" id="{AF473C8B-1355-8A7A-AF6B-192A2438A587}"/>
              </a:ext>
            </a:extLst>
          </p:cNvPr>
          <p:cNvSpPr/>
          <p:nvPr/>
        </p:nvSpPr>
        <p:spPr>
          <a:xfrm>
            <a:off x="10375297" y="597554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MaxQDA</a:t>
            </a:r>
            <a:endParaRPr lang="en-US" sz="1400" b="1" dirty="0">
              <a:solidFill>
                <a:schemeClr val="bg1"/>
              </a:solidFill>
              <a:cs typeface="B Nazanin" panose="00000400000000000000" pitchFamily="2" charset="-78"/>
            </a:endParaRPr>
          </a:p>
        </p:txBody>
      </p:sp>
      <p:sp>
        <p:nvSpPr>
          <p:cNvPr id="37" name="Rectangle: Rounded Corners 36">
            <a:hlinkClick r:id="rId18" action="ppaction://hlinksldjump"/>
            <a:extLst>
              <a:ext uri="{FF2B5EF4-FFF2-40B4-BE49-F238E27FC236}">
                <a16:creationId xmlns:a16="http://schemas.microsoft.com/office/drawing/2014/main" id="{0EB5B5D6-67B6-E9DF-E5E7-1BBDF31517F5}"/>
              </a:ext>
            </a:extLst>
          </p:cNvPr>
          <p:cNvSpPr/>
          <p:nvPr/>
        </p:nvSpPr>
        <p:spPr>
          <a:xfrm>
            <a:off x="10375296" y="6396329"/>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روش‌های تحقیق منتخب</a:t>
            </a:r>
            <a:endParaRPr lang="en-US" sz="1400" b="1" dirty="0">
              <a:solidFill>
                <a:schemeClr val="bg1"/>
              </a:solidFill>
              <a:cs typeface="B Nazanin" panose="00000400000000000000" pitchFamily="2" charset="-78"/>
            </a:endParaRPr>
          </a:p>
        </p:txBody>
      </p:sp>
      <p:sp>
        <p:nvSpPr>
          <p:cNvPr id="38" name="Rectangle: Rounded Corners 37">
            <a:hlinkClick r:id="rId8" action="ppaction://hlinksldjump"/>
            <a:extLst>
              <a:ext uri="{FF2B5EF4-FFF2-40B4-BE49-F238E27FC236}">
                <a16:creationId xmlns:a16="http://schemas.microsoft.com/office/drawing/2014/main" id="{40540F4E-C09B-B36F-F03F-1B63BB1D48BD}"/>
              </a:ext>
            </a:extLst>
          </p:cNvPr>
          <p:cNvSpPr/>
          <p:nvPr/>
        </p:nvSpPr>
        <p:spPr>
          <a:xfrm>
            <a:off x="10380825" y="2239233"/>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VOSViewer</a:t>
            </a:r>
            <a:endParaRPr lang="en-US" sz="14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3659537091"/>
      </p:ext>
    </p:extLst>
  </p:cSld>
  <p:clrMapOvr>
    <a:masterClrMapping/>
  </p:clrMapOvr>
  <p:transition spd="med">
    <p:pull/>
  </p:transition>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id="{AFB67130-715C-1F35-6A1E-711EECA12F9D}"/>
              </a:ext>
            </a:extLst>
          </p:cNvPr>
          <p:cNvSpPr>
            <a:spLocks noGrp="1"/>
          </p:cNvSpPr>
          <p:nvPr>
            <p:ph idx="1"/>
          </p:nvPr>
        </p:nvSpPr>
        <p:spPr>
          <a:xfrm>
            <a:off x="214604" y="1253331"/>
            <a:ext cx="9685176" cy="4351338"/>
          </a:xfrm>
        </p:spPr>
        <p:txBody>
          <a:bodyPr>
            <a:normAutofit/>
          </a:bodyPr>
          <a:lstStyle/>
          <a:p>
            <a:pPr marL="0" indent="0" algn="r" rtl="1">
              <a:buNone/>
            </a:pPr>
            <a:r>
              <a:rPr lang="fa-IR" b="1" dirty="0">
                <a:solidFill>
                  <a:srgbClr val="C00000"/>
                </a:solidFill>
                <a:cs typeface="B Nazanin" panose="00000400000000000000" pitchFamily="2" charset="-78"/>
              </a:rPr>
              <a:t>7- ارجاع</a:t>
            </a:r>
            <a:r>
              <a:rPr lang="fa-IR" b="1" dirty="0">
                <a:cs typeface="B Nazanin" panose="00000400000000000000" pitchFamily="2" charset="-78"/>
              </a:rPr>
              <a:t> مناسب</a:t>
            </a:r>
          </a:p>
          <a:p>
            <a:pPr algn="r" rtl="1"/>
            <a:r>
              <a:rPr lang="fa-IR" sz="2400" dirty="0">
                <a:cs typeface="B Nazanin" panose="00000400000000000000" pitchFamily="2" charset="-78"/>
              </a:rPr>
              <a:t>ارجاع به مقالات قبلی و یا نویسندگان همکار</a:t>
            </a:r>
          </a:p>
          <a:p>
            <a:pPr algn="r" rtl="1"/>
            <a:r>
              <a:rPr lang="fa-IR" sz="2400" dirty="0">
                <a:cs typeface="B Nazanin" panose="00000400000000000000" pitchFamily="2" charset="-78"/>
              </a:rPr>
              <a:t>لینک دار کردن ارجاعات در بخش </a:t>
            </a:r>
            <a:r>
              <a:rPr lang="fa-IR" sz="2400" b="1" dirty="0">
                <a:cs typeface="B Nazanin" panose="00000400000000000000" pitchFamily="2" charset="-78"/>
              </a:rPr>
              <a:t>منابع</a:t>
            </a:r>
            <a:r>
              <a:rPr lang="fa-IR" sz="2400" dirty="0">
                <a:cs typeface="B Nazanin" panose="00000400000000000000" pitchFamily="2" charset="-78"/>
              </a:rPr>
              <a:t> و در </a:t>
            </a:r>
            <a:r>
              <a:rPr lang="fa-IR" sz="2400" b="1" dirty="0">
                <a:cs typeface="B Nazanin" panose="00000400000000000000" pitchFamily="2" charset="-78"/>
              </a:rPr>
              <a:t>پاورقی</a:t>
            </a:r>
          </a:p>
        </p:txBody>
      </p:sp>
      <p:pic>
        <p:nvPicPr>
          <p:cNvPr id="4" name="Picture 3">
            <a:extLst>
              <a:ext uri="{FF2B5EF4-FFF2-40B4-BE49-F238E27FC236}">
                <a16:creationId xmlns:a16="http://schemas.microsoft.com/office/drawing/2014/main" id="{05AC2327-B7E1-18BE-D7A7-1D5140067E5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4604" y="3302000"/>
            <a:ext cx="4742294" cy="3339335"/>
          </a:xfrm>
          <a:prstGeom prst="rect">
            <a:avLst/>
          </a:prstGeom>
        </p:spPr>
      </p:pic>
      <p:pic>
        <p:nvPicPr>
          <p:cNvPr id="5" name="Picture 4">
            <a:extLst>
              <a:ext uri="{FF2B5EF4-FFF2-40B4-BE49-F238E27FC236}">
                <a16:creationId xmlns:a16="http://schemas.microsoft.com/office/drawing/2014/main" id="{14B77718-5D2E-F81D-70C1-04F649D29B27}"/>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057192" y="3301999"/>
            <a:ext cx="3598810" cy="3339335"/>
          </a:xfrm>
          <a:prstGeom prst="rect">
            <a:avLst/>
          </a:prstGeom>
        </p:spPr>
      </p:pic>
      <p:sp>
        <p:nvSpPr>
          <p:cNvPr id="3" name="Title 1">
            <a:extLst>
              <a:ext uri="{FF2B5EF4-FFF2-40B4-BE49-F238E27FC236}">
                <a16:creationId xmlns:a16="http://schemas.microsoft.com/office/drawing/2014/main" id="{30177514-CD97-CC0F-8C96-2977E4E5B537}"/>
              </a:ext>
            </a:extLst>
          </p:cNvPr>
          <p:cNvSpPr txBox="1">
            <a:spLocks/>
          </p:cNvSpPr>
          <p:nvPr/>
        </p:nvSpPr>
        <p:spPr>
          <a:xfrm>
            <a:off x="214604" y="365125"/>
            <a:ext cx="9685176" cy="707895"/>
          </a:xfrm>
          <a:prstGeom prst="rect">
            <a:avLst/>
          </a:prstGeom>
          <a:solidFill>
            <a:schemeClr val="accent1">
              <a:lumMod val="40000"/>
              <a:lumOff val="60000"/>
            </a:schemeClr>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r>
              <a:rPr lang="fa-IR" b="1" dirty="0">
                <a:cs typeface="B Nazanin" panose="00000400000000000000" pitchFamily="2" charset="-78"/>
              </a:rPr>
              <a:t>سئو آکادمیک » نکات کلیدی</a:t>
            </a:r>
            <a:endParaRPr lang="en-US" b="1" dirty="0">
              <a:cs typeface="B Nazanin" panose="00000400000000000000" pitchFamily="2" charset="-78"/>
            </a:endParaRPr>
          </a:p>
        </p:txBody>
      </p:sp>
      <p:sp>
        <p:nvSpPr>
          <p:cNvPr id="21" name="Rectangle 20">
            <a:extLst>
              <a:ext uri="{FF2B5EF4-FFF2-40B4-BE49-F238E27FC236}">
                <a16:creationId xmlns:a16="http://schemas.microsoft.com/office/drawing/2014/main" id="{0F80B64D-1208-7DC4-FF40-6F11D85E1FDA}"/>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Rectangle: Rounded Corners 21">
            <a:hlinkClick r:id="rId4" action="ppaction://hlinksldjump"/>
            <a:extLst>
              <a:ext uri="{FF2B5EF4-FFF2-40B4-BE49-F238E27FC236}">
                <a16:creationId xmlns:a16="http://schemas.microsoft.com/office/drawing/2014/main" id="{B4593A7E-2D72-0496-3C97-A2290EF952DE}"/>
              </a:ext>
            </a:extLst>
          </p:cNvPr>
          <p:cNvSpPr/>
          <p:nvPr/>
        </p:nvSpPr>
        <p:spPr>
          <a:xfrm>
            <a:off x="10375296" y="95654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DOI</a:t>
            </a:r>
          </a:p>
        </p:txBody>
      </p:sp>
      <p:sp>
        <p:nvSpPr>
          <p:cNvPr id="23" name="Rectangle: Rounded Corners 22">
            <a:hlinkClick r:id="rId5" action="ppaction://hlinksldjump"/>
            <a:extLst>
              <a:ext uri="{FF2B5EF4-FFF2-40B4-BE49-F238E27FC236}">
                <a16:creationId xmlns:a16="http://schemas.microsoft.com/office/drawing/2014/main" id="{21D01C16-8DFA-F66A-1246-2D17FC4919E6}"/>
              </a:ext>
            </a:extLst>
          </p:cNvPr>
          <p:cNvSpPr/>
          <p:nvPr/>
        </p:nvSpPr>
        <p:spPr>
          <a:xfrm>
            <a:off x="10375296" y="55268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bg1"/>
                </a:solidFill>
                <a:cs typeface="B Nazanin" panose="00000400000000000000" pitchFamily="2" charset="-78"/>
              </a:rPr>
              <a:t>معرفی منابع</a:t>
            </a:r>
            <a:endParaRPr lang="en-US" sz="1400" b="1" dirty="0">
              <a:solidFill>
                <a:schemeClr val="bg1"/>
              </a:solidFill>
              <a:cs typeface="B Nazanin" panose="00000400000000000000" pitchFamily="2" charset="-78"/>
            </a:endParaRPr>
          </a:p>
        </p:txBody>
      </p:sp>
      <p:pic>
        <p:nvPicPr>
          <p:cNvPr id="24" name="Picture 23">
            <a:extLst>
              <a:ext uri="{FF2B5EF4-FFF2-40B4-BE49-F238E27FC236}">
                <a16:creationId xmlns:a16="http://schemas.microsoft.com/office/drawing/2014/main" id="{07BA7E61-9A99-7CFA-78D9-4352B90ACBB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25" name="TextBox 24">
            <a:extLst>
              <a:ext uri="{FF2B5EF4-FFF2-40B4-BE49-F238E27FC236}">
                <a16:creationId xmlns:a16="http://schemas.microsoft.com/office/drawing/2014/main" id="{0EEF2A65-8C66-A35B-C304-749AA6A43BF2}"/>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26" name="Rectangle: Rounded Corners 25">
            <a:hlinkClick r:id="rId7" action="ppaction://hlinksldjump"/>
            <a:extLst>
              <a:ext uri="{FF2B5EF4-FFF2-40B4-BE49-F238E27FC236}">
                <a16:creationId xmlns:a16="http://schemas.microsoft.com/office/drawing/2014/main" id="{AEAB70EC-02A0-122F-C1BE-3E5EF81AB0EE}"/>
              </a:ext>
            </a:extLst>
          </p:cNvPr>
          <p:cNvSpPr/>
          <p:nvPr/>
        </p:nvSpPr>
        <p:spPr>
          <a:xfrm>
            <a:off x="10375296" y="138580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علم سنجی</a:t>
            </a:r>
            <a:endParaRPr lang="en-US" sz="1400" b="1" dirty="0">
              <a:solidFill>
                <a:schemeClr val="bg1"/>
              </a:solidFill>
              <a:cs typeface="B Nazanin" panose="00000400000000000000" pitchFamily="2" charset="-78"/>
            </a:endParaRPr>
          </a:p>
        </p:txBody>
      </p:sp>
      <p:sp>
        <p:nvSpPr>
          <p:cNvPr id="27" name="Rectangle: Rounded Corners 26">
            <a:hlinkClick r:id="rId8" action="ppaction://hlinksldjump"/>
            <a:extLst>
              <a:ext uri="{FF2B5EF4-FFF2-40B4-BE49-F238E27FC236}">
                <a16:creationId xmlns:a16="http://schemas.microsoft.com/office/drawing/2014/main" id="{FD1544E0-CC70-1183-E8C1-5EF97219FB15}"/>
              </a:ext>
            </a:extLst>
          </p:cNvPr>
          <p:cNvSpPr/>
          <p:nvPr/>
        </p:nvSpPr>
        <p:spPr>
          <a:xfrm>
            <a:off x="10375296" y="1815066"/>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رتبه بندی نشریات</a:t>
            </a:r>
            <a:endParaRPr lang="en-US" sz="1400" b="1" dirty="0">
              <a:solidFill>
                <a:schemeClr val="bg1"/>
              </a:solidFill>
              <a:cs typeface="B Nazanin" panose="00000400000000000000" pitchFamily="2" charset="-78"/>
            </a:endParaRPr>
          </a:p>
        </p:txBody>
      </p:sp>
      <p:sp>
        <p:nvSpPr>
          <p:cNvPr id="28" name="Rectangle: Rounded Corners 27">
            <a:hlinkClick r:id="rId9" action="ppaction://hlinksldjump"/>
            <a:extLst>
              <a:ext uri="{FF2B5EF4-FFF2-40B4-BE49-F238E27FC236}">
                <a16:creationId xmlns:a16="http://schemas.microsoft.com/office/drawing/2014/main" id="{66878EB9-A76E-AE57-D9E1-90527AC44CDD}"/>
              </a:ext>
            </a:extLst>
          </p:cNvPr>
          <p:cNvSpPr/>
          <p:nvPr/>
        </p:nvSpPr>
        <p:spPr>
          <a:xfrm>
            <a:off x="10375296" y="264309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دریافت مقاله</a:t>
            </a:r>
            <a:endParaRPr lang="en-US" sz="1400" b="1" dirty="0">
              <a:solidFill>
                <a:schemeClr val="bg1"/>
              </a:solidFill>
              <a:cs typeface="B Nazanin" panose="00000400000000000000" pitchFamily="2" charset="-78"/>
            </a:endParaRPr>
          </a:p>
        </p:txBody>
      </p:sp>
      <p:sp>
        <p:nvSpPr>
          <p:cNvPr id="29" name="Rectangle: Rounded Corners 28">
            <a:hlinkClick r:id="rId10" action="ppaction://hlinksldjump"/>
            <a:extLst>
              <a:ext uri="{FF2B5EF4-FFF2-40B4-BE49-F238E27FC236}">
                <a16:creationId xmlns:a16="http://schemas.microsoft.com/office/drawing/2014/main" id="{036A8FB9-6507-FF59-F35C-8F897CFB2002}"/>
              </a:ext>
            </a:extLst>
          </p:cNvPr>
          <p:cNvSpPr/>
          <p:nvPr/>
        </p:nvSpPr>
        <p:spPr>
          <a:xfrm>
            <a:off x="10375296" y="305541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سامانه پژوهشیار</a:t>
            </a:r>
            <a:endParaRPr lang="en-US" sz="1400" b="1" dirty="0">
              <a:solidFill>
                <a:schemeClr val="bg1"/>
              </a:solidFill>
              <a:cs typeface="B Nazanin" panose="00000400000000000000" pitchFamily="2" charset="-78"/>
            </a:endParaRPr>
          </a:p>
        </p:txBody>
      </p:sp>
      <p:sp>
        <p:nvSpPr>
          <p:cNvPr id="30" name="Rectangle: Rounded Corners 29">
            <a:hlinkClick r:id="rId11" action="ppaction://hlinksldjump"/>
            <a:extLst>
              <a:ext uri="{FF2B5EF4-FFF2-40B4-BE49-F238E27FC236}">
                <a16:creationId xmlns:a16="http://schemas.microsoft.com/office/drawing/2014/main" id="{FB0467FE-232B-0AB9-90F0-522D8C349665}"/>
              </a:ext>
            </a:extLst>
          </p:cNvPr>
          <p:cNvSpPr/>
          <p:nvPr/>
        </p:nvSpPr>
        <p:spPr>
          <a:xfrm>
            <a:off x="10375296" y="347620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ORCID</a:t>
            </a:r>
          </a:p>
        </p:txBody>
      </p:sp>
      <p:sp>
        <p:nvSpPr>
          <p:cNvPr id="31" name="Rectangle: Rounded Corners 30">
            <a:hlinkClick r:id="rId12" action="ppaction://hlinksldjump"/>
            <a:extLst>
              <a:ext uri="{FF2B5EF4-FFF2-40B4-BE49-F238E27FC236}">
                <a16:creationId xmlns:a16="http://schemas.microsoft.com/office/drawing/2014/main" id="{C3883C54-BF4C-E965-7898-55488348ABEE}"/>
              </a:ext>
            </a:extLst>
          </p:cNvPr>
          <p:cNvSpPr/>
          <p:nvPr/>
        </p:nvSpPr>
        <p:spPr>
          <a:xfrm>
            <a:off x="10375296" y="388852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ساختار مقاله</a:t>
            </a:r>
            <a:endParaRPr lang="en-US" sz="1400" b="1" dirty="0">
              <a:solidFill>
                <a:schemeClr val="bg1"/>
              </a:solidFill>
              <a:cs typeface="B Nazanin" panose="00000400000000000000" pitchFamily="2" charset="-78"/>
            </a:endParaRPr>
          </a:p>
        </p:txBody>
      </p:sp>
      <p:sp>
        <p:nvSpPr>
          <p:cNvPr id="32" name="Rectangle: Rounded Corners 31">
            <a:hlinkClick r:id="rId13" action="ppaction://hlinksldjump"/>
            <a:extLst>
              <a:ext uri="{FF2B5EF4-FFF2-40B4-BE49-F238E27FC236}">
                <a16:creationId xmlns:a16="http://schemas.microsoft.com/office/drawing/2014/main" id="{E1EA31E2-12AD-B54A-EEC5-97E2A96A2693}"/>
              </a:ext>
            </a:extLst>
          </p:cNvPr>
          <p:cNvSpPr/>
          <p:nvPr/>
        </p:nvSpPr>
        <p:spPr>
          <a:xfrm>
            <a:off x="10375296" y="43093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ارجاع دهی و نکات مهم</a:t>
            </a:r>
            <a:endParaRPr lang="en-US" sz="1400" b="1" dirty="0">
              <a:solidFill>
                <a:schemeClr val="bg1"/>
              </a:solidFill>
              <a:cs typeface="B Nazanin" panose="00000400000000000000" pitchFamily="2" charset="-78"/>
            </a:endParaRPr>
          </a:p>
        </p:txBody>
      </p:sp>
      <p:sp>
        <p:nvSpPr>
          <p:cNvPr id="33" name="Rectangle: Rounded Corners 32">
            <a:hlinkClick r:id="rId14" action="ppaction://hlinksldjump"/>
            <a:extLst>
              <a:ext uri="{FF2B5EF4-FFF2-40B4-BE49-F238E27FC236}">
                <a16:creationId xmlns:a16="http://schemas.microsoft.com/office/drawing/2014/main" id="{60A02324-0B54-842A-DE32-E83BE15D4FE2}"/>
              </a:ext>
            </a:extLst>
          </p:cNvPr>
          <p:cNvSpPr/>
          <p:nvPr/>
        </p:nvSpPr>
        <p:spPr>
          <a:xfrm>
            <a:off x="10375296" y="473011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انواع مقاله</a:t>
            </a:r>
            <a:endParaRPr lang="en-US" sz="1400" b="1" dirty="0">
              <a:solidFill>
                <a:schemeClr val="bg1"/>
              </a:solidFill>
              <a:cs typeface="B Nazanin" panose="00000400000000000000" pitchFamily="2" charset="-78"/>
            </a:endParaRPr>
          </a:p>
        </p:txBody>
      </p:sp>
      <p:sp>
        <p:nvSpPr>
          <p:cNvPr id="34" name="Rectangle: Rounded Corners 33">
            <a:hlinkClick r:id="rId15" action="ppaction://hlinksldjump"/>
            <a:extLst>
              <a:ext uri="{FF2B5EF4-FFF2-40B4-BE49-F238E27FC236}">
                <a16:creationId xmlns:a16="http://schemas.microsoft.com/office/drawing/2014/main" id="{B84F7BB9-9216-5546-0BEA-788F8F24A286}"/>
              </a:ext>
            </a:extLst>
          </p:cNvPr>
          <p:cNvSpPr/>
          <p:nvPr/>
        </p:nvSpPr>
        <p:spPr>
          <a:xfrm>
            <a:off x="10375296" y="515090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پذیرش و داوری</a:t>
            </a:r>
            <a:endParaRPr lang="en-US" sz="1400" b="1" dirty="0">
              <a:solidFill>
                <a:schemeClr val="bg1"/>
              </a:solidFill>
              <a:cs typeface="B Nazanin" panose="00000400000000000000" pitchFamily="2" charset="-78"/>
            </a:endParaRPr>
          </a:p>
        </p:txBody>
      </p:sp>
      <p:sp>
        <p:nvSpPr>
          <p:cNvPr id="35" name="Rectangle: Rounded Corners 34">
            <a:hlinkClick r:id="rId16" action="ppaction://hlinksldjump"/>
            <a:extLst>
              <a:ext uri="{FF2B5EF4-FFF2-40B4-BE49-F238E27FC236}">
                <a16:creationId xmlns:a16="http://schemas.microsoft.com/office/drawing/2014/main" id="{40C31D55-9A9E-4EE2-754D-3D067A8529D7}"/>
              </a:ext>
            </a:extLst>
          </p:cNvPr>
          <p:cNvSpPr/>
          <p:nvPr/>
        </p:nvSpPr>
        <p:spPr>
          <a:xfrm>
            <a:off x="10375296" y="5563220"/>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tx1"/>
                </a:solidFill>
                <a:cs typeface="B Nazanin" panose="00000400000000000000" pitchFamily="2" charset="-78"/>
              </a:rPr>
              <a:t>سئو آکادمیک</a:t>
            </a:r>
            <a:endParaRPr lang="en-US" sz="1400" b="1" dirty="0">
              <a:solidFill>
                <a:schemeClr val="tx1"/>
              </a:solidFill>
              <a:cs typeface="B Nazanin" panose="00000400000000000000" pitchFamily="2" charset="-78"/>
            </a:endParaRPr>
          </a:p>
        </p:txBody>
      </p:sp>
      <p:sp>
        <p:nvSpPr>
          <p:cNvPr id="36" name="Rectangle: Rounded Corners 35">
            <a:hlinkClick r:id="rId17" action="ppaction://hlinksldjump"/>
            <a:extLst>
              <a:ext uri="{FF2B5EF4-FFF2-40B4-BE49-F238E27FC236}">
                <a16:creationId xmlns:a16="http://schemas.microsoft.com/office/drawing/2014/main" id="{6D813333-6A49-7AFD-3735-45365246AE7B}"/>
              </a:ext>
            </a:extLst>
          </p:cNvPr>
          <p:cNvSpPr/>
          <p:nvPr/>
        </p:nvSpPr>
        <p:spPr>
          <a:xfrm>
            <a:off x="10375297" y="597554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MaxQDA</a:t>
            </a:r>
            <a:endParaRPr lang="en-US" sz="1400" b="1" dirty="0">
              <a:solidFill>
                <a:schemeClr val="bg1"/>
              </a:solidFill>
              <a:cs typeface="B Nazanin" panose="00000400000000000000" pitchFamily="2" charset="-78"/>
            </a:endParaRPr>
          </a:p>
        </p:txBody>
      </p:sp>
      <p:sp>
        <p:nvSpPr>
          <p:cNvPr id="37" name="Rectangle: Rounded Corners 36">
            <a:hlinkClick r:id="rId18" action="ppaction://hlinksldjump"/>
            <a:extLst>
              <a:ext uri="{FF2B5EF4-FFF2-40B4-BE49-F238E27FC236}">
                <a16:creationId xmlns:a16="http://schemas.microsoft.com/office/drawing/2014/main" id="{F9CC6B25-D5BE-26C8-0D5F-C3FF4E40CF53}"/>
              </a:ext>
            </a:extLst>
          </p:cNvPr>
          <p:cNvSpPr/>
          <p:nvPr/>
        </p:nvSpPr>
        <p:spPr>
          <a:xfrm>
            <a:off x="10375296" y="6396329"/>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روش‌های تحقیق منتخب</a:t>
            </a:r>
            <a:endParaRPr lang="en-US" sz="1400" b="1" dirty="0">
              <a:solidFill>
                <a:schemeClr val="bg1"/>
              </a:solidFill>
              <a:cs typeface="B Nazanin" panose="00000400000000000000" pitchFamily="2" charset="-78"/>
            </a:endParaRPr>
          </a:p>
        </p:txBody>
      </p:sp>
      <p:sp>
        <p:nvSpPr>
          <p:cNvPr id="38" name="Rectangle: Rounded Corners 37">
            <a:hlinkClick r:id="rId8" action="ppaction://hlinksldjump"/>
            <a:extLst>
              <a:ext uri="{FF2B5EF4-FFF2-40B4-BE49-F238E27FC236}">
                <a16:creationId xmlns:a16="http://schemas.microsoft.com/office/drawing/2014/main" id="{0B3E7BF7-EE85-E3A8-1707-E50677227F00}"/>
              </a:ext>
            </a:extLst>
          </p:cNvPr>
          <p:cNvSpPr/>
          <p:nvPr/>
        </p:nvSpPr>
        <p:spPr>
          <a:xfrm>
            <a:off x="10380825" y="2239233"/>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VOSViewer</a:t>
            </a:r>
            <a:endParaRPr lang="en-US" sz="14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2264453658"/>
      </p:ext>
    </p:extLst>
  </p:cSld>
  <p:clrMapOvr>
    <a:masterClrMapping/>
  </p:clrMapOvr>
  <p:transition spd="med">
    <p:pull/>
  </p:transition>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843DB284-0635-C019-B2C2-604F35D6CC0E}"/>
              </a:ext>
            </a:extLst>
          </p:cNvPr>
          <p:cNvPicPr>
            <a:picLocks noChangeAspect="1"/>
          </p:cNvPicPr>
          <p:nvPr/>
        </p:nvPicPr>
        <p:blipFill rotWithShape="1">
          <a:blip r:embed="rId2">
            <a:extLst>
              <a:ext uri="{28A0092B-C50C-407E-A947-70E740481C1C}">
                <a14:useLocalDpi xmlns:a14="http://schemas.microsoft.com/office/drawing/2010/main" val="0"/>
              </a:ext>
            </a:extLst>
          </a:blip>
          <a:srcRect t="7982"/>
          <a:stretch/>
        </p:blipFill>
        <p:spPr>
          <a:xfrm>
            <a:off x="326885" y="3528777"/>
            <a:ext cx="3491582" cy="3085088"/>
          </a:xfrm>
          <a:prstGeom prst="rect">
            <a:avLst/>
          </a:prstGeom>
        </p:spPr>
      </p:pic>
      <p:sp>
        <p:nvSpPr>
          <p:cNvPr id="3" name="Content Placeholder 2">
            <a:extLst>
              <a:ext uri="{FF2B5EF4-FFF2-40B4-BE49-F238E27FC236}">
                <a16:creationId xmlns:a16="http://schemas.microsoft.com/office/drawing/2014/main" id="{88DC496C-12BE-10FC-1946-B05AAF558520}"/>
              </a:ext>
            </a:extLst>
          </p:cNvPr>
          <p:cNvSpPr>
            <a:spLocks noGrp="1"/>
          </p:cNvSpPr>
          <p:nvPr>
            <p:ph idx="1"/>
          </p:nvPr>
        </p:nvSpPr>
        <p:spPr>
          <a:xfrm>
            <a:off x="214602" y="1253331"/>
            <a:ext cx="9685177" cy="4351338"/>
          </a:xfrm>
        </p:spPr>
        <p:txBody>
          <a:bodyPr/>
          <a:lstStyle/>
          <a:p>
            <a:pPr algn="just" rtl="1"/>
            <a:r>
              <a:rPr lang="fa-IR" dirty="0">
                <a:cs typeface="B Nazanin" panose="00000400000000000000" pitchFamily="2" charset="-78"/>
              </a:rPr>
              <a:t>بررسی اعتبار نشریه (</a:t>
            </a:r>
            <a:r>
              <a:rPr lang="en-US" dirty="0">
                <a:cs typeface="B Nazanin" panose="00000400000000000000" pitchFamily="2" charset="-78"/>
              </a:rPr>
              <a:t>impactfactor.ir</a:t>
            </a:r>
            <a:r>
              <a:rPr lang="fa-IR" dirty="0">
                <a:cs typeface="B Nazanin" panose="00000400000000000000" pitchFamily="2" charset="-78"/>
              </a:rPr>
              <a:t>)</a:t>
            </a:r>
          </a:p>
          <a:p>
            <a:pPr algn="just" rtl="1"/>
            <a:r>
              <a:rPr lang="fa-IR" dirty="0">
                <a:cs typeface="B Nazanin" panose="00000400000000000000" pitchFamily="2" charset="-78"/>
              </a:rPr>
              <a:t>بررسی ضریب تاثیر نشریه </a:t>
            </a:r>
            <a:endParaRPr lang="en-US" dirty="0">
              <a:cs typeface="B Nazanin" panose="00000400000000000000" pitchFamily="2" charset="-78"/>
            </a:endParaRPr>
          </a:p>
          <a:p>
            <a:pPr algn="just" rtl="1"/>
            <a:r>
              <a:rPr lang="fa-IR" dirty="0">
                <a:cs typeface="B Nazanin" panose="00000400000000000000" pitchFamily="2" charset="-78"/>
              </a:rPr>
              <a:t>مطالعه فراخوان نشریه </a:t>
            </a:r>
            <a:r>
              <a:rPr lang="fa-IR" dirty="0">
                <a:solidFill>
                  <a:srgbClr val="00B050"/>
                </a:solidFill>
                <a:cs typeface="B Nazanin" panose="00000400000000000000" pitchFamily="2" charset="-78"/>
              </a:rPr>
              <a:t>(ارتباط مستقیم با سرمایه‌گذاری و سیاست‌های علمی نشریه)</a:t>
            </a:r>
          </a:p>
          <a:p>
            <a:pPr algn="just" rtl="1"/>
            <a:r>
              <a:rPr lang="fa-IR" dirty="0">
                <a:cs typeface="B Nazanin" panose="00000400000000000000" pitchFamily="2" charset="-78"/>
              </a:rPr>
              <a:t>بررسی مقالات پذیرفته شده در نشریه</a:t>
            </a:r>
          </a:p>
          <a:p>
            <a:pPr algn="just" rtl="1"/>
            <a:r>
              <a:rPr lang="fa-IR" dirty="0">
                <a:cs typeface="B Nazanin" panose="00000400000000000000" pitchFamily="2" charset="-78"/>
              </a:rPr>
              <a:t>توجه به میزان مشارکت نشریه در شبکه‌های اجتماعی</a:t>
            </a:r>
          </a:p>
          <a:p>
            <a:pPr algn="r" rtl="1"/>
            <a:r>
              <a:rPr lang="fa-IR" dirty="0">
                <a:cs typeface="B Nazanin" panose="00000400000000000000" pitchFamily="2" charset="-78"/>
              </a:rPr>
              <a:t>توجه به نحوه انتشار مقالات توسط نشریه</a:t>
            </a:r>
            <a:br>
              <a:rPr lang="en-US" dirty="0">
                <a:cs typeface="B Nazanin" panose="00000400000000000000" pitchFamily="2" charset="-78"/>
              </a:rPr>
            </a:br>
            <a:r>
              <a:rPr lang="fa-IR" dirty="0">
                <a:cs typeface="B Nazanin" panose="00000400000000000000" pitchFamily="2" charset="-78"/>
              </a:rPr>
              <a:t>(انتشار آزاد و نمایه‌سازی)</a:t>
            </a:r>
          </a:p>
          <a:p>
            <a:pPr algn="just" rtl="1"/>
            <a:endParaRPr lang="fa-IR" dirty="0">
              <a:cs typeface="B Nazanin" panose="00000400000000000000" pitchFamily="2" charset="-78"/>
            </a:endParaRPr>
          </a:p>
        </p:txBody>
      </p:sp>
      <p:sp>
        <p:nvSpPr>
          <p:cNvPr id="4" name="Title 1">
            <a:extLst>
              <a:ext uri="{FF2B5EF4-FFF2-40B4-BE49-F238E27FC236}">
                <a16:creationId xmlns:a16="http://schemas.microsoft.com/office/drawing/2014/main" id="{C71F1A28-CB0C-52C5-74A5-B01BB059C6DA}"/>
              </a:ext>
            </a:extLst>
          </p:cNvPr>
          <p:cNvSpPr txBox="1">
            <a:spLocks/>
          </p:cNvSpPr>
          <p:nvPr/>
        </p:nvSpPr>
        <p:spPr>
          <a:xfrm>
            <a:off x="214604" y="365125"/>
            <a:ext cx="9685176" cy="707895"/>
          </a:xfrm>
          <a:prstGeom prst="rect">
            <a:avLst/>
          </a:prstGeom>
          <a:solidFill>
            <a:schemeClr val="accent1">
              <a:lumMod val="40000"/>
              <a:lumOff val="60000"/>
            </a:schemeClr>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r>
              <a:rPr lang="fa-IR" b="1" dirty="0">
                <a:cs typeface="B Nazanin" panose="00000400000000000000" pitchFamily="2" charset="-78"/>
              </a:rPr>
              <a:t>انتخاب نشریه مناسب</a:t>
            </a:r>
            <a:endParaRPr lang="en-US" b="1" dirty="0">
              <a:cs typeface="B Nazanin" panose="00000400000000000000" pitchFamily="2" charset="-78"/>
            </a:endParaRPr>
          </a:p>
        </p:txBody>
      </p:sp>
      <p:sp>
        <p:nvSpPr>
          <p:cNvPr id="2" name="Rectangle 1">
            <a:extLst>
              <a:ext uri="{FF2B5EF4-FFF2-40B4-BE49-F238E27FC236}">
                <a16:creationId xmlns:a16="http://schemas.microsoft.com/office/drawing/2014/main" id="{1DCE2560-722E-44BE-6194-A92F4BA04BC3}"/>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Rounded Corners 4">
            <a:hlinkClick r:id="rId3" action="ppaction://hlinksldjump"/>
            <a:extLst>
              <a:ext uri="{FF2B5EF4-FFF2-40B4-BE49-F238E27FC236}">
                <a16:creationId xmlns:a16="http://schemas.microsoft.com/office/drawing/2014/main" id="{74134CDC-F995-FF40-F74B-43C5D21AC02D}"/>
              </a:ext>
            </a:extLst>
          </p:cNvPr>
          <p:cNvSpPr/>
          <p:nvPr/>
        </p:nvSpPr>
        <p:spPr>
          <a:xfrm>
            <a:off x="10375296" y="95654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DOI</a:t>
            </a:r>
          </a:p>
        </p:txBody>
      </p:sp>
      <p:sp>
        <p:nvSpPr>
          <p:cNvPr id="6" name="Rectangle: Rounded Corners 5">
            <a:hlinkClick r:id="rId4" action="ppaction://hlinksldjump"/>
            <a:extLst>
              <a:ext uri="{FF2B5EF4-FFF2-40B4-BE49-F238E27FC236}">
                <a16:creationId xmlns:a16="http://schemas.microsoft.com/office/drawing/2014/main" id="{032F3047-6C4C-E8B3-106F-BD71CAAF7F16}"/>
              </a:ext>
            </a:extLst>
          </p:cNvPr>
          <p:cNvSpPr/>
          <p:nvPr/>
        </p:nvSpPr>
        <p:spPr>
          <a:xfrm>
            <a:off x="10375296" y="55268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bg1"/>
                </a:solidFill>
                <a:cs typeface="B Nazanin" panose="00000400000000000000" pitchFamily="2" charset="-78"/>
              </a:rPr>
              <a:t>معرفی منابع</a:t>
            </a:r>
            <a:endParaRPr lang="en-US" sz="1400" b="1" dirty="0">
              <a:solidFill>
                <a:schemeClr val="bg1"/>
              </a:solidFill>
              <a:cs typeface="B Nazanin" panose="00000400000000000000" pitchFamily="2" charset="-78"/>
            </a:endParaRPr>
          </a:p>
        </p:txBody>
      </p:sp>
      <p:pic>
        <p:nvPicPr>
          <p:cNvPr id="8" name="Picture 7">
            <a:extLst>
              <a:ext uri="{FF2B5EF4-FFF2-40B4-BE49-F238E27FC236}">
                <a16:creationId xmlns:a16="http://schemas.microsoft.com/office/drawing/2014/main" id="{EC7EDE42-EADE-F502-EDDD-B25AB35D568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9" name="TextBox 8">
            <a:extLst>
              <a:ext uri="{FF2B5EF4-FFF2-40B4-BE49-F238E27FC236}">
                <a16:creationId xmlns:a16="http://schemas.microsoft.com/office/drawing/2014/main" id="{47452EA1-3F09-E774-3BDA-508AF3235C57}"/>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10" name="Rectangle: Rounded Corners 9">
            <a:hlinkClick r:id="rId6" action="ppaction://hlinksldjump"/>
            <a:extLst>
              <a:ext uri="{FF2B5EF4-FFF2-40B4-BE49-F238E27FC236}">
                <a16:creationId xmlns:a16="http://schemas.microsoft.com/office/drawing/2014/main" id="{B4E7F4F1-A1AC-0FDE-F6C0-93CFEA90E897}"/>
              </a:ext>
            </a:extLst>
          </p:cNvPr>
          <p:cNvSpPr/>
          <p:nvPr/>
        </p:nvSpPr>
        <p:spPr>
          <a:xfrm>
            <a:off x="10375296" y="138580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علم سنجی</a:t>
            </a:r>
            <a:endParaRPr lang="en-US" sz="1400" b="1" dirty="0">
              <a:solidFill>
                <a:schemeClr val="bg1"/>
              </a:solidFill>
              <a:cs typeface="B Nazanin" panose="00000400000000000000" pitchFamily="2" charset="-78"/>
            </a:endParaRPr>
          </a:p>
        </p:txBody>
      </p:sp>
      <p:sp>
        <p:nvSpPr>
          <p:cNvPr id="11" name="Rectangle: Rounded Corners 10">
            <a:hlinkClick r:id="rId7" action="ppaction://hlinksldjump"/>
            <a:extLst>
              <a:ext uri="{FF2B5EF4-FFF2-40B4-BE49-F238E27FC236}">
                <a16:creationId xmlns:a16="http://schemas.microsoft.com/office/drawing/2014/main" id="{33ADAA1C-DC98-C4C8-10C0-6CEFA403F91E}"/>
              </a:ext>
            </a:extLst>
          </p:cNvPr>
          <p:cNvSpPr/>
          <p:nvPr/>
        </p:nvSpPr>
        <p:spPr>
          <a:xfrm>
            <a:off x="10375296" y="1815066"/>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رتبه بندی نشریات</a:t>
            </a:r>
            <a:endParaRPr lang="en-US" sz="1400" b="1" dirty="0">
              <a:solidFill>
                <a:schemeClr val="bg1"/>
              </a:solidFill>
              <a:cs typeface="B Nazanin" panose="00000400000000000000" pitchFamily="2" charset="-78"/>
            </a:endParaRPr>
          </a:p>
        </p:txBody>
      </p:sp>
      <p:sp>
        <p:nvSpPr>
          <p:cNvPr id="12" name="Rectangle: Rounded Corners 11">
            <a:hlinkClick r:id="rId8" action="ppaction://hlinksldjump"/>
            <a:extLst>
              <a:ext uri="{FF2B5EF4-FFF2-40B4-BE49-F238E27FC236}">
                <a16:creationId xmlns:a16="http://schemas.microsoft.com/office/drawing/2014/main" id="{26286778-2CAA-A77F-385F-A68EC9155CC9}"/>
              </a:ext>
            </a:extLst>
          </p:cNvPr>
          <p:cNvSpPr/>
          <p:nvPr/>
        </p:nvSpPr>
        <p:spPr>
          <a:xfrm>
            <a:off x="10375296" y="264309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دریافت مقاله</a:t>
            </a:r>
            <a:endParaRPr lang="en-US" sz="1400" b="1" dirty="0">
              <a:solidFill>
                <a:schemeClr val="bg1"/>
              </a:solidFill>
              <a:cs typeface="B Nazanin" panose="00000400000000000000" pitchFamily="2" charset="-78"/>
            </a:endParaRPr>
          </a:p>
        </p:txBody>
      </p:sp>
      <p:sp>
        <p:nvSpPr>
          <p:cNvPr id="13" name="Rectangle: Rounded Corners 12">
            <a:hlinkClick r:id="rId9" action="ppaction://hlinksldjump"/>
            <a:extLst>
              <a:ext uri="{FF2B5EF4-FFF2-40B4-BE49-F238E27FC236}">
                <a16:creationId xmlns:a16="http://schemas.microsoft.com/office/drawing/2014/main" id="{D34ECC65-3341-4152-86BF-27BED32158F8}"/>
              </a:ext>
            </a:extLst>
          </p:cNvPr>
          <p:cNvSpPr/>
          <p:nvPr/>
        </p:nvSpPr>
        <p:spPr>
          <a:xfrm>
            <a:off x="10375296" y="305541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سامانه پژوهشیار</a:t>
            </a:r>
            <a:endParaRPr lang="en-US" sz="1400" b="1" dirty="0">
              <a:solidFill>
                <a:schemeClr val="bg1"/>
              </a:solidFill>
              <a:cs typeface="B Nazanin" panose="00000400000000000000" pitchFamily="2" charset="-78"/>
            </a:endParaRPr>
          </a:p>
        </p:txBody>
      </p:sp>
      <p:sp>
        <p:nvSpPr>
          <p:cNvPr id="14" name="Rectangle: Rounded Corners 13">
            <a:hlinkClick r:id="rId10" action="ppaction://hlinksldjump"/>
            <a:extLst>
              <a:ext uri="{FF2B5EF4-FFF2-40B4-BE49-F238E27FC236}">
                <a16:creationId xmlns:a16="http://schemas.microsoft.com/office/drawing/2014/main" id="{11B598AE-9279-C71C-35D8-AF00920D5E5E}"/>
              </a:ext>
            </a:extLst>
          </p:cNvPr>
          <p:cNvSpPr/>
          <p:nvPr/>
        </p:nvSpPr>
        <p:spPr>
          <a:xfrm>
            <a:off x="10375296" y="347620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ORCID</a:t>
            </a:r>
          </a:p>
        </p:txBody>
      </p:sp>
      <p:sp>
        <p:nvSpPr>
          <p:cNvPr id="15" name="Rectangle: Rounded Corners 14">
            <a:hlinkClick r:id="rId11" action="ppaction://hlinksldjump"/>
            <a:extLst>
              <a:ext uri="{FF2B5EF4-FFF2-40B4-BE49-F238E27FC236}">
                <a16:creationId xmlns:a16="http://schemas.microsoft.com/office/drawing/2014/main" id="{08E440C1-38D6-DF29-42EB-B8B8E2F8B145}"/>
              </a:ext>
            </a:extLst>
          </p:cNvPr>
          <p:cNvSpPr/>
          <p:nvPr/>
        </p:nvSpPr>
        <p:spPr>
          <a:xfrm>
            <a:off x="10375296" y="388852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ساختار مقاله</a:t>
            </a:r>
            <a:endParaRPr lang="en-US" sz="1400" b="1" dirty="0">
              <a:solidFill>
                <a:schemeClr val="bg1"/>
              </a:solidFill>
              <a:cs typeface="B Nazanin" panose="00000400000000000000" pitchFamily="2" charset="-78"/>
            </a:endParaRPr>
          </a:p>
        </p:txBody>
      </p:sp>
      <p:sp>
        <p:nvSpPr>
          <p:cNvPr id="16" name="Rectangle: Rounded Corners 15">
            <a:hlinkClick r:id="rId12" action="ppaction://hlinksldjump"/>
            <a:extLst>
              <a:ext uri="{FF2B5EF4-FFF2-40B4-BE49-F238E27FC236}">
                <a16:creationId xmlns:a16="http://schemas.microsoft.com/office/drawing/2014/main" id="{0A5B5187-AD5F-15D0-A74F-BFC00E9032EA}"/>
              </a:ext>
            </a:extLst>
          </p:cNvPr>
          <p:cNvSpPr/>
          <p:nvPr/>
        </p:nvSpPr>
        <p:spPr>
          <a:xfrm>
            <a:off x="10375296" y="43093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ارجاع دهی و نکات مهم</a:t>
            </a:r>
            <a:endParaRPr lang="en-US" sz="1400" b="1" dirty="0">
              <a:solidFill>
                <a:schemeClr val="bg1"/>
              </a:solidFill>
              <a:cs typeface="B Nazanin" panose="00000400000000000000" pitchFamily="2" charset="-78"/>
            </a:endParaRPr>
          </a:p>
        </p:txBody>
      </p:sp>
      <p:sp>
        <p:nvSpPr>
          <p:cNvPr id="17" name="Rectangle: Rounded Corners 16">
            <a:hlinkClick r:id="rId13" action="ppaction://hlinksldjump"/>
            <a:extLst>
              <a:ext uri="{FF2B5EF4-FFF2-40B4-BE49-F238E27FC236}">
                <a16:creationId xmlns:a16="http://schemas.microsoft.com/office/drawing/2014/main" id="{D1B8D885-60D0-08E2-B008-268F5F02FE2F}"/>
              </a:ext>
            </a:extLst>
          </p:cNvPr>
          <p:cNvSpPr/>
          <p:nvPr/>
        </p:nvSpPr>
        <p:spPr>
          <a:xfrm>
            <a:off x="10375296" y="473011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انواع مقاله</a:t>
            </a:r>
            <a:endParaRPr lang="en-US" sz="1400" b="1" dirty="0">
              <a:solidFill>
                <a:schemeClr val="bg1"/>
              </a:solidFill>
              <a:cs typeface="B Nazanin" panose="00000400000000000000" pitchFamily="2" charset="-78"/>
            </a:endParaRPr>
          </a:p>
        </p:txBody>
      </p:sp>
      <p:sp>
        <p:nvSpPr>
          <p:cNvPr id="18" name="Rectangle: Rounded Corners 17">
            <a:hlinkClick r:id="rId14" action="ppaction://hlinksldjump"/>
            <a:extLst>
              <a:ext uri="{FF2B5EF4-FFF2-40B4-BE49-F238E27FC236}">
                <a16:creationId xmlns:a16="http://schemas.microsoft.com/office/drawing/2014/main" id="{A559E849-CE94-B858-C4DA-6B712C19E79E}"/>
              </a:ext>
            </a:extLst>
          </p:cNvPr>
          <p:cNvSpPr/>
          <p:nvPr/>
        </p:nvSpPr>
        <p:spPr>
          <a:xfrm>
            <a:off x="10375296" y="515090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پذیرش و داوری</a:t>
            </a:r>
            <a:endParaRPr lang="en-US" sz="1400" b="1" dirty="0">
              <a:solidFill>
                <a:schemeClr val="bg1"/>
              </a:solidFill>
              <a:cs typeface="B Nazanin" panose="00000400000000000000" pitchFamily="2" charset="-78"/>
            </a:endParaRPr>
          </a:p>
        </p:txBody>
      </p:sp>
      <p:sp>
        <p:nvSpPr>
          <p:cNvPr id="34" name="Rectangle: Rounded Corners 33">
            <a:hlinkClick r:id="rId15" action="ppaction://hlinksldjump"/>
            <a:extLst>
              <a:ext uri="{FF2B5EF4-FFF2-40B4-BE49-F238E27FC236}">
                <a16:creationId xmlns:a16="http://schemas.microsoft.com/office/drawing/2014/main" id="{B4697DFC-912B-B727-3F17-145FA8B6A5EE}"/>
              </a:ext>
            </a:extLst>
          </p:cNvPr>
          <p:cNvSpPr/>
          <p:nvPr/>
        </p:nvSpPr>
        <p:spPr>
          <a:xfrm>
            <a:off x="10375296" y="5563220"/>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tx1"/>
                </a:solidFill>
                <a:cs typeface="B Nazanin" panose="00000400000000000000" pitchFamily="2" charset="-78"/>
              </a:rPr>
              <a:t>سئو آکادمیک</a:t>
            </a:r>
            <a:endParaRPr lang="en-US" sz="1400" b="1" dirty="0">
              <a:solidFill>
                <a:schemeClr val="tx1"/>
              </a:solidFill>
              <a:cs typeface="B Nazanin" panose="00000400000000000000" pitchFamily="2" charset="-78"/>
            </a:endParaRPr>
          </a:p>
        </p:txBody>
      </p:sp>
      <p:sp>
        <p:nvSpPr>
          <p:cNvPr id="35" name="Rectangle: Rounded Corners 34">
            <a:hlinkClick r:id="rId16" action="ppaction://hlinksldjump"/>
            <a:extLst>
              <a:ext uri="{FF2B5EF4-FFF2-40B4-BE49-F238E27FC236}">
                <a16:creationId xmlns:a16="http://schemas.microsoft.com/office/drawing/2014/main" id="{70F7CF19-5112-DA98-B48C-45208F7DF77E}"/>
              </a:ext>
            </a:extLst>
          </p:cNvPr>
          <p:cNvSpPr/>
          <p:nvPr/>
        </p:nvSpPr>
        <p:spPr>
          <a:xfrm>
            <a:off x="10375297" y="597554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MaxQDA</a:t>
            </a:r>
            <a:endParaRPr lang="en-US" sz="1400" b="1" dirty="0">
              <a:solidFill>
                <a:schemeClr val="bg1"/>
              </a:solidFill>
              <a:cs typeface="B Nazanin" panose="00000400000000000000" pitchFamily="2" charset="-78"/>
            </a:endParaRPr>
          </a:p>
        </p:txBody>
      </p:sp>
      <p:sp>
        <p:nvSpPr>
          <p:cNvPr id="36" name="Rectangle: Rounded Corners 35">
            <a:hlinkClick r:id="rId17" action="ppaction://hlinksldjump"/>
            <a:extLst>
              <a:ext uri="{FF2B5EF4-FFF2-40B4-BE49-F238E27FC236}">
                <a16:creationId xmlns:a16="http://schemas.microsoft.com/office/drawing/2014/main" id="{3EEEB4AD-38DE-0863-58A1-7D650B99CD41}"/>
              </a:ext>
            </a:extLst>
          </p:cNvPr>
          <p:cNvSpPr/>
          <p:nvPr/>
        </p:nvSpPr>
        <p:spPr>
          <a:xfrm>
            <a:off x="10375296" y="6396329"/>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روش‌های تحقیق منتخب</a:t>
            </a:r>
            <a:endParaRPr lang="en-US" sz="1400" b="1" dirty="0">
              <a:solidFill>
                <a:schemeClr val="bg1"/>
              </a:solidFill>
              <a:cs typeface="B Nazanin" panose="00000400000000000000" pitchFamily="2" charset="-78"/>
            </a:endParaRPr>
          </a:p>
        </p:txBody>
      </p:sp>
      <p:sp>
        <p:nvSpPr>
          <p:cNvPr id="37" name="Rectangle: Rounded Corners 36">
            <a:hlinkClick r:id="rId7" action="ppaction://hlinksldjump"/>
            <a:extLst>
              <a:ext uri="{FF2B5EF4-FFF2-40B4-BE49-F238E27FC236}">
                <a16:creationId xmlns:a16="http://schemas.microsoft.com/office/drawing/2014/main" id="{0D6DDBF0-9AB7-47E0-87BA-247789BC38ED}"/>
              </a:ext>
            </a:extLst>
          </p:cNvPr>
          <p:cNvSpPr/>
          <p:nvPr/>
        </p:nvSpPr>
        <p:spPr>
          <a:xfrm>
            <a:off x="10380825" y="2239233"/>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VOSViewer</a:t>
            </a:r>
            <a:endParaRPr lang="en-US" sz="14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3866362107"/>
      </p:ext>
    </p:extLst>
  </p:cSld>
  <p:clrMapOvr>
    <a:masterClrMapping/>
  </p:clrMapOvr>
  <p:transition spd="med">
    <p:pull/>
  </p:transition>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8DC496C-12BE-10FC-1946-B05AAF558520}"/>
              </a:ext>
            </a:extLst>
          </p:cNvPr>
          <p:cNvSpPr>
            <a:spLocks noGrp="1"/>
          </p:cNvSpPr>
          <p:nvPr>
            <p:ph idx="1"/>
          </p:nvPr>
        </p:nvSpPr>
        <p:spPr>
          <a:xfrm>
            <a:off x="214602" y="1253330"/>
            <a:ext cx="9685177" cy="5376069"/>
          </a:xfrm>
        </p:spPr>
        <p:txBody>
          <a:bodyPr>
            <a:noAutofit/>
          </a:bodyPr>
          <a:lstStyle/>
          <a:p>
            <a:pPr marL="0" indent="0" algn="just" rtl="1">
              <a:buNone/>
            </a:pPr>
            <a:r>
              <a:rPr lang="fa-IR" b="1" dirty="0">
                <a:cs typeface="B Nazanin" panose="00000400000000000000" pitchFamily="2" charset="-78"/>
              </a:rPr>
              <a:t>ابزار کاربردی جهت پردازش و آنالیز پیچیده بر روی متون</a:t>
            </a:r>
            <a:endParaRPr lang="en-US" b="1" dirty="0">
              <a:cs typeface="B Nazanin" panose="00000400000000000000" pitchFamily="2" charset="-78"/>
            </a:endParaRPr>
          </a:p>
          <a:p>
            <a:pPr marL="0" indent="0" algn="just" rtl="1">
              <a:buNone/>
            </a:pPr>
            <a:endParaRPr lang="en-US" b="1" dirty="0">
              <a:cs typeface="B Nazanin" panose="00000400000000000000" pitchFamily="2" charset="-78"/>
            </a:endParaRPr>
          </a:p>
          <a:p>
            <a:pPr marL="0" indent="0" algn="just" rtl="1">
              <a:buNone/>
            </a:pPr>
            <a:r>
              <a:rPr lang="fa-IR" b="1" dirty="0">
                <a:solidFill>
                  <a:srgbClr val="0070C0"/>
                </a:solidFill>
                <a:cs typeface="B Nazanin" panose="00000400000000000000" pitchFamily="2" charset="-78"/>
              </a:rPr>
              <a:t>مانند استخراج گزاره‌های علمی از </a:t>
            </a:r>
          </a:p>
          <a:p>
            <a:pPr algn="just" rtl="1"/>
            <a:r>
              <a:rPr lang="fa-IR" b="1" dirty="0">
                <a:solidFill>
                  <a:srgbClr val="C00000"/>
                </a:solidFill>
                <a:cs typeface="B Nazanin" panose="00000400000000000000" pitchFamily="2" charset="-78"/>
              </a:rPr>
              <a:t>مصاحبه عمیق </a:t>
            </a:r>
            <a:r>
              <a:rPr lang="fa-IR" b="1" dirty="0">
                <a:cs typeface="B Nazanin" panose="00000400000000000000" pitchFamily="2" charset="-78"/>
              </a:rPr>
              <a:t>(گرندد تئوری)</a:t>
            </a:r>
          </a:p>
          <a:p>
            <a:pPr algn="just" rtl="1"/>
            <a:r>
              <a:rPr lang="fa-IR" b="1" dirty="0">
                <a:solidFill>
                  <a:srgbClr val="C00000"/>
                </a:solidFill>
                <a:cs typeface="B Nazanin" panose="00000400000000000000" pitchFamily="2" charset="-78"/>
              </a:rPr>
              <a:t>تحلیل محتوا</a:t>
            </a:r>
            <a:r>
              <a:rPr lang="fa-IR" b="1" dirty="0">
                <a:cs typeface="B Nazanin" panose="00000400000000000000" pitchFamily="2" charset="-78"/>
              </a:rPr>
              <a:t> (مانند بررس سند تحول بنیادین آموزش و پرورش جهت بررسی میزان توجه به معیشت معلم)</a:t>
            </a:r>
          </a:p>
          <a:p>
            <a:pPr algn="just" rtl="1"/>
            <a:endParaRPr lang="fa-IR" b="1" dirty="0">
              <a:solidFill>
                <a:srgbClr val="C00000"/>
              </a:solidFill>
              <a:cs typeface="B Nazanin" panose="00000400000000000000" pitchFamily="2" charset="-78"/>
            </a:endParaRPr>
          </a:p>
          <a:p>
            <a:pPr marL="0" indent="0" algn="just" rtl="1">
              <a:buNone/>
            </a:pPr>
            <a:r>
              <a:rPr lang="fa-IR" b="1" dirty="0">
                <a:cs typeface="B Nazanin" panose="00000400000000000000" pitchFamily="2" charset="-78"/>
              </a:rPr>
              <a:t>دریافت نرم افزار نسخه </a:t>
            </a:r>
            <a:r>
              <a:rPr lang="en-US" b="1" dirty="0">
                <a:cs typeface="B Nazanin" panose="00000400000000000000" pitchFamily="2" charset="-78"/>
              </a:rPr>
              <a:t>Pro</a:t>
            </a:r>
            <a:r>
              <a:rPr lang="fa-IR" b="1" dirty="0">
                <a:cs typeface="B Nazanin" panose="00000400000000000000" pitchFamily="2" charset="-78"/>
              </a:rPr>
              <a:t>:</a:t>
            </a:r>
            <a:endParaRPr lang="en-US" b="1" dirty="0">
              <a:cs typeface="B Nazanin" panose="00000400000000000000" pitchFamily="2" charset="-78"/>
            </a:endParaRPr>
          </a:p>
          <a:p>
            <a:pPr marL="0" indent="0" rtl="1">
              <a:buNone/>
            </a:pPr>
            <a:r>
              <a:rPr lang="en-US" sz="2400" b="1" dirty="0">
                <a:solidFill>
                  <a:srgbClr val="0070C0"/>
                </a:solidFill>
                <a:cs typeface="B Nazanin" panose="00000400000000000000" pitchFamily="2" charset="-78"/>
              </a:rPr>
              <a:t>https://downloadly.ir/software/engineering-specialized/maxqda</a:t>
            </a:r>
            <a:endParaRPr lang="fa-IR" sz="2400" b="1" dirty="0">
              <a:solidFill>
                <a:srgbClr val="0070C0"/>
              </a:solidFill>
              <a:cs typeface="B Nazanin" panose="00000400000000000000" pitchFamily="2" charset="-78"/>
            </a:endParaRPr>
          </a:p>
          <a:p>
            <a:pPr marL="0" indent="0" rtl="1">
              <a:buNone/>
            </a:pPr>
            <a:endParaRPr lang="fa-IR" sz="2400" b="1" dirty="0">
              <a:solidFill>
                <a:srgbClr val="0070C0"/>
              </a:solidFill>
              <a:cs typeface="B Nazanin" panose="00000400000000000000" pitchFamily="2" charset="-78"/>
            </a:endParaRPr>
          </a:p>
        </p:txBody>
      </p:sp>
      <p:sp>
        <p:nvSpPr>
          <p:cNvPr id="4" name="Title 1">
            <a:extLst>
              <a:ext uri="{FF2B5EF4-FFF2-40B4-BE49-F238E27FC236}">
                <a16:creationId xmlns:a16="http://schemas.microsoft.com/office/drawing/2014/main" id="{C71F1A28-CB0C-52C5-74A5-B01BB059C6DA}"/>
              </a:ext>
            </a:extLst>
          </p:cNvPr>
          <p:cNvSpPr txBox="1">
            <a:spLocks/>
          </p:cNvSpPr>
          <p:nvPr/>
        </p:nvSpPr>
        <p:spPr>
          <a:xfrm>
            <a:off x="214604" y="365125"/>
            <a:ext cx="9685176" cy="707895"/>
          </a:xfrm>
          <a:prstGeom prst="rect">
            <a:avLst/>
          </a:prstGeom>
          <a:solidFill>
            <a:schemeClr val="accent1">
              <a:lumMod val="40000"/>
              <a:lumOff val="60000"/>
            </a:schemeClr>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r>
              <a:rPr lang="fa-IR" b="1" dirty="0">
                <a:cs typeface="B Nazanin" panose="00000400000000000000" pitchFamily="2" charset="-78"/>
              </a:rPr>
              <a:t>نرم افزار </a:t>
            </a:r>
            <a:r>
              <a:rPr lang="en-US" b="1" dirty="0">
                <a:cs typeface="B Nazanin" panose="00000400000000000000" pitchFamily="2" charset="-78"/>
              </a:rPr>
              <a:t>MAXQDA</a:t>
            </a:r>
          </a:p>
        </p:txBody>
      </p:sp>
      <p:pic>
        <p:nvPicPr>
          <p:cNvPr id="7" name="Picture 6">
            <a:extLst>
              <a:ext uri="{FF2B5EF4-FFF2-40B4-BE49-F238E27FC236}">
                <a16:creationId xmlns:a16="http://schemas.microsoft.com/office/drawing/2014/main" id="{FC93AB8B-1542-B3E4-4FF0-E50DB085693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6400" y="1176688"/>
            <a:ext cx="2146877" cy="2146877"/>
          </a:xfrm>
          <a:prstGeom prst="rect">
            <a:avLst/>
          </a:prstGeom>
        </p:spPr>
      </p:pic>
      <p:sp>
        <p:nvSpPr>
          <p:cNvPr id="5" name="Rectangle 4">
            <a:extLst>
              <a:ext uri="{FF2B5EF4-FFF2-40B4-BE49-F238E27FC236}">
                <a16:creationId xmlns:a16="http://schemas.microsoft.com/office/drawing/2014/main" id="{8397D057-4A24-1518-29CA-D2150704A41E}"/>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Rounded Corners 5">
            <a:hlinkClick r:id="rId3" action="ppaction://hlinksldjump"/>
            <a:extLst>
              <a:ext uri="{FF2B5EF4-FFF2-40B4-BE49-F238E27FC236}">
                <a16:creationId xmlns:a16="http://schemas.microsoft.com/office/drawing/2014/main" id="{F771D58C-727B-F03F-0294-6959640D8982}"/>
              </a:ext>
            </a:extLst>
          </p:cNvPr>
          <p:cNvSpPr/>
          <p:nvPr/>
        </p:nvSpPr>
        <p:spPr>
          <a:xfrm>
            <a:off x="10375296" y="95654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DOI</a:t>
            </a:r>
          </a:p>
        </p:txBody>
      </p:sp>
      <p:sp>
        <p:nvSpPr>
          <p:cNvPr id="8" name="Rectangle: Rounded Corners 7">
            <a:hlinkClick r:id="rId4" action="ppaction://hlinksldjump"/>
            <a:extLst>
              <a:ext uri="{FF2B5EF4-FFF2-40B4-BE49-F238E27FC236}">
                <a16:creationId xmlns:a16="http://schemas.microsoft.com/office/drawing/2014/main" id="{6753E4A2-0BE1-4459-E433-14F8A3835D22}"/>
              </a:ext>
            </a:extLst>
          </p:cNvPr>
          <p:cNvSpPr/>
          <p:nvPr/>
        </p:nvSpPr>
        <p:spPr>
          <a:xfrm>
            <a:off x="10375296" y="55268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bg1"/>
                </a:solidFill>
                <a:cs typeface="B Nazanin" panose="00000400000000000000" pitchFamily="2" charset="-78"/>
              </a:rPr>
              <a:t>معرفی منابع</a:t>
            </a:r>
            <a:endParaRPr lang="en-US" sz="1400" b="1" dirty="0">
              <a:solidFill>
                <a:schemeClr val="bg1"/>
              </a:solidFill>
              <a:cs typeface="B Nazanin" panose="00000400000000000000" pitchFamily="2" charset="-78"/>
            </a:endParaRPr>
          </a:p>
        </p:txBody>
      </p:sp>
      <p:pic>
        <p:nvPicPr>
          <p:cNvPr id="9" name="Picture 8">
            <a:extLst>
              <a:ext uri="{FF2B5EF4-FFF2-40B4-BE49-F238E27FC236}">
                <a16:creationId xmlns:a16="http://schemas.microsoft.com/office/drawing/2014/main" id="{D5BC7F79-C48F-86EA-41A9-8969D65D257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10" name="TextBox 9">
            <a:extLst>
              <a:ext uri="{FF2B5EF4-FFF2-40B4-BE49-F238E27FC236}">
                <a16:creationId xmlns:a16="http://schemas.microsoft.com/office/drawing/2014/main" id="{C72E5911-6EBB-3EE3-B5EC-92B7AC5BF7A5}"/>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11" name="Rectangle: Rounded Corners 10">
            <a:hlinkClick r:id="rId6" action="ppaction://hlinksldjump"/>
            <a:extLst>
              <a:ext uri="{FF2B5EF4-FFF2-40B4-BE49-F238E27FC236}">
                <a16:creationId xmlns:a16="http://schemas.microsoft.com/office/drawing/2014/main" id="{CC0A89A0-E1A4-0795-0BFD-7C54EEE696E4}"/>
              </a:ext>
            </a:extLst>
          </p:cNvPr>
          <p:cNvSpPr/>
          <p:nvPr/>
        </p:nvSpPr>
        <p:spPr>
          <a:xfrm>
            <a:off x="10375296" y="138580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علم سنجی</a:t>
            </a:r>
            <a:endParaRPr lang="en-US" sz="1400" b="1" dirty="0">
              <a:solidFill>
                <a:schemeClr val="bg1"/>
              </a:solidFill>
              <a:cs typeface="B Nazanin" panose="00000400000000000000" pitchFamily="2" charset="-78"/>
            </a:endParaRPr>
          </a:p>
        </p:txBody>
      </p:sp>
      <p:sp>
        <p:nvSpPr>
          <p:cNvPr id="12" name="Rectangle: Rounded Corners 11">
            <a:hlinkClick r:id="rId7" action="ppaction://hlinksldjump"/>
            <a:extLst>
              <a:ext uri="{FF2B5EF4-FFF2-40B4-BE49-F238E27FC236}">
                <a16:creationId xmlns:a16="http://schemas.microsoft.com/office/drawing/2014/main" id="{04DA42CF-BA39-D910-0B9B-45322628D353}"/>
              </a:ext>
            </a:extLst>
          </p:cNvPr>
          <p:cNvSpPr/>
          <p:nvPr/>
        </p:nvSpPr>
        <p:spPr>
          <a:xfrm>
            <a:off x="10375296" y="1815066"/>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رتبه بندی نشریات</a:t>
            </a:r>
            <a:endParaRPr lang="en-US" sz="1400" b="1" dirty="0">
              <a:solidFill>
                <a:schemeClr val="bg1"/>
              </a:solidFill>
              <a:cs typeface="B Nazanin" panose="00000400000000000000" pitchFamily="2" charset="-78"/>
            </a:endParaRPr>
          </a:p>
        </p:txBody>
      </p:sp>
      <p:sp>
        <p:nvSpPr>
          <p:cNvPr id="13" name="Rectangle: Rounded Corners 12">
            <a:hlinkClick r:id="rId8" action="ppaction://hlinksldjump"/>
            <a:extLst>
              <a:ext uri="{FF2B5EF4-FFF2-40B4-BE49-F238E27FC236}">
                <a16:creationId xmlns:a16="http://schemas.microsoft.com/office/drawing/2014/main" id="{41AFDB62-5114-DE36-4A0C-DE2B6B2F77AA}"/>
              </a:ext>
            </a:extLst>
          </p:cNvPr>
          <p:cNvSpPr/>
          <p:nvPr/>
        </p:nvSpPr>
        <p:spPr>
          <a:xfrm>
            <a:off x="10375296" y="264309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دریافت مقاله</a:t>
            </a:r>
            <a:endParaRPr lang="en-US" sz="1400" b="1" dirty="0">
              <a:solidFill>
                <a:schemeClr val="bg1"/>
              </a:solidFill>
              <a:cs typeface="B Nazanin" panose="00000400000000000000" pitchFamily="2" charset="-78"/>
            </a:endParaRPr>
          </a:p>
        </p:txBody>
      </p:sp>
      <p:sp>
        <p:nvSpPr>
          <p:cNvPr id="14" name="Rectangle: Rounded Corners 13">
            <a:hlinkClick r:id="rId9" action="ppaction://hlinksldjump"/>
            <a:extLst>
              <a:ext uri="{FF2B5EF4-FFF2-40B4-BE49-F238E27FC236}">
                <a16:creationId xmlns:a16="http://schemas.microsoft.com/office/drawing/2014/main" id="{B1BE7182-E3EE-3AD3-B4C6-085BFE3ADC00}"/>
              </a:ext>
            </a:extLst>
          </p:cNvPr>
          <p:cNvSpPr/>
          <p:nvPr/>
        </p:nvSpPr>
        <p:spPr>
          <a:xfrm>
            <a:off x="10375296" y="305541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سامانه پژوهشیار</a:t>
            </a:r>
            <a:endParaRPr lang="en-US" sz="1400" b="1" dirty="0">
              <a:solidFill>
                <a:schemeClr val="bg1"/>
              </a:solidFill>
              <a:cs typeface="B Nazanin" panose="00000400000000000000" pitchFamily="2" charset="-78"/>
            </a:endParaRPr>
          </a:p>
        </p:txBody>
      </p:sp>
      <p:sp>
        <p:nvSpPr>
          <p:cNvPr id="15" name="Rectangle: Rounded Corners 14">
            <a:hlinkClick r:id="rId10" action="ppaction://hlinksldjump"/>
            <a:extLst>
              <a:ext uri="{FF2B5EF4-FFF2-40B4-BE49-F238E27FC236}">
                <a16:creationId xmlns:a16="http://schemas.microsoft.com/office/drawing/2014/main" id="{B9259B73-723B-0556-6F9A-4EBD901CE689}"/>
              </a:ext>
            </a:extLst>
          </p:cNvPr>
          <p:cNvSpPr/>
          <p:nvPr/>
        </p:nvSpPr>
        <p:spPr>
          <a:xfrm>
            <a:off x="10375296" y="347620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ORCID</a:t>
            </a:r>
          </a:p>
        </p:txBody>
      </p:sp>
      <p:sp>
        <p:nvSpPr>
          <p:cNvPr id="16" name="Rectangle: Rounded Corners 15">
            <a:hlinkClick r:id="rId11" action="ppaction://hlinksldjump"/>
            <a:extLst>
              <a:ext uri="{FF2B5EF4-FFF2-40B4-BE49-F238E27FC236}">
                <a16:creationId xmlns:a16="http://schemas.microsoft.com/office/drawing/2014/main" id="{21051BD2-530B-B6C2-BF38-E3C16E64CCCE}"/>
              </a:ext>
            </a:extLst>
          </p:cNvPr>
          <p:cNvSpPr/>
          <p:nvPr/>
        </p:nvSpPr>
        <p:spPr>
          <a:xfrm>
            <a:off x="10375296" y="388852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ساختار مقاله</a:t>
            </a:r>
            <a:endParaRPr lang="en-US" sz="1400" b="1" dirty="0">
              <a:solidFill>
                <a:schemeClr val="bg1"/>
              </a:solidFill>
              <a:cs typeface="B Nazanin" panose="00000400000000000000" pitchFamily="2" charset="-78"/>
            </a:endParaRPr>
          </a:p>
        </p:txBody>
      </p:sp>
      <p:sp>
        <p:nvSpPr>
          <p:cNvPr id="17" name="Rectangle: Rounded Corners 16">
            <a:hlinkClick r:id="rId12" action="ppaction://hlinksldjump"/>
            <a:extLst>
              <a:ext uri="{FF2B5EF4-FFF2-40B4-BE49-F238E27FC236}">
                <a16:creationId xmlns:a16="http://schemas.microsoft.com/office/drawing/2014/main" id="{B79031A5-AD03-2245-C890-989F86D68C61}"/>
              </a:ext>
            </a:extLst>
          </p:cNvPr>
          <p:cNvSpPr/>
          <p:nvPr/>
        </p:nvSpPr>
        <p:spPr>
          <a:xfrm>
            <a:off x="10375296" y="43093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ارجاع دهی و نکات مهم</a:t>
            </a:r>
            <a:endParaRPr lang="en-US" sz="1400" b="1" dirty="0">
              <a:solidFill>
                <a:schemeClr val="bg1"/>
              </a:solidFill>
              <a:cs typeface="B Nazanin" panose="00000400000000000000" pitchFamily="2" charset="-78"/>
            </a:endParaRPr>
          </a:p>
        </p:txBody>
      </p:sp>
      <p:sp>
        <p:nvSpPr>
          <p:cNvPr id="18" name="Rectangle: Rounded Corners 17">
            <a:hlinkClick r:id="rId13" action="ppaction://hlinksldjump"/>
            <a:extLst>
              <a:ext uri="{FF2B5EF4-FFF2-40B4-BE49-F238E27FC236}">
                <a16:creationId xmlns:a16="http://schemas.microsoft.com/office/drawing/2014/main" id="{601D3A9A-A065-04DF-1C31-F72EC116CD1B}"/>
              </a:ext>
            </a:extLst>
          </p:cNvPr>
          <p:cNvSpPr/>
          <p:nvPr/>
        </p:nvSpPr>
        <p:spPr>
          <a:xfrm>
            <a:off x="10375296" y="473011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انواع مقاله</a:t>
            </a:r>
            <a:endParaRPr lang="en-US" sz="1400" b="1" dirty="0">
              <a:solidFill>
                <a:schemeClr val="bg1"/>
              </a:solidFill>
              <a:cs typeface="B Nazanin" panose="00000400000000000000" pitchFamily="2" charset="-78"/>
            </a:endParaRPr>
          </a:p>
        </p:txBody>
      </p:sp>
      <p:sp>
        <p:nvSpPr>
          <p:cNvPr id="34" name="Rectangle: Rounded Corners 33">
            <a:hlinkClick r:id="rId14" action="ppaction://hlinksldjump"/>
            <a:extLst>
              <a:ext uri="{FF2B5EF4-FFF2-40B4-BE49-F238E27FC236}">
                <a16:creationId xmlns:a16="http://schemas.microsoft.com/office/drawing/2014/main" id="{82CFA020-BDCA-1399-E4E0-8DF18E85F33F}"/>
              </a:ext>
            </a:extLst>
          </p:cNvPr>
          <p:cNvSpPr/>
          <p:nvPr/>
        </p:nvSpPr>
        <p:spPr>
          <a:xfrm>
            <a:off x="10375296" y="515090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پذیرش و داوری</a:t>
            </a:r>
            <a:endParaRPr lang="en-US" sz="1400" b="1" dirty="0">
              <a:solidFill>
                <a:schemeClr val="bg1"/>
              </a:solidFill>
              <a:cs typeface="B Nazanin" panose="00000400000000000000" pitchFamily="2" charset="-78"/>
            </a:endParaRPr>
          </a:p>
        </p:txBody>
      </p:sp>
      <p:sp>
        <p:nvSpPr>
          <p:cNvPr id="35" name="Rectangle: Rounded Corners 34">
            <a:hlinkClick r:id="rId15" action="ppaction://hlinksldjump"/>
            <a:extLst>
              <a:ext uri="{FF2B5EF4-FFF2-40B4-BE49-F238E27FC236}">
                <a16:creationId xmlns:a16="http://schemas.microsoft.com/office/drawing/2014/main" id="{4E5B75F6-B004-72CE-DD9B-327B06589906}"/>
              </a:ext>
            </a:extLst>
          </p:cNvPr>
          <p:cNvSpPr/>
          <p:nvPr/>
        </p:nvSpPr>
        <p:spPr>
          <a:xfrm>
            <a:off x="10375296" y="55632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سئو آکادمیک</a:t>
            </a:r>
            <a:endParaRPr lang="en-US" sz="1400" b="1" dirty="0">
              <a:solidFill>
                <a:schemeClr val="bg1"/>
              </a:solidFill>
              <a:cs typeface="B Nazanin" panose="00000400000000000000" pitchFamily="2" charset="-78"/>
            </a:endParaRPr>
          </a:p>
        </p:txBody>
      </p:sp>
      <p:sp>
        <p:nvSpPr>
          <p:cNvPr id="36" name="Rectangle: Rounded Corners 35">
            <a:hlinkClick r:id="rId16" action="ppaction://hlinksldjump"/>
            <a:extLst>
              <a:ext uri="{FF2B5EF4-FFF2-40B4-BE49-F238E27FC236}">
                <a16:creationId xmlns:a16="http://schemas.microsoft.com/office/drawing/2014/main" id="{7F5D3C24-8166-740E-5777-C4E2364017FA}"/>
              </a:ext>
            </a:extLst>
          </p:cNvPr>
          <p:cNvSpPr/>
          <p:nvPr/>
        </p:nvSpPr>
        <p:spPr>
          <a:xfrm>
            <a:off x="10375297" y="5975540"/>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tx1"/>
                </a:solidFill>
                <a:cs typeface="B Nazanin" panose="00000400000000000000" pitchFamily="2" charset="-78"/>
              </a:rPr>
              <a:t>MaxQDA</a:t>
            </a:r>
            <a:endParaRPr lang="en-US" sz="1400" b="1" dirty="0">
              <a:solidFill>
                <a:schemeClr val="tx1"/>
              </a:solidFill>
              <a:cs typeface="B Nazanin" panose="00000400000000000000" pitchFamily="2" charset="-78"/>
            </a:endParaRPr>
          </a:p>
        </p:txBody>
      </p:sp>
      <p:sp>
        <p:nvSpPr>
          <p:cNvPr id="37" name="Rectangle: Rounded Corners 36">
            <a:hlinkClick r:id="rId17" action="ppaction://hlinksldjump"/>
            <a:extLst>
              <a:ext uri="{FF2B5EF4-FFF2-40B4-BE49-F238E27FC236}">
                <a16:creationId xmlns:a16="http://schemas.microsoft.com/office/drawing/2014/main" id="{2F5E0F7F-8481-BB19-7C3F-BA5717F9DF1F}"/>
              </a:ext>
            </a:extLst>
          </p:cNvPr>
          <p:cNvSpPr/>
          <p:nvPr/>
        </p:nvSpPr>
        <p:spPr>
          <a:xfrm>
            <a:off x="10375296" y="6396329"/>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روش‌های تحقیق منتخب</a:t>
            </a:r>
            <a:endParaRPr lang="en-US" sz="1400" b="1" dirty="0">
              <a:solidFill>
                <a:schemeClr val="bg1"/>
              </a:solidFill>
              <a:cs typeface="B Nazanin" panose="00000400000000000000" pitchFamily="2" charset="-78"/>
            </a:endParaRPr>
          </a:p>
        </p:txBody>
      </p:sp>
      <p:sp>
        <p:nvSpPr>
          <p:cNvPr id="38" name="Rectangle: Rounded Corners 37">
            <a:hlinkClick r:id="rId7" action="ppaction://hlinksldjump"/>
            <a:extLst>
              <a:ext uri="{FF2B5EF4-FFF2-40B4-BE49-F238E27FC236}">
                <a16:creationId xmlns:a16="http://schemas.microsoft.com/office/drawing/2014/main" id="{DED4FEBB-7628-EE3E-A048-D38C14C11F9F}"/>
              </a:ext>
            </a:extLst>
          </p:cNvPr>
          <p:cNvSpPr/>
          <p:nvPr/>
        </p:nvSpPr>
        <p:spPr>
          <a:xfrm>
            <a:off x="10380825" y="2239233"/>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VOSViewer</a:t>
            </a:r>
            <a:endParaRPr lang="en-US" sz="14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3627803457"/>
      </p:ext>
    </p:extLst>
  </p:cSld>
  <p:clrMapOvr>
    <a:masterClrMapping/>
  </p:clrMapOvr>
  <p:transition spd="med">
    <p:pull/>
  </p:transition>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8DC496C-12BE-10FC-1946-B05AAF558520}"/>
              </a:ext>
            </a:extLst>
          </p:cNvPr>
          <p:cNvSpPr>
            <a:spLocks noGrp="1"/>
          </p:cNvSpPr>
          <p:nvPr>
            <p:ph idx="1"/>
          </p:nvPr>
        </p:nvSpPr>
        <p:spPr>
          <a:xfrm>
            <a:off x="214602" y="1253330"/>
            <a:ext cx="9685177" cy="5376069"/>
          </a:xfrm>
        </p:spPr>
        <p:txBody>
          <a:bodyPr>
            <a:noAutofit/>
          </a:bodyPr>
          <a:lstStyle/>
          <a:p>
            <a:pPr marL="0" indent="0" algn="just" rtl="1">
              <a:buNone/>
            </a:pPr>
            <a:r>
              <a:rPr lang="fa-IR" b="1" dirty="0">
                <a:cs typeface="B Nazanin" panose="00000400000000000000" pitchFamily="2" charset="-78"/>
              </a:rPr>
              <a:t>پنجره نخست پس از اجرا</a:t>
            </a:r>
            <a:endParaRPr lang="fa-IR" sz="2400" b="1" dirty="0">
              <a:solidFill>
                <a:srgbClr val="0070C0"/>
              </a:solidFill>
              <a:cs typeface="B Nazanin" panose="00000400000000000000" pitchFamily="2" charset="-78"/>
            </a:endParaRPr>
          </a:p>
        </p:txBody>
      </p:sp>
      <p:sp>
        <p:nvSpPr>
          <p:cNvPr id="4" name="Title 1">
            <a:extLst>
              <a:ext uri="{FF2B5EF4-FFF2-40B4-BE49-F238E27FC236}">
                <a16:creationId xmlns:a16="http://schemas.microsoft.com/office/drawing/2014/main" id="{C71F1A28-CB0C-52C5-74A5-B01BB059C6DA}"/>
              </a:ext>
            </a:extLst>
          </p:cNvPr>
          <p:cNvSpPr txBox="1">
            <a:spLocks/>
          </p:cNvSpPr>
          <p:nvPr/>
        </p:nvSpPr>
        <p:spPr>
          <a:xfrm>
            <a:off x="214604" y="365125"/>
            <a:ext cx="9685176" cy="707895"/>
          </a:xfrm>
          <a:prstGeom prst="rect">
            <a:avLst/>
          </a:prstGeom>
          <a:solidFill>
            <a:schemeClr val="accent1">
              <a:lumMod val="40000"/>
              <a:lumOff val="60000"/>
            </a:schemeClr>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r>
              <a:rPr lang="fa-IR" b="1" dirty="0">
                <a:cs typeface="B Nazanin" panose="00000400000000000000" pitchFamily="2" charset="-78"/>
              </a:rPr>
              <a:t>نرم افزار </a:t>
            </a:r>
            <a:r>
              <a:rPr lang="en-US" b="1" dirty="0">
                <a:cs typeface="B Nazanin" panose="00000400000000000000" pitchFamily="2" charset="-78"/>
              </a:rPr>
              <a:t>MAXQDA</a:t>
            </a:r>
          </a:p>
        </p:txBody>
      </p:sp>
      <p:pic>
        <p:nvPicPr>
          <p:cNvPr id="6" name="Picture 5">
            <a:extLst>
              <a:ext uri="{FF2B5EF4-FFF2-40B4-BE49-F238E27FC236}">
                <a16:creationId xmlns:a16="http://schemas.microsoft.com/office/drawing/2014/main" id="{C291D2B7-B7BF-5ED8-3CD1-0060416190DD}"/>
              </a:ext>
            </a:extLst>
          </p:cNvPr>
          <p:cNvPicPr>
            <a:picLocks noChangeAspect="1"/>
          </p:cNvPicPr>
          <p:nvPr/>
        </p:nvPicPr>
        <p:blipFill>
          <a:blip r:embed="rId2"/>
          <a:stretch>
            <a:fillRect/>
          </a:stretch>
        </p:blipFill>
        <p:spPr>
          <a:xfrm>
            <a:off x="1668462" y="1993935"/>
            <a:ext cx="6702273" cy="4635464"/>
          </a:xfrm>
          <a:prstGeom prst="rect">
            <a:avLst/>
          </a:prstGeom>
        </p:spPr>
      </p:pic>
      <p:sp>
        <p:nvSpPr>
          <p:cNvPr id="8" name="Speech Bubble: Rectangle with Corners Rounded 7">
            <a:extLst>
              <a:ext uri="{FF2B5EF4-FFF2-40B4-BE49-F238E27FC236}">
                <a16:creationId xmlns:a16="http://schemas.microsoft.com/office/drawing/2014/main" id="{C9C4C46C-BD3B-6A96-FD5B-289ADE113D52}"/>
              </a:ext>
            </a:extLst>
          </p:cNvPr>
          <p:cNvSpPr/>
          <p:nvPr/>
        </p:nvSpPr>
        <p:spPr>
          <a:xfrm>
            <a:off x="324669" y="4744755"/>
            <a:ext cx="1845733" cy="763382"/>
          </a:xfrm>
          <a:prstGeom prst="wedgeRoundRectCallout">
            <a:avLst>
              <a:gd name="adj1" fmla="val 35589"/>
              <a:gd name="adj2" fmla="val -160675"/>
              <a:gd name="adj3" fmla="val 16667"/>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fa-IR" b="1" dirty="0">
                <a:cs typeface="B Nazanin" panose="00000400000000000000" pitchFamily="2" charset="-78"/>
              </a:rPr>
              <a:t>ایجاد پروژه جدید</a:t>
            </a:r>
            <a:endParaRPr lang="en-US" b="1" dirty="0">
              <a:cs typeface="B Nazanin" panose="00000400000000000000" pitchFamily="2" charset="-78"/>
            </a:endParaRPr>
          </a:p>
        </p:txBody>
      </p:sp>
      <p:sp>
        <p:nvSpPr>
          <p:cNvPr id="9" name="Speech Bubble: Rectangle with Corners Rounded 8">
            <a:extLst>
              <a:ext uri="{FF2B5EF4-FFF2-40B4-BE49-F238E27FC236}">
                <a16:creationId xmlns:a16="http://schemas.microsoft.com/office/drawing/2014/main" id="{01F32AEF-5946-E1AC-E8E5-ABF4A7F5BE28}"/>
              </a:ext>
            </a:extLst>
          </p:cNvPr>
          <p:cNvSpPr/>
          <p:nvPr/>
        </p:nvSpPr>
        <p:spPr>
          <a:xfrm>
            <a:off x="1016001" y="5625388"/>
            <a:ext cx="2325760" cy="763382"/>
          </a:xfrm>
          <a:prstGeom prst="wedgeRoundRectCallout">
            <a:avLst>
              <a:gd name="adj1" fmla="val 22009"/>
              <a:gd name="adj2" fmla="val -284894"/>
              <a:gd name="adj3" fmla="val 16667"/>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fa-IR" b="1" dirty="0">
                <a:cs typeface="B Nazanin" panose="00000400000000000000" pitchFamily="2" charset="-78"/>
              </a:rPr>
              <a:t>ویرایش پروژه‌های پیشین</a:t>
            </a:r>
            <a:endParaRPr lang="en-US" b="1" dirty="0">
              <a:cs typeface="B Nazanin" panose="00000400000000000000" pitchFamily="2" charset="-78"/>
            </a:endParaRPr>
          </a:p>
        </p:txBody>
      </p:sp>
      <p:sp>
        <p:nvSpPr>
          <p:cNvPr id="10" name="Speech Bubble: Rectangle with Corners Rounded 9">
            <a:extLst>
              <a:ext uri="{FF2B5EF4-FFF2-40B4-BE49-F238E27FC236}">
                <a16:creationId xmlns:a16="http://schemas.microsoft.com/office/drawing/2014/main" id="{FAEA403A-4BD8-5C11-CCCD-7047BEFF2D1B}"/>
              </a:ext>
            </a:extLst>
          </p:cNvPr>
          <p:cNvSpPr/>
          <p:nvPr/>
        </p:nvSpPr>
        <p:spPr>
          <a:xfrm>
            <a:off x="3341761" y="4782902"/>
            <a:ext cx="2325760" cy="763382"/>
          </a:xfrm>
          <a:prstGeom prst="wedgeRoundRectCallout">
            <a:avLst>
              <a:gd name="adj1" fmla="val -43518"/>
              <a:gd name="adj2" fmla="val -166220"/>
              <a:gd name="adj3" fmla="val 16667"/>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fa-IR" b="1" dirty="0">
                <a:cs typeface="B Nazanin" panose="00000400000000000000" pitchFamily="2" charset="-78"/>
              </a:rPr>
              <a:t>نمایش پروژه‌های نمونه</a:t>
            </a:r>
            <a:endParaRPr lang="en-US" b="1" dirty="0">
              <a:cs typeface="B Nazanin" panose="00000400000000000000" pitchFamily="2" charset="-78"/>
            </a:endParaRPr>
          </a:p>
        </p:txBody>
      </p:sp>
      <p:sp>
        <p:nvSpPr>
          <p:cNvPr id="11" name="Speech Bubble: Rectangle with Corners Rounded 10">
            <a:extLst>
              <a:ext uri="{FF2B5EF4-FFF2-40B4-BE49-F238E27FC236}">
                <a16:creationId xmlns:a16="http://schemas.microsoft.com/office/drawing/2014/main" id="{2B3D60BF-248A-6244-EE2B-E9B352AEA380}"/>
              </a:ext>
            </a:extLst>
          </p:cNvPr>
          <p:cNvSpPr/>
          <p:nvPr/>
        </p:nvSpPr>
        <p:spPr>
          <a:xfrm>
            <a:off x="4428815" y="2227581"/>
            <a:ext cx="1667185" cy="981285"/>
          </a:xfrm>
          <a:prstGeom prst="wedgeRoundRectCallout">
            <a:avLst>
              <a:gd name="adj1" fmla="val -124335"/>
              <a:gd name="adj2" fmla="val -9837"/>
              <a:gd name="adj3" fmla="val 16667"/>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1"/>
            <a:r>
              <a:rPr lang="fa-IR" b="1" dirty="0">
                <a:cs typeface="B Nazanin" panose="00000400000000000000" pitchFamily="2" charset="-78"/>
              </a:rPr>
              <a:t>نسخه </a:t>
            </a:r>
            <a:r>
              <a:rPr lang="en-US" b="1" dirty="0">
                <a:cs typeface="B Nazanin" panose="00000400000000000000" pitchFamily="2" charset="-78"/>
              </a:rPr>
              <a:t>Pro</a:t>
            </a:r>
          </a:p>
          <a:p>
            <a:pPr algn="ctr" rtl="1"/>
            <a:r>
              <a:rPr lang="fa-IR" b="1" dirty="0">
                <a:cs typeface="B Nazanin" panose="00000400000000000000" pitchFamily="2" charset="-78"/>
              </a:rPr>
              <a:t>با قابلیت ترکیب کیفی و کمی</a:t>
            </a:r>
            <a:endParaRPr lang="en-US" b="1" dirty="0">
              <a:cs typeface="B Nazanin" panose="00000400000000000000" pitchFamily="2" charset="-78"/>
            </a:endParaRPr>
          </a:p>
        </p:txBody>
      </p:sp>
      <p:sp>
        <p:nvSpPr>
          <p:cNvPr id="5" name="Rectangle 4">
            <a:extLst>
              <a:ext uri="{FF2B5EF4-FFF2-40B4-BE49-F238E27FC236}">
                <a16:creationId xmlns:a16="http://schemas.microsoft.com/office/drawing/2014/main" id="{37C47C34-BF6D-6E1F-E16B-436FE4A8B3E3}"/>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Rounded Corners 6">
            <a:hlinkClick r:id="rId3" action="ppaction://hlinksldjump"/>
            <a:extLst>
              <a:ext uri="{FF2B5EF4-FFF2-40B4-BE49-F238E27FC236}">
                <a16:creationId xmlns:a16="http://schemas.microsoft.com/office/drawing/2014/main" id="{8D3E00E7-CC28-F31A-1791-B8C06BE1350F}"/>
              </a:ext>
            </a:extLst>
          </p:cNvPr>
          <p:cNvSpPr/>
          <p:nvPr/>
        </p:nvSpPr>
        <p:spPr>
          <a:xfrm>
            <a:off x="10375296" y="95654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DOI</a:t>
            </a:r>
          </a:p>
        </p:txBody>
      </p:sp>
      <p:sp>
        <p:nvSpPr>
          <p:cNvPr id="12" name="Rectangle: Rounded Corners 11">
            <a:hlinkClick r:id="rId4" action="ppaction://hlinksldjump"/>
            <a:extLst>
              <a:ext uri="{FF2B5EF4-FFF2-40B4-BE49-F238E27FC236}">
                <a16:creationId xmlns:a16="http://schemas.microsoft.com/office/drawing/2014/main" id="{9D68F77F-E1D3-6E97-97C7-146593B467D9}"/>
              </a:ext>
            </a:extLst>
          </p:cNvPr>
          <p:cNvSpPr/>
          <p:nvPr/>
        </p:nvSpPr>
        <p:spPr>
          <a:xfrm>
            <a:off x="10375296" y="55268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bg1"/>
                </a:solidFill>
                <a:cs typeface="B Nazanin" panose="00000400000000000000" pitchFamily="2" charset="-78"/>
              </a:rPr>
              <a:t>معرفی منابع</a:t>
            </a:r>
            <a:endParaRPr lang="en-US" sz="1400" b="1" dirty="0">
              <a:solidFill>
                <a:schemeClr val="bg1"/>
              </a:solidFill>
              <a:cs typeface="B Nazanin" panose="00000400000000000000" pitchFamily="2" charset="-78"/>
            </a:endParaRPr>
          </a:p>
        </p:txBody>
      </p:sp>
      <p:pic>
        <p:nvPicPr>
          <p:cNvPr id="13" name="Picture 12">
            <a:extLst>
              <a:ext uri="{FF2B5EF4-FFF2-40B4-BE49-F238E27FC236}">
                <a16:creationId xmlns:a16="http://schemas.microsoft.com/office/drawing/2014/main" id="{4290A5F9-2F80-506F-2E71-7AEA56DC572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14" name="TextBox 13">
            <a:extLst>
              <a:ext uri="{FF2B5EF4-FFF2-40B4-BE49-F238E27FC236}">
                <a16:creationId xmlns:a16="http://schemas.microsoft.com/office/drawing/2014/main" id="{E6DF4D4E-7E66-D610-205B-8634DDA4B1F9}"/>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15" name="Rectangle: Rounded Corners 14">
            <a:hlinkClick r:id="rId6" action="ppaction://hlinksldjump"/>
            <a:extLst>
              <a:ext uri="{FF2B5EF4-FFF2-40B4-BE49-F238E27FC236}">
                <a16:creationId xmlns:a16="http://schemas.microsoft.com/office/drawing/2014/main" id="{33CA42E2-071F-7CC0-3E3D-63467DF4AD9D}"/>
              </a:ext>
            </a:extLst>
          </p:cNvPr>
          <p:cNvSpPr/>
          <p:nvPr/>
        </p:nvSpPr>
        <p:spPr>
          <a:xfrm>
            <a:off x="10375296" y="138580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علم سنجی</a:t>
            </a:r>
            <a:endParaRPr lang="en-US" sz="1400" b="1" dirty="0">
              <a:solidFill>
                <a:schemeClr val="bg1"/>
              </a:solidFill>
              <a:cs typeface="B Nazanin" panose="00000400000000000000" pitchFamily="2" charset="-78"/>
            </a:endParaRPr>
          </a:p>
        </p:txBody>
      </p:sp>
      <p:sp>
        <p:nvSpPr>
          <p:cNvPr id="16" name="Rectangle: Rounded Corners 15">
            <a:hlinkClick r:id="rId7" action="ppaction://hlinksldjump"/>
            <a:extLst>
              <a:ext uri="{FF2B5EF4-FFF2-40B4-BE49-F238E27FC236}">
                <a16:creationId xmlns:a16="http://schemas.microsoft.com/office/drawing/2014/main" id="{FE4B35CD-E086-546F-E31A-D358D6E4EA80}"/>
              </a:ext>
            </a:extLst>
          </p:cNvPr>
          <p:cNvSpPr/>
          <p:nvPr/>
        </p:nvSpPr>
        <p:spPr>
          <a:xfrm>
            <a:off x="10375296" y="1815066"/>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رتبه بندی نشریات</a:t>
            </a:r>
            <a:endParaRPr lang="en-US" sz="1400" b="1" dirty="0">
              <a:solidFill>
                <a:schemeClr val="bg1"/>
              </a:solidFill>
              <a:cs typeface="B Nazanin" panose="00000400000000000000" pitchFamily="2" charset="-78"/>
            </a:endParaRPr>
          </a:p>
        </p:txBody>
      </p:sp>
      <p:sp>
        <p:nvSpPr>
          <p:cNvPr id="17" name="Rectangle: Rounded Corners 16">
            <a:hlinkClick r:id="rId8" action="ppaction://hlinksldjump"/>
            <a:extLst>
              <a:ext uri="{FF2B5EF4-FFF2-40B4-BE49-F238E27FC236}">
                <a16:creationId xmlns:a16="http://schemas.microsoft.com/office/drawing/2014/main" id="{C8A4FC6F-158E-86E4-7CF1-D97338DF3CF7}"/>
              </a:ext>
            </a:extLst>
          </p:cNvPr>
          <p:cNvSpPr/>
          <p:nvPr/>
        </p:nvSpPr>
        <p:spPr>
          <a:xfrm>
            <a:off x="10375296" y="264309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دریافت مقاله</a:t>
            </a:r>
            <a:endParaRPr lang="en-US" sz="1400" b="1" dirty="0">
              <a:solidFill>
                <a:schemeClr val="bg1"/>
              </a:solidFill>
              <a:cs typeface="B Nazanin" panose="00000400000000000000" pitchFamily="2" charset="-78"/>
            </a:endParaRPr>
          </a:p>
        </p:txBody>
      </p:sp>
      <p:sp>
        <p:nvSpPr>
          <p:cNvPr id="18" name="Rectangle: Rounded Corners 17">
            <a:hlinkClick r:id="rId9" action="ppaction://hlinksldjump"/>
            <a:extLst>
              <a:ext uri="{FF2B5EF4-FFF2-40B4-BE49-F238E27FC236}">
                <a16:creationId xmlns:a16="http://schemas.microsoft.com/office/drawing/2014/main" id="{EFBFA56C-35F2-CEF6-1797-B9B42D145C60}"/>
              </a:ext>
            </a:extLst>
          </p:cNvPr>
          <p:cNvSpPr/>
          <p:nvPr/>
        </p:nvSpPr>
        <p:spPr>
          <a:xfrm>
            <a:off x="10375296" y="305541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سامانه پژوهشیار</a:t>
            </a:r>
            <a:endParaRPr lang="en-US" sz="1400" b="1" dirty="0">
              <a:solidFill>
                <a:schemeClr val="bg1"/>
              </a:solidFill>
              <a:cs typeface="B Nazanin" panose="00000400000000000000" pitchFamily="2" charset="-78"/>
            </a:endParaRPr>
          </a:p>
        </p:txBody>
      </p:sp>
      <p:sp>
        <p:nvSpPr>
          <p:cNvPr id="34" name="Rectangle: Rounded Corners 33">
            <a:hlinkClick r:id="rId10" action="ppaction://hlinksldjump"/>
            <a:extLst>
              <a:ext uri="{FF2B5EF4-FFF2-40B4-BE49-F238E27FC236}">
                <a16:creationId xmlns:a16="http://schemas.microsoft.com/office/drawing/2014/main" id="{D31FE1B3-3E60-A1A9-F381-15D5B4195164}"/>
              </a:ext>
            </a:extLst>
          </p:cNvPr>
          <p:cNvSpPr/>
          <p:nvPr/>
        </p:nvSpPr>
        <p:spPr>
          <a:xfrm>
            <a:off x="10375296" y="347620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ORCID</a:t>
            </a:r>
          </a:p>
        </p:txBody>
      </p:sp>
      <p:sp>
        <p:nvSpPr>
          <p:cNvPr id="35" name="Rectangle: Rounded Corners 34">
            <a:hlinkClick r:id="rId11" action="ppaction://hlinksldjump"/>
            <a:extLst>
              <a:ext uri="{FF2B5EF4-FFF2-40B4-BE49-F238E27FC236}">
                <a16:creationId xmlns:a16="http://schemas.microsoft.com/office/drawing/2014/main" id="{62A003A9-0BE4-1435-1B09-B2B227A1E442}"/>
              </a:ext>
            </a:extLst>
          </p:cNvPr>
          <p:cNvSpPr/>
          <p:nvPr/>
        </p:nvSpPr>
        <p:spPr>
          <a:xfrm>
            <a:off x="10375296" y="388852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ساختار مقاله</a:t>
            </a:r>
            <a:endParaRPr lang="en-US" sz="1400" b="1" dirty="0">
              <a:solidFill>
                <a:schemeClr val="bg1"/>
              </a:solidFill>
              <a:cs typeface="B Nazanin" panose="00000400000000000000" pitchFamily="2" charset="-78"/>
            </a:endParaRPr>
          </a:p>
        </p:txBody>
      </p:sp>
      <p:sp>
        <p:nvSpPr>
          <p:cNvPr id="36" name="Rectangle: Rounded Corners 35">
            <a:hlinkClick r:id="rId12" action="ppaction://hlinksldjump"/>
            <a:extLst>
              <a:ext uri="{FF2B5EF4-FFF2-40B4-BE49-F238E27FC236}">
                <a16:creationId xmlns:a16="http://schemas.microsoft.com/office/drawing/2014/main" id="{10C9F87D-4BB1-7626-C218-B8A853FCC4E5}"/>
              </a:ext>
            </a:extLst>
          </p:cNvPr>
          <p:cNvSpPr/>
          <p:nvPr/>
        </p:nvSpPr>
        <p:spPr>
          <a:xfrm>
            <a:off x="10375296" y="43093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ارجاع دهی و نکات مهم</a:t>
            </a:r>
            <a:endParaRPr lang="en-US" sz="1400" b="1" dirty="0">
              <a:solidFill>
                <a:schemeClr val="bg1"/>
              </a:solidFill>
              <a:cs typeface="B Nazanin" panose="00000400000000000000" pitchFamily="2" charset="-78"/>
            </a:endParaRPr>
          </a:p>
        </p:txBody>
      </p:sp>
      <p:sp>
        <p:nvSpPr>
          <p:cNvPr id="37" name="Rectangle: Rounded Corners 36">
            <a:hlinkClick r:id="rId13" action="ppaction://hlinksldjump"/>
            <a:extLst>
              <a:ext uri="{FF2B5EF4-FFF2-40B4-BE49-F238E27FC236}">
                <a16:creationId xmlns:a16="http://schemas.microsoft.com/office/drawing/2014/main" id="{C6447E4A-0A57-DD2B-C9D7-D33E4DBEACC0}"/>
              </a:ext>
            </a:extLst>
          </p:cNvPr>
          <p:cNvSpPr/>
          <p:nvPr/>
        </p:nvSpPr>
        <p:spPr>
          <a:xfrm>
            <a:off x="10375296" y="473011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انواع مقاله</a:t>
            </a:r>
            <a:endParaRPr lang="en-US" sz="1400" b="1" dirty="0">
              <a:solidFill>
                <a:schemeClr val="bg1"/>
              </a:solidFill>
              <a:cs typeface="B Nazanin" panose="00000400000000000000" pitchFamily="2" charset="-78"/>
            </a:endParaRPr>
          </a:p>
        </p:txBody>
      </p:sp>
      <p:sp>
        <p:nvSpPr>
          <p:cNvPr id="38" name="Rectangle: Rounded Corners 37">
            <a:hlinkClick r:id="rId14" action="ppaction://hlinksldjump"/>
            <a:extLst>
              <a:ext uri="{FF2B5EF4-FFF2-40B4-BE49-F238E27FC236}">
                <a16:creationId xmlns:a16="http://schemas.microsoft.com/office/drawing/2014/main" id="{891D8BC7-89E1-685A-73EC-DA12EC6D5C5C}"/>
              </a:ext>
            </a:extLst>
          </p:cNvPr>
          <p:cNvSpPr/>
          <p:nvPr/>
        </p:nvSpPr>
        <p:spPr>
          <a:xfrm>
            <a:off x="10375296" y="515090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پذیرش و داوری</a:t>
            </a:r>
            <a:endParaRPr lang="en-US" sz="1400" b="1" dirty="0">
              <a:solidFill>
                <a:schemeClr val="bg1"/>
              </a:solidFill>
              <a:cs typeface="B Nazanin" panose="00000400000000000000" pitchFamily="2" charset="-78"/>
            </a:endParaRPr>
          </a:p>
        </p:txBody>
      </p:sp>
      <p:sp>
        <p:nvSpPr>
          <p:cNvPr id="39" name="Rectangle: Rounded Corners 38">
            <a:hlinkClick r:id="rId15" action="ppaction://hlinksldjump"/>
            <a:extLst>
              <a:ext uri="{FF2B5EF4-FFF2-40B4-BE49-F238E27FC236}">
                <a16:creationId xmlns:a16="http://schemas.microsoft.com/office/drawing/2014/main" id="{401405CF-AE5B-78FF-B103-570F7CFA0684}"/>
              </a:ext>
            </a:extLst>
          </p:cNvPr>
          <p:cNvSpPr/>
          <p:nvPr/>
        </p:nvSpPr>
        <p:spPr>
          <a:xfrm>
            <a:off x="10375296" y="55632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سئو آکادمیک</a:t>
            </a:r>
            <a:endParaRPr lang="en-US" sz="1400" b="1" dirty="0">
              <a:solidFill>
                <a:schemeClr val="bg1"/>
              </a:solidFill>
              <a:cs typeface="B Nazanin" panose="00000400000000000000" pitchFamily="2" charset="-78"/>
            </a:endParaRPr>
          </a:p>
        </p:txBody>
      </p:sp>
      <p:sp>
        <p:nvSpPr>
          <p:cNvPr id="40" name="Rectangle: Rounded Corners 39">
            <a:hlinkClick r:id="rId16" action="ppaction://hlinksldjump"/>
            <a:extLst>
              <a:ext uri="{FF2B5EF4-FFF2-40B4-BE49-F238E27FC236}">
                <a16:creationId xmlns:a16="http://schemas.microsoft.com/office/drawing/2014/main" id="{92A8FD52-CD52-DAD5-CD63-76AFBD85C224}"/>
              </a:ext>
            </a:extLst>
          </p:cNvPr>
          <p:cNvSpPr/>
          <p:nvPr/>
        </p:nvSpPr>
        <p:spPr>
          <a:xfrm>
            <a:off x="10375297" y="5975540"/>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tx1"/>
                </a:solidFill>
                <a:cs typeface="B Nazanin" panose="00000400000000000000" pitchFamily="2" charset="-78"/>
              </a:rPr>
              <a:t>MaxQDA</a:t>
            </a:r>
            <a:endParaRPr lang="en-US" sz="1400" b="1" dirty="0">
              <a:solidFill>
                <a:schemeClr val="tx1"/>
              </a:solidFill>
              <a:cs typeface="B Nazanin" panose="00000400000000000000" pitchFamily="2" charset="-78"/>
            </a:endParaRPr>
          </a:p>
        </p:txBody>
      </p:sp>
      <p:sp>
        <p:nvSpPr>
          <p:cNvPr id="41" name="Rectangle: Rounded Corners 40">
            <a:hlinkClick r:id="rId17" action="ppaction://hlinksldjump"/>
            <a:extLst>
              <a:ext uri="{FF2B5EF4-FFF2-40B4-BE49-F238E27FC236}">
                <a16:creationId xmlns:a16="http://schemas.microsoft.com/office/drawing/2014/main" id="{BD3B3BE2-B12E-A461-7876-7B7362FFA937}"/>
              </a:ext>
            </a:extLst>
          </p:cNvPr>
          <p:cNvSpPr/>
          <p:nvPr/>
        </p:nvSpPr>
        <p:spPr>
          <a:xfrm>
            <a:off x="10375296" y="6396329"/>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روش‌های تحقیق منتخب</a:t>
            </a:r>
            <a:endParaRPr lang="en-US" sz="1400" b="1" dirty="0">
              <a:solidFill>
                <a:schemeClr val="bg1"/>
              </a:solidFill>
              <a:cs typeface="B Nazanin" panose="00000400000000000000" pitchFamily="2" charset="-78"/>
            </a:endParaRPr>
          </a:p>
        </p:txBody>
      </p:sp>
      <p:sp>
        <p:nvSpPr>
          <p:cNvPr id="42" name="Rectangle: Rounded Corners 41">
            <a:hlinkClick r:id="rId7" action="ppaction://hlinksldjump"/>
            <a:extLst>
              <a:ext uri="{FF2B5EF4-FFF2-40B4-BE49-F238E27FC236}">
                <a16:creationId xmlns:a16="http://schemas.microsoft.com/office/drawing/2014/main" id="{2C59D694-EB86-55E7-25E9-B93D8972E2E5}"/>
              </a:ext>
            </a:extLst>
          </p:cNvPr>
          <p:cNvSpPr/>
          <p:nvPr/>
        </p:nvSpPr>
        <p:spPr>
          <a:xfrm>
            <a:off x="10380825" y="2239233"/>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VOSViewer</a:t>
            </a:r>
            <a:endParaRPr lang="en-US" sz="14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3837267966"/>
      </p:ext>
    </p:extLst>
  </p:cSld>
  <p:clrMapOvr>
    <a:masterClrMapping/>
  </p:clrMapOvr>
  <p:transition spd="med">
    <p:pull/>
  </p:transition>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B74D64F-E895-800C-311F-B0200ED51276}"/>
              </a:ext>
            </a:extLst>
          </p:cNvPr>
          <p:cNvPicPr>
            <a:picLocks noChangeAspect="1"/>
          </p:cNvPicPr>
          <p:nvPr/>
        </p:nvPicPr>
        <p:blipFill>
          <a:blip r:embed="rId2"/>
          <a:stretch>
            <a:fillRect/>
          </a:stretch>
        </p:blipFill>
        <p:spPr>
          <a:xfrm>
            <a:off x="1691746" y="2065842"/>
            <a:ext cx="6962775" cy="4210050"/>
          </a:xfrm>
          <a:prstGeom prst="rect">
            <a:avLst/>
          </a:prstGeom>
        </p:spPr>
      </p:pic>
      <p:sp>
        <p:nvSpPr>
          <p:cNvPr id="3" name="Content Placeholder 2">
            <a:extLst>
              <a:ext uri="{FF2B5EF4-FFF2-40B4-BE49-F238E27FC236}">
                <a16:creationId xmlns:a16="http://schemas.microsoft.com/office/drawing/2014/main" id="{88DC496C-12BE-10FC-1946-B05AAF558520}"/>
              </a:ext>
            </a:extLst>
          </p:cNvPr>
          <p:cNvSpPr>
            <a:spLocks noGrp="1"/>
          </p:cNvSpPr>
          <p:nvPr>
            <p:ph idx="1"/>
          </p:nvPr>
        </p:nvSpPr>
        <p:spPr>
          <a:xfrm>
            <a:off x="214602" y="1253330"/>
            <a:ext cx="9685177" cy="5376069"/>
          </a:xfrm>
        </p:spPr>
        <p:txBody>
          <a:bodyPr>
            <a:noAutofit/>
          </a:bodyPr>
          <a:lstStyle/>
          <a:p>
            <a:pPr marL="0" indent="0" algn="just" rtl="1">
              <a:buNone/>
            </a:pPr>
            <a:r>
              <a:rPr lang="fa-IR" b="1" dirty="0">
                <a:cs typeface="B Nazanin" panose="00000400000000000000" pitchFamily="2" charset="-78"/>
              </a:rPr>
              <a:t>پنجره نخست پس از اجرا</a:t>
            </a:r>
            <a:endParaRPr lang="fa-IR" sz="2400" b="1" dirty="0">
              <a:solidFill>
                <a:srgbClr val="0070C0"/>
              </a:solidFill>
              <a:cs typeface="B Nazanin" panose="00000400000000000000" pitchFamily="2" charset="-78"/>
            </a:endParaRPr>
          </a:p>
        </p:txBody>
      </p:sp>
      <p:sp>
        <p:nvSpPr>
          <p:cNvPr id="4" name="Title 1">
            <a:extLst>
              <a:ext uri="{FF2B5EF4-FFF2-40B4-BE49-F238E27FC236}">
                <a16:creationId xmlns:a16="http://schemas.microsoft.com/office/drawing/2014/main" id="{C71F1A28-CB0C-52C5-74A5-B01BB059C6DA}"/>
              </a:ext>
            </a:extLst>
          </p:cNvPr>
          <p:cNvSpPr txBox="1">
            <a:spLocks/>
          </p:cNvSpPr>
          <p:nvPr/>
        </p:nvSpPr>
        <p:spPr>
          <a:xfrm>
            <a:off x="214604" y="365125"/>
            <a:ext cx="9685176" cy="707895"/>
          </a:xfrm>
          <a:prstGeom prst="rect">
            <a:avLst/>
          </a:prstGeom>
          <a:solidFill>
            <a:schemeClr val="accent1">
              <a:lumMod val="40000"/>
              <a:lumOff val="60000"/>
            </a:schemeClr>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r>
              <a:rPr lang="fa-IR" b="1" dirty="0">
                <a:cs typeface="B Nazanin" panose="00000400000000000000" pitchFamily="2" charset="-78"/>
              </a:rPr>
              <a:t>نرم افزار </a:t>
            </a:r>
            <a:r>
              <a:rPr lang="en-US" b="1" dirty="0">
                <a:cs typeface="B Nazanin" panose="00000400000000000000" pitchFamily="2" charset="-78"/>
              </a:rPr>
              <a:t>MAXQDA</a:t>
            </a:r>
          </a:p>
        </p:txBody>
      </p:sp>
      <p:sp>
        <p:nvSpPr>
          <p:cNvPr id="8" name="Speech Bubble: Rectangle with Corners Rounded 7">
            <a:extLst>
              <a:ext uri="{FF2B5EF4-FFF2-40B4-BE49-F238E27FC236}">
                <a16:creationId xmlns:a16="http://schemas.microsoft.com/office/drawing/2014/main" id="{C9C4C46C-BD3B-6A96-FD5B-289ADE113D52}"/>
              </a:ext>
            </a:extLst>
          </p:cNvPr>
          <p:cNvSpPr/>
          <p:nvPr/>
        </p:nvSpPr>
        <p:spPr>
          <a:xfrm>
            <a:off x="274877" y="4767829"/>
            <a:ext cx="1416869" cy="634150"/>
          </a:xfrm>
          <a:prstGeom prst="wedgeRoundRectCallout">
            <a:avLst>
              <a:gd name="adj1" fmla="val 88861"/>
              <a:gd name="adj2" fmla="val 41223"/>
              <a:gd name="adj3" fmla="val 16667"/>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fa-IR" b="1" dirty="0">
                <a:cs typeface="B Nazanin" panose="00000400000000000000" pitchFamily="2" charset="-78"/>
              </a:rPr>
              <a:t>عنوان پروژه</a:t>
            </a:r>
            <a:endParaRPr lang="en-US" b="1" dirty="0">
              <a:cs typeface="B Nazanin" panose="00000400000000000000" pitchFamily="2" charset="-78"/>
            </a:endParaRPr>
          </a:p>
        </p:txBody>
      </p:sp>
      <p:sp>
        <p:nvSpPr>
          <p:cNvPr id="11" name="Speech Bubble: Rectangle with Corners Rounded 10">
            <a:extLst>
              <a:ext uri="{FF2B5EF4-FFF2-40B4-BE49-F238E27FC236}">
                <a16:creationId xmlns:a16="http://schemas.microsoft.com/office/drawing/2014/main" id="{2B3D60BF-248A-6244-EE2B-E9B352AEA380}"/>
              </a:ext>
            </a:extLst>
          </p:cNvPr>
          <p:cNvSpPr/>
          <p:nvPr/>
        </p:nvSpPr>
        <p:spPr>
          <a:xfrm>
            <a:off x="2837456" y="1346769"/>
            <a:ext cx="1667185" cy="514805"/>
          </a:xfrm>
          <a:prstGeom prst="wedgeRoundRectCallout">
            <a:avLst>
              <a:gd name="adj1" fmla="val -63902"/>
              <a:gd name="adj2" fmla="val 98011"/>
              <a:gd name="adj3" fmla="val 16667"/>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1"/>
            <a:r>
              <a:rPr lang="fa-IR" b="1" dirty="0">
                <a:cs typeface="B Nazanin" panose="00000400000000000000" pitchFamily="2" charset="-78"/>
              </a:rPr>
              <a:t>پروژه جدید</a:t>
            </a:r>
            <a:endParaRPr lang="en-US" b="1" dirty="0">
              <a:cs typeface="B Nazanin" panose="00000400000000000000" pitchFamily="2" charset="-78"/>
            </a:endParaRPr>
          </a:p>
        </p:txBody>
      </p:sp>
      <p:sp>
        <p:nvSpPr>
          <p:cNvPr id="12" name="Speech Bubble: Rectangle with Corners Rounded 11">
            <a:extLst>
              <a:ext uri="{FF2B5EF4-FFF2-40B4-BE49-F238E27FC236}">
                <a16:creationId xmlns:a16="http://schemas.microsoft.com/office/drawing/2014/main" id="{E985E808-85E1-65AC-6FF3-1281C66A1CB6}"/>
              </a:ext>
            </a:extLst>
          </p:cNvPr>
          <p:cNvSpPr/>
          <p:nvPr/>
        </p:nvSpPr>
        <p:spPr>
          <a:xfrm>
            <a:off x="4813010" y="6172003"/>
            <a:ext cx="1416869" cy="634150"/>
          </a:xfrm>
          <a:prstGeom prst="wedgeRoundRectCallout">
            <a:avLst>
              <a:gd name="adj1" fmla="val 80495"/>
              <a:gd name="adj2" fmla="val -62916"/>
              <a:gd name="adj3" fmla="val 16667"/>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fa-IR" b="1" dirty="0">
                <a:cs typeface="B Nazanin" panose="00000400000000000000" pitchFamily="2" charset="-78"/>
              </a:rPr>
              <a:t>ایجاد پروژه</a:t>
            </a:r>
            <a:endParaRPr lang="en-US" b="1" dirty="0">
              <a:cs typeface="B Nazanin" panose="00000400000000000000" pitchFamily="2" charset="-78"/>
            </a:endParaRPr>
          </a:p>
        </p:txBody>
      </p:sp>
      <p:sp>
        <p:nvSpPr>
          <p:cNvPr id="5" name="Rectangle 4">
            <a:extLst>
              <a:ext uri="{FF2B5EF4-FFF2-40B4-BE49-F238E27FC236}">
                <a16:creationId xmlns:a16="http://schemas.microsoft.com/office/drawing/2014/main" id="{3CE50EFD-01D3-EE6C-8002-EA28B38A0D9B}"/>
              </a:ext>
            </a:extLst>
          </p:cNvPr>
          <p:cNvSpPr/>
          <p:nvPr/>
        </p:nvSpPr>
        <p:spPr>
          <a:xfrm>
            <a:off x="10185400" y="0"/>
            <a:ext cx="2006599" cy="6858000"/>
          </a:xfrm>
          <a:prstGeom prst="rect">
            <a:avLst/>
          </a:prstGeom>
          <a:solidFill>
            <a:srgbClr val="EB929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Rounded Corners 5">
            <a:hlinkClick r:id="rId3" action="ppaction://hlinksldjump"/>
            <a:extLst>
              <a:ext uri="{FF2B5EF4-FFF2-40B4-BE49-F238E27FC236}">
                <a16:creationId xmlns:a16="http://schemas.microsoft.com/office/drawing/2014/main" id="{9FD7735D-7C5A-CB58-52E7-4FD3BAC7ABFF}"/>
              </a:ext>
            </a:extLst>
          </p:cNvPr>
          <p:cNvSpPr/>
          <p:nvPr/>
        </p:nvSpPr>
        <p:spPr>
          <a:xfrm>
            <a:off x="10375296" y="95654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DOI</a:t>
            </a:r>
          </a:p>
        </p:txBody>
      </p:sp>
      <p:sp>
        <p:nvSpPr>
          <p:cNvPr id="9" name="Rectangle: Rounded Corners 8">
            <a:hlinkClick r:id="rId4" action="ppaction://hlinksldjump"/>
            <a:extLst>
              <a:ext uri="{FF2B5EF4-FFF2-40B4-BE49-F238E27FC236}">
                <a16:creationId xmlns:a16="http://schemas.microsoft.com/office/drawing/2014/main" id="{9EB8FDFA-69DE-23A2-22BC-9903A9147D43}"/>
              </a:ext>
            </a:extLst>
          </p:cNvPr>
          <p:cNvSpPr/>
          <p:nvPr/>
        </p:nvSpPr>
        <p:spPr>
          <a:xfrm>
            <a:off x="10375296" y="552687"/>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a-IR" sz="1400" b="1" dirty="0">
                <a:solidFill>
                  <a:schemeClr val="bg1"/>
                </a:solidFill>
                <a:cs typeface="B Nazanin" panose="00000400000000000000" pitchFamily="2" charset="-78"/>
              </a:rPr>
              <a:t>معرفی منابع</a:t>
            </a:r>
            <a:endParaRPr lang="en-US" sz="1400" b="1" dirty="0">
              <a:solidFill>
                <a:schemeClr val="bg1"/>
              </a:solidFill>
              <a:cs typeface="B Nazanin" panose="00000400000000000000" pitchFamily="2" charset="-78"/>
            </a:endParaRPr>
          </a:p>
        </p:txBody>
      </p:sp>
      <p:pic>
        <p:nvPicPr>
          <p:cNvPr id="10" name="Picture 9">
            <a:extLst>
              <a:ext uri="{FF2B5EF4-FFF2-40B4-BE49-F238E27FC236}">
                <a16:creationId xmlns:a16="http://schemas.microsoft.com/office/drawing/2014/main" id="{347BAB13-64C9-D232-1C43-0C77A502780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836400" y="50473"/>
            <a:ext cx="273963" cy="410945"/>
          </a:xfrm>
          <a:prstGeom prst="rect">
            <a:avLst/>
          </a:prstGeom>
        </p:spPr>
      </p:pic>
      <p:sp>
        <p:nvSpPr>
          <p:cNvPr id="13" name="TextBox 12">
            <a:extLst>
              <a:ext uri="{FF2B5EF4-FFF2-40B4-BE49-F238E27FC236}">
                <a16:creationId xmlns:a16="http://schemas.microsoft.com/office/drawing/2014/main" id="{FAC13CDB-D75C-1B80-0658-E27F994BBDC0}"/>
              </a:ext>
            </a:extLst>
          </p:cNvPr>
          <p:cNvSpPr txBox="1"/>
          <p:nvPr/>
        </p:nvSpPr>
        <p:spPr>
          <a:xfrm>
            <a:off x="10303814" y="29996"/>
            <a:ext cx="1566454" cy="461665"/>
          </a:xfrm>
          <a:prstGeom prst="rect">
            <a:avLst/>
          </a:prstGeom>
          <a:noFill/>
        </p:spPr>
        <p:txBody>
          <a:bodyPr wrap="none" rtlCol="0">
            <a:spAutoFit/>
          </a:bodyPr>
          <a:lstStyle/>
          <a:p>
            <a:pPr algn="r"/>
            <a:r>
              <a:rPr lang="fa-IR" sz="1200" b="1" dirty="0">
                <a:solidFill>
                  <a:schemeClr val="bg1"/>
                </a:solidFill>
                <a:cs typeface="B Nazanin" panose="00000400000000000000" pitchFamily="2" charset="-78"/>
              </a:rPr>
              <a:t>واحد علوم و تحقیقات</a:t>
            </a:r>
          </a:p>
          <a:p>
            <a:pPr algn="r"/>
            <a:r>
              <a:rPr lang="fa-IR" sz="1200" b="1" dirty="0">
                <a:solidFill>
                  <a:schemeClr val="bg1"/>
                </a:solidFill>
                <a:cs typeface="B Nazanin" panose="00000400000000000000" pitchFamily="2" charset="-78"/>
              </a:rPr>
              <a:t>دانشکده مدیریت و اقتصاد</a:t>
            </a:r>
            <a:endParaRPr lang="en-US" sz="1200" b="1" dirty="0">
              <a:solidFill>
                <a:schemeClr val="bg1"/>
              </a:solidFill>
              <a:cs typeface="B Nazanin" panose="00000400000000000000" pitchFamily="2" charset="-78"/>
            </a:endParaRPr>
          </a:p>
        </p:txBody>
      </p:sp>
      <p:sp>
        <p:nvSpPr>
          <p:cNvPr id="14" name="Rectangle: Rounded Corners 13">
            <a:hlinkClick r:id="rId6" action="ppaction://hlinksldjump"/>
            <a:extLst>
              <a:ext uri="{FF2B5EF4-FFF2-40B4-BE49-F238E27FC236}">
                <a16:creationId xmlns:a16="http://schemas.microsoft.com/office/drawing/2014/main" id="{87FF437B-F41C-A560-9216-1C7AF31D2BE4}"/>
              </a:ext>
            </a:extLst>
          </p:cNvPr>
          <p:cNvSpPr/>
          <p:nvPr/>
        </p:nvSpPr>
        <p:spPr>
          <a:xfrm>
            <a:off x="10375296" y="138580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علم سنجی</a:t>
            </a:r>
            <a:endParaRPr lang="en-US" sz="1400" b="1" dirty="0">
              <a:solidFill>
                <a:schemeClr val="bg1"/>
              </a:solidFill>
              <a:cs typeface="B Nazanin" panose="00000400000000000000" pitchFamily="2" charset="-78"/>
            </a:endParaRPr>
          </a:p>
        </p:txBody>
      </p:sp>
      <p:sp>
        <p:nvSpPr>
          <p:cNvPr id="15" name="Rectangle: Rounded Corners 14">
            <a:hlinkClick r:id="rId7" action="ppaction://hlinksldjump"/>
            <a:extLst>
              <a:ext uri="{FF2B5EF4-FFF2-40B4-BE49-F238E27FC236}">
                <a16:creationId xmlns:a16="http://schemas.microsoft.com/office/drawing/2014/main" id="{537EB5E6-7E87-F04F-8275-4B6F2AA8801C}"/>
              </a:ext>
            </a:extLst>
          </p:cNvPr>
          <p:cNvSpPr/>
          <p:nvPr/>
        </p:nvSpPr>
        <p:spPr>
          <a:xfrm>
            <a:off x="10375296" y="1815066"/>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رتبه بندی نشریات</a:t>
            </a:r>
            <a:endParaRPr lang="en-US" sz="1400" b="1" dirty="0">
              <a:solidFill>
                <a:schemeClr val="bg1"/>
              </a:solidFill>
              <a:cs typeface="B Nazanin" panose="00000400000000000000" pitchFamily="2" charset="-78"/>
            </a:endParaRPr>
          </a:p>
        </p:txBody>
      </p:sp>
      <p:sp>
        <p:nvSpPr>
          <p:cNvPr id="16" name="Rectangle: Rounded Corners 15">
            <a:hlinkClick r:id="rId8" action="ppaction://hlinksldjump"/>
            <a:extLst>
              <a:ext uri="{FF2B5EF4-FFF2-40B4-BE49-F238E27FC236}">
                <a16:creationId xmlns:a16="http://schemas.microsoft.com/office/drawing/2014/main" id="{40DF486A-B4ED-1236-C5C6-8BBAEC8A63B6}"/>
              </a:ext>
            </a:extLst>
          </p:cNvPr>
          <p:cNvSpPr/>
          <p:nvPr/>
        </p:nvSpPr>
        <p:spPr>
          <a:xfrm>
            <a:off x="10375296" y="264309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دریافت مقاله</a:t>
            </a:r>
            <a:endParaRPr lang="en-US" sz="1400" b="1" dirty="0">
              <a:solidFill>
                <a:schemeClr val="bg1"/>
              </a:solidFill>
              <a:cs typeface="B Nazanin" panose="00000400000000000000" pitchFamily="2" charset="-78"/>
            </a:endParaRPr>
          </a:p>
        </p:txBody>
      </p:sp>
      <p:sp>
        <p:nvSpPr>
          <p:cNvPr id="17" name="Rectangle: Rounded Corners 16">
            <a:hlinkClick r:id="rId9" action="ppaction://hlinksldjump"/>
            <a:extLst>
              <a:ext uri="{FF2B5EF4-FFF2-40B4-BE49-F238E27FC236}">
                <a16:creationId xmlns:a16="http://schemas.microsoft.com/office/drawing/2014/main" id="{809D6EDF-8470-6BB7-89FE-D73059F6FEE0}"/>
              </a:ext>
            </a:extLst>
          </p:cNvPr>
          <p:cNvSpPr/>
          <p:nvPr/>
        </p:nvSpPr>
        <p:spPr>
          <a:xfrm>
            <a:off x="10375296" y="305541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سامانه پژوهشیار</a:t>
            </a:r>
            <a:endParaRPr lang="en-US" sz="1400" b="1" dirty="0">
              <a:solidFill>
                <a:schemeClr val="bg1"/>
              </a:solidFill>
              <a:cs typeface="B Nazanin" panose="00000400000000000000" pitchFamily="2" charset="-78"/>
            </a:endParaRPr>
          </a:p>
        </p:txBody>
      </p:sp>
      <p:sp>
        <p:nvSpPr>
          <p:cNvPr id="18" name="Rectangle: Rounded Corners 17">
            <a:hlinkClick r:id="rId10" action="ppaction://hlinksldjump"/>
            <a:extLst>
              <a:ext uri="{FF2B5EF4-FFF2-40B4-BE49-F238E27FC236}">
                <a16:creationId xmlns:a16="http://schemas.microsoft.com/office/drawing/2014/main" id="{A04D6913-8730-F01A-D9DA-272DFE205B0E}"/>
              </a:ext>
            </a:extLst>
          </p:cNvPr>
          <p:cNvSpPr/>
          <p:nvPr/>
        </p:nvSpPr>
        <p:spPr>
          <a:xfrm>
            <a:off x="10375296" y="3476205"/>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شناسه </a:t>
            </a:r>
            <a:r>
              <a:rPr lang="en-US" sz="1400" b="1" dirty="0">
                <a:solidFill>
                  <a:schemeClr val="bg1"/>
                </a:solidFill>
                <a:cs typeface="B Nazanin" panose="00000400000000000000" pitchFamily="2" charset="-78"/>
              </a:rPr>
              <a:t>ORCID</a:t>
            </a:r>
          </a:p>
        </p:txBody>
      </p:sp>
      <p:sp>
        <p:nvSpPr>
          <p:cNvPr id="34" name="Rectangle: Rounded Corners 33">
            <a:hlinkClick r:id="rId11" action="ppaction://hlinksldjump"/>
            <a:extLst>
              <a:ext uri="{FF2B5EF4-FFF2-40B4-BE49-F238E27FC236}">
                <a16:creationId xmlns:a16="http://schemas.microsoft.com/office/drawing/2014/main" id="{8FADD8D2-7755-E1BA-F258-01266FBB74D5}"/>
              </a:ext>
            </a:extLst>
          </p:cNvPr>
          <p:cNvSpPr/>
          <p:nvPr/>
        </p:nvSpPr>
        <p:spPr>
          <a:xfrm>
            <a:off x="10375296" y="3888528"/>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ساختار مقاله</a:t>
            </a:r>
            <a:endParaRPr lang="en-US" sz="1400" b="1" dirty="0">
              <a:solidFill>
                <a:schemeClr val="bg1"/>
              </a:solidFill>
              <a:cs typeface="B Nazanin" panose="00000400000000000000" pitchFamily="2" charset="-78"/>
            </a:endParaRPr>
          </a:p>
        </p:txBody>
      </p:sp>
      <p:sp>
        <p:nvSpPr>
          <p:cNvPr id="35" name="Rectangle: Rounded Corners 34">
            <a:hlinkClick r:id="rId12" action="ppaction://hlinksldjump"/>
            <a:extLst>
              <a:ext uri="{FF2B5EF4-FFF2-40B4-BE49-F238E27FC236}">
                <a16:creationId xmlns:a16="http://schemas.microsoft.com/office/drawing/2014/main" id="{725C4B5F-A42C-BEA1-0295-14BDFD859269}"/>
              </a:ext>
            </a:extLst>
          </p:cNvPr>
          <p:cNvSpPr/>
          <p:nvPr/>
        </p:nvSpPr>
        <p:spPr>
          <a:xfrm>
            <a:off x="10375296" y="43093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ارجاع دهی و نکات مهم</a:t>
            </a:r>
            <a:endParaRPr lang="en-US" sz="1400" b="1" dirty="0">
              <a:solidFill>
                <a:schemeClr val="bg1"/>
              </a:solidFill>
              <a:cs typeface="B Nazanin" panose="00000400000000000000" pitchFamily="2" charset="-78"/>
            </a:endParaRPr>
          </a:p>
        </p:txBody>
      </p:sp>
      <p:sp>
        <p:nvSpPr>
          <p:cNvPr id="36" name="Rectangle: Rounded Corners 35">
            <a:hlinkClick r:id="rId13" action="ppaction://hlinksldjump"/>
            <a:extLst>
              <a:ext uri="{FF2B5EF4-FFF2-40B4-BE49-F238E27FC236}">
                <a16:creationId xmlns:a16="http://schemas.microsoft.com/office/drawing/2014/main" id="{684FA9D3-9BFA-2DBC-8AFC-28DFDB2FD530}"/>
              </a:ext>
            </a:extLst>
          </p:cNvPr>
          <p:cNvSpPr/>
          <p:nvPr/>
        </p:nvSpPr>
        <p:spPr>
          <a:xfrm>
            <a:off x="10375296" y="473011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انواع مقاله</a:t>
            </a:r>
            <a:endParaRPr lang="en-US" sz="1400" b="1" dirty="0">
              <a:solidFill>
                <a:schemeClr val="bg1"/>
              </a:solidFill>
              <a:cs typeface="B Nazanin" panose="00000400000000000000" pitchFamily="2" charset="-78"/>
            </a:endParaRPr>
          </a:p>
        </p:txBody>
      </p:sp>
      <p:sp>
        <p:nvSpPr>
          <p:cNvPr id="37" name="Rectangle: Rounded Corners 36">
            <a:hlinkClick r:id="rId14" action="ppaction://hlinksldjump"/>
            <a:extLst>
              <a:ext uri="{FF2B5EF4-FFF2-40B4-BE49-F238E27FC236}">
                <a16:creationId xmlns:a16="http://schemas.microsoft.com/office/drawing/2014/main" id="{E83FA770-62E6-13D6-A3AC-A65D6A246F4C}"/>
              </a:ext>
            </a:extLst>
          </p:cNvPr>
          <p:cNvSpPr/>
          <p:nvPr/>
        </p:nvSpPr>
        <p:spPr>
          <a:xfrm>
            <a:off x="10375296" y="515090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پذیرش و داوری</a:t>
            </a:r>
            <a:endParaRPr lang="en-US" sz="1400" b="1" dirty="0">
              <a:solidFill>
                <a:schemeClr val="bg1"/>
              </a:solidFill>
              <a:cs typeface="B Nazanin" panose="00000400000000000000" pitchFamily="2" charset="-78"/>
            </a:endParaRPr>
          </a:p>
        </p:txBody>
      </p:sp>
      <p:sp>
        <p:nvSpPr>
          <p:cNvPr id="38" name="Rectangle: Rounded Corners 37">
            <a:hlinkClick r:id="rId15" action="ppaction://hlinksldjump"/>
            <a:extLst>
              <a:ext uri="{FF2B5EF4-FFF2-40B4-BE49-F238E27FC236}">
                <a16:creationId xmlns:a16="http://schemas.microsoft.com/office/drawing/2014/main" id="{874D9890-610C-C061-CCC5-B7C60AC6FDF6}"/>
              </a:ext>
            </a:extLst>
          </p:cNvPr>
          <p:cNvSpPr/>
          <p:nvPr/>
        </p:nvSpPr>
        <p:spPr>
          <a:xfrm>
            <a:off x="10375296" y="5563220"/>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سئو آکادمیک</a:t>
            </a:r>
            <a:endParaRPr lang="en-US" sz="1400" b="1" dirty="0">
              <a:solidFill>
                <a:schemeClr val="bg1"/>
              </a:solidFill>
              <a:cs typeface="B Nazanin" panose="00000400000000000000" pitchFamily="2" charset="-78"/>
            </a:endParaRPr>
          </a:p>
        </p:txBody>
      </p:sp>
      <p:sp>
        <p:nvSpPr>
          <p:cNvPr id="39" name="Rectangle: Rounded Corners 38">
            <a:hlinkClick r:id="rId16" action="ppaction://hlinksldjump"/>
            <a:extLst>
              <a:ext uri="{FF2B5EF4-FFF2-40B4-BE49-F238E27FC236}">
                <a16:creationId xmlns:a16="http://schemas.microsoft.com/office/drawing/2014/main" id="{3797CC5C-BA7D-5CA2-3816-9F152889D723}"/>
              </a:ext>
            </a:extLst>
          </p:cNvPr>
          <p:cNvSpPr/>
          <p:nvPr/>
        </p:nvSpPr>
        <p:spPr>
          <a:xfrm>
            <a:off x="10375297" y="5975540"/>
            <a:ext cx="2006600" cy="347320"/>
          </a:xfrm>
          <a:prstGeom prst="roundRect">
            <a:avLst/>
          </a:prstGeom>
          <a:solidFill>
            <a:schemeClr val="bg1"/>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tx1"/>
                </a:solidFill>
                <a:cs typeface="B Nazanin" panose="00000400000000000000" pitchFamily="2" charset="-78"/>
              </a:rPr>
              <a:t>MaxQDA</a:t>
            </a:r>
            <a:endParaRPr lang="en-US" sz="1400" b="1" dirty="0">
              <a:solidFill>
                <a:schemeClr val="tx1"/>
              </a:solidFill>
              <a:cs typeface="B Nazanin" panose="00000400000000000000" pitchFamily="2" charset="-78"/>
            </a:endParaRPr>
          </a:p>
        </p:txBody>
      </p:sp>
      <p:sp>
        <p:nvSpPr>
          <p:cNvPr id="40" name="Rectangle: Rounded Corners 39">
            <a:hlinkClick r:id="rId17" action="ppaction://hlinksldjump"/>
            <a:extLst>
              <a:ext uri="{FF2B5EF4-FFF2-40B4-BE49-F238E27FC236}">
                <a16:creationId xmlns:a16="http://schemas.microsoft.com/office/drawing/2014/main" id="{C198AFE9-295D-672D-1892-C210D62EB812}"/>
              </a:ext>
            </a:extLst>
          </p:cNvPr>
          <p:cNvSpPr/>
          <p:nvPr/>
        </p:nvSpPr>
        <p:spPr>
          <a:xfrm>
            <a:off x="10375296" y="6396329"/>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fa-IR" sz="1400" b="1" dirty="0">
                <a:solidFill>
                  <a:schemeClr val="bg1"/>
                </a:solidFill>
                <a:cs typeface="B Nazanin" panose="00000400000000000000" pitchFamily="2" charset="-78"/>
              </a:rPr>
              <a:t>روش‌های تحقیق منتخب</a:t>
            </a:r>
            <a:endParaRPr lang="en-US" sz="1400" b="1" dirty="0">
              <a:solidFill>
                <a:schemeClr val="bg1"/>
              </a:solidFill>
              <a:cs typeface="B Nazanin" panose="00000400000000000000" pitchFamily="2" charset="-78"/>
            </a:endParaRPr>
          </a:p>
        </p:txBody>
      </p:sp>
      <p:sp>
        <p:nvSpPr>
          <p:cNvPr id="41" name="Rectangle: Rounded Corners 40">
            <a:hlinkClick r:id="rId7" action="ppaction://hlinksldjump"/>
            <a:extLst>
              <a:ext uri="{FF2B5EF4-FFF2-40B4-BE49-F238E27FC236}">
                <a16:creationId xmlns:a16="http://schemas.microsoft.com/office/drawing/2014/main" id="{CE0CB379-0F79-D0F2-A12F-4882BE597F21}"/>
              </a:ext>
            </a:extLst>
          </p:cNvPr>
          <p:cNvSpPr/>
          <p:nvPr/>
        </p:nvSpPr>
        <p:spPr>
          <a:xfrm>
            <a:off x="10380825" y="2239233"/>
            <a:ext cx="2006600" cy="347320"/>
          </a:xfrm>
          <a:prstGeom prst="roundRect">
            <a:avLst/>
          </a:prstGeom>
          <a:solidFill>
            <a:srgbClr val="E05659"/>
          </a:solidFill>
          <a:ln>
            <a:noFill/>
          </a:ln>
          <a:effectLst>
            <a:outerShdw blurRad="76200" dir="13500000" sy="23000" kx="1200000" algn="b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1"/>
            <a:r>
              <a:rPr lang="en-US" sz="1400" b="1" dirty="0" err="1">
                <a:solidFill>
                  <a:schemeClr val="bg1"/>
                </a:solidFill>
                <a:cs typeface="B Nazanin" panose="00000400000000000000" pitchFamily="2" charset="-78"/>
              </a:rPr>
              <a:t>VOSViewer</a:t>
            </a:r>
            <a:endParaRPr lang="en-US" sz="14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2203056446"/>
      </p:ext>
    </p:extLst>
  </p:cSld>
  <p:clrMapOvr>
    <a:masterClrMapping/>
  </p:clrMapOvr>
  <p:transition spd="med">
    <p:pull/>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6656</TotalTime>
  <Words>10887</Words>
  <Application>Microsoft Office PowerPoint</Application>
  <PresentationFormat>Widescreen</PresentationFormat>
  <Paragraphs>3013</Paragraphs>
  <Slides>132</Slides>
  <Notes>0</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132</vt:i4>
      </vt:variant>
    </vt:vector>
  </HeadingPairs>
  <TitlesOfParts>
    <vt:vector size="145" baseType="lpstr">
      <vt:lpstr>Arial</vt:lpstr>
      <vt:lpstr>B Nazanin</vt:lpstr>
      <vt:lpstr>BYekan</vt:lpstr>
      <vt:lpstr>Calibri</vt:lpstr>
      <vt:lpstr>Calibri Light</vt:lpstr>
      <vt:lpstr>IranNastaliq</vt:lpstr>
      <vt:lpstr>IranSans</vt:lpstr>
      <vt:lpstr>IranSans</vt:lpstr>
      <vt:lpstr>Shabnam</vt:lpstr>
      <vt:lpstr>system-ui</vt:lpstr>
      <vt:lpstr>Tahoma</vt:lpstr>
      <vt:lpstr>Wingdings</vt:lpstr>
      <vt:lpstr>Office Theme</vt:lpstr>
      <vt:lpstr>PowerPoint Presentation</vt:lpstr>
      <vt:lpstr>معرفی منابع » منابع فارسی</vt:lpstr>
      <vt:lpstr>معرفی منابع » منابع فارسی</vt:lpstr>
      <vt:lpstr>معرفی منابع » منابع فارسی</vt:lpstr>
      <vt:lpstr>معرفی منابع » منابع فارسی</vt:lpstr>
      <vt:lpstr>معرفی منابع » منابع فارسی</vt:lpstr>
      <vt:lpstr>معرفی منابع » منابع فارسی</vt:lpstr>
      <vt:lpstr>معرفی منابع » منابع فارسی</vt:lpstr>
      <vt:lpstr>معرفی منابع » منابع فارسی</vt:lpstr>
      <vt:lpstr>معرفی منابع » منابع انگلیسی</vt:lpstr>
      <vt:lpstr>معرفی منابع » منابع انگلیسی</vt:lpstr>
      <vt:lpstr>معرفی منابع » منابع انگلیسی</vt:lpstr>
      <vt:lpstr>معرفی منابع » منابع انگلیسی</vt:lpstr>
      <vt:lpstr>شناسه DOI</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رتبه بندی نشریات</vt:lpstr>
      <vt:lpstr>رتبه بندی نشریات » دانشگاه آزاد اسلامی</vt:lpstr>
      <vt:lpstr>رتبه بندی نشریات » وزارت عتف</vt:lpstr>
      <vt:lpstr>رتبه بندی نشریات » impactfactor.ir</vt:lpstr>
      <vt:lpstr>رتبه بندی نشریات » ISC</vt:lpstr>
      <vt:lpstr>رتبه بندی نشریات  » SJR</vt:lpstr>
      <vt:lpstr>رتبه بندی نشریات » SJR</vt:lpstr>
      <vt:lpstr>رتبه بندی نشریات » SJR</vt:lpstr>
      <vt:lpstr>رتبه بندی نشریات » JCR</vt:lpstr>
      <vt:lpstr>نرم افزارVOSviewer</vt:lpstr>
      <vt:lpstr>نرم افزارVOSviewer</vt:lpstr>
      <vt:lpstr>نرم افزارVOSviewer</vt:lpstr>
      <vt:lpstr>نرم افزارVOSviewer</vt:lpstr>
      <vt:lpstr>نرم افزارVOSviewer</vt:lpstr>
      <vt:lpstr>نرم افزارVOSviewer</vt:lpstr>
      <vt:lpstr>نرم افزارVOSviewer</vt:lpstr>
      <vt:lpstr>نرم افزارVOSviewer</vt:lpstr>
      <vt:lpstr>نرم افزارVOSviewer</vt:lpstr>
      <vt:lpstr>نرم افزارVOSviewer</vt:lpstr>
      <vt:lpstr>نرم افزارVOSviewer</vt:lpstr>
      <vt:lpstr>نرم افزارVOSviewer</vt:lpstr>
      <vt:lpstr>نرم افزارVOSviewer</vt:lpstr>
      <vt:lpstr>نرم افزارVOSviewer</vt:lpstr>
      <vt:lpstr>نرم افزارVOSviewer</vt:lpstr>
      <vt:lpstr>نرم افزارVOSviewer</vt:lpstr>
      <vt:lpstr>دریافت مقاله » از طریق sci-hub.iu</vt:lpstr>
      <vt:lpstr>دریافت مقاله » از طریق sci-hub.iu</vt:lpstr>
      <vt:lpstr>دریافت مقاله » از طریق سامانه آموزشیار</vt:lpstr>
      <vt:lpstr>دریافت مقاله » از طریق سامانه آموزشیار</vt:lpstr>
      <vt:lpstr>دریافت مقاله » از طریق سامانه آموزشیار</vt:lpstr>
      <vt:lpstr>سامانه پژوهشیار</vt:lpstr>
      <vt:lpstr>شناسه ORCID</vt:lpstr>
      <vt:lpstr>شناسه ORCID</vt:lpstr>
      <vt:lpstr>ساختار مقاله</vt:lpstr>
      <vt:lpstr>ارجاع دهی Reference (Citation Style)</vt:lpstr>
      <vt:lpstr>ارجاع دهی Reference</vt:lpstr>
      <vt:lpstr>ارجاع دهی Reference</vt:lpstr>
      <vt:lpstr>ارجاع دهی در word</vt:lpstr>
      <vt:lpstr>ارجاع دهی در word</vt:lpstr>
      <vt:lpstr>ارجاع دهی در word</vt:lpstr>
      <vt:lpstr>ارجاع دهی Reference</vt:lpstr>
      <vt:lpstr>نکات مهم تدوین مقاله »   نرم افزار Mendeley</vt:lpstr>
      <vt:lpstr>نکات مهم تدوین مقاله »   نرم افزار Mendeley</vt:lpstr>
      <vt:lpstr>نکات مهم تدوین مقاله »   نرم افزار Mendeley</vt:lpstr>
      <vt:lpstr>نکات مهم تدوین مقاله »   نرم افزار Mendeley</vt:lpstr>
      <vt:lpstr>نکات مهم تدوین مقاله »   نرم افزار Mendeley</vt:lpstr>
      <vt:lpstr>نکات مهم تدوین مقاله »   نرم افزار Mendeley</vt:lpstr>
      <vt:lpstr>نکات مهم تدوین مقاله »  خلاصه سازی متن</vt:lpstr>
      <vt:lpstr>نکات مهم تدوین مقاله »   https://grammarly.com</vt:lpstr>
      <vt:lpstr>نکات مهم تدوین مقاله »   https://grammarly.com</vt:lpstr>
      <vt:lpstr>نکات مهم تدوین مقاله » ارجاع معتبر</vt:lpstr>
      <vt:lpstr>نکات مهم تدوین مقاله » نکات شکلی</vt:lpstr>
      <vt:lpstr>انواع مقاله</vt:lpstr>
      <vt:lpstr>انواع مقاله</vt:lpstr>
      <vt:lpstr>انواع مقاله</vt:lpstr>
      <vt:lpstr>انواع مقاله</vt:lpstr>
      <vt:lpstr>انواع مقاله</vt:lpstr>
      <vt:lpstr>فرآیند پذیرش و داوری مقاله » Taylor &amp; Francis</vt:lpstr>
      <vt:lpstr>فرآیند پذیرش و داوری مقاله » انواع داوری</vt:lpstr>
      <vt:lpstr>سئو آکادمیک » افزاریش رویت پذیری مقالات علمی</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dc:creator>
  <cp:lastModifiedBy>H</cp:lastModifiedBy>
  <cp:revision>597</cp:revision>
  <dcterms:created xsi:type="dcterms:W3CDTF">2023-05-12T11:02:10Z</dcterms:created>
  <dcterms:modified xsi:type="dcterms:W3CDTF">2023-12-28T19:49:06Z</dcterms:modified>
</cp:coreProperties>
</file>