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322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8" r:id="rId13"/>
    <p:sldId id="317" r:id="rId14"/>
    <p:sldId id="319" r:id="rId15"/>
    <p:sldId id="320" r:id="rId16"/>
    <p:sldId id="321" r:id="rId17"/>
    <p:sldId id="308" r:id="rId18"/>
    <p:sldId id="304" r:id="rId19"/>
    <p:sldId id="305" r:id="rId20"/>
    <p:sldId id="306" r:id="rId21"/>
    <p:sldId id="307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6" r:id="rId31"/>
    <p:sldId id="337" r:id="rId32"/>
    <p:sldId id="338" r:id="rId33"/>
    <p:sldId id="331" r:id="rId34"/>
    <p:sldId id="332" r:id="rId35"/>
    <p:sldId id="333" r:id="rId36"/>
    <p:sldId id="334" r:id="rId37"/>
    <p:sldId id="335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" initials="H" lastIdx="1" clrIdx="0">
    <p:extLst>
      <p:ext uri="{19B8F6BF-5375-455C-9EA6-DF929625EA0E}">
        <p15:presenceInfo xmlns:p15="http://schemas.microsoft.com/office/powerpoint/2012/main" userId="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600"/>
    <a:srgbClr val="2981C9"/>
    <a:srgbClr val="F1F1F1"/>
    <a:srgbClr val="2B87D3"/>
    <a:srgbClr val="20639B"/>
    <a:srgbClr val="569FDC"/>
    <a:srgbClr val="EDB1B2"/>
    <a:srgbClr val="E58F91"/>
    <a:srgbClr val="1A507C"/>
    <a:srgbClr val="1C5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C287D-0F11-1C8A-FD5F-73041D463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F708F-327D-D293-3A07-C10B4E0BE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EF018-8D97-1F7C-3688-80A02E997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02748-4998-1D1C-474E-7C1B7219D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CC42F-DC0C-5E03-7AC2-6341D1D69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2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89D5-AAAA-0690-AD70-D6A70BE2B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C76D66-8E5A-1C0C-DA6F-474D1E44D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9C04C-A56A-CC30-8786-7DE326DE0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EC389-695D-8DE6-C895-F2931D2A4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EBF3D-EAA2-D3CF-A12A-D8DE4AFF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211C50-E5F2-5701-A307-8828456EE3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99C64D-FB95-7D0D-2CF9-5186E9F20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597B8-B7F1-9749-B838-AA1F9FEDC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2CC37-9CD1-E4B4-0FDB-A4FC68493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54168-EBE3-ECB8-2E43-5C87F65F4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64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C5D6F-29A2-3AA9-BADE-F51B8F884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33A75-D833-D258-2420-AC6154027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49120-1969-878C-ECC8-62B7BC9A0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A85F99-7D4A-577B-38DF-11440B428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8B8C8-7176-996F-40E3-8F58BE239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5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E9D7C-D0A1-F419-866E-26144535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359A4-B1A7-A9E5-BEE2-D7670BD4E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941AF-3468-6430-2CB3-DEDCE250D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FC2FB-A6F5-4F30-F20D-E67C365D3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DC9C5-1C8E-9779-ECBD-32854A123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6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2EB2C-19EF-CC09-4222-3AD6EDF7D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08F2E-34EF-50B8-A8C9-FD59F443F7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29B8FF-1B68-76A3-5803-40A0B32DF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9C31A6-C137-5093-3320-DC86FACE4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0706DC-CDE9-CC5B-2AC5-634440141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A976C6-CD0A-B938-ADAA-7B15C2CBD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5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7C948-636E-F397-B65F-3CFCBABB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75E1C-DD0F-42BD-7220-66D0E962F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155A7-B7F1-2A98-62F6-4A1105534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91CC78-FDCC-E9BB-91AB-9B4B072FE9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8B7DDE-1E2A-764F-2432-37668284C1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61609A-4F1A-85B9-84C5-D3220F243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DF0C08-5CC0-2D3D-D8DC-D0E36968F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AB2243-3E6E-2D9F-3FD8-2D4A62CEC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5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B541E-27EE-E4E9-4480-32E7F65CC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8A6DEB-3D50-AFA7-6A28-D5EF43ED9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540119-3FBE-8F57-1DA9-7ED56CF4E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CD8EEF-AB83-EE78-0225-7EDFE9DE3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1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F76296-9BAB-97C4-7DC5-7E4B9A231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6B6BD1-1FF7-2C47-E224-F069CE023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4703B-FCAF-10FF-6745-555D9EE8E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8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258AE-053B-644C-6181-B46C5BF33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97F8B-C9F4-7D40-7BA2-59207562B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A312D-8F42-535E-3679-6729547B2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C1EB4-5F4E-6321-682F-DABCEDF0D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57D80-C303-C504-E160-3268E0800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97656-12AB-5FD1-8119-F04574DD2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26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EEB96-A7C6-FED6-8A1F-9C4C3D3F8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D892C5-4528-B6BE-E465-B9667A0515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B76BB6-E8C1-3203-843B-7293DFD89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639C55-8119-AF4D-26CC-7CA447F7F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DF66C4-DA8A-32F7-DC60-F939CA8B8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5B069-044D-309C-A24F-B49346B8A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7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7E848F-3734-93DE-80D0-824EB835F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E2302-97F1-AA06-5EDA-D89C202DA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0DD3D-D094-D754-88A1-F8587AA21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2615F-5D92-49C7-94C5-3BDA1D56AB21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BB77C-E77F-F5BC-5ACB-46E09EFD8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0B3EE-11BA-FC22-C16A-AF5842FDF2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31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15.wmf"/><Relationship Id="rId7" Type="http://schemas.openxmlformats.org/officeDocument/2006/relationships/slide" Target="slide17.xml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443514-4E7E-B138-8E98-6F2AF6695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9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52C42EF-2957-95E4-9CC1-FBE856CF7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102" y="1382160"/>
            <a:ext cx="9242063" cy="61613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4F98DC2-C6A7-241B-C78E-C50FECD242B3}"/>
              </a:ext>
            </a:extLst>
          </p:cNvPr>
          <p:cNvSpPr/>
          <p:nvPr/>
        </p:nvSpPr>
        <p:spPr>
          <a:xfrm>
            <a:off x="3970868" y="5631780"/>
            <a:ext cx="2726267" cy="612648"/>
          </a:xfrm>
          <a:prstGeom prst="wedgeRoundRectCallout">
            <a:avLst>
              <a:gd name="adj1" fmla="val 62431"/>
              <a:gd name="adj2" fmla="val -93663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گزینه های پاسخ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16C3D0FF-E168-885C-E807-42127183E9B8}"/>
              </a:ext>
            </a:extLst>
          </p:cNvPr>
          <p:cNvSpPr/>
          <p:nvPr/>
        </p:nvSpPr>
        <p:spPr>
          <a:xfrm>
            <a:off x="4738446" y="2937379"/>
            <a:ext cx="1679288" cy="612648"/>
          </a:xfrm>
          <a:prstGeom prst="wedgeRoundRectCallout">
            <a:avLst>
              <a:gd name="adj1" fmla="val 109320"/>
              <a:gd name="adj2" fmla="val 30619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متن سوال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E98EA48-4886-76D2-A749-B3414D27FCEE}"/>
              </a:ext>
            </a:extLst>
          </p:cNvPr>
          <p:cNvSpPr/>
          <p:nvPr/>
        </p:nvSpPr>
        <p:spPr>
          <a:xfrm>
            <a:off x="862481" y="4412961"/>
            <a:ext cx="1679288" cy="612648"/>
          </a:xfrm>
          <a:prstGeom prst="wedgeRoundRectCallout">
            <a:avLst>
              <a:gd name="adj1" fmla="val 71002"/>
              <a:gd name="adj2" fmla="val -10840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پیش نمایش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DD4F10-6E70-1D2C-3D48-CC2F22CF26D0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hlinkClick r:id="rId3" action="ppaction://hlinksldjump"/>
            <a:extLst>
              <a:ext uri="{FF2B5EF4-FFF2-40B4-BE49-F238E27FC236}">
                <a16:creationId xmlns:a16="http://schemas.microsoft.com/office/drawing/2014/main" id="{5EADB9B6-8AF7-FF9D-0F72-CC19BA8D53CA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4" action="ppaction://hlinksldjump"/>
            <a:extLst>
              <a:ext uri="{FF2B5EF4-FFF2-40B4-BE49-F238E27FC236}">
                <a16:creationId xmlns:a16="http://schemas.microsoft.com/office/drawing/2014/main" id="{D7A43E70-85B7-D863-24C5-E9B9DA590DE3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DE0B7AA-876E-8660-E981-5B8D1B189A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1B96533-75A1-04A9-C127-5AF6AEB86A9B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6" action="ppaction://hlinksldjump"/>
            <a:extLst>
              <a:ext uri="{FF2B5EF4-FFF2-40B4-BE49-F238E27FC236}">
                <a16:creationId xmlns:a16="http://schemas.microsoft.com/office/drawing/2014/main" id="{C05825CB-87B1-10AD-D0B6-E3B3565DD0BA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7" action="ppaction://hlinksldjump"/>
            <a:extLst>
              <a:ext uri="{FF2B5EF4-FFF2-40B4-BE49-F238E27FC236}">
                <a16:creationId xmlns:a16="http://schemas.microsoft.com/office/drawing/2014/main" id="{6E6FEBAE-5FC7-9316-7BC2-EEBD1400A54E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712052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825FC7-0146-44F4-9B69-2A19E80B5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92" y="1382160"/>
            <a:ext cx="9306930" cy="62046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16C3D0FF-E168-885C-E807-42127183E9B8}"/>
              </a:ext>
            </a:extLst>
          </p:cNvPr>
          <p:cNvSpPr/>
          <p:nvPr/>
        </p:nvSpPr>
        <p:spPr>
          <a:xfrm>
            <a:off x="2870200" y="2816352"/>
            <a:ext cx="2032001" cy="612648"/>
          </a:xfrm>
          <a:prstGeom prst="wedgeRoundRectCallout">
            <a:avLst>
              <a:gd name="adj1" fmla="val 56403"/>
              <a:gd name="adj2" fmla="val -104815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تنظیمات پرسشنامه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9EAF54-71CF-CF8B-5E10-D6CCFAA7FE0B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hlinkClick r:id="rId3" action="ppaction://hlinksldjump"/>
            <a:extLst>
              <a:ext uri="{FF2B5EF4-FFF2-40B4-BE49-F238E27FC236}">
                <a16:creationId xmlns:a16="http://schemas.microsoft.com/office/drawing/2014/main" id="{196B4E11-0F26-8818-B03B-0EB205C9141C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4" action="ppaction://hlinksldjump"/>
            <a:extLst>
              <a:ext uri="{FF2B5EF4-FFF2-40B4-BE49-F238E27FC236}">
                <a16:creationId xmlns:a16="http://schemas.microsoft.com/office/drawing/2014/main" id="{BE08B8A9-BB1E-22CE-1DDB-E34452310096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BAAB7FF-C925-F808-8C72-96D82D81B7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9BDDDC8-51AE-98EF-FB86-B2D1B95E6F97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6" action="ppaction://hlinksldjump"/>
            <a:extLst>
              <a:ext uri="{FF2B5EF4-FFF2-40B4-BE49-F238E27FC236}">
                <a16:creationId xmlns:a16="http://schemas.microsoft.com/office/drawing/2014/main" id="{04BEFFA0-A72A-2C0F-F0BA-604021F7EE2F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7" action="ppaction://hlinksldjump"/>
            <a:extLst>
              <a:ext uri="{FF2B5EF4-FFF2-40B4-BE49-F238E27FC236}">
                <a16:creationId xmlns:a16="http://schemas.microsoft.com/office/drawing/2014/main" id="{94EC706C-5143-D0DF-6D0C-472A1A0228E6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0053524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37F6E0-9DBE-9DA9-0ACC-379C8ED7A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02" y="1382160"/>
            <a:ext cx="9300779" cy="62005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16C3D0FF-E168-885C-E807-42127183E9B8}"/>
              </a:ext>
            </a:extLst>
          </p:cNvPr>
          <p:cNvSpPr/>
          <p:nvPr/>
        </p:nvSpPr>
        <p:spPr>
          <a:xfrm>
            <a:off x="2362200" y="2816352"/>
            <a:ext cx="2032001" cy="612648"/>
          </a:xfrm>
          <a:prstGeom prst="wedgeRoundRectCallout">
            <a:avLst>
              <a:gd name="adj1" fmla="val 56403"/>
              <a:gd name="adj2" fmla="val -104815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ارسال لینک پرسشنامه به جامعه هدف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2CE9DD-62A8-0F27-5527-33FB72A8CF77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hlinkClick r:id="rId3" action="ppaction://hlinksldjump"/>
            <a:extLst>
              <a:ext uri="{FF2B5EF4-FFF2-40B4-BE49-F238E27FC236}">
                <a16:creationId xmlns:a16="http://schemas.microsoft.com/office/drawing/2014/main" id="{76207CA6-5335-F7C9-CBD7-64DCE2578087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81E8FB58-4495-D1D4-29AF-F17CD5841BA9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5DC64AF-877D-C809-9CE8-7FCADBF894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CFDC12A-7CD0-CEFB-02C5-9F28693E865B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843651F6-DD92-D5F7-2693-1BC08DB22997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73D8E92A-9500-B743-B722-D8C0909C6042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1511023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37F6E0-9DBE-9DA9-0ACC-379C8ED7A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02" y="1382160"/>
            <a:ext cx="9300779" cy="62005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16C3D0FF-E168-885C-E807-42127183E9B8}"/>
              </a:ext>
            </a:extLst>
          </p:cNvPr>
          <p:cNvSpPr/>
          <p:nvPr/>
        </p:nvSpPr>
        <p:spPr>
          <a:xfrm>
            <a:off x="214603" y="2934885"/>
            <a:ext cx="1334797" cy="612648"/>
          </a:xfrm>
          <a:prstGeom prst="wedgeRoundRectCallout">
            <a:avLst>
              <a:gd name="adj1" fmla="val 58442"/>
              <a:gd name="adj2" fmla="val -142128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فعال سازی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فرم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87C94921-D677-4140-D432-14B5022A2558}"/>
              </a:ext>
            </a:extLst>
          </p:cNvPr>
          <p:cNvSpPr/>
          <p:nvPr/>
        </p:nvSpPr>
        <p:spPr>
          <a:xfrm>
            <a:off x="2027219" y="2914903"/>
            <a:ext cx="1334797" cy="612648"/>
          </a:xfrm>
          <a:prstGeom prst="wedgeRoundRectCallout">
            <a:avLst>
              <a:gd name="adj1" fmla="val -42412"/>
              <a:gd name="adj2" fmla="val -137982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پیش نمایش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فرم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C20603-4C5B-7C43-A607-73F3ABCE1A5A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rId3" action="ppaction://hlinksldjump"/>
            <a:extLst>
              <a:ext uri="{FF2B5EF4-FFF2-40B4-BE49-F238E27FC236}">
                <a16:creationId xmlns:a16="http://schemas.microsoft.com/office/drawing/2014/main" id="{5B643DD5-F9F7-67B4-799E-227E63661376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4" action="ppaction://hlinksldjump"/>
            <a:extLst>
              <a:ext uri="{FF2B5EF4-FFF2-40B4-BE49-F238E27FC236}">
                <a16:creationId xmlns:a16="http://schemas.microsoft.com/office/drawing/2014/main" id="{DB3247EB-D36F-1C15-8FF8-15E990D23480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4049309-E70C-F3B8-390F-2B7DCC07BF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DE5B40A-278B-D6B3-9751-847FE50AD1B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6" action="ppaction://hlinksldjump"/>
            <a:extLst>
              <a:ext uri="{FF2B5EF4-FFF2-40B4-BE49-F238E27FC236}">
                <a16:creationId xmlns:a16="http://schemas.microsoft.com/office/drawing/2014/main" id="{8450FFF2-4509-55B0-4DDE-4363CD33A21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7" action="ppaction://hlinksldjump"/>
            <a:extLst>
              <a:ext uri="{FF2B5EF4-FFF2-40B4-BE49-F238E27FC236}">
                <a16:creationId xmlns:a16="http://schemas.microsoft.com/office/drawing/2014/main" id="{A7E23E9C-AA5A-5BAE-9E54-95B0A610DA56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3995508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C5909AF-5490-6F8D-0396-F180556A4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19" y="1226220"/>
            <a:ext cx="9811484" cy="6540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87C94921-D677-4140-D432-14B5022A2558}"/>
              </a:ext>
            </a:extLst>
          </p:cNvPr>
          <p:cNvSpPr/>
          <p:nvPr/>
        </p:nvSpPr>
        <p:spPr>
          <a:xfrm>
            <a:off x="2489201" y="1107570"/>
            <a:ext cx="1668682" cy="612648"/>
          </a:xfrm>
          <a:prstGeom prst="wedgeRoundRectCallout">
            <a:avLst>
              <a:gd name="adj1" fmla="val 35218"/>
              <a:gd name="adj2" fmla="val 121830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گزارش موارد دریافتی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30F2E38-49E9-80EE-DDD7-731B2FEAE829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rId3" action="ppaction://hlinksldjump"/>
            <a:extLst>
              <a:ext uri="{FF2B5EF4-FFF2-40B4-BE49-F238E27FC236}">
                <a16:creationId xmlns:a16="http://schemas.microsoft.com/office/drawing/2014/main" id="{F5784667-DB23-ACDB-B9E8-FC6B395D9FD3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4" action="ppaction://hlinksldjump"/>
            <a:extLst>
              <a:ext uri="{FF2B5EF4-FFF2-40B4-BE49-F238E27FC236}">
                <a16:creationId xmlns:a16="http://schemas.microsoft.com/office/drawing/2014/main" id="{C5007696-A2F9-3EA5-71C8-00015B39A7A1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83326CA-5554-9C3D-49E0-5544FDA4C7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92E025F-BB69-E396-915B-348E13AB1D4D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6" action="ppaction://hlinksldjump"/>
            <a:extLst>
              <a:ext uri="{FF2B5EF4-FFF2-40B4-BE49-F238E27FC236}">
                <a16:creationId xmlns:a16="http://schemas.microsoft.com/office/drawing/2014/main" id="{E94B7C28-5CCD-05F0-A651-70FBEA4F8856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7" action="ppaction://hlinksldjump"/>
            <a:extLst>
              <a:ext uri="{FF2B5EF4-FFF2-40B4-BE49-F238E27FC236}">
                <a16:creationId xmlns:a16="http://schemas.microsoft.com/office/drawing/2014/main" id="{1C419987-A9A4-0E0C-E976-9B932FA81C13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1668960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BAAB5E-BF4A-FC9B-4A7B-DF7A867F7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86" y="1099682"/>
            <a:ext cx="8611381" cy="57409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87C94921-D677-4140-D432-14B5022A2558}"/>
              </a:ext>
            </a:extLst>
          </p:cNvPr>
          <p:cNvSpPr/>
          <p:nvPr/>
        </p:nvSpPr>
        <p:spPr>
          <a:xfrm>
            <a:off x="2192868" y="1075836"/>
            <a:ext cx="1668682" cy="612648"/>
          </a:xfrm>
          <a:prstGeom prst="wedgeRoundRectCallout">
            <a:avLst>
              <a:gd name="adj1" fmla="val 50947"/>
              <a:gd name="adj2" fmla="val 85899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گزارش موارد دریافتی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E372FB83-F221-58DD-88DE-5FF688B95E8A}"/>
              </a:ext>
            </a:extLst>
          </p:cNvPr>
          <p:cNvSpPr/>
          <p:nvPr/>
        </p:nvSpPr>
        <p:spPr>
          <a:xfrm>
            <a:off x="1879601" y="2371236"/>
            <a:ext cx="1668682" cy="612648"/>
          </a:xfrm>
          <a:prstGeom prst="wedgeRoundRectCallout">
            <a:avLst>
              <a:gd name="adj1" fmla="val 62109"/>
              <a:gd name="adj2" fmla="val -78556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نمودار تحلیلی داده های دریافتی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880CC4-FBDC-1E99-A34A-69E4E2E1FBD1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rId3" action="ppaction://hlinksldjump"/>
            <a:extLst>
              <a:ext uri="{FF2B5EF4-FFF2-40B4-BE49-F238E27FC236}">
                <a16:creationId xmlns:a16="http://schemas.microsoft.com/office/drawing/2014/main" id="{3BE5457A-692D-CB26-6D57-5EF0711D5EB8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4" action="ppaction://hlinksldjump"/>
            <a:extLst>
              <a:ext uri="{FF2B5EF4-FFF2-40B4-BE49-F238E27FC236}">
                <a16:creationId xmlns:a16="http://schemas.microsoft.com/office/drawing/2014/main" id="{62380E0A-9D39-5D9C-D679-B8ECF5E4512B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9EE48D4-642D-25A5-1589-3E72EC6C51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C6B22AC-E311-9AC4-D6A5-972899FB080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6" action="ppaction://hlinksldjump"/>
            <a:extLst>
              <a:ext uri="{FF2B5EF4-FFF2-40B4-BE49-F238E27FC236}">
                <a16:creationId xmlns:a16="http://schemas.microsoft.com/office/drawing/2014/main" id="{3FA86531-2A8F-49C4-5495-90D7DDE040A7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7" action="ppaction://hlinksldjump"/>
            <a:extLst>
              <a:ext uri="{FF2B5EF4-FFF2-40B4-BE49-F238E27FC236}">
                <a16:creationId xmlns:a16="http://schemas.microsoft.com/office/drawing/2014/main" id="{8AD3896A-D908-7F70-B752-E5ADB27EE9A3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8967911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90649E0-EAD3-DEF3-AE7B-4BC2DD160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25" y="1226220"/>
            <a:ext cx="9687755" cy="64585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87C94921-D677-4140-D432-14B5022A2558}"/>
              </a:ext>
            </a:extLst>
          </p:cNvPr>
          <p:cNvSpPr/>
          <p:nvPr/>
        </p:nvSpPr>
        <p:spPr>
          <a:xfrm>
            <a:off x="2192868" y="1281309"/>
            <a:ext cx="1668682" cy="612648"/>
          </a:xfrm>
          <a:prstGeom prst="wedgeRoundRectCallout">
            <a:avLst>
              <a:gd name="adj1" fmla="val 50947"/>
              <a:gd name="adj2" fmla="val 85899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گزارش موارد دریافتی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E372FB83-F221-58DD-88DE-5FF688B95E8A}"/>
              </a:ext>
            </a:extLst>
          </p:cNvPr>
          <p:cNvSpPr/>
          <p:nvPr/>
        </p:nvSpPr>
        <p:spPr>
          <a:xfrm>
            <a:off x="1989667" y="2777292"/>
            <a:ext cx="1668682" cy="612648"/>
          </a:xfrm>
          <a:prstGeom prst="wedgeRoundRectCallout">
            <a:avLst>
              <a:gd name="adj1" fmla="val 106759"/>
              <a:gd name="adj2" fmla="val -64736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جدول نتایج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911BBF79-781F-14A8-4364-29CB8D320EA9}"/>
              </a:ext>
            </a:extLst>
          </p:cNvPr>
          <p:cNvSpPr/>
          <p:nvPr/>
        </p:nvSpPr>
        <p:spPr>
          <a:xfrm>
            <a:off x="7001933" y="1281309"/>
            <a:ext cx="1668682" cy="1109564"/>
          </a:xfrm>
          <a:prstGeom prst="wedgeRoundRectCallout">
            <a:avLst>
              <a:gd name="adj1" fmla="val 70735"/>
              <a:gd name="adj2" fmla="val 82398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خروجی اکسل جهت استفاده در نرم افزار تحلیلی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100561EC-2BBE-A58E-5BC5-596D5F65B7ED}"/>
              </a:ext>
            </a:extLst>
          </p:cNvPr>
          <p:cNvSpPr/>
          <p:nvPr/>
        </p:nvSpPr>
        <p:spPr>
          <a:xfrm>
            <a:off x="3776133" y="5743243"/>
            <a:ext cx="2114110" cy="612648"/>
          </a:xfrm>
          <a:prstGeom prst="wedgeRoundRectCallout">
            <a:avLst>
              <a:gd name="adj1" fmla="val -1849"/>
              <a:gd name="adj2" fmla="val -135218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اطلاعات دریافت شده از طریق پرسشنامه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11A767-EAD0-060E-4CFB-FF053C7775EF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hlinkClick r:id="rId3" action="ppaction://hlinksldjump"/>
            <a:extLst>
              <a:ext uri="{FF2B5EF4-FFF2-40B4-BE49-F238E27FC236}">
                <a16:creationId xmlns:a16="http://schemas.microsoft.com/office/drawing/2014/main" id="{60558458-612E-0F2B-30A9-2AB0DFAFA0E5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4" action="ppaction://hlinksldjump"/>
            <a:extLst>
              <a:ext uri="{FF2B5EF4-FFF2-40B4-BE49-F238E27FC236}">
                <a16:creationId xmlns:a16="http://schemas.microsoft.com/office/drawing/2014/main" id="{728F9991-71D5-E2E9-9FD4-BE653FB8C4C4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F02644A-087E-8874-ED3C-62F1CB98FA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3459B9B-75F3-CC35-72D0-82CF63002812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6" action="ppaction://hlinksldjump"/>
            <a:extLst>
              <a:ext uri="{FF2B5EF4-FFF2-40B4-BE49-F238E27FC236}">
                <a16:creationId xmlns:a16="http://schemas.microsoft.com/office/drawing/2014/main" id="{1328A663-FB7D-25E5-F225-FD360A9C3D47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7" action="ppaction://hlinksldjump"/>
            <a:extLst>
              <a:ext uri="{FF2B5EF4-FFF2-40B4-BE49-F238E27FC236}">
                <a16:creationId xmlns:a16="http://schemas.microsoft.com/office/drawing/2014/main" id="{064EF7C4-E223-9ACE-EF61-B292F215195B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9110978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مدلیابی معادلات ساختاری</a:t>
            </a:r>
            <a:r>
              <a:rPr lang="en-US" sz="2800" b="1" dirty="0">
                <a:cs typeface="B Nazanin" panose="00000400000000000000" pitchFamily="2" charset="-78"/>
              </a:rPr>
              <a:t>Structural Equation Model (SEM)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روش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مدل‌یابی معادلات ساختاری </a:t>
            </a:r>
            <a:r>
              <a:rPr lang="fa-IR" sz="2400" b="1" dirty="0">
                <a:cs typeface="B Nazanin" panose="00000400000000000000" pitchFamily="2" charset="-78"/>
              </a:rPr>
              <a:t>برای ساخت مدل استفاده نمی‌شود، بلکه برای ارزیابی و اعتبارسنجی مدل کاربرد دارد. 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پژوهشگر باید یک مدل اولیه را ترسیم کند، سپس با استفاده از این روش به اعتبارسنجی مدل بپردازد (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با آزمایش داده های ورودی</a:t>
            </a:r>
            <a:r>
              <a:rPr lang="fa-IR" sz="2400" b="1" dirty="0">
                <a:cs typeface="B Nazanin" panose="00000400000000000000" pitchFamily="2" charset="-78"/>
              </a:rPr>
              <a:t>).</a:t>
            </a:r>
          </a:p>
          <a:p>
            <a:pPr marL="0" indent="0" algn="just" rtl="1">
              <a:buNone/>
            </a:pP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یک مدل معادلات ساختاری از دو مولفه تشکیل شده است: </a:t>
            </a: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مدل ساختاری (بیان ساختار علّی بین متغیرهای پنهان)</a:t>
            </a: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مدل اندازه‌گیری (تعریف روابط بین متغیرهای پنهان و متغیرهای مشاهده شده)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F43C38-003B-3292-2B43-90C962098F86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hlinkClick r:id="rId2" action="ppaction://hlinksldjump"/>
            <a:extLst>
              <a:ext uri="{FF2B5EF4-FFF2-40B4-BE49-F238E27FC236}">
                <a16:creationId xmlns:a16="http://schemas.microsoft.com/office/drawing/2014/main" id="{A648BDEC-B3D3-062E-AD51-E984D8A59602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4005FF1C-737D-9D25-BF73-621261B1F869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170F2-AA57-B199-BBDD-08C0671092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0571FB-8625-5356-883A-E5E945EB2DF3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7FB28E98-1A26-CC1A-D85D-6662E62CC77D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87869179-E951-BA11-831D-F514BCE1725B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0052485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مقدمه » مراحل اجرای شیوه مدل‌یابی معادلات ساختاری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مراحل انجام تحقیق با تکنیک مدل‌یابی معادلات ساختاری: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شناسایی متغیرها</a:t>
            </a:r>
            <a:r>
              <a:rPr lang="fa-IR" sz="2400" b="1" dirty="0">
                <a:cs typeface="B Nazanin" panose="00000400000000000000" pitchFamily="2" charset="-78"/>
              </a:rPr>
              <a:t>ی اصلی تحقیق (بر اساس پیشینه)</a:t>
            </a:r>
          </a:p>
          <a:p>
            <a:pPr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پرسشنامه </a:t>
            </a:r>
            <a:r>
              <a:rPr lang="fa-IR" sz="2400" b="1" dirty="0">
                <a:cs typeface="B Nazanin" panose="00000400000000000000" pitchFamily="2" charset="-78"/>
              </a:rPr>
              <a:t>برای سنجش متغیرها (گویه‌های سنجش هر متغیر) (پیشینه/خبرگان)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طراحی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مدل مفهومی </a:t>
            </a:r>
            <a:r>
              <a:rPr lang="fa-IR" sz="2400" b="1" dirty="0">
                <a:cs typeface="B Nazanin" panose="00000400000000000000" pitchFamily="2" charset="-78"/>
              </a:rPr>
              <a:t>براساس فرضیه‌های تحقیق (برآمده از مبانی نظری)</a:t>
            </a:r>
          </a:p>
          <a:p>
            <a:pPr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توزیع پرسشنامه </a:t>
            </a:r>
            <a:r>
              <a:rPr lang="fa-IR" sz="2400" b="1" dirty="0">
                <a:cs typeface="B Nazanin" panose="00000400000000000000" pitchFamily="2" charset="-78"/>
              </a:rPr>
              <a:t>و گردآوری داده‌ها (آنلاین/چاپی)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طراحی مدل ساختاری و اجرای مدل با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نرم‌افزار </a:t>
            </a:r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en-US" sz="2400" b="1" dirty="0" err="1">
                <a:cs typeface="B Nazanin" panose="00000400000000000000" pitchFamily="2" charset="-78"/>
              </a:rPr>
              <a:t>SmartPLS</a:t>
            </a:r>
            <a:r>
              <a:rPr lang="en-US" sz="2400" b="1" dirty="0">
                <a:cs typeface="B Nazanin" panose="00000400000000000000" pitchFamily="2" charset="-78"/>
              </a:rPr>
              <a:t>, </a:t>
            </a:r>
            <a:r>
              <a:rPr lang="en-US" sz="2400" b="1" dirty="0" err="1">
                <a:cs typeface="B Nazanin" panose="00000400000000000000" pitchFamily="2" charset="-78"/>
              </a:rPr>
              <a:t>Lisrel</a:t>
            </a:r>
            <a:r>
              <a:rPr lang="en-US" sz="2400" b="1" dirty="0">
                <a:cs typeface="B Nazanin" panose="00000400000000000000" pitchFamily="2" charset="-78"/>
              </a:rPr>
              <a:t>, AMOS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377F7A-C164-9FA4-720F-7BCD902C1CC3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F426202D-CE92-F1A3-0E83-4651311FB202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3" action="ppaction://hlinksldjump"/>
            <a:extLst>
              <a:ext uri="{FF2B5EF4-FFF2-40B4-BE49-F238E27FC236}">
                <a16:creationId xmlns:a16="http://schemas.microsoft.com/office/drawing/2014/main" id="{DB7229E4-01D0-941D-8A58-CDF4978670A1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BB4B2E-D45D-3430-891F-FDCDB285D6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D3370B-B7E7-C897-B93B-DCB602A8614B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D83298DF-7032-59C1-0A2F-969391ED12A8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7D53DEB1-15ED-4F61-20DF-095BC6B4E63E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56507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مقدمه » انواع متغیر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متغیر پنهان (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Latent Variables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): </a:t>
            </a:r>
            <a:r>
              <a:rPr lang="fa-IR" sz="2400" b="1" dirty="0">
                <a:cs typeface="B Nazanin" panose="00000400000000000000" pitchFamily="2" charset="-78"/>
              </a:rPr>
              <a:t>یا متغیر مکنون، متغیرهایی هستند که به صورت مستقیم قابل مشاهده نیستند. </a:t>
            </a: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مانند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متغیر انگیزه</a:t>
            </a:r>
            <a:r>
              <a:rPr lang="fa-IR" sz="2400" b="1" dirty="0">
                <a:cs typeface="B Nazanin" panose="00000400000000000000" pitchFamily="2" charset="-78"/>
              </a:rPr>
              <a:t>. انگیزه فرد را نمی‌توان به صورت مستقیم مشاهده کرد و سنجید. به همین منظور برای سنجش متغیرهای پنهان از سنجه‌ها یا گویه‌هایی استفاده می‌کنند که همان سوالات پرسشنامه را تشکیل می‌دهند. این سنجه‌ها متغیرهای مشاهده شده هستند.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متغیر مشاهده پذیر (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Observed variables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): </a:t>
            </a:r>
            <a:r>
              <a:rPr lang="fa-IR" sz="2400" b="1" dirty="0">
                <a:cs typeface="B Nazanin" panose="00000400000000000000" pitchFamily="2" charset="-78"/>
              </a:rPr>
              <a:t>گویه‌ها یا سنجه‌هایی هستند که برای اندازه‌گیری متغیرهای پنهان استفاده می‌شوند. مانند: سخت‌کوشی، حضور به‌موقع در محل کار، حساسیت به انجام کار، که متغیرهای قابل مشاهده برای متغیر پنهان (انگیزه) هستند.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2AB180B-2965-D15E-807B-0D3111EFE64C}"/>
              </a:ext>
            </a:extLst>
          </p:cNvPr>
          <p:cNvSpPr/>
          <p:nvPr/>
        </p:nvSpPr>
        <p:spPr>
          <a:xfrm>
            <a:off x="6654800" y="525924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انگیزه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14632B-1526-12DA-386A-64FDDC6E56AE}"/>
              </a:ext>
            </a:extLst>
          </p:cNvPr>
          <p:cNvSpPr/>
          <p:nvPr/>
        </p:nvSpPr>
        <p:spPr>
          <a:xfrm>
            <a:off x="1999256" y="5147733"/>
            <a:ext cx="4027888" cy="484047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آیا افراد تیم شما به موقع در محل کار حاضر می‌شوند؟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9A2AFF-6FEE-DB13-6BB3-0A8ED926E699}"/>
              </a:ext>
            </a:extLst>
          </p:cNvPr>
          <p:cNvSpPr/>
          <p:nvPr/>
        </p:nvSpPr>
        <p:spPr>
          <a:xfrm>
            <a:off x="1999256" y="5799666"/>
            <a:ext cx="4027888" cy="484047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آیا افراد تیم شما سخت کوش هستند؟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DC7AFF8-F8E5-ED29-0445-1E016B2AD085}"/>
              </a:ext>
            </a:extLst>
          </p:cNvPr>
          <p:cNvCxnSpPr>
            <a:cxnSpLocks/>
            <a:stCxn id="4" idx="2"/>
            <a:endCxn id="5" idx="3"/>
          </p:cNvCxnSpPr>
          <p:nvPr/>
        </p:nvCxnSpPr>
        <p:spPr>
          <a:xfrm flipH="1" flipV="1">
            <a:off x="6027144" y="5389757"/>
            <a:ext cx="627656" cy="3266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4787D27-1DB5-6DB9-04C8-4C0F692A4A52}"/>
              </a:ext>
            </a:extLst>
          </p:cNvPr>
          <p:cNvCxnSpPr>
            <a:stCxn id="4" idx="2"/>
            <a:endCxn id="6" idx="3"/>
          </p:cNvCxnSpPr>
          <p:nvPr/>
        </p:nvCxnSpPr>
        <p:spPr>
          <a:xfrm flipH="1">
            <a:off x="6027144" y="5716447"/>
            <a:ext cx="627656" cy="32524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63ABFFBF-2612-E44F-FE7F-369EFC038282}"/>
              </a:ext>
            </a:extLst>
          </p:cNvPr>
          <p:cNvSpPr/>
          <p:nvPr/>
        </p:nvSpPr>
        <p:spPr>
          <a:xfrm>
            <a:off x="8085665" y="5147733"/>
            <a:ext cx="1473201" cy="914400"/>
          </a:xfrm>
          <a:prstGeom prst="wedgeRoundRectCallout">
            <a:avLst>
              <a:gd name="adj1" fmla="val -79959"/>
              <a:gd name="adj2" fmla="val -8841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پنهان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EBAC3DCD-DDA1-40A0-20B4-C360DF6C390A}"/>
              </a:ext>
            </a:extLst>
          </p:cNvPr>
          <p:cNvSpPr/>
          <p:nvPr/>
        </p:nvSpPr>
        <p:spPr>
          <a:xfrm>
            <a:off x="140904" y="5121301"/>
            <a:ext cx="1343304" cy="1020957"/>
          </a:xfrm>
          <a:prstGeom prst="wedgeRoundRectCallout">
            <a:avLst>
              <a:gd name="adj1" fmla="val 85182"/>
              <a:gd name="adj2" fmla="val -8231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مشاهده پذیر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8136D2-2759-3430-106D-9531C3527DD1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AA59AC04-8742-532B-D175-474015D1D45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B3F4E5D7-05D4-732C-5B77-00A3742343DF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BDDFEB4-2CE6-F773-C692-6CCF6BFB6C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D53CDE6-E0A7-8306-1941-E19644920CED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5" action="ppaction://hlinksldjump"/>
            <a:extLst>
              <a:ext uri="{FF2B5EF4-FFF2-40B4-BE49-F238E27FC236}">
                <a16:creationId xmlns:a16="http://schemas.microsoft.com/office/drawing/2014/main" id="{A374AAA9-F5CC-B5F8-9CC4-151F15882A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6" action="ppaction://hlinksldjump"/>
            <a:extLst>
              <a:ext uri="{FF2B5EF4-FFF2-40B4-BE49-F238E27FC236}">
                <a16:creationId xmlns:a16="http://schemas.microsoft.com/office/drawing/2014/main" id="{4FE97575-6944-1791-315E-CBE6E65E540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4953625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مقدمه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مراحل مدلیابی معادلات ساختاری </a:t>
            </a:r>
            <a:r>
              <a:rPr lang="en-US" sz="2400" b="1" dirty="0">
                <a:cs typeface="B Nazanin" panose="00000400000000000000" pitchFamily="2" charset="-78"/>
              </a:rPr>
              <a:t>Structural Equation Model (SEM)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جهت استفاده در رساله و مقاله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1-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شناسایی عوامل و روابط بین آنها </a:t>
            </a:r>
            <a:r>
              <a:rPr lang="fa-IR" sz="2400" b="1" dirty="0">
                <a:cs typeface="B Nazanin" panose="00000400000000000000" pitchFamily="2" charset="-78"/>
              </a:rPr>
              <a:t>(بر اساس پیشینه تحقیق در موضوع مورد نظر)</a:t>
            </a: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2-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تهیه پرسشنامه </a:t>
            </a:r>
            <a:r>
              <a:rPr lang="fa-IR" sz="2400" b="1" dirty="0">
                <a:cs typeface="B Nazanin" panose="00000400000000000000" pitchFamily="2" charset="-78"/>
              </a:rPr>
              <a:t>(بر اساس عوامل شناسایی شده)</a:t>
            </a: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3-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بررسی روایی </a:t>
            </a:r>
            <a:r>
              <a:rPr lang="fa-IR" sz="2400" b="1" dirty="0">
                <a:cs typeface="B Nazanin" panose="00000400000000000000" pitchFamily="2" charset="-78"/>
              </a:rPr>
              <a:t>پرسشنامه (نظر خبرگانی با مشورت اساتید راهنما و مشاور)</a:t>
            </a: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4-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ایجاد فرم نظرسنجی برخط (آنلاین) </a:t>
            </a:r>
            <a:r>
              <a:rPr lang="fa-IR" sz="2400" b="1" dirty="0">
                <a:cs typeface="B Nazanin" panose="00000400000000000000" pitchFamily="2" charset="-78"/>
              </a:rPr>
              <a:t>برای جمع‌آوری داده‌ها (مطابق پرسشنامه)</a:t>
            </a: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5-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ایجاد مدل متشکل از عوامل در نرم افزار </a:t>
            </a: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6-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سنجش اعتبار و پایایی </a:t>
            </a:r>
            <a:r>
              <a:rPr lang="fa-IR" sz="2400" b="1" dirty="0">
                <a:cs typeface="B Nazanin" panose="00000400000000000000" pitchFamily="2" charset="-78"/>
              </a:rPr>
              <a:t>مدل با آزمون داده‌ها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F0BE08-DEA0-CBE2-D8AD-74C8C0B1388C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A7DF4CD7-87B9-4712-F776-37830F736668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59E3543B-B4BC-A537-A2F4-CE035C49049C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3BB2C28-7B6E-BBEC-D52D-5B7C20CCA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ADC7681-8187-1C5F-7C04-FC8A34E03367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5" action="ppaction://hlinksldjump"/>
            <a:extLst>
              <a:ext uri="{FF2B5EF4-FFF2-40B4-BE49-F238E27FC236}">
                <a16:creationId xmlns:a16="http://schemas.microsoft.com/office/drawing/2014/main" id="{9C76D5A2-A76C-C08E-C914-C8CBCCAB9769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6" action="ppaction://hlinksldjump"/>
            <a:extLst>
              <a:ext uri="{FF2B5EF4-FFF2-40B4-BE49-F238E27FC236}">
                <a16:creationId xmlns:a16="http://schemas.microsoft.com/office/drawing/2014/main" id="{01D2D05D-AA0A-DF6B-6EE0-E5D74F2021C5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8174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C166546-BF8F-7ABE-A61D-572DDCE74B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612832"/>
              </p:ext>
            </p:extLst>
          </p:nvPr>
        </p:nvGraphicFramePr>
        <p:xfrm>
          <a:off x="1704375" y="1718733"/>
          <a:ext cx="7280889" cy="4328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2489480" imgH="7424280" progId="">
                  <p:embed/>
                </p:oleObj>
              </mc:Choice>
              <mc:Fallback>
                <p:oleObj r:id="rId2" imgW="12489480" imgH="74242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04375" y="1718733"/>
                        <a:ext cx="7280889" cy="43287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طراحی مدل » مدل مفهومی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08F89137-2EBD-AAF4-3E07-612EC7009B05}"/>
              </a:ext>
            </a:extLst>
          </p:cNvPr>
          <p:cNvSpPr/>
          <p:nvPr/>
        </p:nvSpPr>
        <p:spPr>
          <a:xfrm>
            <a:off x="152614" y="4884325"/>
            <a:ext cx="883163" cy="585169"/>
          </a:xfrm>
          <a:prstGeom prst="wedgeRoundRectCallout">
            <a:avLst>
              <a:gd name="adj1" fmla="val 174898"/>
              <a:gd name="adj2" fmla="val -30795"/>
              <a:gd name="adj3" fmla="val 16667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فرضیه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B17AAD65-CA99-65BA-AB97-B80F46ED3304}"/>
              </a:ext>
            </a:extLst>
          </p:cNvPr>
          <p:cNvSpPr/>
          <p:nvPr/>
        </p:nvSpPr>
        <p:spPr>
          <a:xfrm>
            <a:off x="81637" y="1402168"/>
            <a:ext cx="1337118" cy="905850"/>
          </a:xfrm>
          <a:prstGeom prst="wedgeRoundRectCallout">
            <a:avLst>
              <a:gd name="adj1" fmla="val 72609"/>
              <a:gd name="adj2" fmla="val 126583"/>
              <a:gd name="adj3" fmla="val 16667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پنهان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مستقل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885564E5-4EBA-5FEA-961A-E87BDE4DEDB3}"/>
              </a:ext>
            </a:extLst>
          </p:cNvPr>
          <p:cNvSpPr/>
          <p:nvPr/>
        </p:nvSpPr>
        <p:spPr>
          <a:xfrm>
            <a:off x="789859" y="5808216"/>
            <a:ext cx="1337118" cy="905850"/>
          </a:xfrm>
          <a:prstGeom prst="wedgeRoundRectCallout">
            <a:avLst>
              <a:gd name="adj1" fmla="val 169489"/>
              <a:gd name="adj2" fmla="val -68762"/>
              <a:gd name="adj3" fmla="val 16667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پنهان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واسطه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91336FF2-7CB2-E094-59DA-5740568E84F4}"/>
              </a:ext>
            </a:extLst>
          </p:cNvPr>
          <p:cNvSpPr/>
          <p:nvPr/>
        </p:nvSpPr>
        <p:spPr>
          <a:xfrm>
            <a:off x="8624652" y="5775516"/>
            <a:ext cx="1337118" cy="905850"/>
          </a:xfrm>
          <a:prstGeom prst="wedgeRoundRectCallout">
            <a:avLst>
              <a:gd name="adj1" fmla="val -188904"/>
              <a:gd name="adj2" fmla="val -213635"/>
              <a:gd name="adj3" fmla="val 16667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پنهان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تعدیلگر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9" name="Speech Bubble: Rectangle with Corners Rounded 28">
            <a:extLst>
              <a:ext uri="{FF2B5EF4-FFF2-40B4-BE49-F238E27FC236}">
                <a16:creationId xmlns:a16="http://schemas.microsoft.com/office/drawing/2014/main" id="{ECFFDE81-DF58-0A9C-EF1A-6CDC0C3BFC18}"/>
              </a:ext>
            </a:extLst>
          </p:cNvPr>
          <p:cNvSpPr/>
          <p:nvPr/>
        </p:nvSpPr>
        <p:spPr>
          <a:xfrm>
            <a:off x="8624652" y="1382160"/>
            <a:ext cx="1337118" cy="904809"/>
          </a:xfrm>
          <a:prstGeom prst="wedgeRoundRectCallout">
            <a:avLst>
              <a:gd name="adj1" fmla="val -43846"/>
              <a:gd name="adj2" fmla="val 174535"/>
              <a:gd name="adj3" fmla="val 16667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پنهان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وابسته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1C5406-85BF-2459-80C8-4E0EA8442C86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4" action="ppaction://hlinksldjump"/>
            <a:extLst>
              <a:ext uri="{FF2B5EF4-FFF2-40B4-BE49-F238E27FC236}">
                <a16:creationId xmlns:a16="http://schemas.microsoft.com/office/drawing/2014/main" id="{1D082DC8-346D-37A5-5D4C-6D3127257467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8F69C576-3CD6-1216-8385-9CBA66847109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F44A93-C268-4BC5-E552-E79D524430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1476A0-1046-8D80-F878-E9BC62C38AE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7" action="ppaction://hlinksldjump"/>
            <a:extLst>
              <a:ext uri="{FF2B5EF4-FFF2-40B4-BE49-F238E27FC236}">
                <a16:creationId xmlns:a16="http://schemas.microsoft.com/office/drawing/2014/main" id="{78C76B50-D3AB-B9FD-1A19-58129470A68A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8" action="ppaction://hlinksldjump"/>
            <a:extLst>
              <a:ext uri="{FF2B5EF4-FFF2-40B4-BE49-F238E27FC236}">
                <a16:creationId xmlns:a16="http://schemas.microsoft.com/office/drawing/2014/main" id="{2EE180C4-C33C-68CB-030D-CC3A9B6B0DFC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2015375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طراحی مدل » مدل مفهومی در نرم افزار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1A5C9D-10C9-A097-7171-BEF9E9EA1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3770" y="1226220"/>
            <a:ext cx="6746844" cy="5306165"/>
          </a:xfrm>
          <a:prstGeom prst="rect">
            <a:avLst/>
          </a:prstGeom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6BE37997-45E1-031D-4595-253462CFAB26}"/>
              </a:ext>
            </a:extLst>
          </p:cNvPr>
          <p:cNvSpPr/>
          <p:nvPr/>
        </p:nvSpPr>
        <p:spPr>
          <a:xfrm>
            <a:off x="8089288" y="1717847"/>
            <a:ext cx="2001164" cy="1388687"/>
          </a:xfrm>
          <a:prstGeom prst="wedgeRoundRectCallout">
            <a:avLst>
              <a:gd name="adj1" fmla="val -40756"/>
              <a:gd name="adj2" fmla="val 76436"/>
              <a:gd name="adj3" fmla="val 16667"/>
            </a:avLst>
          </a:prstGeom>
          <a:solidFill>
            <a:srgbClr val="DAA600"/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سوالات پرسشنامه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یا گویه ‌ها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یا سنجه ها</a:t>
            </a:r>
            <a:endParaRPr lang="en-US" b="1" dirty="0">
              <a:cs typeface="B Nazanin" panose="00000400000000000000" pitchFamily="2" charset="-78"/>
            </a:endParaRP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یا متغیر قابل مشاهده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08F89137-2EBD-AAF4-3E07-612EC7009B05}"/>
              </a:ext>
            </a:extLst>
          </p:cNvPr>
          <p:cNvSpPr/>
          <p:nvPr/>
        </p:nvSpPr>
        <p:spPr>
          <a:xfrm>
            <a:off x="824539" y="2260892"/>
            <a:ext cx="1337118" cy="904809"/>
          </a:xfrm>
          <a:prstGeom prst="wedgeRoundRectCallout">
            <a:avLst>
              <a:gd name="adj1" fmla="val 146115"/>
              <a:gd name="adj2" fmla="val 107162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پنهان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وابسته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4FB8F63D-5318-0BCA-324D-3817429D5833}"/>
              </a:ext>
            </a:extLst>
          </p:cNvPr>
          <p:cNvSpPr/>
          <p:nvPr/>
        </p:nvSpPr>
        <p:spPr>
          <a:xfrm>
            <a:off x="2788198" y="1107570"/>
            <a:ext cx="1337118" cy="905850"/>
          </a:xfrm>
          <a:prstGeom prst="wedgeRoundRectCallout">
            <a:avLst>
              <a:gd name="adj1" fmla="val 100470"/>
              <a:gd name="adj2" fmla="val 118171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پنهان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واسطه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20DBFDBD-E065-795F-C7E2-76990D5D95C2}"/>
              </a:ext>
            </a:extLst>
          </p:cNvPr>
          <p:cNvSpPr/>
          <p:nvPr/>
        </p:nvSpPr>
        <p:spPr>
          <a:xfrm>
            <a:off x="6288257" y="1382160"/>
            <a:ext cx="1337118" cy="905850"/>
          </a:xfrm>
          <a:prstGeom prst="wedgeRoundRectCallout">
            <a:avLst>
              <a:gd name="adj1" fmla="val -40734"/>
              <a:gd name="adj2" fmla="val 192944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پنهان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مستقل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B9605F1B-5EEE-2B6C-CC79-1DC31740D61F}"/>
              </a:ext>
            </a:extLst>
          </p:cNvPr>
          <p:cNvSpPr/>
          <p:nvPr/>
        </p:nvSpPr>
        <p:spPr>
          <a:xfrm>
            <a:off x="6898623" y="4894379"/>
            <a:ext cx="1364782" cy="813601"/>
          </a:xfrm>
          <a:prstGeom prst="wedgeRoundRectCallout">
            <a:avLst>
              <a:gd name="adj1" fmla="val -39762"/>
              <a:gd name="adj2" fmla="val -119430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بار عاملی</a:t>
            </a: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512F8E55-C797-56C8-F1D1-3F4D8D1E893D}"/>
              </a:ext>
            </a:extLst>
          </p:cNvPr>
          <p:cNvSpPr/>
          <p:nvPr/>
        </p:nvSpPr>
        <p:spPr>
          <a:xfrm>
            <a:off x="755943" y="5165313"/>
            <a:ext cx="2738143" cy="813601"/>
          </a:xfrm>
          <a:prstGeom prst="wedgeRoundRectCallout">
            <a:avLst>
              <a:gd name="adj1" fmla="val 78748"/>
              <a:gd name="adj2" fmla="val -117349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ضریب رابطه علی بین دو متغیر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142DEC62-77F0-E6C2-B1D5-1182B6B83814}"/>
              </a:ext>
            </a:extLst>
          </p:cNvPr>
          <p:cNvSpPr/>
          <p:nvPr/>
        </p:nvSpPr>
        <p:spPr>
          <a:xfrm>
            <a:off x="920263" y="1044539"/>
            <a:ext cx="1337118" cy="905850"/>
          </a:xfrm>
          <a:prstGeom prst="wedgeRoundRectCallout">
            <a:avLst>
              <a:gd name="adj1" fmla="val 111234"/>
              <a:gd name="adj2" fmla="val 102282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متغیر پنهان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تعدیلگر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98D826-598F-461E-141C-945DE20ED23B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hlinkClick r:id="rId3" action="ppaction://hlinksldjump"/>
            <a:extLst>
              <a:ext uri="{FF2B5EF4-FFF2-40B4-BE49-F238E27FC236}">
                <a16:creationId xmlns:a16="http://schemas.microsoft.com/office/drawing/2014/main" id="{F6DEA6BD-A11E-BC0D-4C2D-3C31424E375B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4" action="ppaction://hlinksldjump"/>
            <a:extLst>
              <a:ext uri="{FF2B5EF4-FFF2-40B4-BE49-F238E27FC236}">
                <a16:creationId xmlns:a16="http://schemas.microsoft.com/office/drawing/2014/main" id="{4CB2D0E6-7D15-62CA-DC75-35992FB21A4D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39F07C-A3E0-5796-5522-6295E192C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A6B409-D296-B3DE-0555-6D8B8546E7D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813B64E9-CD1C-9D0A-7184-AF2E3D9C90FB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E1D389FF-84A4-2957-E27E-ECDF64D91B7A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3108164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265CF6D-5A41-6BB6-2E16-EC11A897A8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867"/>
          <a:stretch/>
        </p:blipFill>
        <p:spPr>
          <a:xfrm>
            <a:off x="2936033" y="4174067"/>
            <a:ext cx="6963747" cy="20404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SmartPLS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نرم‌افزاری است که برای حل مسائل با روش حداقل مربعات جزئی</a:t>
            </a: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عدم حساسیت به حجم و نرمال بودن  نمونه</a:t>
            </a: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کاربری گرافیکی و ساده</a:t>
            </a: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شبیه سازی نمونه در حجم زیاد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rtl="1">
              <a:buNone/>
            </a:pPr>
            <a:r>
              <a:rPr lang="en-US" sz="2000" b="1" dirty="0">
                <a:cs typeface="B Nazanin" panose="00000400000000000000" pitchFamily="2" charset="-78"/>
              </a:rPr>
              <a:t>https://downloadly.ir/software/engineering-specialized/smartpls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4FA3EDD-CB51-2B23-05D8-BC1D01A712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81" y="4097867"/>
            <a:ext cx="2698085" cy="168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25556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محیط نرم افزار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2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A5FA2C-EE73-7AA6-5F59-A5CC35D3CD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616" y="1862223"/>
            <a:ext cx="9422855" cy="6858000"/>
          </a:xfrm>
          <a:prstGeom prst="rect">
            <a:avLst/>
          </a:prstGeom>
        </p:spPr>
      </p:pic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9C2717-867A-2AEF-4B02-AC2DCD21DEB0}"/>
              </a:ext>
            </a:extLst>
          </p:cNvPr>
          <p:cNvSpPr/>
          <p:nvPr/>
        </p:nvSpPr>
        <p:spPr>
          <a:xfrm>
            <a:off x="2108200" y="1226220"/>
            <a:ext cx="1651000" cy="612648"/>
          </a:xfrm>
          <a:prstGeom prst="wedgeRoundRectCallout">
            <a:avLst>
              <a:gd name="adj1" fmla="val -61588"/>
              <a:gd name="adj2" fmla="val 152329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ایجاد پروژه جدید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0959F5-D2A0-2FEA-8CF2-B2E8619E9121}"/>
              </a:ext>
            </a:extLst>
          </p:cNvPr>
          <p:cNvSpPr/>
          <p:nvPr/>
        </p:nvSpPr>
        <p:spPr>
          <a:xfrm>
            <a:off x="1820333" y="4299620"/>
            <a:ext cx="1651000" cy="612648"/>
          </a:xfrm>
          <a:prstGeom prst="wedgeRoundRectCallout">
            <a:avLst>
              <a:gd name="adj1" fmla="val -76460"/>
              <a:gd name="adj2" fmla="val -75697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فهرست پروژه ها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0571439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C97EEDB-2690-0D47-E78D-AFAF7ACC4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683" y="2193730"/>
            <a:ext cx="5676900" cy="35528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محیط نرم افزار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9C2717-867A-2AEF-4B02-AC2DCD21DEB0}"/>
              </a:ext>
            </a:extLst>
          </p:cNvPr>
          <p:cNvSpPr/>
          <p:nvPr/>
        </p:nvSpPr>
        <p:spPr>
          <a:xfrm>
            <a:off x="4724400" y="5849020"/>
            <a:ext cx="1651000" cy="612648"/>
          </a:xfrm>
          <a:prstGeom prst="wedgeRoundRectCallout">
            <a:avLst>
              <a:gd name="adj1" fmla="val 47643"/>
              <a:gd name="adj2" fmla="val -83989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ایجاد پروژه جدید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0959F5-D2A0-2FEA-8CF2-B2E8619E9121}"/>
              </a:ext>
            </a:extLst>
          </p:cNvPr>
          <p:cNvSpPr/>
          <p:nvPr/>
        </p:nvSpPr>
        <p:spPr>
          <a:xfrm>
            <a:off x="3522133" y="3410620"/>
            <a:ext cx="1651000" cy="612648"/>
          </a:xfrm>
          <a:prstGeom prst="wedgeRoundRectCallout">
            <a:avLst>
              <a:gd name="adj1" fmla="val -76460"/>
              <a:gd name="adj2" fmla="val -75697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عنوان پروژه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3436616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2DCD0D-3787-AF52-BE36-83F4AFDD9B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58103" b="58651"/>
          <a:stretch/>
        </p:blipFill>
        <p:spPr>
          <a:xfrm>
            <a:off x="1904781" y="1762897"/>
            <a:ext cx="6740006" cy="48411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محیط نرم افزار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9C2717-867A-2AEF-4B02-AC2DCD21DEB0}"/>
              </a:ext>
            </a:extLst>
          </p:cNvPr>
          <p:cNvSpPr/>
          <p:nvPr/>
        </p:nvSpPr>
        <p:spPr>
          <a:xfrm>
            <a:off x="5689599" y="5171687"/>
            <a:ext cx="3437468" cy="612648"/>
          </a:xfrm>
          <a:prstGeom prst="wedgeRoundRectCallout">
            <a:avLst>
              <a:gd name="adj1" fmla="val -61581"/>
              <a:gd name="adj2" fmla="val -19036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ورود داده ها از طریق فایل اکسل یا </a:t>
            </a:r>
            <a:r>
              <a:rPr lang="en-US" b="1" dirty="0">
                <a:cs typeface="B Nazanin" panose="00000400000000000000" pitchFamily="2" charset="-78"/>
              </a:rPr>
              <a:t>CSV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0959F5-D2A0-2FEA-8CF2-B2E8619E9121}"/>
              </a:ext>
            </a:extLst>
          </p:cNvPr>
          <p:cNvSpPr/>
          <p:nvPr/>
        </p:nvSpPr>
        <p:spPr>
          <a:xfrm>
            <a:off x="206307" y="4349735"/>
            <a:ext cx="1651000" cy="612648"/>
          </a:xfrm>
          <a:prstGeom prst="wedgeRoundRectCallout">
            <a:avLst>
              <a:gd name="adj1" fmla="val 66617"/>
              <a:gd name="adj2" fmla="val 79085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پروژه ایجاد شد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4130362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4EBA85A-1DE6-07BE-122A-A7862C6B2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02" y="1742687"/>
            <a:ext cx="86230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محیط نرم افزار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9C2717-867A-2AEF-4B02-AC2DCD21DEB0}"/>
              </a:ext>
            </a:extLst>
          </p:cNvPr>
          <p:cNvSpPr/>
          <p:nvPr/>
        </p:nvSpPr>
        <p:spPr>
          <a:xfrm>
            <a:off x="4111564" y="6135286"/>
            <a:ext cx="3437468" cy="612648"/>
          </a:xfrm>
          <a:prstGeom prst="wedgeRoundRectCallout">
            <a:avLst>
              <a:gd name="adj1" fmla="val -49266"/>
              <a:gd name="adj2" fmla="val -168290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ستون های غیر عددی کاربرد ندارند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0959F5-D2A0-2FEA-8CF2-B2E8619E9121}"/>
              </a:ext>
            </a:extLst>
          </p:cNvPr>
          <p:cNvSpPr/>
          <p:nvPr/>
        </p:nvSpPr>
        <p:spPr>
          <a:xfrm>
            <a:off x="1163040" y="4643705"/>
            <a:ext cx="1651000" cy="612648"/>
          </a:xfrm>
          <a:prstGeom prst="wedgeRoundRectCallout">
            <a:avLst>
              <a:gd name="adj1" fmla="val 43540"/>
              <a:gd name="adj2" fmla="val -132358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داده ها وارد شد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5041148"/>
      </p:ext>
    </p:extLst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DC7835-A40B-36E9-255C-BF396918B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69" y="1827353"/>
            <a:ext cx="877015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محیط نرم افزار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9C2717-867A-2AEF-4B02-AC2DCD21DEB0}"/>
              </a:ext>
            </a:extLst>
          </p:cNvPr>
          <p:cNvSpPr/>
          <p:nvPr/>
        </p:nvSpPr>
        <p:spPr>
          <a:xfrm>
            <a:off x="3141134" y="1350427"/>
            <a:ext cx="1703616" cy="612648"/>
          </a:xfrm>
          <a:prstGeom prst="wedgeRoundRectCallout">
            <a:avLst>
              <a:gd name="adj1" fmla="val 13604"/>
              <a:gd name="adj2" fmla="val 113633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ایجاد متغیر پنهان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0959F5-D2A0-2FEA-8CF2-B2E8619E9121}"/>
              </a:ext>
            </a:extLst>
          </p:cNvPr>
          <p:cNvSpPr/>
          <p:nvPr/>
        </p:nvSpPr>
        <p:spPr>
          <a:xfrm>
            <a:off x="1171506" y="4745305"/>
            <a:ext cx="1651000" cy="612648"/>
          </a:xfrm>
          <a:prstGeom prst="wedgeRoundRectCallout">
            <a:avLst>
              <a:gd name="adj1" fmla="val -38511"/>
              <a:gd name="adj2" fmla="val -173817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طراحی مدل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7048BCEC-8B3D-BC88-926F-109BC946E6DC}"/>
              </a:ext>
            </a:extLst>
          </p:cNvPr>
          <p:cNvSpPr/>
          <p:nvPr/>
        </p:nvSpPr>
        <p:spPr>
          <a:xfrm>
            <a:off x="4939698" y="785214"/>
            <a:ext cx="1215569" cy="612648"/>
          </a:xfrm>
          <a:prstGeom prst="wedgeRoundRectCallout">
            <a:avLst>
              <a:gd name="adj1" fmla="val -36591"/>
              <a:gd name="adj2" fmla="val 199316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ایجاد رابطه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733C7B69-B3B2-FD9B-3F70-15D52892C5BF}"/>
              </a:ext>
            </a:extLst>
          </p:cNvPr>
          <p:cNvSpPr/>
          <p:nvPr/>
        </p:nvSpPr>
        <p:spPr>
          <a:xfrm>
            <a:off x="5668649" y="1488486"/>
            <a:ext cx="1426418" cy="612648"/>
          </a:xfrm>
          <a:prstGeom prst="wedgeRoundRectCallout">
            <a:avLst>
              <a:gd name="adj1" fmla="val -32615"/>
              <a:gd name="adj2" fmla="val 92904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اثر غیر خطی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3ABEE5DD-738C-7C51-02AC-5DD7789159E4}"/>
              </a:ext>
            </a:extLst>
          </p:cNvPr>
          <p:cNvSpPr/>
          <p:nvPr/>
        </p:nvSpPr>
        <p:spPr>
          <a:xfrm>
            <a:off x="6096000" y="2919353"/>
            <a:ext cx="1485685" cy="612648"/>
          </a:xfrm>
          <a:prstGeom prst="wedgeRoundRectCallout">
            <a:avLst>
              <a:gd name="adj1" fmla="val 34457"/>
              <a:gd name="adj2" fmla="val -75697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اثر تعدیلگر بر رابطه دو متغیر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7598502"/>
      </p:ext>
    </p:extLst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95AB6DF-A18A-4225-35E0-46DA146A5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08" y="1465926"/>
            <a:ext cx="877898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محیط نرم افزار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9C2717-867A-2AEF-4B02-AC2DCD21DEB0}"/>
              </a:ext>
            </a:extLst>
          </p:cNvPr>
          <p:cNvSpPr/>
          <p:nvPr/>
        </p:nvSpPr>
        <p:spPr>
          <a:xfrm>
            <a:off x="3132667" y="1007976"/>
            <a:ext cx="1703616" cy="612648"/>
          </a:xfrm>
          <a:prstGeom prst="wedgeRoundRectCallout">
            <a:avLst>
              <a:gd name="adj1" fmla="val 13604"/>
              <a:gd name="adj2" fmla="val 113633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ایجاد متغیر پنهان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175BF54C-D031-44CB-A40D-EC94A8C32733}"/>
              </a:ext>
            </a:extLst>
          </p:cNvPr>
          <p:cNvSpPr/>
          <p:nvPr/>
        </p:nvSpPr>
        <p:spPr>
          <a:xfrm>
            <a:off x="2280859" y="4282278"/>
            <a:ext cx="1703616" cy="612648"/>
          </a:xfrm>
          <a:prstGeom prst="wedgeRoundRectCallout">
            <a:avLst>
              <a:gd name="adj1" fmla="val 64793"/>
              <a:gd name="adj2" fmla="val -30093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تغییر نام متغیر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3981241"/>
      </p:ext>
    </p:extLst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7B2AB8-368A-5A28-E3B0-CF6CA3380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317" y="1226220"/>
            <a:ext cx="877015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9C2717-867A-2AEF-4B02-AC2DCD21DEB0}"/>
              </a:ext>
            </a:extLst>
          </p:cNvPr>
          <p:cNvSpPr/>
          <p:nvPr/>
        </p:nvSpPr>
        <p:spPr>
          <a:xfrm>
            <a:off x="3522133" y="770702"/>
            <a:ext cx="2220083" cy="612648"/>
          </a:xfrm>
          <a:prstGeom prst="wedgeRoundRectCallout">
            <a:avLst>
              <a:gd name="adj1" fmla="val 18562"/>
              <a:gd name="adj2" fmla="val 106723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ایجاد رابطه بین دو متغیر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175BF54C-D031-44CB-A40D-EC94A8C32733}"/>
              </a:ext>
            </a:extLst>
          </p:cNvPr>
          <p:cNvSpPr/>
          <p:nvPr/>
        </p:nvSpPr>
        <p:spPr>
          <a:xfrm>
            <a:off x="5193392" y="3616812"/>
            <a:ext cx="1038075" cy="612648"/>
          </a:xfrm>
          <a:prstGeom prst="wedgeRoundRectCallout">
            <a:avLst>
              <a:gd name="adj1" fmla="val -39573"/>
              <a:gd name="adj2" fmla="val 164766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رابطه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9523600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(آنلاین)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بهترین فرم سازها:</a:t>
            </a: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پرسلاین	</a:t>
            </a:r>
            <a:r>
              <a:rPr lang="en-US" sz="2400" b="1" dirty="0">
                <a:cs typeface="B Nazanin" panose="00000400000000000000" pitchFamily="2" charset="-78"/>
              </a:rPr>
              <a:t>https://porsline.ir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فرم افزار	</a:t>
            </a:r>
            <a:r>
              <a:rPr lang="en-US" sz="2400" b="1" dirty="0">
                <a:cs typeface="B Nazanin" panose="00000400000000000000" pitchFamily="2" charset="-78"/>
              </a:rPr>
              <a:t>https://formafzar.com</a:t>
            </a:r>
            <a:r>
              <a:rPr lang="fa-IR" sz="2400" b="1" dirty="0">
                <a:cs typeface="B Nazanin" panose="00000400000000000000" pitchFamily="2" charset="-78"/>
              </a:rPr>
              <a:t>	</a:t>
            </a: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فرمول		</a:t>
            </a:r>
            <a:r>
              <a:rPr lang="en-US" sz="2400" b="1" dirty="0">
                <a:cs typeface="B Nazanin" panose="00000400000000000000" pitchFamily="2" charset="-78"/>
              </a:rPr>
              <a:t>https://formool.ir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ایپل 		</a:t>
            </a:r>
            <a:r>
              <a:rPr lang="en-US" sz="2400" b="1" dirty="0">
                <a:cs typeface="B Nazanin" panose="00000400000000000000" pitchFamily="2" charset="-78"/>
              </a:rPr>
              <a:t>https://epoll.pro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just" rtl="1"/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کاربری ساده و رایگان</a:t>
            </a: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تفاوت در هزینه و امکانات</a:t>
            </a: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قابلیت اشتراک گذاری سریع</a:t>
            </a: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قابل استفاده برای ایجاد پرسشنامه (پایان نامه/رساله/مقاله)</a:t>
            </a: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قابل استفاده بر روی انواع دستگاه‌ها (رایانه، تبلت، موبایل)</a:t>
            </a: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قابل استفاده برای انواع امور شخصی و اداری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A4A8B8-50A5-78D6-B486-AF1359AEE833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hlinkClick r:id="rId2" action="ppaction://hlinksldjump"/>
            <a:extLst>
              <a:ext uri="{FF2B5EF4-FFF2-40B4-BE49-F238E27FC236}">
                <a16:creationId xmlns:a16="http://schemas.microsoft.com/office/drawing/2014/main" id="{5CBD1FEC-5061-AE5D-65D1-241816C34790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3" action="ppaction://hlinksldjump"/>
            <a:extLst>
              <a:ext uri="{FF2B5EF4-FFF2-40B4-BE49-F238E27FC236}">
                <a16:creationId xmlns:a16="http://schemas.microsoft.com/office/drawing/2014/main" id="{A6E7C5B6-6623-888F-CB8F-BFC62FF3DFEB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F8CA76-2291-BD83-CD9B-F0A3D566C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6FB89AB-2A7E-5A36-A6C4-B578BF08576C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5" action="ppaction://hlinksldjump"/>
            <a:extLst>
              <a:ext uri="{FF2B5EF4-FFF2-40B4-BE49-F238E27FC236}">
                <a16:creationId xmlns:a16="http://schemas.microsoft.com/office/drawing/2014/main" id="{27BFE7A1-91DD-A048-EC12-420354E9FD2C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6" action="ppaction://hlinksldjump"/>
            <a:extLst>
              <a:ext uri="{FF2B5EF4-FFF2-40B4-BE49-F238E27FC236}">
                <a16:creationId xmlns:a16="http://schemas.microsoft.com/office/drawing/2014/main" id="{1ADC9733-5A33-EE59-0147-39F14B3F1BC6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9790357"/>
      </p:ext>
    </p:extLst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0C8C5DF-4861-7551-AB49-14807E5E8B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97" t="28026" b="18888"/>
          <a:stretch/>
        </p:blipFill>
        <p:spPr>
          <a:xfrm>
            <a:off x="1009364" y="1479074"/>
            <a:ext cx="8297851" cy="51392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175BF54C-D031-44CB-A40D-EC94A8C32733}"/>
              </a:ext>
            </a:extLst>
          </p:cNvPr>
          <p:cNvSpPr/>
          <p:nvPr/>
        </p:nvSpPr>
        <p:spPr>
          <a:xfrm>
            <a:off x="3171676" y="2656286"/>
            <a:ext cx="2220083" cy="612648"/>
          </a:xfrm>
          <a:prstGeom prst="wedgeRoundRectCallout">
            <a:avLst>
              <a:gd name="adj1" fmla="val 64157"/>
              <a:gd name="adj2" fmla="val 185495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ایجاد متغیر تعدیلگر</a:t>
            </a: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(کلیک راست روی متغیر)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9590855"/>
      </p:ext>
    </p:extLst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B788D88-3436-3CAD-2C15-4FADA63DE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53" y="1382160"/>
            <a:ext cx="9326277" cy="48870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175BF54C-D031-44CB-A40D-EC94A8C32733}"/>
              </a:ext>
            </a:extLst>
          </p:cNvPr>
          <p:cNvSpPr/>
          <p:nvPr/>
        </p:nvSpPr>
        <p:spPr>
          <a:xfrm>
            <a:off x="2985409" y="1176688"/>
            <a:ext cx="2220083" cy="612648"/>
          </a:xfrm>
          <a:prstGeom prst="wedgeRoundRectCallout">
            <a:avLst>
              <a:gd name="adj1" fmla="val -54448"/>
              <a:gd name="adj2" fmla="val 152327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متغیر وابسته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FA52F4A5-EFF5-B87E-6D2C-0B1BA5C989F9}"/>
              </a:ext>
            </a:extLst>
          </p:cNvPr>
          <p:cNvSpPr/>
          <p:nvPr/>
        </p:nvSpPr>
        <p:spPr>
          <a:xfrm>
            <a:off x="4454222" y="2033509"/>
            <a:ext cx="2220083" cy="612648"/>
          </a:xfrm>
          <a:prstGeom prst="wedgeRoundRectCallout">
            <a:avLst>
              <a:gd name="adj1" fmla="val -80381"/>
              <a:gd name="adj2" fmla="val 47297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متغیر تعدیلگر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5A606375-ACD3-410C-CA94-A4ECE88E5ADF}"/>
              </a:ext>
            </a:extLst>
          </p:cNvPr>
          <p:cNvSpPr/>
          <p:nvPr/>
        </p:nvSpPr>
        <p:spPr>
          <a:xfrm>
            <a:off x="4290184" y="2988193"/>
            <a:ext cx="2220083" cy="612648"/>
          </a:xfrm>
          <a:prstGeom prst="wedgeRoundRectCallout">
            <a:avLst>
              <a:gd name="adj1" fmla="val -72373"/>
              <a:gd name="adj2" fmla="val -50823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متغیر اثرگذار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30726"/>
      </p:ext>
    </p:extLst>
  </p:cSld>
  <p:clrMapOvr>
    <a:masterClrMapping/>
  </p:clrMapOvr>
  <p:transition spd="med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2856D1-93E3-0DC7-0E19-96F7AA6B1A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922"/>
          <a:stretch/>
        </p:blipFill>
        <p:spPr>
          <a:xfrm>
            <a:off x="436441" y="1587633"/>
            <a:ext cx="8770150" cy="48745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5A606375-ACD3-410C-CA94-A4ECE88E5ADF}"/>
              </a:ext>
            </a:extLst>
          </p:cNvPr>
          <p:cNvSpPr/>
          <p:nvPr/>
        </p:nvSpPr>
        <p:spPr>
          <a:xfrm>
            <a:off x="3257240" y="5921046"/>
            <a:ext cx="4029533" cy="612648"/>
          </a:xfrm>
          <a:prstGeom prst="wedgeRoundRectCallout">
            <a:avLst>
              <a:gd name="adj1" fmla="val 36428"/>
              <a:gd name="adj2" fmla="val -139270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تاثیر تعدیل کننده فرهنگ اجتماعی بر رابطه بین ویژگی های شخصی و موفقیت تحصیلی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4517116"/>
      </p:ext>
    </p:extLst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B97D2BA-9C7B-9DEA-7BDC-756944EEF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59" y="1077026"/>
            <a:ext cx="877015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9C2717-867A-2AEF-4B02-AC2DCD21DEB0}"/>
              </a:ext>
            </a:extLst>
          </p:cNvPr>
          <p:cNvSpPr/>
          <p:nvPr/>
        </p:nvSpPr>
        <p:spPr>
          <a:xfrm>
            <a:off x="248439" y="4199702"/>
            <a:ext cx="2220083" cy="612648"/>
          </a:xfrm>
          <a:prstGeom prst="wedgeRoundRectCallout">
            <a:avLst>
              <a:gd name="adj1" fmla="val -10041"/>
              <a:gd name="adj2" fmla="val 91521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متغیر های آشکار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175BF54C-D031-44CB-A40D-EC94A8C32733}"/>
              </a:ext>
            </a:extLst>
          </p:cNvPr>
          <p:cNvSpPr/>
          <p:nvPr/>
        </p:nvSpPr>
        <p:spPr>
          <a:xfrm>
            <a:off x="3717190" y="5928113"/>
            <a:ext cx="1752277" cy="612648"/>
          </a:xfrm>
          <a:prstGeom prst="wedgeRoundRectCallout">
            <a:avLst>
              <a:gd name="adj1" fmla="val -91066"/>
              <a:gd name="adj2" fmla="val 12748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انتخاب گروهی و کشیدن روی متغیر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969658"/>
      </p:ext>
    </p:extLst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B14018-2BF2-6D17-A104-57216EE4A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01" y="1375523"/>
            <a:ext cx="883466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9C2717-867A-2AEF-4B02-AC2DCD21DEB0}"/>
              </a:ext>
            </a:extLst>
          </p:cNvPr>
          <p:cNvSpPr/>
          <p:nvPr/>
        </p:nvSpPr>
        <p:spPr>
          <a:xfrm>
            <a:off x="7247466" y="1075836"/>
            <a:ext cx="1359389" cy="612648"/>
          </a:xfrm>
          <a:prstGeom prst="wedgeRoundRectCallout">
            <a:avLst>
              <a:gd name="adj1" fmla="val 61532"/>
              <a:gd name="adj2" fmla="val 97049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شروع محاسبه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175BF54C-D031-44CB-A40D-EC94A8C32733}"/>
              </a:ext>
            </a:extLst>
          </p:cNvPr>
          <p:cNvSpPr/>
          <p:nvPr/>
        </p:nvSpPr>
        <p:spPr>
          <a:xfrm>
            <a:off x="4329382" y="1587633"/>
            <a:ext cx="1752277" cy="612648"/>
          </a:xfrm>
          <a:prstGeom prst="wedgeRoundRectCallout">
            <a:avLst>
              <a:gd name="adj1" fmla="val 70800"/>
              <a:gd name="adj2" fmla="val 81847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محاسبه با داده های موجود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DF38DA2E-79BA-8473-750C-5919AE26E2F3}"/>
              </a:ext>
            </a:extLst>
          </p:cNvPr>
          <p:cNvSpPr/>
          <p:nvPr/>
        </p:nvSpPr>
        <p:spPr>
          <a:xfrm>
            <a:off x="3606801" y="2624130"/>
            <a:ext cx="2474858" cy="1008070"/>
          </a:xfrm>
          <a:prstGeom prst="wedgeRoundRectCallout">
            <a:avLst>
              <a:gd name="adj1" fmla="val 63192"/>
              <a:gd name="adj2" fmla="val -53587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محاسبه با حجم زیادی از داده‌های شبیه سازی شده</a:t>
            </a: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(بررسی پایایی)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6177219"/>
      </p:ext>
    </p:extLst>
  </p:cSld>
  <p:clrMapOvr>
    <a:masterClrMapping/>
  </p:clrMapOvr>
  <p:transition spd="med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2A7B7B8-A7E3-9510-28DA-5D4C70F91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40"/>
          <a:stretch/>
        </p:blipFill>
        <p:spPr>
          <a:xfrm>
            <a:off x="669168" y="723901"/>
            <a:ext cx="7320428" cy="5981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175BF54C-D031-44CB-A40D-EC94A8C32733}"/>
              </a:ext>
            </a:extLst>
          </p:cNvPr>
          <p:cNvSpPr/>
          <p:nvPr/>
        </p:nvSpPr>
        <p:spPr>
          <a:xfrm>
            <a:off x="5847611" y="5106310"/>
            <a:ext cx="1752277" cy="612648"/>
          </a:xfrm>
          <a:prstGeom prst="wedgeRoundRectCallout">
            <a:avLst>
              <a:gd name="adj1" fmla="val 15717"/>
              <a:gd name="adj2" fmla="val 126070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شروع محاسبه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3788423"/>
      </p:ext>
    </p:extLst>
  </p:cSld>
  <p:clrMapOvr>
    <a:masterClrMapping/>
  </p:clrMapOvr>
  <p:transition spd="med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B03601-0CC8-1F3D-8B63-D06EF0F09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69" y="1176688"/>
            <a:ext cx="877015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27FB2190-F5FC-597D-E9B5-E44F33BF4F77}"/>
              </a:ext>
            </a:extLst>
          </p:cNvPr>
          <p:cNvSpPr/>
          <p:nvPr/>
        </p:nvSpPr>
        <p:spPr>
          <a:xfrm>
            <a:off x="3544677" y="2895600"/>
            <a:ext cx="1752277" cy="612648"/>
          </a:xfrm>
          <a:prstGeom prst="wedgeRoundRectCallout">
            <a:avLst>
              <a:gd name="adj1" fmla="val 255"/>
              <a:gd name="adj2" fmla="val -111630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نتیجه محاسبات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4470464"/>
      </p:ext>
    </p:extLst>
  </p:cSld>
  <p:clrMapOvr>
    <a:masterClrMapping/>
  </p:clrMapOvr>
  <p:transition spd="med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59641F44-3CA5-9005-EB53-B48D535988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432"/>
          <a:stretch/>
        </p:blipFill>
        <p:spPr>
          <a:xfrm>
            <a:off x="609316" y="990603"/>
            <a:ext cx="8817429" cy="57996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نرم افزار </a:t>
            </a:r>
            <a:r>
              <a:rPr lang="en-US" sz="3200" b="1" dirty="0" err="1">
                <a:cs typeface="B Nazanin" panose="00000400000000000000" pitchFamily="2" charset="-78"/>
              </a:rPr>
              <a:t>SmartPLS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2DE23B-BD73-0B8A-B675-2173CE39959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6A611A4E-73C3-D41B-794F-F0AA99C330A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0DFEBFA-A0EB-F5A6-FC75-8E8FD3060B5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082299-B34A-C5C5-A589-68AE11C55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5A7109-DD15-5B60-9ED5-2CAF4CB3FD3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DA0AD77-72DF-9A9F-3AFC-F18F4791B34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56E7DFF-A03A-AA35-108C-C1F97B96CF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27FB2190-F5FC-597D-E9B5-E44F33BF4F77}"/>
              </a:ext>
            </a:extLst>
          </p:cNvPr>
          <p:cNvSpPr/>
          <p:nvPr/>
        </p:nvSpPr>
        <p:spPr>
          <a:xfrm>
            <a:off x="5492010" y="1555899"/>
            <a:ext cx="2102590" cy="612648"/>
          </a:xfrm>
          <a:prstGeom prst="wedgeRoundRectCallout">
            <a:avLst>
              <a:gd name="adj1" fmla="val 255"/>
              <a:gd name="adj2" fmla="val -111630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نتایج تحلیل و نمودارها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5E200BB3-1E2A-C7D9-9CB6-26C6FFFD64FA}"/>
              </a:ext>
            </a:extLst>
          </p:cNvPr>
          <p:cNvSpPr/>
          <p:nvPr/>
        </p:nvSpPr>
        <p:spPr>
          <a:xfrm>
            <a:off x="248089" y="4424199"/>
            <a:ext cx="2102590" cy="438587"/>
          </a:xfrm>
          <a:prstGeom prst="wedgeRoundRectCallout">
            <a:avLst>
              <a:gd name="adj1" fmla="val 98106"/>
              <a:gd name="adj2" fmla="val 231238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اثر غیر مستقیم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CBE6956C-4777-9B43-6B06-85F965EDBB85}"/>
              </a:ext>
            </a:extLst>
          </p:cNvPr>
          <p:cNvSpPr/>
          <p:nvPr/>
        </p:nvSpPr>
        <p:spPr>
          <a:xfrm>
            <a:off x="1013752" y="3858266"/>
            <a:ext cx="2102590" cy="438587"/>
          </a:xfrm>
          <a:prstGeom prst="wedgeRoundRectCallout">
            <a:avLst>
              <a:gd name="adj1" fmla="val 64684"/>
              <a:gd name="adj2" fmla="val 289874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تحلیل مسیر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D1D0EE59-ACAF-BF73-23F5-2C8770E307B0}"/>
              </a:ext>
            </a:extLst>
          </p:cNvPr>
          <p:cNvSpPr/>
          <p:nvPr/>
        </p:nvSpPr>
        <p:spPr>
          <a:xfrm>
            <a:off x="39302" y="5032834"/>
            <a:ext cx="2102590" cy="438587"/>
          </a:xfrm>
          <a:prstGeom prst="wedgeRoundRectCallout">
            <a:avLst>
              <a:gd name="adj1" fmla="val 107770"/>
              <a:gd name="adj2" fmla="val 128924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همه اثرات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C4A19097-9498-46BD-2A28-F971E64851B8}"/>
              </a:ext>
            </a:extLst>
          </p:cNvPr>
          <p:cNvSpPr/>
          <p:nvPr/>
        </p:nvSpPr>
        <p:spPr>
          <a:xfrm>
            <a:off x="40866" y="5641469"/>
            <a:ext cx="2617668" cy="438587"/>
          </a:xfrm>
          <a:prstGeom prst="wedgeRoundRectCallout">
            <a:avLst>
              <a:gd name="adj1" fmla="val 76775"/>
              <a:gd name="adj2" fmla="val 36263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برازش مدل بر اساس بار عاملی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856B733C-B685-049F-3320-5F96AF3FC1A0}"/>
              </a:ext>
            </a:extLst>
          </p:cNvPr>
          <p:cNvSpPr/>
          <p:nvPr/>
        </p:nvSpPr>
        <p:spPr>
          <a:xfrm>
            <a:off x="5180404" y="4208807"/>
            <a:ext cx="2725801" cy="438587"/>
          </a:xfrm>
          <a:prstGeom prst="wedgeRoundRectCallout">
            <a:avLst>
              <a:gd name="adj1" fmla="val -59972"/>
              <a:gd name="adj2" fmla="val 225445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ضریب همبستگی چند گانه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2" name="Speech Bubble: Rectangle with Corners Rounded 21">
            <a:extLst>
              <a:ext uri="{FF2B5EF4-FFF2-40B4-BE49-F238E27FC236}">
                <a16:creationId xmlns:a16="http://schemas.microsoft.com/office/drawing/2014/main" id="{99C99A72-FC39-BB69-081E-B0AAC89769C9}"/>
              </a:ext>
            </a:extLst>
          </p:cNvPr>
          <p:cNvSpPr/>
          <p:nvPr/>
        </p:nvSpPr>
        <p:spPr>
          <a:xfrm>
            <a:off x="6408071" y="4742546"/>
            <a:ext cx="2725801" cy="438587"/>
          </a:xfrm>
          <a:prstGeom prst="wedgeRoundRectCallout">
            <a:avLst>
              <a:gd name="adj1" fmla="val -68048"/>
              <a:gd name="adj2" fmla="val 177184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قابلیت اطمینان مدل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0127027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شروع به کار » ثبت نام رایگان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D190F2A-C3D4-35FE-9FF1-5D97C0546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27" y="1811867"/>
            <a:ext cx="9371034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3446CCDA-F713-74E0-057B-D0F5EC513D70}"/>
              </a:ext>
            </a:extLst>
          </p:cNvPr>
          <p:cNvSpPr/>
          <p:nvPr/>
        </p:nvSpPr>
        <p:spPr>
          <a:xfrm>
            <a:off x="558800" y="2438401"/>
            <a:ext cx="721481" cy="69426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77CE0AA-592F-19F1-957E-D09B43BE708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rId3" action="ppaction://hlinksldjump"/>
            <a:extLst>
              <a:ext uri="{FF2B5EF4-FFF2-40B4-BE49-F238E27FC236}">
                <a16:creationId xmlns:a16="http://schemas.microsoft.com/office/drawing/2014/main" id="{1701F4FA-8D49-1DE3-13E1-5D08629A02D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4" action="ppaction://hlinksldjump"/>
            <a:extLst>
              <a:ext uri="{FF2B5EF4-FFF2-40B4-BE49-F238E27FC236}">
                <a16:creationId xmlns:a16="http://schemas.microsoft.com/office/drawing/2014/main" id="{4B624ACA-64AB-E41E-D89E-EF87D4548EFC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5F9CACB-FC09-9155-FA00-FCADF4D6CA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5487886-DEF4-E4CD-020A-6FC4C77F16C5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6" action="ppaction://hlinksldjump"/>
            <a:extLst>
              <a:ext uri="{FF2B5EF4-FFF2-40B4-BE49-F238E27FC236}">
                <a16:creationId xmlns:a16="http://schemas.microsoft.com/office/drawing/2014/main" id="{557FC903-C522-2AE5-EBF8-7C9714E04370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7" action="ppaction://hlinksldjump"/>
            <a:extLst>
              <a:ext uri="{FF2B5EF4-FFF2-40B4-BE49-F238E27FC236}">
                <a16:creationId xmlns:a16="http://schemas.microsoft.com/office/drawing/2014/main" id="{21BF7866-E71A-90FE-03FF-22891AF26706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400343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C9A939-3526-DDDD-E69D-3E76A52B1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75" y="1761066"/>
            <a:ext cx="937103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ثبت نام رایگان » از طریق گوگل ایمیل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446CCDA-F713-74E0-057B-D0F5EC513D70}"/>
              </a:ext>
            </a:extLst>
          </p:cNvPr>
          <p:cNvSpPr/>
          <p:nvPr/>
        </p:nvSpPr>
        <p:spPr>
          <a:xfrm rot="10800000">
            <a:off x="4256185" y="3970143"/>
            <a:ext cx="721481" cy="69426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DC9E64-C5E7-C65C-087F-FB6046503DD9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rId3" action="ppaction://hlinksldjump"/>
            <a:extLst>
              <a:ext uri="{FF2B5EF4-FFF2-40B4-BE49-F238E27FC236}">
                <a16:creationId xmlns:a16="http://schemas.microsoft.com/office/drawing/2014/main" id="{7BED3031-858D-4311-9668-DACFA60F0E0F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4" action="ppaction://hlinksldjump"/>
            <a:extLst>
              <a:ext uri="{FF2B5EF4-FFF2-40B4-BE49-F238E27FC236}">
                <a16:creationId xmlns:a16="http://schemas.microsoft.com/office/drawing/2014/main" id="{D2644C56-D2C2-39DA-8BAE-7C34E129FE88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522BA25-3BDC-9FC0-E756-E7CFB6FD28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6DFD44F-E999-ACC3-FD24-255547003FBD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6" action="ppaction://hlinksldjump"/>
            <a:extLst>
              <a:ext uri="{FF2B5EF4-FFF2-40B4-BE49-F238E27FC236}">
                <a16:creationId xmlns:a16="http://schemas.microsoft.com/office/drawing/2014/main" id="{00D51DA3-8F99-C689-D357-19704F15D6D4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7" action="ppaction://hlinksldjump"/>
            <a:extLst>
              <a:ext uri="{FF2B5EF4-FFF2-40B4-BE49-F238E27FC236}">
                <a16:creationId xmlns:a16="http://schemas.microsoft.com/office/drawing/2014/main" id="{1842A089-1020-5DB2-B5E3-075AC9D8715A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795515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A7748E1-CED7-9071-4E7F-BC6564DEC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27" y="1879600"/>
            <a:ext cx="937103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ایجاد پرسشنامه جدید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446CCDA-F713-74E0-057B-D0F5EC513D70}"/>
              </a:ext>
            </a:extLst>
          </p:cNvPr>
          <p:cNvSpPr/>
          <p:nvPr/>
        </p:nvSpPr>
        <p:spPr>
          <a:xfrm rot="10800000">
            <a:off x="6711519" y="4401943"/>
            <a:ext cx="721481" cy="69426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6827DF-5EF7-0AD6-8B80-5457614131FE}"/>
              </a:ext>
            </a:extLst>
          </p:cNvPr>
          <p:cNvSpPr/>
          <p:nvPr/>
        </p:nvSpPr>
        <p:spPr>
          <a:xfrm>
            <a:off x="3437467" y="4749076"/>
            <a:ext cx="609600" cy="21239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3F8B90-FF32-EA6B-4B51-C4C238A2BC4C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hlinkClick r:id="rId3" action="ppaction://hlinksldjump"/>
            <a:extLst>
              <a:ext uri="{FF2B5EF4-FFF2-40B4-BE49-F238E27FC236}">
                <a16:creationId xmlns:a16="http://schemas.microsoft.com/office/drawing/2014/main" id="{94648593-EF95-587D-2819-BF8B0EFCFBCC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4" action="ppaction://hlinksldjump"/>
            <a:extLst>
              <a:ext uri="{FF2B5EF4-FFF2-40B4-BE49-F238E27FC236}">
                <a16:creationId xmlns:a16="http://schemas.microsoft.com/office/drawing/2014/main" id="{6AA63393-7A4E-79EF-AAA2-72BCB58A0E60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C8A330A-03C5-947C-C940-330DF38B05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C979C3A-C268-E1BF-267C-3D31EF1D4B70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6" action="ppaction://hlinksldjump"/>
            <a:extLst>
              <a:ext uri="{FF2B5EF4-FFF2-40B4-BE49-F238E27FC236}">
                <a16:creationId xmlns:a16="http://schemas.microsoft.com/office/drawing/2014/main" id="{D2C3BB93-145E-B41A-1F10-35AFCABB98AF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7" action="ppaction://hlinksldjump"/>
            <a:extLst>
              <a:ext uri="{FF2B5EF4-FFF2-40B4-BE49-F238E27FC236}">
                <a16:creationId xmlns:a16="http://schemas.microsoft.com/office/drawing/2014/main" id="{FC67695D-6AE3-38FA-9412-E95D53AA0649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6110825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3EBBAA-884B-5C52-9D74-A9064575F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937" y="1823317"/>
            <a:ext cx="8328263" cy="609486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امکان استفاده از نمونه های آماده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446CCDA-F713-74E0-057B-D0F5EC513D70}"/>
              </a:ext>
            </a:extLst>
          </p:cNvPr>
          <p:cNvSpPr/>
          <p:nvPr/>
        </p:nvSpPr>
        <p:spPr>
          <a:xfrm rot="10800000">
            <a:off x="6178119" y="4291877"/>
            <a:ext cx="721481" cy="69426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9B1E027-2FC2-8E57-BE79-256A8E94EF1D}"/>
              </a:ext>
            </a:extLst>
          </p:cNvPr>
          <p:cNvSpPr/>
          <p:nvPr/>
        </p:nvSpPr>
        <p:spPr>
          <a:xfrm rot="10800000">
            <a:off x="6178119" y="5155839"/>
            <a:ext cx="721481" cy="69426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AE4E63-2651-6A3C-CB38-2900C62E2279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hlinkClick r:id="rId3" action="ppaction://hlinksldjump"/>
            <a:extLst>
              <a:ext uri="{FF2B5EF4-FFF2-40B4-BE49-F238E27FC236}">
                <a16:creationId xmlns:a16="http://schemas.microsoft.com/office/drawing/2014/main" id="{C3ADCFEB-E95A-DC56-14AB-EF7C9649A132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4" action="ppaction://hlinksldjump"/>
            <a:extLst>
              <a:ext uri="{FF2B5EF4-FFF2-40B4-BE49-F238E27FC236}">
                <a16:creationId xmlns:a16="http://schemas.microsoft.com/office/drawing/2014/main" id="{BE6B25A2-C3F7-06C4-FA68-2ABDFD74F2F3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F5F092D-E30B-27CD-3EE1-01E5365E99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954493-0504-F632-B984-B256B5029ED0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6" action="ppaction://hlinksldjump"/>
            <a:extLst>
              <a:ext uri="{FF2B5EF4-FFF2-40B4-BE49-F238E27FC236}">
                <a16:creationId xmlns:a16="http://schemas.microsoft.com/office/drawing/2014/main" id="{572C33A5-30D6-31C1-0B2C-9091F351EC97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7" action="ppaction://hlinksldjump"/>
            <a:extLst>
              <a:ext uri="{FF2B5EF4-FFF2-40B4-BE49-F238E27FC236}">
                <a16:creationId xmlns:a16="http://schemas.microsoft.com/office/drawing/2014/main" id="{4F0A6EF6-5E58-B813-07C4-B84AE9F9A9B0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8071911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A8291E9-6AD1-E975-21FB-2C66452E3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75" y="1726839"/>
            <a:ext cx="937103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تعیین عنوان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9B1E027-2FC2-8E57-BE79-256A8E94EF1D}"/>
              </a:ext>
            </a:extLst>
          </p:cNvPr>
          <p:cNvSpPr/>
          <p:nvPr/>
        </p:nvSpPr>
        <p:spPr>
          <a:xfrm rot="10800000">
            <a:off x="6482919" y="5155839"/>
            <a:ext cx="721481" cy="69426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2444E7D-A941-DB38-6233-B15DCEB78B9E}"/>
              </a:ext>
            </a:extLst>
          </p:cNvPr>
          <p:cNvSpPr/>
          <p:nvPr/>
        </p:nvSpPr>
        <p:spPr>
          <a:xfrm>
            <a:off x="2782989" y="5770579"/>
            <a:ext cx="721481" cy="694266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3BAE3B-F965-2280-01B5-4D84780BDDD0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hlinkClick r:id="rId3" action="ppaction://hlinksldjump"/>
            <a:extLst>
              <a:ext uri="{FF2B5EF4-FFF2-40B4-BE49-F238E27FC236}">
                <a16:creationId xmlns:a16="http://schemas.microsoft.com/office/drawing/2014/main" id="{1E532651-8EB8-E174-3EB9-6F9ED9F25E60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4" action="ppaction://hlinksldjump"/>
            <a:extLst>
              <a:ext uri="{FF2B5EF4-FFF2-40B4-BE49-F238E27FC236}">
                <a16:creationId xmlns:a16="http://schemas.microsoft.com/office/drawing/2014/main" id="{E9E25488-DAE7-BEB4-6718-EF5875B6F6BE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E95A278-FC98-6E0A-EF00-32FB366C8B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17FA914-9790-E457-E5F4-9837A4921F86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6" action="ppaction://hlinksldjump"/>
            <a:extLst>
              <a:ext uri="{FF2B5EF4-FFF2-40B4-BE49-F238E27FC236}">
                <a16:creationId xmlns:a16="http://schemas.microsoft.com/office/drawing/2014/main" id="{85FC3226-16D1-1B6E-F0DC-F539FD296DE6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7" action="ppaction://hlinksldjump"/>
            <a:extLst>
              <a:ext uri="{FF2B5EF4-FFF2-40B4-BE49-F238E27FC236}">
                <a16:creationId xmlns:a16="http://schemas.microsoft.com/office/drawing/2014/main" id="{539BF320-7E8F-99EE-34F0-D9805AEFD5F6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3090927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230080-5565-E396-7410-0F93A5C63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065" y="1446960"/>
            <a:ext cx="9320715" cy="62138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پرسشنامه برخط » پرسلاین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4F98DC2-C6A7-241B-C78E-C50FECD242B3}"/>
              </a:ext>
            </a:extLst>
          </p:cNvPr>
          <p:cNvSpPr/>
          <p:nvPr/>
        </p:nvSpPr>
        <p:spPr>
          <a:xfrm>
            <a:off x="3810001" y="5717894"/>
            <a:ext cx="2726267" cy="612648"/>
          </a:xfrm>
          <a:prstGeom prst="wedgeRoundRectCallout">
            <a:avLst>
              <a:gd name="adj1" fmla="val 62431"/>
              <a:gd name="adj2" fmla="val -93663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انواع سوالات قابل انتخاب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16C3D0FF-E168-885C-E807-42127183E9B8}"/>
              </a:ext>
            </a:extLst>
          </p:cNvPr>
          <p:cNvSpPr/>
          <p:nvPr/>
        </p:nvSpPr>
        <p:spPr>
          <a:xfrm>
            <a:off x="81637" y="2577566"/>
            <a:ext cx="1679288" cy="1163499"/>
          </a:xfrm>
          <a:prstGeom prst="wedgeRoundRectCallout">
            <a:avLst>
              <a:gd name="adj1" fmla="val 102766"/>
              <a:gd name="adj2" fmla="val -22350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متن اولیه درخواست از مخاطب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8F1F355D-28D3-EC38-A8D4-D89B349DFF34}"/>
              </a:ext>
            </a:extLst>
          </p:cNvPr>
          <p:cNvSpPr/>
          <p:nvPr/>
        </p:nvSpPr>
        <p:spPr>
          <a:xfrm>
            <a:off x="81637" y="3929380"/>
            <a:ext cx="1679288" cy="1163499"/>
          </a:xfrm>
          <a:prstGeom prst="wedgeRoundRectCallout">
            <a:avLst>
              <a:gd name="adj1" fmla="val 110833"/>
              <a:gd name="adj2" fmla="val -81293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سوال‌ها به این قسمت کشیده می‌شوند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57413561-B9FA-E14B-18DD-5710A19170C5}"/>
              </a:ext>
            </a:extLst>
          </p:cNvPr>
          <p:cNvSpPr/>
          <p:nvPr/>
        </p:nvSpPr>
        <p:spPr>
          <a:xfrm>
            <a:off x="81637" y="5216996"/>
            <a:ext cx="1679288" cy="1163499"/>
          </a:xfrm>
          <a:prstGeom prst="wedgeRoundRectCallout">
            <a:avLst>
              <a:gd name="adj1" fmla="val 105287"/>
              <a:gd name="adj2" fmla="val -95847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متن پایانی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993CD8-D82E-C744-2046-16965A94EF0D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rId3" action="ppaction://hlinksldjump"/>
            <a:extLst>
              <a:ext uri="{FF2B5EF4-FFF2-40B4-BE49-F238E27FC236}">
                <a16:creationId xmlns:a16="http://schemas.microsoft.com/office/drawing/2014/main" id="{E9202826-1E67-9387-B344-517A104D84FC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ایجاد پرسشنامه برخط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4" action="ppaction://hlinksldjump"/>
            <a:extLst>
              <a:ext uri="{FF2B5EF4-FFF2-40B4-BE49-F238E27FC236}">
                <a16:creationId xmlns:a16="http://schemas.microsoft.com/office/drawing/2014/main" id="{6AAFEC53-D72A-8441-E50A-44610A9D459A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D143B8B-4D98-77C1-C42A-B19FD034E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83F25E2-7A5B-23D0-101A-4224A4AA25B9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6" action="ppaction://hlinksldjump"/>
            <a:extLst>
              <a:ext uri="{FF2B5EF4-FFF2-40B4-BE49-F238E27FC236}">
                <a16:creationId xmlns:a16="http://schemas.microsoft.com/office/drawing/2014/main" id="{99C9C9E5-B16D-EE44-12E2-ED2FB4A20B17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معادلات ساختاری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7" action="ppaction://hlinksldjump"/>
            <a:extLst>
              <a:ext uri="{FF2B5EF4-FFF2-40B4-BE49-F238E27FC236}">
                <a16:creationId xmlns:a16="http://schemas.microsoft.com/office/drawing/2014/main" id="{6F82E990-1956-9507-C38F-CD7083846A8A}"/>
              </a:ext>
            </a:extLst>
          </p:cNvPr>
          <p:cNvSpPr/>
          <p:nvPr/>
        </p:nvSpPr>
        <p:spPr>
          <a:xfrm>
            <a:off x="10389292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en-US" sz="1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SmartPLS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0100676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7617</TotalTime>
  <Words>1505</Words>
  <Application>Microsoft Office PowerPoint</Application>
  <PresentationFormat>Widescreen</PresentationFormat>
  <Paragraphs>413</Paragraphs>
  <Slides>37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B Nazanin</vt:lpstr>
      <vt:lpstr>Calibri</vt:lpstr>
      <vt:lpstr>Calibri Light</vt:lpstr>
      <vt:lpstr>Office Theme</vt:lpstr>
      <vt:lpstr>PowerPoint Presentation</vt:lpstr>
      <vt:lpstr>مقدمه</vt:lpstr>
      <vt:lpstr>پرسشنامه برخط (آنلاین)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پرسشنامه برخط » پرسلاین</vt:lpstr>
      <vt:lpstr>مدلیابی معادلات ساختاریStructural Equation Model (SEM)</vt:lpstr>
      <vt:lpstr>مقدمه » مراحل اجرای شیوه مدل‌یابی معادلات ساختاری</vt:lpstr>
      <vt:lpstr>مقدمه » انواع متغیر</vt:lpstr>
      <vt:lpstr>طراحی مدل » مدل مفهومی</vt:lpstr>
      <vt:lpstr>طراحی مدل » مدل مفهومی در نرم افزار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  <vt:lpstr>نرم افزار SmartPLS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H</cp:lastModifiedBy>
  <cp:revision>517</cp:revision>
  <dcterms:created xsi:type="dcterms:W3CDTF">2023-05-12T11:02:10Z</dcterms:created>
  <dcterms:modified xsi:type="dcterms:W3CDTF">2024-01-26T11:31:24Z</dcterms:modified>
</cp:coreProperties>
</file>