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90" r:id="rId3"/>
    <p:sldId id="292" r:id="rId4"/>
    <p:sldId id="315" r:id="rId5"/>
    <p:sldId id="305" r:id="rId6"/>
    <p:sldId id="293" r:id="rId7"/>
    <p:sldId id="294" r:id="rId8"/>
    <p:sldId id="296" r:id="rId9"/>
    <p:sldId id="307" r:id="rId10"/>
    <p:sldId id="308" r:id="rId11"/>
    <p:sldId id="297" r:id="rId12"/>
    <p:sldId id="309" r:id="rId13"/>
    <p:sldId id="310" r:id="rId14"/>
    <p:sldId id="313" r:id="rId15"/>
    <p:sldId id="311" r:id="rId16"/>
    <p:sldId id="299" r:id="rId17"/>
    <p:sldId id="300" r:id="rId18"/>
    <p:sldId id="301" r:id="rId19"/>
    <p:sldId id="316" r:id="rId20"/>
    <p:sldId id="317" r:id="rId21"/>
    <p:sldId id="318" r:id="rId22"/>
    <p:sldId id="302" r:id="rId23"/>
    <p:sldId id="303" r:id="rId24"/>
    <p:sldId id="291" r:id="rId25"/>
    <p:sldId id="304" r:id="rId26"/>
    <p:sldId id="289" r:id="rId27"/>
  </p:sldIdLst>
  <p:sldSz cx="12192000" cy="6858000"/>
  <p:notesSz cx="6858000" cy="9144000"/>
  <p:embeddedFontLst>
    <p:embeddedFont>
      <p:font typeface="B Nazanin" panose="00000400000000000000" pitchFamily="2" charset="-78"/>
      <p:regular r:id="rId30"/>
      <p:bold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" initials="H" lastIdx="1" clrIdx="0">
    <p:extLst>
      <p:ext uri="{19B8F6BF-5375-455C-9EA6-DF929625EA0E}">
        <p15:presenceInfo xmlns:p15="http://schemas.microsoft.com/office/powerpoint/2012/main" userId="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2CC"/>
    <a:srgbClr val="D85E5E"/>
    <a:srgbClr val="FF9F9F"/>
    <a:srgbClr val="A0CC82"/>
    <a:srgbClr val="BF9000"/>
    <a:srgbClr val="CD3F3F"/>
    <a:srgbClr val="D55D5D"/>
    <a:srgbClr val="E18384"/>
    <a:srgbClr val="2A8E87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B0BFF4B-4BA0-8F91-4122-6A584885808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340621-2E91-EB4E-3D9E-E4DB98A6467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DAEF89-ACDE-4101-97EF-225E5B40EF67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7E36EB-2D64-05FB-21E7-6233B08246F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701451-3EBA-8A40-4A9E-B0C093AE3F6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E1143-112F-46C3-9A50-253DF8227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6598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94E7E3-85CE-4694-A86A-732F5C09E3D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466FBD-D471-4DEF-966D-4DD1B91AD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65756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C287D-0F11-1C8A-FD5F-73041D463B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9F708F-327D-D293-3A07-C10B4E0BE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EF018-8D97-1F7C-3688-80A02E997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FA02-6B48-43EA-ABD2-76DD75D76F80}" type="datetime1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E02748-4998-1D1C-474E-7C1B7219D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9CC42F-DC0C-5E03-7AC2-6341D1D69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425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F89D5-AAAA-0690-AD70-D6A70BE2B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C76D66-8E5A-1C0C-DA6F-474D1E44D3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19C04C-A56A-CC30-8786-7DE326DE0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16CAB-E778-4E78-9E28-E031DC7F4B48}" type="datetime1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EEC389-695D-8DE6-C895-F2931D2A4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8EBF3D-EAA2-D3CF-A12A-D8DE4AFFD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11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211C50-E5F2-5701-A307-8828456EE3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99C64D-FB95-7D0D-2CF9-5186E9F205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597B8-B7F1-9749-B838-AA1F9FEDC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5EF0C-4F20-4AC9-9FE8-221413F26913}" type="datetime1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2CC37-9CD1-E4B4-0FDB-A4FC68493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454168-EBE3-ECB8-2E43-5C87F65F4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64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C5D6F-29A2-3AA9-BADE-F51B8F884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933A75-D833-D258-2420-AC6154027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049120-1969-878C-ECC8-62B7BC9A0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0B187-8943-4741-B481-868CDBED3551}" type="datetime1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A85F99-7D4A-577B-38DF-11440B428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48B8C8-7176-996F-40E3-8F58BE239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657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E9D7C-D0A1-F419-866E-261445358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E359A4-B1A7-A9E5-BEE2-D7670BD4E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941AF-3468-6430-2CB3-DEDCE250D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6679E-EEAF-434F-8F3F-DC589C891254}" type="datetime1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FC2FB-A6F5-4F30-F20D-E67C365D3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EDC9C5-1C8E-9779-ECBD-32854A123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866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2EB2C-19EF-CC09-4222-3AD6EDF7D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08F2E-34EF-50B8-A8C9-FD59F443F7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29B8FF-1B68-76A3-5803-40A0B32DF1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9C31A6-C137-5093-3320-DC86FACE4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05E2-69CC-4AB2-8A17-6A4521A4F638}" type="datetime1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0706DC-CDE9-CC5B-2AC5-634440141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A976C6-CD0A-B938-ADAA-7B15C2CBD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85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7C948-636E-F397-B65F-3CFCBABB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775E1C-DD0F-42BD-7220-66D0E962F2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E155A7-B7F1-2A98-62F6-4A11055345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91CC78-FDCC-E9BB-91AB-9B4B072FE9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8B7DDE-1E2A-764F-2432-37668284C1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961609A-4F1A-85B9-84C5-D3220F243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F687-709E-48EE-A16D-83A2F47D103B}" type="datetime1">
              <a:rPr lang="en-US" smtClean="0"/>
              <a:t>10/30/2024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DF0C08-5CC0-2D3D-D8DC-D0E36968F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AB2243-3E6E-2D9F-3FD8-2D4A62CEC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350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B541E-27EE-E4E9-4480-32E7F65CC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8A6DEB-3D50-AFA7-6A28-D5EF43ED9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8D443-463D-4806-BD0B-35AD4D6FCEF1}" type="datetime1">
              <a:rPr lang="en-US" smtClean="0"/>
              <a:t>10/30/2024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540119-3FBE-8F57-1DA9-7ED56CF4E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CD8EEF-AB83-EE78-0225-7EDFE9DE3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011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F76296-9BAB-97C4-7DC5-7E4B9A231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6DB86-E09D-43DD-BF2C-1A0C9668577E}" type="datetime1">
              <a:rPr lang="en-US" smtClean="0"/>
              <a:t>10/30/2024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6B6BD1-1FF7-2C47-E224-F069CE023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34703B-FCAF-10FF-6745-555D9EE8E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980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258AE-053B-644C-6181-B46C5BF33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097F8B-C9F4-7D40-7BA2-59207562B7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BA312D-8F42-535E-3679-6729547B24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DC1EB4-5F4E-6321-682F-DABCEDF0D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FDED-9704-4799-B36A-30FBD013BAF6}" type="datetime1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157D80-C303-C504-E160-3268E0800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997656-12AB-5FD1-8119-F04574DD2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726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EEB96-A7C6-FED6-8A1F-9C4C3D3F8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D892C5-4528-B6BE-E465-B9667A0515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B76BB6-E8C1-3203-843B-7293DFD89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639C55-8119-AF4D-26CC-7CA447F7F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B929-7281-4206-BAB1-39D73822DCDA}" type="datetime1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DF66C4-DA8A-32F7-DC60-F939CA8B8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C5B069-044D-309C-A24F-B49346B8A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75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7E848F-3734-93DE-80D0-824EB835F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7E2302-97F1-AA06-5EDA-D89C202DA3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F0DD3D-D094-D754-88A1-F8587AA219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E14D0-EBDC-4451-AA93-9BF3A36D6A54}" type="datetime1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EBB77C-E77F-F5BC-5ACB-46E09EFD82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0B3EE-11BA-FC22-C16A-AF5842FDF2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831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6.xml"/><Relationship Id="rId18" Type="http://schemas.openxmlformats.org/officeDocument/2006/relationships/slide" Target="slide24.xml"/><Relationship Id="rId3" Type="http://schemas.openxmlformats.org/officeDocument/2006/relationships/image" Target="../media/image11.png"/><Relationship Id="rId7" Type="http://schemas.openxmlformats.org/officeDocument/2006/relationships/slide" Target="slide6.xml"/><Relationship Id="rId12" Type="http://schemas.openxmlformats.org/officeDocument/2006/relationships/slide" Target="slide15.xml"/><Relationship Id="rId17" Type="http://schemas.openxmlformats.org/officeDocument/2006/relationships/slide" Target="slide23.xml"/><Relationship Id="rId2" Type="http://schemas.openxmlformats.org/officeDocument/2006/relationships/image" Target="../media/image2.png"/><Relationship Id="rId16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14.xml"/><Relationship Id="rId5" Type="http://schemas.openxmlformats.org/officeDocument/2006/relationships/slide" Target="slide2.xml"/><Relationship Id="rId15" Type="http://schemas.openxmlformats.org/officeDocument/2006/relationships/slide" Target="slide18.xml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cielo.br/j/bar/a/3g8ZCqkBywbBvnv96wZ8LHc/?lang=en&amp;format=html" TargetMode="External"/><Relationship Id="rId13" Type="http://schemas.openxmlformats.org/officeDocument/2006/relationships/slide" Target="slide5.xml"/><Relationship Id="rId18" Type="http://schemas.openxmlformats.org/officeDocument/2006/relationships/slide" Target="slide14.xml"/><Relationship Id="rId3" Type="http://schemas.openxmlformats.org/officeDocument/2006/relationships/oleObject" Target="../embeddings/oleObject1.bin"/><Relationship Id="rId21" Type="http://schemas.openxmlformats.org/officeDocument/2006/relationships/slide" Target="slide17.xml"/><Relationship Id="rId7" Type="http://schemas.openxmlformats.org/officeDocument/2006/relationships/hyperlink" Target="https://www.sciencedirect.com/science/article/pii/S016726811730207X" TargetMode="External"/><Relationship Id="rId12" Type="http://schemas.openxmlformats.org/officeDocument/2006/relationships/slide" Target="slide2.xml"/><Relationship Id="rId17" Type="http://schemas.openxmlformats.org/officeDocument/2006/relationships/slide" Target="slide11.xml"/><Relationship Id="rId25" Type="http://schemas.openxmlformats.org/officeDocument/2006/relationships/slide" Target="slide24.xml"/><Relationship Id="rId2" Type="http://schemas.openxmlformats.org/officeDocument/2006/relationships/image" Target="../media/image2.png"/><Relationship Id="rId16" Type="http://schemas.openxmlformats.org/officeDocument/2006/relationships/slide" Target="slide8.xml"/><Relationship Id="rId20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ascal-francis.inist.fr/vibad/index.php?action=getRecordDetail&amp;idt=2284280" TargetMode="External"/><Relationship Id="rId11" Type="http://schemas.openxmlformats.org/officeDocument/2006/relationships/slide" Target="slide3.xml"/><Relationship Id="rId24" Type="http://schemas.openxmlformats.org/officeDocument/2006/relationships/slide" Target="slide23.xml"/><Relationship Id="rId5" Type="http://schemas.openxmlformats.org/officeDocument/2006/relationships/hyperlink" Target="https://www.sciencedirect.com/science/article/pii/S0950584917304007" TargetMode="External"/><Relationship Id="rId15" Type="http://schemas.openxmlformats.org/officeDocument/2006/relationships/slide" Target="slide7.xml"/><Relationship Id="rId23" Type="http://schemas.openxmlformats.org/officeDocument/2006/relationships/slide" Target="slide22.xml"/><Relationship Id="rId10" Type="http://schemas.openxmlformats.org/officeDocument/2006/relationships/hyperlink" Target="https://link.springer.com/article/10.1007/s10961-013-9313-z" TargetMode="External"/><Relationship Id="rId19" Type="http://schemas.openxmlformats.org/officeDocument/2006/relationships/slide" Target="slide15.xml"/><Relationship Id="rId4" Type="http://schemas.openxmlformats.org/officeDocument/2006/relationships/image" Target="../media/image12.wmf"/><Relationship Id="rId9" Type="http://schemas.openxmlformats.org/officeDocument/2006/relationships/hyperlink" Target="https://ieeexplore.ieee.org/abstract/document/5657557/" TargetMode="External"/><Relationship Id="rId14" Type="http://schemas.openxmlformats.org/officeDocument/2006/relationships/slide" Target="slide6.xml"/><Relationship Id="rId22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7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6.xml"/><Relationship Id="rId17" Type="http://schemas.openxmlformats.org/officeDocument/2006/relationships/slide" Target="slide24.xml"/><Relationship Id="rId2" Type="http://schemas.openxmlformats.org/officeDocument/2006/relationships/image" Target="../media/image2.png"/><Relationship Id="rId16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5.xml"/><Relationship Id="rId5" Type="http://schemas.openxmlformats.org/officeDocument/2006/relationships/slide" Target="slide5.xml"/><Relationship Id="rId15" Type="http://schemas.openxmlformats.org/officeDocument/2006/relationships/slide" Target="slide22.xml"/><Relationship Id="rId10" Type="http://schemas.openxmlformats.org/officeDocument/2006/relationships/slide" Target="slide14.xml"/><Relationship Id="rId4" Type="http://schemas.openxmlformats.org/officeDocument/2006/relationships/slide" Target="slide2.xml"/><Relationship Id="rId9" Type="http://schemas.openxmlformats.org/officeDocument/2006/relationships/slide" Target="slide11.xml"/><Relationship Id="rId1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7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6.xml"/><Relationship Id="rId17" Type="http://schemas.openxmlformats.org/officeDocument/2006/relationships/slide" Target="slide24.xml"/><Relationship Id="rId2" Type="http://schemas.openxmlformats.org/officeDocument/2006/relationships/image" Target="../media/image2.png"/><Relationship Id="rId16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5.xml"/><Relationship Id="rId5" Type="http://schemas.openxmlformats.org/officeDocument/2006/relationships/slide" Target="slide5.xml"/><Relationship Id="rId15" Type="http://schemas.openxmlformats.org/officeDocument/2006/relationships/slide" Target="slide22.xml"/><Relationship Id="rId10" Type="http://schemas.openxmlformats.org/officeDocument/2006/relationships/slide" Target="slide14.xml"/><Relationship Id="rId4" Type="http://schemas.openxmlformats.org/officeDocument/2006/relationships/slide" Target="slide2.xml"/><Relationship Id="rId9" Type="http://schemas.openxmlformats.org/officeDocument/2006/relationships/slide" Target="slide11.xml"/><Relationship Id="rId1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14.xml"/><Relationship Id="rId18" Type="http://schemas.openxmlformats.org/officeDocument/2006/relationships/slide" Target="slide22.xml"/><Relationship Id="rId3" Type="http://schemas.openxmlformats.org/officeDocument/2006/relationships/oleObject" Target="../embeddings/oleObject2.bin"/><Relationship Id="rId7" Type="http://schemas.openxmlformats.org/officeDocument/2006/relationships/slide" Target="slide2.xml"/><Relationship Id="rId12" Type="http://schemas.openxmlformats.org/officeDocument/2006/relationships/slide" Target="slide11.xml"/><Relationship Id="rId17" Type="http://schemas.openxmlformats.org/officeDocument/2006/relationships/slide" Target="slide18.xml"/><Relationship Id="rId2" Type="http://schemas.openxmlformats.org/officeDocument/2006/relationships/image" Target="../media/image13.png"/><Relationship Id="rId16" Type="http://schemas.openxmlformats.org/officeDocument/2006/relationships/slide" Target="slide17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11" Type="http://schemas.openxmlformats.org/officeDocument/2006/relationships/slide" Target="slide8.xml"/><Relationship Id="rId5" Type="http://schemas.openxmlformats.org/officeDocument/2006/relationships/image" Target="../media/image2.png"/><Relationship Id="rId15" Type="http://schemas.openxmlformats.org/officeDocument/2006/relationships/slide" Target="slide16.xml"/><Relationship Id="rId10" Type="http://schemas.openxmlformats.org/officeDocument/2006/relationships/slide" Target="slide7.xml"/><Relationship Id="rId19" Type="http://schemas.openxmlformats.org/officeDocument/2006/relationships/slide" Target="slide23.xml"/><Relationship Id="rId4" Type="http://schemas.openxmlformats.org/officeDocument/2006/relationships/image" Target="../media/image14.wmf"/><Relationship Id="rId9" Type="http://schemas.openxmlformats.org/officeDocument/2006/relationships/slide" Target="slide6.xml"/><Relationship Id="rId1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5.xml"/><Relationship Id="rId18" Type="http://schemas.openxmlformats.org/officeDocument/2006/relationships/slide" Target="slide23.xml"/><Relationship Id="rId3" Type="http://schemas.openxmlformats.org/officeDocument/2006/relationships/image" Target="../media/image15.wmf"/><Relationship Id="rId7" Type="http://schemas.openxmlformats.org/officeDocument/2006/relationships/slide" Target="slide5.xml"/><Relationship Id="rId12" Type="http://schemas.openxmlformats.org/officeDocument/2006/relationships/slide" Target="slide14.xml"/><Relationship Id="rId17" Type="http://schemas.openxmlformats.org/officeDocument/2006/relationships/slide" Target="slide22.xml"/><Relationship Id="rId2" Type="http://schemas.openxmlformats.org/officeDocument/2006/relationships/oleObject" Target="../embeddings/oleObject3.bin"/><Relationship Id="rId16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11" Type="http://schemas.openxmlformats.org/officeDocument/2006/relationships/slide" Target="slide11.xml"/><Relationship Id="rId5" Type="http://schemas.openxmlformats.org/officeDocument/2006/relationships/slide" Target="slide3.xml"/><Relationship Id="rId15" Type="http://schemas.openxmlformats.org/officeDocument/2006/relationships/slide" Target="slide17.xml"/><Relationship Id="rId10" Type="http://schemas.openxmlformats.org/officeDocument/2006/relationships/slide" Target="slide8.xml"/><Relationship Id="rId19" Type="http://schemas.openxmlformats.org/officeDocument/2006/relationships/slide" Target="slide24.xml"/><Relationship Id="rId4" Type="http://schemas.openxmlformats.org/officeDocument/2006/relationships/image" Target="../media/image2.png"/><Relationship Id="rId9" Type="http://schemas.openxmlformats.org/officeDocument/2006/relationships/slide" Target="slide7.xml"/><Relationship Id="rId1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1.xml"/><Relationship Id="rId18" Type="http://schemas.openxmlformats.org/officeDocument/2006/relationships/slide" Target="slide18.xml"/><Relationship Id="rId3" Type="http://schemas.openxmlformats.org/officeDocument/2006/relationships/oleObject" Target="../embeddings/oleObject4.bin"/><Relationship Id="rId21" Type="http://schemas.openxmlformats.org/officeDocument/2006/relationships/slide" Target="slide24.xml"/><Relationship Id="rId7" Type="http://schemas.openxmlformats.org/officeDocument/2006/relationships/slide" Target="slide3.xml"/><Relationship Id="rId12" Type="http://schemas.openxmlformats.org/officeDocument/2006/relationships/slide" Target="slide8.xml"/><Relationship Id="rId17" Type="http://schemas.openxmlformats.org/officeDocument/2006/relationships/slide" Target="slide17.xml"/><Relationship Id="rId2" Type="http://schemas.openxmlformats.org/officeDocument/2006/relationships/image" Target="../media/image2.png"/><Relationship Id="rId16" Type="http://schemas.openxmlformats.org/officeDocument/2006/relationships/slide" Target="slide16.xml"/><Relationship Id="rId20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ciencedirect.com/science/article/pii/S2352673421000019" TargetMode="External"/><Relationship Id="rId11" Type="http://schemas.openxmlformats.org/officeDocument/2006/relationships/slide" Target="slide7.xml"/><Relationship Id="rId5" Type="http://schemas.openxmlformats.org/officeDocument/2006/relationships/hyperlink" Target="https://www.emerald.com/insight/content/doi/10.1108/17585521011083120/full/html" TargetMode="External"/><Relationship Id="rId15" Type="http://schemas.openxmlformats.org/officeDocument/2006/relationships/slide" Target="slide15.xml"/><Relationship Id="rId10" Type="http://schemas.openxmlformats.org/officeDocument/2006/relationships/slide" Target="slide6.xml"/><Relationship Id="rId19" Type="http://schemas.openxmlformats.org/officeDocument/2006/relationships/slide" Target="slide22.xml"/><Relationship Id="rId4" Type="http://schemas.openxmlformats.org/officeDocument/2006/relationships/image" Target="../media/image16.wmf"/><Relationship Id="rId9" Type="http://schemas.openxmlformats.org/officeDocument/2006/relationships/slide" Target="slide5.xml"/><Relationship Id="rId1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6.xml"/><Relationship Id="rId18" Type="http://schemas.openxmlformats.org/officeDocument/2006/relationships/slide" Target="slide24.xml"/><Relationship Id="rId3" Type="http://schemas.openxmlformats.org/officeDocument/2006/relationships/image" Target="../media/image2.png"/><Relationship Id="rId7" Type="http://schemas.openxmlformats.org/officeDocument/2006/relationships/slide" Target="slide6.xml"/><Relationship Id="rId12" Type="http://schemas.openxmlformats.org/officeDocument/2006/relationships/slide" Target="slide15.xml"/><Relationship Id="rId17" Type="http://schemas.openxmlformats.org/officeDocument/2006/relationships/slide" Target="slide23.xml"/><Relationship Id="rId2" Type="http://schemas.openxmlformats.org/officeDocument/2006/relationships/image" Target="../media/image17.jpg"/><Relationship Id="rId16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14.xml"/><Relationship Id="rId5" Type="http://schemas.openxmlformats.org/officeDocument/2006/relationships/slide" Target="slide2.xml"/><Relationship Id="rId15" Type="http://schemas.openxmlformats.org/officeDocument/2006/relationships/slide" Target="slide18.xml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6.xml"/><Relationship Id="rId18" Type="http://schemas.openxmlformats.org/officeDocument/2006/relationships/slide" Target="slide24.xml"/><Relationship Id="rId3" Type="http://schemas.openxmlformats.org/officeDocument/2006/relationships/image" Target="../media/image2.png"/><Relationship Id="rId7" Type="http://schemas.openxmlformats.org/officeDocument/2006/relationships/slide" Target="slide6.xml"/><Relationship Id="rId12" Type="http://schemas.openxmlformats.org/officeDocument/2006/relationships/slide" Target="slide15.xml"/><Relationship Id="rId17" Type="http://schemas.openxmlformats.org/officeDocument/2006/relationships/slide" Target="slide23.xml"/><Relationship Id="rId2" Type="http://schemas.openxmlformats.org/officeDocument/2006/relationships/image" Target="../media/image18.jpg"/><Relationship Id="rId16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14.xml"/><Relationship Id="rId5" Type="http://schemas.openxmlformats.org/officeDocument/2006/relationships/slide" Target="slide2.xml"/><Relationship Id="rId15" Type="http://schemas.openxmlformats.org/officeDocument/2006/relationships/slide" Target="slide18.xml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5.xml"/><Relationship Id="rId18" Type="http://schemas.openxmlformats.org/officeDocument/2006/relationships/slide" Target="slide23.xml"/><Relationship Id="rId3" Type="http://schemas.openxmlformats.org/officeDocument/2006/relationships/oleObject" Target="../embeddings/oleObject5.bin"/><Relationship Id="rId7" Type="http://schemas.openxmlformats.org/officeDocument/2006/relationships/slide" Target="slide5.xml"/><Relationship Id="rId12" Type="http://schemas.openxmlformats.org/officeDocument/2006/relationships/slide" Target="slide14.xml"/><Relationship Id="rId17" Type="http://schemas.openxmlformats.org/officeDocument/2006/relationships/slide" Target="slide22.xml"/><Relationship Id="rId2" Type="http://schemas.openxmlformats.org/officeDocument/2006/relationships/image" Target="../media/image2.png"/><Relationship Id="rId16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11" Type="http://schemas.openxmlformats.org/officeDocument/2006/relationships/slide" Target="slide11.xml"/><Relationship Id="rId5" Type="http://schemas.openxmlformats.org/officeDocument/2006/relationships/slide" Target="slide3.xml"/><Relationship Id="rId15" Type="http://schemas.openxmlformats.org/officeDocument/2006/relationships/slide" Target="slide17.xml"/><Relationship Id="rId10" Type="http://schemas.openxmlformats.org/officeDocument/2006/relationships/slide" Target="slide8.xml"/><Relationship Id="rId19" Type="http://schemas.openxmlformats.org/officeDocument/2006/relationships/slide" Target="slide24.xml"/><Relationship Id="rId4" Type="http://schemas.openxmlformats.org/officeDocument/2006/relationships/image" Target="../media/image19.wmf"/><Relationship Id="rId9" Type="http://schemas.openxmlformats.org/officeDocument/2006/relationships/slide" Target="slide7.xml"/><Relationship Id="rId1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6.xml"/><Relationship Id="rId18" Type="http://schemas.openxmlformats.org/officeDocument/2006/relationships/slide" Target="slide24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12" Type="http://schemas.openxmlformats.org/officeDocument/2006/relationships/slide" Target="slide15.xml"/><Relationship Id="rId17" Type="http://schemas.openxmlformats.org/officeDocument/2006/relationships/slide" Target="slide23.xml"/><Relationship Id="rId2" Type="http://schemas.openxmlformats.org/officeDocument/2006/relationships/image" Target="../media/image2.png"/><Relationship Id="rId16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14.xml"/><Relationship Id="rId5" Type="http://schemas.openxmlformats.org/officeDocument/2006/relationships/image" Target="../media/image3.jpg"/><Relationship Id="rId15" Type="http://schemas.openxmlformats.org/officeDocument/2006/relationships/slide" Target="slide18.xml"/><Relationship Id="rId10" Type="http://schemas.openxmlformats.org/officeDocument/2006/relationships/slide" Target="slide11.xml"/><Relationship Id="rId4" Type="http://schemas.openxmlformats.org/officeDocument/2006/relationships/slide" Target="slide2.xml"/><Relationship Id="rId9" Type="http://schemas.openxmlformats.org/officeDocument/2006/relationships/slide" Target="slide8.xml"/><Relationship Id="rId14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5.xml"/><Relationship Id="rId18" Type="http://schemas.openxmlformats.org/officeDocument/2006/relationships/slide" Target="slide23.xml"/><Relationship Id="rId3" Type="http://schemas.openxmlformats.org/officeDocument/2006/relationships/oleObject" Target="../embeddings/oleObject6.bin"/><Relationship Id="rId7" Type="http://schemas.openxmlformats.org/officeDocument/2006/relationships/slide" Target="slide5.xml"/><Relationship Id="rId12" Type="http://schemas.openxmlformats.org/officeDocument/2006/relationships/slide" Target="slide14.xml"/><Relationship Id="rId17" Type="http://schemas.openxmlformats.org/officeDocument/2006/relationships/slide" Target="slide22.xml"/><Relationship Id="rId2" Type="http://schemas.openxmlformats.org/officeDocument/2006/relationships/image" Target="../media/image2.png"/><Relationship Id="rId16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11" Type="http://schemas.openxmlformats.org/officeDocument/2006/relationships/slide" Target="slide11.xml"/><Relationship Id="rId5" Type="http://schemas.openxmlformats.org/officeDocument/2006/relationships/slide" Target="slide3.xml"/><Relationship Id="rId15" Type="http://schemas.openxmlformats.org/officeDocument/2006/relationships/slide" Target="slide17.xml"/><Relationship Id="rId10" Type="http://schemas.openxmlformats.org/officeDocument/2006/relationships/slide" Target="slide8.xml"/><Relationship Id="rId19" Type="http://schemas.openxmlformats.org/officeDocument/2006/relationships/slide" Target="slide24.xml"/><Relationship Id="rId4" Type="http://schemas.openxmlformats.org/officeDocument/2006/relationships/image" Target="../media/image20.wmf"/><Relationship Id="rId9" Type="http://schemas.openxmlformats.org/officeDocument/2006/relationships/slide" Target="slide7.xml"/><Relationship Id="rId14" Type="http://schemas.openxmlformats.org/officeDocument/2006/relationships/slide" Target="slide1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5.xml"/><Relationship Id="rId18" Type="http://schemas.openxmlformats.org/officeDocument/2006/relationships/slide" Target="slide23.xml"/><Relationship Id="rId3" Type="http://schemas.openxmlformats.org/officeDocument/2006/relationships/hyperlink" Target="https://doi.org/10.1016/S0166-4972(02)00038-X" TargetMode="External"/><Relationship Id="rId7" Type="http://schemas.openxmlformats.org/officeDocument/2006/relationships/slide" Target="slide5.xml"/><Relationship Id="rId12" Type="http://schemas.openxmlformats.org/officeDocument/2006/relationships/slide" Target="slide14.xml"/><Relationship Id="rId17" Type="http://schemas.openxmlformats.org/officeDocument/2006/relationships/slide" Target="slide22.xml"/><Relationship Id="rId2" Type="http://schemas.openxmlformats.org/officeDocument/2006/relationships/image" Target="../media/image2.png"/><Relationship Id="rId16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11" Type="http://schemas.openxmlformats.org/officeDocument/2006/relationships/slide" Target="slide11.xml"/><Relationship Id="rId5" Type="http://schemas.openxmlformats.org/officeDocument/2006/relationships/slide" Target="slide3.xml"/><Relationship Id="rId15" Type="http://schemas.openxmlformats.org/officeDocument/2006/relationships/slide" Target="slide17.xml"/><Relationship Id="rId10" Type="http://schemas.openxmlformats.org/officeDocument/2006/relationships/slide" Target="slide8.xml"/><Relationship Id="rId19" Type="http://schemas.openxmlformats.org/officeDocument/2006/relationships/slide" Target="slide24.xml"/><Relationship Id="rId4" Type="http://schemas.openxmlformats.org/officeDocument/2006/relationships/image" Target="../media/image21.png"/><Relationship Id="rId9" Type="http://schemas.openxmlformats.org/officeDocument/2006/relationships/slide" Target="slide7.xml"/><Relationship Id="rId14" Type="http://schemas.openxmlformats.org/officeDocument/2006/relationships/slide" Target="slide1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1.xml"/><Relationship Id="rId18" Type="http://schemas.openxmlformats.org/officeDocument/2006/relationships/slide" Target="slide18.xml"/><Relationship Id="rId3" Type="http://schemas.openxmlformats.org/officeDocument/2006/relationships/oleObject" Target="../embeddings/oleObject7.bin"/><Relationship Id="rId21" Type="http://schemas.openxmlformats.org/officeDocument/2006/relationships/slide" Target="slide24.xml"/><Relationship Id="rId7" Type="http://schemas.openxmlformats.org/officeDocument/2006/relationships/slide" Target="slide3.xml"/><Relationship Id="rId12" Type="http://schemas.openxmlformats.org/officeDocument/2006/relationships/slide" Target="slide8.xml"/><Relationship Id="rId17" Type="http://schemas.openxmlformats.org/officeDocument/2006/relationships/slide" Target="slide17.xml"/><Relationship Id="rId2" Type="http://schemas.openxmlformats.org/officeDocument/2006/relationships/image" Target="../media/image2.png"/><Relationship Id="rId16" Type="http://schemas.openxmlformats.org/officeDocument/2006/relationships/slide" Target="slide16.xml"/><Relationship Id="rId20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wmf"/><Relationship Id="rId11" Type="http://schemas.openxmlformats.org/officeDocument/2006/relationships/slide" Target="slide7.xml"/><Relationship Id="rId5" Type="http://schemas.openxmlformats.org/officeDocument/2006/relationships/oleObject" Target="../embeddings/oleObject8.bin"/><Relationship Id="rId15" Type="http://schemas.openxmlformats.org/officeDocument/2006/relationships/slide" Target="slide15.xml"/><Relationship Id="rId10" Type="http://schemas.openxmlformats.org/officeDocument/2006/relationships/slide" Target="slide6.xml"/><Relationship Id="rId19" Type="http://schemas.openxmlformats.org/officeDocument/2006/relationships/slide" Target="slide22.xml"/><Relationship Id="rId4" Type="http://schemas.openxmlformats.org/officeDocument/2006/relationships/image" Target="../media/image22.wmf"/><Relationship Id="rId9" Type="http://schemas.openxmlformats.org/officeDocument/2006/relationships/slide" Target="slide5.xml"/><Relationship Id="rId14" Type="http://schemas.openxmlformats.org/officeDocument/2006/relationships/slide" Target="slide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5.xml"/><Relationship Id="rId18" Type="http://schemas.openxmlformats.org/officeDocument/2006/relationships/slide" Target="slide23.xml"/><Relationship Id="rId3" Type="http://schemas.openxmlformats.org/officeDocument/2006/relationships/image" Target="../media/image24.png"/><Relationship Id="rId7" Type="http://schemas.openxmlformats.org/officeDocument/2006/relationships/slide" Target="slide5.xml"/><Relationship Id="rId12" Type="http://schemas.openxmlformats.org/officeDocument/2006/relationships/slide" Target="slide14.xml"/><Relationship Id="rId17" Type="http://schemas.openxmlformats.org/officeDocument/2006/relationships/slide" Target="slide22.xml"/><Relationship Id="rId2" Type="http://schemas.openxmlformats.org/officeDocument/2006/relationships/image" Target="../media/image2.png"/><Relationship Id="rId16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11" Type="http://schemas.openxmlformats.org/officeDocument/2006/relationships/slide" Target="slide11.xml"/><Relationship Id="rId5" Type="http://schemas.openxmlformats.org/officeDocument/2006/relationships/slide" Target="slide3.xml"/><Relationship Id="rId15" Type="http://schemas.openxmlformats.org/officeDocument/2006/relationships/slide" Target="slide17.xml"/><Relationship Id="rId10" Type="http://schemas.openxmlformats.org/officeDocument/2006/relationships/slide" Target="slide8.xml"/><Relationship Id="rId19" Type="http://schemas.openxmlformats.org/officeDocument/2006/relationships/slide" Target="slide24.xml"/><Relationship Id="rId4" Type="http://schemas.openxmlformats.org/officeDocument/2006/relationships/image" Target="../media/image25.png"/><Relationship Id="rId9" Type="http://schemas.openxmlformats.org/officeDocument/2006/relationships/slide" Target="slide7.xml"/><Relationship Id="rId14" Type="http://schemas.openxmlformats.org/officeDocument/2006/relationships/slide" Target="slide1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6.xml"/><Relationship Id="rId18" Type="http://schemas.openxmlformats.org/officeDocument/2006/relationships/slide" Target="slide24.xml"/><Relationship Id="rId3" Type="http://schemas.openxmlformats.org/officeDocument/2006/relationships/image" Target="../media/image26.jpg"/><Relationship Id="rId7" Type="http://schemas.openxmlformats.org/officeDocument/2006/relationships/slide" Target="slide6.xml"/><Relationship Id="rId12" Type="http://schemas.openxmlformats.org/officeDocument/2006/relationships/slide" Target="slide15.xml"/><Relationship Id="rId17" Type="http://schemas.openxmlformats.org/officeDocument/2006/relationships/slide" Target="slide23.xml"/><Relationship Id="rId2" Type="http://schemas.openxmlformats.org/officeDocument/2006/relationships/image" Target="../media/image2.png"/><Relationship Id="rId16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14.xml"/><Relationship Id="rId5" Type="http://schemas.openxmlformats.org/officeDocument/2006/relationships/slide" Target="slide2.xml"/><Relationship Id="rId15" Type="http://schemas.openxmlformats.org/officeDocument/2006/relationships/slide" Target="slide18.xml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7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6.xml"/><Relationship Id="rId17" Type="http://schemas.openxmlformats.org/officeDocument/2006/relationships/slide" Target="slide24.xml"/><Relationship Id="rId2" Type="http://schemas.openxmlformats.org/officeDocument/2006/relationships/image" Target="../media/image2.png"/><Relationship Id="rId16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5.xml"/><Relationship Id="rId5" Type="http://schemas.openxmlformats.org/officeDocument/2006/relationships/slide" Target="slide5.xml"/><Relationship Id="rId15" Type="http://schemas.openxmlformats.org/officeDocument/2006/relationships/slide" Target="slide22.xml"/><Relationship Id="rId10" Type="http://schemas.openxmlformats.org/officeDocument/2006/relationships/slide" Target="slide14.xml"/><Relationship Id="rId4" Type="http://schemas.openxmlformats.org/officeDocument/2006/relationships/slide" Target="slide2.xml"/><Relationship Id="rId9" Type="http://schemas.openxmlformats.org/officeDocument/2006/relationships/slide" Target="slide11.xml"/><Relationship Id="rId14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6.xml"/><Relationship Id="rId18" Type="http://schemas.openxmlformats.org/officeDocument/2006/relationships/slide" Target="slide24.xml"/><Relationship Id="rId3" Type="http://schemas.openxmlformats.org/officeDocument/2006/relationships/image" Target="../media/image4.png"/><Relationship Id="rId7" Type="http://schemas.openxmlformats.org/officeDocument/2006/relationships/slide" Target="slide6.xml"/><Relationship Id="rId12" Type="http://schemas.openxmlformats.org/officeDocument/2006/relationships/slide" Target="slide15.xml"/><Relationship Id="rId17" Type="http://schemas.openxmlformats.org/officeDocument/2006/relationships/slide" Target="slide23.xml"/><Relationship Id="rId2" Type="http://schemas.openxmlformats.org/officeDocument/2006/relationships/image" Target="../media/image2.png"/><Relationship Id="rId16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14.xml"/><Relationship Id="rId5" Type="http://schemas.openxmlformats.org/officeDocument/2006/relationships/slide" Target="slide2.xml"/><Relationship Id="rId15" Type="http://schemas.openxmlformats.org/officeDocument/2006/relationships/slide" Target="slide18.xml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6.xml"/><Relationship Id="rId18" Type="http://schemas.openxmlformats.org/officeDocument/2006/relationships/slide" Target="slide24.xml"/><Relationship Id="rId3" Type="http://schemas.openxmlformats.org/officeDocument/2006/relationships/image" Target="../media/image5.png"/><Relationship Id="rId7" Type="http://schemas.openxmlformats.org/officeDocument/2006/relationships/slide" Target="slide6.xml"/><Relationship Id="rId12" Type="http://schemas.openxmlformats.org/officeDocument/2006/relationships/slide" Target="slide15.xml"/><Relationship Id="rId17" Type="http://schemas.openxmlformats.org/officeDocument/2006/relationships/slide" Target="slide23.xml"/><Relationship Id="rId2" Type="http://schemas.openxmlformats.org/officeDocument/2006/relationships/image" Target="../media/image2.png"/><Relationship Id="rId16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14.xml"/><Relationship Id="rId5" Type="http://schemas.openxmlformats.org/officeDocument/2006/relationships/slide" Target="slide2.xml"/><Relationship Id="rId15" Type="http://schemas.openxmlformats.org/officeDocument/2006/relationships/slide" Target="slide18.xml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5.xml"/><Relationship Id="rId18" Type="http://schemas.openxmlformats.org/officeDocument/2006/relationships/slide" Target="slide23.xml"/><Relationship Id="rId3" Type="http://schemas.openxmlformats.org/officeDocument/2006/relationships/hyperlink" Target="https://doi.org/10.1016/j.techsoc.2021.101826" TargetMode="External"/><Relationship Id="rId7" Type="http://schemas.openxmlformats.org/officeDocument/2006/relationships/slide" Target="slide5.xml"/><Relationship Id="rId12" Type="http://schemas.openxmlformats.org/officeDocument/2006/relationships/slide" Target="slide14.xml"/><Relationship Id="rId17" Type="http://schemas.openxmlformats.org/officeDocument/2006/relationships/slide" Target="slide22.xml"/><Relationship Id="rId2" Type="http://schemas.openxmlformats.org/officeDocument/2006/relationships/image" Target="../media/image2.png"/><Relationship Id="rId16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11" Type="http://schemas.openxmlformats.org/officeDocument/2006/relationships/slide" Target="slide11.xml"/><Relationship Id="rId5" Type="http://schemas.openxmlformats.org/officeDocument/2006/relationships/slide" Target="slide3.xml"/><Relationship Id="rId15" Type="http://schemas.openxmlformats.org/officeDocument/2006/relationships/slide" Target="slide17.xml"/><Relationship Id="rId10" Type="http://schemas.openxmlformats.org/officeDocument/2006/relationships/slide" Target="slide8.xml"/><Relationship Id="rId19" Type="http://schemas.openxmlformats.org/officeDocument/2006/relationships/slide" Target="slide24.xml"/><Relationship Id="rId4" Type="http://schemas.openxmlformats.org/officeDocument/2006/relationships/image" Target="../media/image6.png"/><Relationship Id="rId9" Type="http://schemas.openxmlformats.org/officeDocument/2006/relationships/slide" Target="slide7.xml"/><Relationship Id="rId14" Type="http://schemas.openxmlformats.org/officeDocument/2006/relationships/slide" Target="slide1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6.xml"/><Relationship Id="rId18" Type="http://schemas.openxmlformats.org/officeDocument/2006/relationships/slide" Target="slide24.xml"/><Relationship Id="rId3" Type="http://schemas.openxmlformats.org/officeDocument/2006/relationships/image" Target="../media/image7.png"/><Relationship Id="rId7" Type="http://schemas.openxmlformats.org/officeDocument/2006/relationships/slide" Target="slide6.xml"/><Relationship Id="rId12" Type="http://schemas.openxmlformats.org/officeDocument/2006/relationships/slide" Target="slide15.xml"/><Relationship Id="rId17" Type="http://schemas.openxmlformats.org/officeDocument/2006/relationships/slide" Target="slide23.xml"/><Relationship Id="rId2" Type="http://schemas.openxmlformats.org/officeDocument/2006/relationships/image" Target="../media/image2.png"/><Relationship Id="rId16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14.xml"/><Relationship Id="rId5" Type="http://schemas.openxmlformats.org/officeDocument/2006/relationships/slide" Target="slide2.xml"/><Relationship Id="rId15" Type="http://schemas.openxmlformats.org/officeDocument/2006/relationships/slide" Target="slide18.xml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5.xml"/><Relationship Id="rId18" Type="http://schemas.openxmlformats.org/officeDocument/2006/relationships/slide" Target="slide23.xml"/><Relationship Id="rId3" Type="http://schemas.openxmlformats.org/officeDocument/2006/relationships/image" Target="../media/image8.png"/><Relationship Id="rId7" Type="http://schemas.openxmlformats.org/officeDocument/2006/relationships/slide" Target="slide5.xml"/><Relationship Id="rId12" Type="http://schemas.openxmlformats.org/officeDocument/2006/relationships/slide" Target="slide14.xml"/><Relationship Id="rId17" Type="http://schemas.openxmlformats.org/officeDocument/2006/relationships/slide" Target="slide22.xml"/><Relationship Id="rId2" Type="http://schemas.openxmlformats.org/officeDocument/2006/relationships/image" Target="../media/image2.png"/><Relationship Id="rId16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11" Type="http://schemas.openxmlformats.org/officeDocument/2006/relationships/slide" Target="slide11.xml"/><Relationship Id="rId5" Type="http://schemas.openxmlformats.org/officeDocument/2006/relationships/slide" Target="slide3.xml"/><Relationship Id="rId15" Type="http://schemas.openxmlformats.org/officeDocument/2006/relationships/slide" Target="slide17.xml"/><Relationship Id="rId10" Type="http://schemas.openxmlformats.org/officeDocument/2006/relationships/slide" Target="slide8.xml"/><Relationship Id="rId19" Type="http://schemas.openxmlformats.org/officeDocument/2006/relationships/slide" Target="slide24.xml"/><Relationship Id="rId4" Type="http://schemas.openxmlformats.org/officeDocument/2006/relationships/hyperlink" Target="https://doi.org/10.1016/S0048-7333(99)00092-X" TargetMode="External"/><Relationship Id="rId9" Type="http://schemas.openxmlformats.org/officeDocument/2006/relationships/slide" Target="slide7.xml"/><Relationship Id="rId14" Type="http://schemas.openxmlformats.org/officeDocument/2006/relationships/slide" Target="slide1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5.xml"/><Relationship Id="rId18" Type="http://schemas.openxmlformats.org/officeDocument/2006/relationships/slide" Target="slide23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12" Type="http://schemas.openxmlformats.org/officeDocument/2006/relationships/slide" Target="slide14.xml"/><Relationship Id="rId17" Type="http://schemas.openxmlformats.org/officeDocument/2006/relationships/slide" Target="slide22.xml"/><Relationship Id="rId2" Type="http://schemas.openxmlformats.org/officeDocument/2006/relationships/image" Target="../media/image9.png"/><Relationship Id="rId16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11" Type="http://schemas.openxmlformats.org/officeDocument/2006/relationships/slide" Target="slide11.xml"/><Relationship Id="rId5" Type="http://schemas.openxmlformats.org/officeDocument/2006/relationships/slide" Target="slide3.xml"/><Relationship Id="rId15" Type="http://schemas.openxmlformats.org/officeDocument/2006/relationships/slide" Target="slide17.xml"/><Relationship Id="rId10" Type="http://schemas.openxmlformats.org/officeDocument/2006/relationships/slide" Target="slide8.xml"/><Relationship Id="rId19" Type="http://schemas.openxmlformats.org/officeDocument/2006/relationships/slide" Target="slide24.xml"/><Relationship Id="rId4" Type="http://schemas.openxmlformats.org/officeDocument/2006/relationships/image" Target="../media/image10.png"/><Relationship Id="rId9" Type="http://schemas.openxmlformats.org/officeDocument/2006/relationships/slide" Target="slide7.xml"/><Relationship Id="rId14" Type="http://schemas.openxmlformats.org/officeDocument/2006/relationships/slide" Target="slide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59443514-4E7E-B138-8E98-6F2AF6695D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296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0F81F-40B3-07C1-3550-13792C9058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404A6-19EB-B336-B65D-45C7EFC00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انتشار فناوری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8F997D7-4973-4EB1-23B3-32E3DFE6DC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0148D0E-779D-7878-3BD0-6EA46851BAFE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3E006EF-E1B4-33F5-1FB0-07DD625B49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7B057A8-83E6-19A0-A449-FB90CC9005F1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B32060-5E4A-DAA6-45F2-58896CD771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878" y="989414"/>
            <a:ext cx="8079896" cy="5655927"/>
          </a:xfrm>
          <a:prstGeom prst="rect">
            <a:avLst/>
          </a:prstGeom>
        </p:spPr>
      </p:pic>
      <p:sp>
        <p:nvSpPr>
          <p:cNvPr id="3" name="Rectangle: Rounded Corners 2">
            <a:hlinkClick r:id="rId4" action="ppaction://hlinksldjump"/>
            <a:extLst>
              <a:ext uri="{FF2B5EF4-FFF2-40B4-BE49-F238E27FC236}">
                <a16:creationId xmlns:a16="http://schemas.microsoft.com/office/drawing/2014/main" id="{2962FBC8-7132-5203-4872-EB106B7B4B09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5" name="Rectangle: Rounded Corners 4">
            <a:hlinkClick r:id="rId5" action="ppaction://hlinksldjump"/>
            <a:extLst>
              <a:ext uri="{FF2B5EF4-FFF2-40B4-BE49-F238E27FC236}">
                <a16:creationId xmlns:a16="http://schemas.microsoft.com/office/drawing/2014/main" id="{7790B65C-D16D-68A3-54D4-B65F58C86DBD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6" action="ppaction://hlinksldjump"/>
            <a:extLst>
              <a:ext uri="{FF2B5EF4-FFF2-40B4-BE49-F238E27FC236}">
                <a16:creationId xmlns:a16="http://schemas.microsoft.com/office/drawing/2014/main" id="{B86FF7DD-6FD6-D181-EA46-7A32C945CE40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B035356F-1D20-5B14-2E36-3932A8213AC0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1" name="Rectangle: Rounded Corners 10">
            <a:hlinkClick r:id="rId8" action="ppaction://hlinksldjump"/>
            <a:extLst>
              <a:ext uri="{FF2B5EF4-FFF2-40B4-BE49-F238E27FC236}">
                <a16:creationId xmlns:a16="http://schemas.microsoft.com/office/drawing/2014/main" id="{683D7842-5E9C-A8E3-3DE8-35728D77E421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2" name="Rectangle: Rounded Corners 11">
            <a:hlinkClick r:id="rId9" action="ppaction://hlinksldjump"/>
            <a:extLst>
              <a:ext uri="{FF2B5EF4-FFF2-40B4-BE49-F238E27FC236}">
                <a16:creationId xmlns:a16="http://schemas.microsoft.com/office/drawing/2014/main" id="{CC34540B-7D74-491E-A151-C79F4723B20A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3" name="Rectangle: Rounded Corners 12">
            <a:hlinkClick r:id="rId10" action="ppaction://hlinksldjump"/>
            <a:extLst>
              <a:ext uri="{FF2B5EF4-FFF2-40B4-BE49-F238E27FC236}">
                <a16:creationId xmlns:a16="http://schemas.microsoft.com/office/drawing/2014/main" id="{46168EF9-332D-7D0C-C81C-F81929F2E402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14" name="Rectangle: Rounded Corners 13">
            <a:hlinkClick r:id="rId11" action="ppaction://hlinksldjump"/>
            <a:extLst>
              <a:ext uri="{FF2B5EF4-FFF2-40B4-BE49-F238E27FC236}">
                <a16:creationId xmlns:a16="http://schemas.microsoft.com/office/drawing/2014/main" id="{5B4BDB74-F89C-BB92-BCFB-08D8AFF713FC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15" name="Rectangle: Rounded Corners 14">
            <a:hlinkClick r:id="rId12" action="ppaction://hlinksldjump"/>
            <a:extLst>
              <a:ext uri="{FF2B5EF4-FFF2-40B4-BE49-F238E27FC236}">
                <a16:creationId xmlns:a16="http://schemas.microsoft.com/office/drawing/2014/main" id="{0DAA9819-D76C-3383-41FB-214ED5AFDDA4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16" name="Rectangle: Rounded Corners 15">
            <a:hlinkClick r:id="rId13" action="ppaction://hlinksldjump"/>
            <a:extLst>
              <a:ext uri="{FF2B5EF4-FFF2-40B4-BE49-F238E27FC236}">
                <a16:creationId xmlns:a16="http://schemas.microsoft.com/office/drawing/2014/main" id="{2B53832B-76C6-0D5E-918E-5B4590FE11CC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18" name="Rectangle: Rounded Corners 17">
            <a:hlinkClick r:id="rId14" action="ppaction://hlinksldjump"/>
            <a:extLst>
              <a:ext uri="{FF2B5EF4-FFF2-40B4-BE49-F238E27FC236}">
                <a16:creationId xmlns:a16="http://schemas.microsoft.com/office/drawing/2014/main" id="{1FA886AC-95F3-E024-9972-57FAD862C1CF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19" name="Rectangle: Rounded Corners 18">
            <a:hlinkClick r:id="rId15" action="ppaction://hlinksldjump"/>
            <a:extLst>
              <a:ext uri="{FF2B5EF4-FFF2-40B4-BE49-F238E27FC236}">
                <a16:creationId xmlns:a16="http://schemas.microsoft.com/office/drawing/2014/main" id="{B2569280-6AE8-78BC-82C4-69A222DF62C9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0" name="Rectangle: Rounded Corners 19">
            <a:hlinkClick r:id="rId16" action="ppaction://hlinksldjump"/>
            <a:extLst>
              <a:ext uri="{FF2B5EF4-FFF2-40B4-BE49-F238E27FC236}">
                <a16:creationId xmlns:a16="http://schemas.microsoft.com/office/drawing/2014/main" id="{6776623A-0772-5FC7-9693-586E5B560883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1" name="Rectangle: Rounded Corners 20">
            <a:hlinkClick r:id="rId17" action="ppaction://hlinksldjump"/>
            <a:extLst>
              <a:ext uri="{FF2B5EF4-FFF2-40B4-BE49-F238E27FC236}">
                <a16:creationId xmlns:a16="http://schemas.microsoft.com/office/drawing/2014/main" id="{F40C9FF5-665C-7D77-43A4-8788AE10CA6E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22" name="Rectangle: Rounded Corners 21">
            <a:hlinkClick r:id="rId18" action="ppaction://hlinksldjump"/>
            <a:extLst>
              <a:ext uri="{FF2B5EF4-FFF2-40B4-BE49-F238E27FC236}">
                <a16:creationId xmlns:a16="http://schemas.microsoft.com/office/drawing/2014/main" id="{0370846B-FFC8-A3C1-D24C-43FE303C86E3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2248253187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E8EB8-206C-3D3D-EDC3-6635AB1A6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ACC79-E293-76C9-7CA7-C8D549DC8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توسعه صنعتی 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434868C-B4E4-8F14-BDEA-F4DEA45485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600" b="1" dirty="0">
                <a:solidFill>
                  <a:srgbClr val="C00000"/>
                </a:solidFill>
                <a:cs typeface="B Nazanin" panose="00000400000000000000" pitchFamily="2" charset="-78"/>
              </a:rPr>
              <a:t>مقایسه توسعه صنعتی از طریق </a:t>
            </a:r>
            <a:r>
              <a:rPr lang="fa-IR" sz="3600" b="1" dirty="0">
                <a:solidFill>
                  <a:srgbClr val="00B050"/>
                </a:solidFill>
                <a:cs typeface="B Nazanin" panose="00000400000000000000" pitchFamily="2" charset="-78"/>
              </a:rPr>
              <a:t>یادگیری</a:t>
            </a:r>
            <a:r>
              <a:rPr lang="fa-IR" sz="3600" b="1" dirty="0">
                <a:solidFill>
                  <a:srgbClr val="C00000"/>
                </a:solidFill>
                <a:cs typeface="B Nazanin" panose="00000400000000000000" pitchFamily="2" charset="-78"/>
              </a:rPr>
              <a:t> و </a:t>
            </a:r>
            <a:r>
              <a:rPr lang="fa-IR" sz="3600" b="1" dirty="0">
                <a:solidFill>
                  <a:srgbClr val="00B050"/>
                </a:solidFill>
                <a:cs typeface="B Nazanin" panose="00000400000000000000" pitchFamily="2" charset="-78"/>
              </a:rPr>
              <a:t>انتقال تکنولوژی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96847CD-A52E-ACC3-2591-7F6F4CB56682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7B8A638-8D2A-75A4-5381-4FA382FCB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932C3D5-E2D0-9E8E-0985-FC13E0C1DD13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309C282-38F8-B6EE-E917-AC77084984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9926970"/>
              </p:ext>
            </p:extLst>
          </p:nvPr>
        </p:nvGraphicFramePr>
        <p:xfrm>
          <a:off x="146650" y="1644657"/>
          <a:ext cx="7151298" cy="5096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22463280" imgH="15377760" progId="">
                  <p:embed/>
                </p:oleObj>
              </mc:Choice>
              <mc:Fallback>
                <p:oleObj r:id="rId3" imgW="22463280" imgH="1537776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6650" y="1644657"/>
                        <a:ext cx="7151298" cy="50964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31EBEC7-8EE0-78B0-3C32-385B63678A91}"/>
              </a:ext>
            </a:extLst>
          </p:cNvPr>
          <p:cNvSpPr/>
          <p:nvPr/>
        </p:nvSpPr>
        <p:spPr>
          <a:xfrm>
            <a:off x="1354482" y="2602301"/>
            <a:ext cx="1026543" cy="310551"/>
          </a:xfrm>
          <a:prstGeom prst="roundRect">
            <a:avLst/>
          </a:prstGeom>
          <a:solidFill>
            <a:srgbClr val="FF9F9F">
              <a:alpha val="2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3195570-F770-2DD7-15D4-2DEEDB571B97}"/>
              </a:ext>
            </a:extLst>
          </p:cNvPr>
          <p:cNvSpPr/>
          <p:nvPr/>
        </p:nvSpPr>
        <p:spPr>
          <a:xfrm>
            <a:off x="3413322" y="1995577"/>
            <a:ext cx="1026543" cy="310551"/>
          </a:xfrm>
          <a:prstGeom prst="roundRect">
            <a:avLst/>
          </a:prstGeom>
          <a:solidFill>
            <a:srgbClr val="FF9F9F">
              <a:alpha val="2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08D2805-7EBE-BC00-65A3-CAD04D69EC52}"/>
              </a:ext>
            </a:extLst>
          </p:cNvPr>
          <p:cNvSpPr/>
          <p:nvPr/>
        </p:nvSpPr>
        <p:spPr>
          <a:xfrm>
            <a:off x="4155192" y="3495135"/>
            <a:ext cx="1026543" cy="310551"/>
          </a:xfrm>
          <a:prstGeom prst="roundRect">
            <a:avLst/>
          </a:prstGeom>
          <a:solidFill>
            <a:srgbClr val="FF9F9F">
              <a:alpha val="2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4E9D600-8F0A-4CBC-DDCC-699345B5A025}"/>
              </a:ext>
            </a:extLst>
          </p:cNvPr>
          <p:cNvSpPr/>
          <p:nvPr/>
        </p:nvSpPr>
        <p:spPr>
          <a:xfrm>
            <a:off x="1354481" y="3801163"/>
            <a:ext cx="1026543" cy="310551"/>
          </a:xfrm>
          <a:prstGeom prst="roundRect">
            <a:avLst/>
          </a:prstGeom>
          <a:solidFill>
            <a:srgbClr val="FF9F9F">
              <a:alpha val="2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A20AD6F-A888-8909-FE0C-C63E090C69D7}"/>
              </a:ext>
            </a:extLst>
          </p:cNvPr>
          <p:cNvSpPr/>
          <p:nvPr/>
        </p:nvSpPr>
        <p:spPr>
          <a:xfrm>
            <a:off x="848084" y="4157721"/>
            <a:ext cx="1895205" cy="310551"/>
          </a:xfrm>
          <a:prstGeom prst="roundRect">
            <a:avLst/>
          </a:prstGeom>
          <a:solidFill>
            <a:srgbClr val="FF9F9F">
              <a:alpha val="2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6FE94E5-0D44-459D-A490-2F204189660F}"/>
              </a:ext>
            </a:extLst>
          </p:cNvPr>
          <p:cNvSpPr/>
          <p:nvPr/>
        </p:nvSpPr>
        <p:spPr>
          <a:xfrm>
            <a:off x="647070" y="5213342"/>
            <a:ext cx="2389517" cy="419707"/>
          </a:xfrm>
          <a:prstGeom prst="roundRect">
            <a:avLst/>
          </a:prstGeom>
          <a:solidFill>
            <a:srgbClr val="FF9F9F">
              <a:alpha val="2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2F1ACE0-6A6A-EECF-EF53-C7D7583C6E31}"/>
              </a:ext>
            </a:extLst>
          </p:cNvPr>
          <p:cNvSpPr/>
          <p:nvPr/>
        </p:nvSpPr>
        <p:spPr>
          <a:xfrm>
            <a:off x="146649" y="5704626"/>
            <a:ext cx="3157357" cy="342491"/>
          </a:xfrm>
          <a:prstGeom prst="roundRect">
            <a:avLst/>
          </a:prstGeom>
          <a:solidFill>
            <a:srgbClr val="FF9F9F">
              <a:alpha val="2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allout: Line with Border and Accent Bar 15">
            <a:extLst>
              <a:ext uri="{FF2B5EF4-FFF2-40B4-BE49-F238E27FC236}">
                <a16:creationId xmlns:a16="http://schemas.microsoft.com/office/drawing/2014/main" id="{D7C3A313-7A10-DF63-9A96-C0AA8F270AA8}"/>
              </a:ext>
            </a:extLst>
          </p:cNvPr>
          <p:cNvSpPr/>
          <p:nvPr/>
        </p:nvSpPr>
        <p:spPr>
          <a:xfrm>
            <a:off x="7677329" y="1794294"/>
            <a:ext cx="2329582" cy="733246"/>
          </a:xfrm>
          <a:prstGeom prst="accentBorderCallout1">
            <a:avLst>
              <a:gd name="adj1" fmla="val 18750"/>
              <a:gd name="adj2" fmla="val -8333"/>
              <a:gd name="adj3" fmla="val 48691"/>
              <a:gd name="adj4" fmla="val -73390"/>
            </a:avLst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Collaborative Technology Transfer</a:t>
            </a:r>
            <a:endParaRPr 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Mikkonen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et al. 2018</a:t>
            </a:r>
          </a:p>
        </p:txBody>
      </p:sp>
      <p:sp>
        <p:nvSpPr>
          <p:cNvPr id="18" name="Callout: Line with Border and Accent Bar 17">
            <a:extLst>
              <a:ext uri="{FF2B5EF4-FFF2-40B4-BE49-F238E27FC236}">
                <a16:creationId xmlns:a16="http://schemas.microsoft.com/office/drawing/2014/main" id="{1EBBFD36-7709-7619-F43D-6E65D64E05AF}"/>
              </a:ext>
            </a:extLst>
          </p:cNvPr>
          <p:cNvSpPr/>
          <p:nvPr/>
        </p:nvSpPr>
        <p:spPr>
          <a:xfrm>
            <a:off x="7685639" y="2608052"/>
            <a:ext cx="2329582" cy="733246"/>
          </a:xfrm>
          <a:prstGeom prst="accentBorderCallout1">
            <a:avLst>
              <a:gd name="adj1" fmla="val 18750"/>
              <a:gd name="adj2" fmla="val -8333"/>
              <a:gd name="adj3" fmla="val 23985"/>
              <a:gd name="adj4" fmla="val -75983"/>
            </a:avLst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Evolutionary technology transfer</a:t>
            </a:r>
            <a:endParaRPr lang="fa-IR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 BANERJEE 1997</a:t>
            </a:r>
          </a:p>
        </p:txBody>
      </p:sp>
      <p:sp>
        <p:nvSpPr>
          <p:cNvPr id="19" name="Callout: Line with Border and Accent Bar 18">
            <a:extLst>
              <a:ext uri="{FF2B5EF4-FFF2-40B4-BE49-F238E27FC236}">
                <a16:creationId xmlns:a16="http://schemas.microsoft.com/office/drawing/2014/main" id="{10C3243A-C339-3FBF-1D7C-B256E61D2071}"/>
              </a:ext>
            </a:extLst>
          </p:cNvPr>
          <p:cNvSpPr/>
          <p:nvPr/>
        </p:nvSpPr>
        <p:spPr>
          <a:xfrm>
            <a:off x="7677329" y="3421809"/>
            <a:ext cx="2329582" cy="733246"/>
          </a:xfrm>
          <a:prstGeom prst="accentBorderCallout1">
            <a:avLst>
              <a:gd name="adj1" fmla="val 18750"/>
              <a:gd name="adj2" fmla="val -8333"/>
              <a:gd name="adj3" fmla="val 23985"/>
              <a:gd name="adj4" fmla="val -75983"/>
            </a:avLst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Trust and technology transfers</a:t>
            </a:r>
            <a:endParaRPr 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García-Vega &amp; </a:t>
            </a:r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Huergo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2017</a:t>
            </a:r>
          </a:p>
        </p:txBody>
      </p:sp>
      <p:sp>
        <p:nvSpPr>
          <p:cNvPr id="20" name="Callout: Line with Border and Accent Bar 19">
            <a:extLst>
              <a:ext uri="{FF2B5EF4-FFF2-40B4-BE49-F238E27FC236}">
                <a16:creationId xmlns:a16="http://schemas.microsoft.com/office/drawing/2014/main" id="{AF774562-2DF4-DD3A-F07A-68EF07AB1F3A}"/>
              </a:ext>
            </a:extLst>
          </p:cNvPr>
          <p:cNvSpPr/>
          <p:nvPr/>
        </p:nvSpPr>
        <p:spPr>
          <a:xfrm>
            <a:off x="7685639" y="4241384"/>
            <a:ext cx="2329582" cy="733246"/>
          </a:xfrm>
          <a:prstGeom prst="accentBorderCallout1">
            <a:avLst>
              <a:gd name="adj1" fmla="val 18750"/>
              <a:gd name="adj2" fmla="val -8333"/>
              <a:gd name="adj3" fmla="val -32486"/>
              <a:gd name="adj4" fmla="val -75613"/>
            </a:avLst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competence accumulation in technology transference </a:t>
            </a:r>
            <a:endParaRPr 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Souza &amp; </a:t>
            </a:r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Segatto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2008</a:t>
            </a:r>
          </a:p>
        </p:txBody>
      </p:sp>
      <p:sp>
        <p:nvSpPr>
          <p:cNvPr id="21" name="Callout: Line with Border and Accent Bar 20">
            <a:extLst>
              <a:ext uri="{FF2B5EF4-FFF2-40B4-BE49-F238E27FC236}">
                <a16:creationId xmlns:a16="http://schemas.microsoft.com/office/drawing/2014/main" id="{57665557-3DCF-9605-844E-26A65172EA99}"/>
              </a:ext>
            </a:extLst>
          </p:cNvPr>
          <p:cNvSpPr/>
          <p:nvPr/>
        </p:nvSpPr>
        <p:spPr>
          <a:xfrm>
            <a:off x="7677329" y="5058015"/>
            <a:ext cx="2329582" cy="733246"/>
          </a:xfrm>
          <a:prstGeom prst="accentBorderCallout1">
            <a:avLst>
              <a:gd name="adj1" fmla="val 18750"/>
              <a:gd name="adj2" fmla="val -8333"/>
              <a:gd name="adj3" fmla="val -94839"/>
              <a:gd name="adj4" fmla="val -73762"/>
            </a:avLst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Technology transfer (TT) and technology exchange (TE)</a:t>
            </a:r>
            <a:endParaRPr lang="fa-IR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Takim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2010</a:t>
            </a:r>
          </a:p>
        </p:txBody>
      </p:sp>
      <p:sp>
        <p:nvSpPr>
          <p:cNvPr id="22" name="Callout: Line with Border and Accent Bar 21">
            <a:extLst>
              <a:ext uri="{FF2B5EF4-FFF2-40B4-BE49-F238E27FC236}">
                <a16:creationId xmlns:a16="http://schemas.microsoft.com/office/drawing/2014/main" id="{012B8480-80DD-0743-3AAD-446E967F8075}"/>
              </a:ext>
            </a:extLst>
          </p:cNvPr>
          <p:cNvSpPr/>
          <p:nvPr/>
        </p:nvSpPr>
        <p:spPr>
          <a:xfrm>
            <a:off x="7677329" y="5874646"/>
            <a:ext cx="2329582" cy="733246"/>
          </a:xfrm>
          <a:prstGeom prst="accentBorderCallout1">
            <a:avLst>
              <a:gd name="adj1" fmla="val 18750"/>
              <a:gd name="adj2" fmla="val -8333"/>
              <a:gd name="adj3" fmla="val 14573"/>
              <a:gd name="adj4" fmla="val -71170"/>
            </a:avLst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trust “builders” in the technology transfer relationships</a:t>
            </a:r>
            <a:endParaRPr lang="fa-IR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Giaretta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</a:t>
            </a:r>
            <a:r>
              <a:rPr lang="fa-IR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: Rounded Corners 3">
            <a:hlinkClick r:id="rId11" action="ppaction://hlinksldjump"/>
            <a:extLst>
              <a:ext uri="{FF2B5EF4-FFF2-40B4-BE49-F238E27FC236}">
                <a16:creationId xmlns:a16="http://schemas.microsoft.com/office/drawing/2014/main" id="{F8C390B6-7A98-C940-B27D-68DB66132167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15" name="Rectangle: Rounded Corners 14">
            <a:hlinkClick r:id="rId12" action="ppaction://hlinksldjump"/>
            <a:extLst>
              <a:ext uri="{FF2B5EF4-FFF2-40B4-BE49-F238E27FC236}">
                <a16:creationId xmlns:a16="http://schemas.microsoft.com/office/drawing/2014/main" id="{728D9430-F470-3157-0040-13671C637505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13" action="ppaction://hlinksldjump"/>
            <a:extLst>
              <a:ext uri="{FF2B5EF4-FFF2-40B4-BE49-F238E27FC236}">
                <a16:creationId xmlns:a16="http://schemas.microsoft.com/office/drawing/2014/main" id="{8A44562A-78EE-ADAA-AA81-844491D50B9B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24" name="Rectangle: Rounded Corners 23">
            <a:hlinkClick r:id="rId14" action="ppaction://hlinksldjump"/>
            <a:extLst>
              <a:ext uri="{FF2B5EF4-FFF2-40B4-BE49-F238E27FC236}">
                <a16:creationId xmlns:a16="http://schemas.microsoft.com/office/drawing/2014/main" id="{7B047623-D9FE-481D-8961-67240ACEB51A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25" name="Rectangle: Rounded Corners 24">
            <a:hlinkClick r:id="rId15" action="ppaction://hlinksldjump"/>
            <a:extLst>
              <a:ext uri="{FF2B5EF4-FFF2-40B4-BE49-F238E27FC236}">
                <a16:creationId xmlns:a16="http://schemas.microsoft.com/office/drawing/2014/main" id="{CE06E1FB-86E9-D515-1BA7-B9FCF9ADE17B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26" name="Rectangle: Rounded Corners 25">
            <a:hlinkClick r:id="rId16" action="ppaction://hlinksldjump"/>
            <a:extLst>
              <a:ext uri="{FF2B5EF4-FFF2-40B4-BE49-F238E27FC236}">
                <a16:creationId xmlns:a16="http://schemas.microsoft.com/office/drawing/2014/main" id="{8FB72B3E-1DF9-9E79-1969-364E5B6E8173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27" name="Rectangle: Rounded Corners 26">
            <a:hlinkClick r:id="rId17" action="ppaction://hlinksldjump"/>
            <a:extLst>
              <a:ext uri="{FF2B5EF4-FFF2-40B4-BE49-F238E27FC236}">
                <a16:creationId xmlns:a16="http://schemas.microsoft.com/office/drawing/2014/main" id="{4ED81F31-1C62-5CD7-5E88-2B0EDB866A30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28" name="Rectangle: Rounded Corners 27">
            <a:hlinkClick r:id="rId18" action="ppaction://hlinksldjump"/>
            <a:extLst>
              <a:ext uri="{FF2B5EF4-FFF2-40B4-BE49-F238E27FC236}">
                <a16:creationId xmlns:a16="http://schemas.microsoft.com/office/drawing/2014/main" id="{4B9C2038-8382-8837-3600-35E500BED2DB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29" name="Rectangle: Rounded Corners 28">
            <a:hlinkClick r:id="rId19" action="ppaction://hlinksldjump"/>
            <a:extLst>
              <a:ext uri="{FF2B5EF4-FFF2-40B4-BE49-F238E27FC236}">
                <a16:creationId xmlns:a16="http://schemas.microsoft.com/office/drawing/2014/main" id="{E6E34473-7E57-F11B-4CD9-937866F9064C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30" name="Rectangle: Rounded Corners 29">
            <a:hlinkClick r:id="rId20" action="ppaction://hlinksldjump"/>
            <a:extLst>
              <a:ext uri="{FF2B5EF4-FFF2-40B4-BE49-F238E27FC236}">
                <a16:creationId xmlns:a16="http://schemas.microsoft.com/office/drawing/2014/main" id="{8A73F097-67E5-FA92-42F1-578CB4B6F80A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31" name="Rectangle: Rounded Corners 30">
            <a:hlinkClick r:id="rId21" action="ppaction://hlinksldjump"/>
            <a:extLst>
              <a:ext uri="{FF2B5EF4-FFF2-40B4-BE49-F238E27FC236}">
                <a16:creationId xmlns:a16="http://schemas.microsoft.com/office/drawing/2014/main" id="{79862C36-7FD0-6C6C-FD0C-B500C6174F70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32" name="Rectangle: Rounded Corners 31">
            <a:hlinkClick r:id="rId22" action="ppaction://hlinksldjump"/>
            <a:extLst>
              <a:ext uri="{FF2B5EF4-FFF2-40B4-BE49-F238E27FC236}">
                <a16:creationId xmlns:a16="http://schemas.microsoft.com/office/drawing/2014/main" id="{47D2F6ED-A231-6896-EC75-771884DC96B0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33" name="Rectangle: Rounded Corners 32">
            <a:hlinkClick r:id="rId23" action="ppaction://hlinksldjump"/>
            <a:extLst>
              <a:ext uri="{FF2B5EF4-FFF2-40B4-BE49-F238E27FC236}">
                <a16:creationId xmlns:a16="http://schemas.microsoft.com/office/drawing/2014/main" id="{131716F5-7D60-829E-85A3-F4834C3385A8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34" name="Rectangle: Rounded Corners 33">
            <a:hlinkClick r:id="rId24" action="ppaction://hlinksldjump"/>
            <a:extLst>
              <a:ext uri="{FF2B5EF4-FFF2-40B4-BE49-F238E27FC236}">
                <a16:creationId xmlns:a16="http://schemas.microsoft.com/office/drawing/2014/main" id="{1949A850-E45A-B532-D33B-F485B39C1107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35" name="Rectangle: Rounded Corners 34">
            <a:hlinkClick r:id="rId25" action="ppaction://hlinksldjump"/>
            <a:extLst>
              <a:ext uri="{FF2B5EF4-FFF2-40B4-BE49-F238E27FC236}">
                <a16:creationId xmlns:a16="http://schemas.microsoft.com/office/drawing/2014/main" id="{7B3A1AE6-B9DF-1DF8-83BD-333CAF0D61AE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3546103038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9B4EF7-7A92-8690-46A0-D03D0011E7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B92C4-C48D-5564-3FEB-A4A6EBAC5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توسعه صنعتی 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647C5D6-3A17-8511-4599-7ED0BD492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600" b="1" dirty="0">
                <a:solidFill>
                  <a:srgbClr val="C00000"/>
                </a:solidFill>
                <a:cs typeface="B Nazanin" panose="00000400000000000000" pitchFamily="2" charset="-78"/>
              </a:rPr>
              <a:t>مقایسه توسعه صنعتی از طریق </a:t>
            </a:r>
            <a:r>
              <a:rPr lang="fa-IR" sz="3600" b="1" dirty="0">
                <a:solidFill>
                  <a:srgbClr val="00B050"/>
                </a:solidFill>
                <a:cs typeface="B Nazanin" panose="00000400000000000000" pitchFamily="2" charset="-78"/>
              </a:rPr>
              <a:t>یادگیری</a:t>
            </a:r>
            <a:r>
              <a:rPr lang="fa-IR" sz="3600" b="1" dirty="0">
                <a:solidFill>
                  <a:srgbClr val="C00000"/>
                </a:solidFill>
                <a:cs typeface="B Nazanin" panose="00000400000000000000" pitchFamily="2" charset="-78"/>
              </a:rPr>
              <a:t> و </a:t>
            </a:r>
            <a:r>
              <a:rPr lang="fa-IR" sz="3600" b="1" dirty="0">
                <a:solidFill>
                  <a:srgbClr val="00B050"/>
                </a:solidFill>
                <a:cs typeface="B Nazanin" panose="00000400000000000000" pitchFamily="2" charset="-78"/>
              </a:rPr>
              <a:t>انتقال تکنولوژی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DFB73C0-32FE-7BD5-21B0-924070FA8CD5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27E687-E348-CE97-9D7C-44C94F401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0B64288-E6BE-C941-8C53-BF013F60FD8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0624775-5926-1127-56C1-19A2B69EC90F}"/>
              </a:ext>
            </a:extLst>
          </p:cNvPr>
          <p:cNvSpPr/>
          <p:nvPr/>
        </p:nvSpPr>
        <p:spPr>
          <a:xfrm>
            <a:off x="1337365" y="2258038"/>
            <a:ext cx="4712628" cy="4099631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403730B-82C6-7350-6068-355F2F39DEFD}"/>
              </a:ext>
            </a:extLst>
          </p:cNvPr>
          <p:cNvSpPr/>
          <p:nvPr/>
        </p:nvSpPr>
        <p:spPr>
          <a:xfrm>
            <a:off x="3956920" y="2258037"/>
            <a:ext cx="4712628" cy="4099631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EE0F816-D30E-626C-86B2-886E3A98FEDE}"/>
              </a:ext>
            </a:extLst>
          </p:cNvPr>
          <p:cNvSpPr txBox="1"/>
          <p:nvPr/>
        </p:nvSpPr>
        <p:spPr>
          <a:xfrm>
            <a:off x="5813083" y="1765625"/>
            <a:ext cx="9140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b="1" dirty="0">
                <a:cs typeface="B Nazanin" panose="00000400000000000000" pitchFamily="2" charset="-78"/>
              </a:rPr>
              <a:t>یادگیری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7B0EEEE-1DB9-54FB-053E-80596B0631B1}"/>
              </a:ext>
            </a:extLst>
          </p:cNvPr>
          <p:cNvSpPr txBox="1"/>
          <p:nvPr/>
        </p:nvSpPr>
        <p:spPr>
          <a:xfrm>
            <a:off x="2706872" y="1765625"/>
            <a:ext cx="1585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b="1" dirty="0">
                <a:cs typeface="B Nazanin" panose="00000400000000000000" pitchFamily="2" charset="-78"/>
              </a:rPr>
              <a:t>انتقال تکنولوژی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C7A0EAF-EECA-2A56-1A9E-9E7B54F064F4}"/>
              </a:ext>
            </a:extLst>
          </p:cNvPr>
          <p:cNvSpPr txBox="1"/>
          <p:nvPr/>
        </p:nvSpPr>
        <p:spPr>
          <a:xfrm>
            <a:off x="4498993" y="4083256"/>
            <a:ext cx="814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b="1" dirty="0">
                <a:cs typeface="B Nazanin" panose="00000400000000000000" pitchFamily="2" charset="-78"/>
              </a:rPr>
              <a:t>شراکت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3646ED6-2355-96F0-86CC-99EBE81ADFE0}"/>
              </a:ext>
            </a:extLst>
          </p:cNvPr>
          <p:cNvSpPr txBox="1"/>
          <p:nvPr/>
        </p:nvSpPr>
        <p:spPr>
          <a:xfrm>
            <a:off x="7213774" y="4083256"/>
            <a:ext cx="8563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b="1" dirty="0">
                <a:cs typeface="B Nazanin" panose="00000400000000000000" pitchFamily="2" charset="-78"/>
              </a:rPr>
              <a:t>آزمایش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EA89EE8-2EAD-603F-7412-7AA9B4B97950}"/>
              </a:ext>
            </a:extLst>
          </p:cNvPr>
          <p:cNvSpPr txBox="1"/>
          <p:nvPr/>
        </p:nvSpPr>
        <p:spPr>
          <a:xfrm>
            <a:off x="1761779" y="4083256"/>
            <a:ext cx="7312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b="1" dirty="0">
                <a:cs typeface="B Nazanin" panose="00000400000000000000" pitchFamily="2" charset="-78"/>
              </a:rPr>
              <a:t>کنترل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hlinkClick r:id="rId3" action="ppaction://hlinksldjump"/>
            <a:extLst>
              <a:ext uri="{FF2B5EF4-FFF2-40B4-BE49-F238E27FC236}">
                <a16:creationId xmlns:a16="http://schemas.microsoft.com/office/drawing/2014/main" id="{A7180F8F-5A79-DAD2-B54A-B5A95DDAD4F4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5" name="Rectangle: Rounded Corners 4">
            <a:hlinkClick r:id="rId4" action="ppaction://hlinksldjump"/>
            <a:extLst>
              <a:ext uri="{FF2B5EF4-FFF2-40B4-BE49-F238E27FC236}">
                <a16:creationId xmlns:a16="http://schemas.microsoft.com/office/drawing/2014/main" id="{D790812F-84C2-3115-DD8D-349B2BC237E4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5" action="ppaction://hlinksldjump"/>
            <a:extLst>
              <a:ext uri="{FF2B5EF4-FFF2-40B4-BE49-F238E27FC236}">
                <a16:creationId xmlns:a16="http://schemas.microsoft.com/office/drawing/2014/main" id="{6EFC3652-CAE3-2FD2-0539-1E1EA3B32C81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B61251CC-C1A5-9F19-6DB8-2862527C3FDF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01997546-D5A9-CC55-75D1-136F337A6105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151A8242-92D8-DB50-954B-4A254DC68E8A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C2EF3107-16B0-9902-331D-67AE00BF8AC5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A6865113-D16A-E275-6162-B65A2E4B8EEC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16" name="Rectangle: Rounded Corners 15">
            <a:hlinkClick r:id="rId11" action="ppaction://hlinksldjump"/>
            <a:extLst>
              <a:ext uri="{FF2B5EF4-FFF2-40B4-BE49-F238E27FC236}">
                <a16:creationId xmlns:a16="http://schemas.microsoft.com/office/drawing/2014/main" id="{4BCBC8D7-00FD-40D6-F8B4-92D819CA6A57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EF25B9A1-E800-26F8-79F4-E4243ECAD6B0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987CB92A-1C76-6178-54D4-1C8773512D01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01A4BEE4-905E-F0DC-016C-92FCA308A82D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1" name="Rectangle: Rounded Corners 20">
            <a:hlinkClick r:id="rId15" action="ppaction://hlinksldjump"/>
            <a:extLst>
              <a:ext uri="{FF2B5EF4-FFF2-40B4-BE49-F238E27FC236}">
                <a16:creationId xmlns:a16="http://schemas.microsoft.com/office/drawing/2014/main" id="{E97ED4D9-0D32-A6BF-7638-D1CAEF039133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2" name="Rectangle: Rounded Corners 21">
            <a:hlinkClick r:id="rId16" action="ppaction://hlinksldjump"/>
            <a:extLst>
              <a:ext uri="{FF2B5EF4-FFF2-40B4-BE49-F238E27FC236}">
                <a16:creationId xmlns:a16="http://schemas.microsoft.com/office/drawing/2014/main" id="{B9E5061F-E7FA-0679-724B-392FA2323C92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28" name="Rectangle: Rounded Corners 27">
            <a:hlinkClick r:id="rId17" action="ppaction://hlinksldjump"/>
            <a:extLst>
              <a:ext uri="{FF2B5EF4-FFF2-40B4-BE49-F238E27FC236}">
                <a16:creationId xmlns:a16="http://schemas.microsoft.com/office/drawing/2014/main" id="{924365F5-3421-0566-F32D-4A4B01325F5C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217962802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AFBFF5-2441-28D7-90A0-C2A066807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5C569-F3BD-C0BA-FFDB-AE1C37A6F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توسعه صنعتی 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F9213CE-C1B2-518F-D27B-7683A32FBB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600" b="1" dirty="0">
                <a:solidFill>
                  <a:srgbClr val="C00000"/>
                </a:solidFill>
                <a:cs typeface="B Nazanin" panose="00000400000000000000" pitchFamily="2" charset="-78"/>
              </a:rPr>
              <a:t>مقایسه توسعه صنعتی از طریق </a:t>
            </a:r>
            <a:r>
              <a:rPr lang="fa-IR" sz="3600" b="1" dirty="0">
                <a:solidFill>
                  <a:srgbClr val="00B050"/>
                </a:solidFill>
                <a:cs typeface="B Nazanin" panose="00000400000000000000" pitchFamily="2" charset="-78"/>
              </a:rPr>
              <a:t>یادگیری</a:t>
            </a:r>
            <a:r>
              <a:rPr lang="fa-IR" sz="3600" b="1" dirty="0">
                <a:solidFill>
                  <a:srgbClr val="C00000"/>
                </a:solidFill>
                <a:cs typeface="B Nazanin" panose="00000400000000000000" pitchFamily="2" charset="-78"/>
              </a:rPr>
              <a:t> و </a:t>
            </a:r>
            <a:r>
              <a:rPr lang="fa-IR" sz="3600" b="1" dirty="0">
                <a:solidFill>
                  <a:srgbClr val="00B050"/>
                </a:solidFill>
                <a:cs typeface="B Nazanin" panose="00000400000000000000" pitchFamily="2" charset="-78"/>
              </a:rPr>
              <a:t>انتقال تکنولوژی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7557DB6-EA0C-AE48-DD00-D83815259909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9B2573-05C1-A301-2EE1-CBEA988F39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832BBBC-994D-C7A1-50A3-0D186F672486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66756DE-388A-979F-C719-A21C77F9947A}"/>
              </a:ext>
            </a:extLst>
          </p:cNvPr>
          <p:cNvSpPr txBox="1"/>
          <p:nvPr/>
        </p:nvSpPr>
        <p:spPr>
          <a:xfrm>
            <a:off x="8853876" y="3628422"/>
            <a:ext cx="1204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b="1" dirty="0">
                <a:cs typeface="B Nazanin" panose="00000400000000000000" pitchFamily="2" charset="-78"/>
              </a:rPr>
              <a:t>یادگیری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64641FC-92A0-0674-7A1C-EA79B176069C}"/>
              </a:ext>
            </a:extLst>
          </p:cNvPr>
          <p:cNvSpPr txBox="1"/>
          <p:nvPr/>
        </p:nvSpPr>
        <p:spPr>
          <a:xfrm>
            <a:off x="481674" y="3505459"/>
            <a:ext cx="13548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2800" b="1" dirty="0">
                <a:cs typeface="B Nazanin" panose="00000400000000000000" pitchFamily="2" charset="-78"/>
              </a:rPr>
              <a:t>انتقال</a:t>
            </a:r>
          </a:p>
          <a:p>
            <a:pPr algn="ctr"/>
            <a:r>
              <a:rPr lang="fa-IR" sz="2800" b="1" dirty="0">
                <a:cs typeface="B Nazanin" panose="00000400000000000000" pitchFamily="2" charset="-78"/>
              </a:rPr>
              <a:t>تکنولوژی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38654BB-5740-42C0-37F8-D5130EBDFC47}"/>
              </a:ext>
            </a:extLst>
          </p:cNvPr>
          <p:cNvSpPr txBox="1"/>
          <p:nvPr/>
        </p:nvSpPr>
        <p:spPr>
          <a:xfrm>
            <a:off x="4985156" y="3105349"/>
            <a:ext cx="814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b="1" dirty="0">
                <a:cs typeface="B Nazanin" panose="00000400000000000000" pitchFamily="2" charset="-78"/>
              </a:rPr>
              <a:t>شراکت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79D79DC-D864-041D-916E-3EDE7E370035}"/>
              </a:ext>
            </a:extLst>
          </p:cNvPr>
          <p:cNvSpPr txBox="1"/>
          <p:nvPr/>
        </p:nvSpPr>
        <p:spPr>
          <a:xfrm>
            <a:off x="5778964" y="3074871"/>
            <a:ext cx="8563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b="1" dirty="0">
                <a:cs typeface="B Nazanin" panose="00000400000000000000" pitchFamily="2" charset="-78"/>
              </a:rPr>
              <a:t>آزمایش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9E6B3D-DC1A-6E81-97CC-C7167612A483}"/>
              </a:ext>
            </a:extLst>
          </p:cNvPr>
          <p:cNvSpPr txBox="1"/>
          <p:nvPr/>
        </p:nvSpPr>
        <p:spPr>
          <a:xfrm>
            <a:off x="2614587" y="3056052"/>
            <a:ext cx="7312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b="1" dirty="0">
                <a:cs typeface="B Nazanin" panose="00000400000000000000" pitchFamily="2" charset="-78"/>
              </a:rPr>
              <a:t>کنترل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762199E-CE32-AF77-7F8E-DC61394A6337}"/>
              </a:ext>
            </a:extLst>
          </p:cNvPr>
          <p:cNvSpPr/>
          <p:nvPr/>
        </p:nvSpPr>
        <p:spPr>
          <a:xfrm>
            <a:off x="1938160" y="3804795"/>
            <a:ext cx="6908640" cy="207367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100000">
                <a:srgbClr val="C00000"/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6132272A-986E-FE39-68BA-38FA03918D4E}"/>
              </a:ext>
            </a:extLst>
          </p:cNvPr>
          <p:cNvSpPr/>
          <p:nvPr/>
        </p:nvSpPr>
        <p:spPr>
          <a:xfrm rot="10800000">
            <a:off x="2817845" y="3452048"/>
            <a:ext cx="324776" cy="275253"/>
          </a:xfrm>
          <a:prstGeom prst="triangl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50FB0DA8-8C1F-37C8-B635-34BB17F879F8}"/>
              </a:ext>
            </a:extLst>
          </p:cNvPr>
          <p:cNvSpPr/>
          <p:nvPr/>
        </p:nvSpPr>
        <p:spPr>
          <a:xfrm rot="10800000">
            <a:off x="5230092" y="3490795"/>
            <a:ext cx="324776" cy="275253"/>
          </a:xfrm>
          <a:prstGeom prst="triangl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5E94C536-2EE7-92AF-9C9A-2A6877C7B44F}"/>
              </a:ext>
            </a:extLst>
          </p:cNvPr>
          <p:cNvSpPr/>
          <p:nvPr/>
        </p:nvSpPr>
        <p:spPr>
          <a:xfrm rot="10800000">
            <a:off x="6044739" y="3496394"/>
            <a:ext cx="324776" cy="275253"/>
          </a:xfrm>
          <a:prstGeom prst="triangl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4C0F39AD-7333-ACDB-283D-D4A1DA8635C2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11" name="Rectangle: Rounded Corners 10">
            <a:hlinkClick r:id="rId4" action="ppaction://hlinksldjump"/>
            <a:extLst>
              <a:ext uri="{FF2B5EF4-FFF2-40B4-BE49-F238E27FC236}">
                <a16:creationId xmlns:a16="http://schemas.microsoft.com/office/drawing/2014/main" id="{31A307E2-C14B-3715-6E99-2ADB3CBA8CE9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5" action="ppaction://hlinksldjump"/>
            <a:extLst>
              <a:ext uri="{FF2B5EF4-FFF2-40B4-BE49-F238E27FC236}">
                <a16:creationId xmlns:a16="http://schemas.microsoft.com/office/drawing/2014/main" id="{3CD00CA5-59A2-EE76-33EE-FDAD6D3DBF6A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13" name="Rectangle: Rounded Corners 12">
            <a:hlinkClick r:id="rId6" action="ppaction://hlinksldjump"/>
            <a:extLst>
              <a:ext uri="{FF2B5EF4-FFF2-40B4-BE49-F238E27FC236}">
                <a16:creationId xmlns:a16="http://schemas.microsoft.com/office/drawing/2014/main" id="{987975E2-6965-84AD-AD5D-DBCE5084C620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4" name="Rectangle: Rounded Corners 13">
            <a:hlinkClick r:id="rId7" action="ppaction://hlinksldjump"/>
            <a:extLst>
              <a:ext uri="{FF2B5EF4-FFF2-40B4-BE49-F238E27FC236}">
                <a16:creationId xmlns:a16="http://schemas.microsoft.com/office/drawing/2014/main" id="{7DCA5CF1-14E2-6032-8EF8-16C6D6E6F944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5" name="Rectangle: Rounded Corners 14">
            <a:hlinkClick r:id="rId8" action="ppaction://hlinksldjump"/>
            <a:extLst>
              <a:ext uri="{FF2B5EF4-FFF2-40B4-BE49-F238E27FC236}">
                <a16:creationId xmlns:a16="http://schemas.microsoft.com/office/drawing/2014/main" id="{222468BD-3D4B-7322-3F70-8BECB048DFD5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6" name="Rectangle: Rounded Corners 15">
            <a:hlinkClick r:id="rId9" action="ppaction://hlinksldjump"/>
            <a:extLst>
              <a:ext uri="{FF2B5EF4-FFF2-40B4-BE49-F238E27FC236}">
                <a16:creationId xmlns:a16="http://schemas.microsoft.com/office/drawing/2014/main" id="{B316BB58-7032-35D6-AAB1-0B81569D9724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18" name="Rectangle: Rounded Corners 17">
            <a:hlinkClick r:id="rId10" action="ppaction://hlinksldjump"/>
            <a:extLst>
              <a:ext uri="{FF2B5EF4-FFF2-40B4-BE49-F238E27FC236}">
                <a16:creationId xmlns:a16="http://schemas.microsoft.com/office/drawing/2014/main" id="{1362F14D-4699-13D5-7A81-B4C129D54F94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19" name="Rectangle: Rounded Corners 18">
            <a:hlinkClick r:id="rId11" action="ppaction://hlinksldjump"/>
            <a:extLst>
              <a:ext uri="{FF2B5EF4-FFF2-40B4-BE49-F238E27FC236}">
                <a16:creationId xmlns:a16="http://schemas.microsoft.com/office/drawing/2014/main" id="{E91458DE-1D32-198E-311C-65AE64FEEFDC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20" name="Rectangle: Rounded Corners 19">
            <a:hlinkClick r:id="rId12" action="ppaction://hlinksldjump"/>
            <a:extLst>
              <a:ext uri="{FF2B5EF4-FFF2-40B4-BE49-F238E27FC236}">
                <a16:creationId xmlns:a16="http://schemas.microsoft.com/office/drawing/2014/main" id="{BC1167A9-0AC0-B8A9-4CF3-A73255282AC4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21" name="Rectangle: Rounded Corners 20">
            <a:hlinkClick r:id="rId13" action="ppaction://hlinksldjump"/>
            <a:extLst>
              <a:ext uri="{FF2B5EF4-FFF2-40B4-BE49-F238E27FC236}">
                <a16:creationId xmlns:a16="http://schemas.microsoft.com/office/drawing/2014/main" id="{E24D7BB8-F628-5520-CA53-52AFD31CD417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22" name="Rectangle: Rounded Corners 21">
            <a:hlinkClick r:id="rId14" action="ppaction://hlinksldjump"/>
            <a:extLst>
              <a:ext uri="{FF2B5EF4-FFF2-40B4-BE49-F238E27FC236}">
                <a16:creationId xmlns:a16="http://schemas.microsoft.com/office/drawing/2014/main" id="{49F043CE-6770-C7DA-50BD-A8BD83552427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8" name="Rectangle: Rounded Corners 27">
            <a:hlinkClick r:id="rId15" action="ppaction://hlinksldjump"/>
            <a:extLst>
              <a:ext uri="{FF2B5EF4-FFF2-40B4-BE49-F238E27FC236}">
                <a16:creationId xmlns:a16="http://schemas.microsoft.com/office/drawing/2014/main" id="{21C64405-0EDB-6EF7-2BA0-B7D8A2F363B5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9" name="Rectangle: Rounded Corners 28">
            <a:hlinkClick r:id="rId16" action="ppaction://hlinksldjump"/>
            <a:extLst>
              <a:ext uri="{FF2B5EF4-FFF2-40B4-BE49-F238E27FC236}">
                <a16:creationId xmlns:a16="http://schemas.microsoft.com/office/drawing/2014/main" id="{ED2ECB17-BA71-22E9-5E6D-FB20D7BEDAD2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30" name="Rectangle: Rounded Corners 29">
            <a:hlinkClick r:id="rId17" action="ppaction://hlinksldjump"/>
            <a:extLst>
              <a:ext uri="{FF2B5EF4-FFF2-40B4-BE49-F238E27FC236}">
                <a16:creationId xmlns:a16="http://schemas.microsoft.com/office/drawing/2014/main" id="{857042A5-31C7-A216-0CDB-DDE8022ADC18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513799843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96ED82-4E2A-0829-2B73-DFEF8C0A2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AE0D8E8-E561-A834-6F0C-EAAE1BFB7A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46" y="3340383"/>
            <a:ext cx="4175865" cy="3431363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62178DD-67A7-22E0-06A5-986990F094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5373205"/>
              </p:ext>
            </p:extLst>
          </p:nvPr>
        </p:nvGraphicFramePr>
        <p:xfrm>
          <a:off x="0" y="710177"/>
          <a:ext cx="4753155" cy="273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17650440" imgH="10133280" progId="">
                  <p:embed/>
                </p:oleObj>
              </mc:Choice>
              <mc:Fallback>
                <p:oleObj r:id="rId3" imgW="17650440" imgH="10133280" progId="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483A7C1-392E-65ED-D24C-2EB023CA1A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710177"/>
                        <a:ext cx="4753155" cy="2735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0CF22D3-50FD-2044-3BE5-BB02D089C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ناپیوستگی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B0F20A3-42FF-7EB9-7DAD-543DDEB4A5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  <a:t>← نا پیوستگی نوآوری‌ها</a:t>
            </a:r>
            <a:endParaRPr lang="fa-IR" sz="20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در منحنی </a:t>
            </a:r>
            <a:r>
              <a:rPr lang="en-US" sz="2400" b="1" dirty="0">
                <a:cs typeface="B Nazanin" panose="00000400000000000000" pitchFamily="2" charset="-78"/>
              </a:rPr>
              <a:t>S</a:t>
            </a:r>
            <a:r>
              <a:rPr lang="fa-IR" sz="2400" b="1" dirty="0">
                <a:cs typeface="B Nazanin" panose="00000400000000000000" pitchFamily="2" charset="-78"/>
              </a:rPr>
              <a:t> چرخه عمر فناوری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4400" b="1" dirty="0">
                <a:solidFill>
                  <a:srgbClr val="C00000"/>
                </a:solidFill>
                <a:cs typeface="B Nazanin" panose="00000400000000000000" pitchFamily="2" charset="-78"/>
              </a:rPr>
              <a:t>← پیوستگی نوآوری‌ها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در منحنی </a:t>
            </a:r>
            <a:r>
              <a:rPr lang="en-US" sz="2400" b="1" dirty="0">
                <a:cs typeface="B Nazanin" panose="00000400000000000000" pitchFamily="2" charset="-78"/>
              </a:rPr>
              <a:t>S</a:t>
            </a:r>
            <a:r>
              <a:rPr lang="fa-IR" sz="2400" b="1" dirty="0">
                <a:cs typeface="B Nazanin" panose="00000400000000000000" pitchFamily="2" charset="-78"/>
              </a:rPr>
              <a:t> چرخه عمر فناوری</a:t>
            </a: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FB3C6E-1326-4D78-E352-534E82CE7613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D604ED-775E-4DDD-B823-C901F72101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926FFF-7F93-657B-EEB9-640E9277E753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686AF8-9367-19C5-6FBF-CBA611BAB509}"/>
              </a:ext>
            </a:extLst>
          </p:cNvPr>
          <p:cNvSpPr txBox="1"/>
          <p:nvPr/>
        </p:nvSpPr>
        <p:spPr>
          <a:xfrm>
            <a:off x="3372928" y="6170891"/>
            <a:ext cx="1072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Brich</a:t>
            </a:r>
            <a:r>
              <a:rPr lang="en-US" sz="1600" dirty="0"/>
              <a:t> 2023</a:t>
            </a:r>
          </a:p>
        </p:txBody>
      </p:sp>
      <p:sp>
        <p:nvSpPr>
          <p:cNvPr id="4" name="Rectangle: Rounded Corners 3">
            <a:hlinkClick r:id="rId6" action="ppaction://hlinksldjump"/>
            <a:extLst>
              <a:ext uri="{FF2B5EF4-FFF2-40B4-BE49-F238E27FC236}">
                <a16:creationId xmlns:a16="http://schemas.microsoft.com/office/drawing/2014/main" id="{34D40891-59C0-7347-E7F7-0D5257D2054E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5" name="Rectangle: Rounded Corners 4">
            <a:hlinkClick r:id="rId7" action="ppaction://hlinksldjump"/>
            <a:extLst>
              <a:ext uri="{FF2B5EF4-FFF2-40B4-BE49-F238E27FC236}">
                <a16:creationId xmlns:a16="http://schemas.microsoft.com/office/drawing/2014/main" id="{9038C973-BDC1-F7B2-B578-51DE29186820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8" action="ppaction://hlinksldjump"/>
            <a:extLst>
              <a:ext uri="{FF2B5EF4-FFF2-40B4-BE49-F238E27FC236}">
                <a16:creationId xmlns:a16="http://schemas.microsoft.com/office/drawing/2014/main" id="{C6D73920-5D9A-94CB-63F1-EF0E36CB3175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12" name="Rectangle: Rounded Corners 11">
            <a:hlinkClick r:id="rId9" action="ppaction://hlinksldjump"/>
            <a:extLst>
              <a:ext uri="{FF2B5EF4-FFF2-40B4-BE49-F238E27FC236}">
                <a16:creationId xmlns:a16="http://schemas.microsoft.com/office/drawing/2014/main" id="{B15A30A0-9207-A137-41C6-E3329A8DA8B2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3" name="Rectangle: Rounded Corners 12">
            <a:hlinkClick r:id="rId10" action="ppaction://hlinksldjump"/>
            <a:extLst>
              <a:ext uri="{FF2B5EF4-FFF2-40B4-BE49-F238E27FC236}">
                <a16:creationId xmlns:a16="http://schemas.microsoft.com/office/drawing/2014/main" id="{FD3DA8DD-AB9E-09C2-F394-5AD233962222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4" name="Rectangle: Rounded Corners 13">
            <a:hlinkClick r:id="rId11" action="ppaction://hlinksldjump"/>
            <a:extLst>
              <a:ext uri="{FF2B5EF4-FFF2-40B4-BE49-F238E27FC236}">
                <a16:creationId xmlns:a16="http://schemas.microsoft.com/office/drawing/2014/main" id="{5C2B126A-0558-F188-DA96-8E96D31AA1F9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5" name="Rectangle: Rounded Corners 14">
            <a:hlinkClick r:id="rId12" action="ppaction://hlinksldjump"/>
            <a:extLst>
              <a:ext uri="{FF2B5EF4-FFF2-40B4-BE49-F238E27FC236}">
                <a16:creationId xmlns:a16="http://schemas.microsoft.com/office/drawing/2014/main" id="{851B89BB-D987-4612-01CC-43566B2F1455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16" name="Rectangle: Rounded Corners 15">
            <a:hlinkClick r:id="rId13" action="ppaction://hlinksldjump"/>
            <a:extLst>
              <a:ext uri="{FF2B5EF4-FFF2-40B4-BE49-F238E27FC236}">
                <a16:creationId xmlns:a16="http://schemas.microsoft.com/office/drawing/2014/main" id="{85B99FA1-22DD-3D7D-AD0B-F19DE69C34DE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18" name="Rectangle: Rounded Corners 17">
            <a:hlinkClick r:id="rId14" action="ppaction://hlinksldjump"/>
            <a:extLst>
              <a:ext uri="{FF2B5EF4-FFF2-40B4-BE49-F238E27FC236}">
                <a16:creationId xmlns:a16="http://schemas.microsoft.com/office/drawing/2014/main" id="{408F3B69-823D-6996-0971-9794F9D7D30F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19" name="Rectangle: Rounded Corners 18">
            <a:hlinkClick r:id="rId15" action="ppaction://hlinksldjump"/>
            <a:extLst>
              <a:ext uri="{FF2B5EF4-FFF2-40B4-BE49-F238E27FC236}">
                <a16:creationId xmlns:a16="http://schemas.microsoft.com/office/drawing/2014/main" id="{8EE1AF6F-78A0-FB98-C702-833F2B5C0868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20" name="Rectangle: Rounded Corners 19">
            <a:hlinkClick r:id="rId16" action="ppaction://hlinksldjump"/>
            <a:extLst>
              <a:ext uri="{FF2B5EF4-FFF2-40B4-BE49-F238E27FC236}">
                <a16:creationId xmlns:a16="http://schemas.microsoft.com/office/drawing/2014/main" id="{72EB36BA-C41C-F5A3-B6B1-635042B7A4BC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21" name="Rectangle: Rounded Corners 20">
            <a:hlinkClick r:id="rId17" action="ppaction://hlinksldjump"/>
            <a:extLst>
              <a:ext uri="{FF2B5EF4-FFF2-40B4-BE49-F238E27FC236}">
                <a16:creationId xmlns:a16="http://schemas.microsoft.com/office/drawing/2014/main" id="{8A1CA48E-7D25-B502-207D-175E228D59E2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2" name="Rectangle: Rounded Corners 21">
            <a:hlinkClick r:id="rId18" action="ppaction://hlinksldjump"/>
            <a:extLst>
              <a:ext uri="{FF2B5EF4-FFF2-40B4-BE49-F238E27FC236}">
                <a16:creationId xmlns:a16="http://schemas.microsoft.com/office/drawing/2014/main" id="{D6C45470-0747-A20B-4E36-5D5B3F346C5C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3" name="Rectangle: Rounded Corners 22">
            <a:hlinkClick r:id="rId19" action="ppaction://hlinksldjump"/>
            <a:extLst>
              <a:ext uri="{FF2B5EF4-FFF2-40B4-BE49-F238E27FC236}">
                <a16:creationId xmlns:a16="http://schemas.microsoft.com/office/drawing/2014/main" id="{48D67C9A-23DE-1CCE-32B4-96EF82DC3B31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24" name="Rectangle: Rounded Corners 23">
            <a:hlinkClick r:id="rId20" action="ppaction://hlinksldjump"/>
            <a:extLst>
              <a:ext uri="{FF2B5EF4-FFF2-40B4-BE49-F238E27FC236}">
                <a16:creationId xmlns:a16="http://schemas.microsoft.com/office/drawing/2014/main" id="{0072607A-E764-C80B-E83F-9477543ADC12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4118785481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4D270-CBC5-8BE0-FA25-7BBD0DECA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18EF2C8-116D-4842-2E2A-EE5C620617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4730978"/>
              </p:ext>
            </p:extLst>
          </p:nvPr>
        </p:nvGraphicFramePr>
        <p:xfrm>
          <a:off x="146649" y="2387971"/>
          <a:ext cx="5779698" cy="41916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0317320" imgH="14704560" progId="">
                  <p:embed/>
                </p:oleObj>
              </mc:Choice>
              <mc:Fallback>
                <p:oleObj r:id="rId2" imgW="20317320" imgH="1470456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6649" y="2387971"/>
                        <a:ext cx="5779698" cy="41916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1B0AB9B-C307-CE3F-3E50-9B0F50B5F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زمان و سودآوری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6A553A-77B6-1C51-386C-8C10A1E66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400" b="1" dirty="0">
                <a:solidFill>
                  <a:srgbClr val="C00000"/>
                </a:solidFill>
                <a:cs typeface="B Nazanin" panose="00000400000000000000" pitchFamily="2" charset="-78"/>
              </a:rPr>
              <a:t>دام‌های سودآوری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دام همجنس‌خواری: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از بین رفتن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سود بالقوه </a:t>
            </a:r>
            <a:r>
              <a:rPr lang="fa-IR" sz="2400" b="1" dirty="0">
                <a:cs typeface="B Nazanin" panose="00000400000000000000" pitchFamily="2" charset="-78"/>
              </a:rPr>
              <a:t>محصول قبلی با آمدن محصول جدید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دام شتاب: 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عرضه محصولات جایگزین با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فاصله کم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(مگر اینکه جایگزین هم نباشند)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دام استانداردگذاری: 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در حین یا پس از توسعه فناوری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(زمان ورود به بازار را به تاخیر می‌اندازد)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B95DC02-1AE6-62DD-F9CF-40AC418BE393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960CC8D-A5B2-56F0-4C42-AE90B91396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4C207B3-9F28-E33D-B349-0DF7B8AD2120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hlinkClick r:id="rId5" action="ppaction://hlinksldjump"/>
            <a:extLst>
              <a:ext uri="{FF2B5EF4-FFF2-40B4-BE49-F238E27FC236}">
                <a16:creationId xmlns:a16="http://schemas.microsoft.com/office/drawing/2014/main" id="{E4D36BE5-E14D-BE82-A8E2-39BD0A8E9407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4" name="Rectangle: Rounded Corners 3">
            <a:hlinkClick r:id="rId6" action="ppaction://hlinksldjump"/>
            <a:extLst>
              <a:ext uri="{FF2B5EF4-FFF2-40B4-BE49-F238E27FC236}">
                <a16:creationId xmlns:a16="http://schemas.microsoft.com/office/drawing/2014/main" id="{0DD8B6ED-B9A3-ACC2-351A-F21C318380DA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7" action="ppaction://hlinksldjump"/>
            <a:extLst>
              <a:ext uri="{FF2B5EF4-FFF2-40B4-BE49-F238E27FC236}">
                <a16:creationId xmlns:a16="http://schemas.microsoft.com/office/drawing/2014/main" id="{C3F3262A-01FA-04A8-DBD4-192DC65F98FA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10" name="Rectangle: Rounded Corners 9">
            <a:hlinkClick r:id="rId8" action="ppaction://hlinksldjump"/>
            <a:extLst>
              <a:ext uri="{FF2B5EF4-FFF2-40B4-BE49-F238E27FC236}">
                <a16:creationId xmlns:a16="http://schemas.microsoft.com/office/drawing/2014/main" id="{DFD4EB40-C109-5C9C-47E4-182CC14A97D4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1" name="Rectangle: Rounded Corners 10">
            <a:hlinkClick r:id="rId9" action="ppaction://hlinksldjump"/>
            <a:extLst>
              <a:ext uri="{FF2B5EF4-FFF2-40B4-BE49-F238E27FC236}">
                <a16:creationId xmlns:a16="http://schemas.microsoft.com/office/drawing/2014/main" id="{67AB5898-5B04-2A7B-08AB-A89479135D29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2" name="Rectangle: Rounded Corners 11">
            <a:hlinkClick r:id="rId10" action="ppaction://hlinksldjump"/>
            <a:extLst>
              <a:ext uri="{FF2B5EF4-FFF2-40B4-BE49-F238E27FC236}">
                <a16:creationId xmlns:a16="http://schemas.microsoft.com/office/drawing/2014/main" id="{E22A7D26-ED37-605C-0E7A-86EB00A06AE3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3" name="Rectangle: Rounded Corners 12">
            <a:hlinkClick r:id="rId11" action="ppaction://hlinksldjump"/>
            <a:extLst>
              <a:ext uri="{FF2B5EF4-FFF2-40B4-BE49-F238E27FC236}">
                <a16:creationId xmlns:a16="http://schemas.microsoft.com/office/drawing/2014/main" id="{683E1269-8192-B935-873D-0C31B2E1CEC6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14" name="Rectangle: Rounded Corners 13">
            <a:hlinkClick r:id="rId12" action="ppaction://hlinksldjump"/>
            <a:extLst>
              <a:ext uri="{FF2B5EF4-FFF2-40B4-BE49-F238E27FC236}">
                <a16:creationId xmlns:a16="http://schemas.microsoft.com/office/drawing/2014/main" id="{E76D8358-5201-80F3-7E21-3EB11833A357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15" name="Rectangle: Rounded Corners 14">
            <a:hlinkClick r:id="rId13" action="ppaction://hlinksldjump"/>
            <a:extLst>
              <a:ext uri="{FF2B5EF4-FFF2-40B4-BE49-F238E27FC236}">
                <a16:creationId xmlns:a16="http://schemas.microsoft.com/office/drawing/2014/main" id="{F221304A-107A-8A58-FE40-BDDA668F58A2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16" name="Rectangle: Rounded Corners 15">
            <a:hlinkClick r:id="rId14" action="ppaction://hlinksldjump"/>
            <a:extLst>
              <a:ext uri="{FF2B5EF4-FFF2-40B4-BE49-F238E27FC236}">
                <a16:creationId xmlns:a16="http://schemas.microsoft.com/office/drawing/2014/main" id="{F1A30072-D255-48DD-F59B-2529214AF174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18" name="Rectangle: Rounded Corners 17">
            <a:hlinkClick r:id="rId15" action="ppaction://hlinksldjump"/>
            <a:extLst>
              <a:ext uri="{FF2B5EF4-FFF2-40B4-BE49-F238E27FC236}">
                <a16:creationId xmlns:a16="http://schemas.microsoft.com/office/drawing/2014/main" id="{23C06D20-6478-62E6-8F3D-7586B8F51079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19" name="Rectangle: Rounded Corners 18">
            <a:hlinkClick r:id="rId16" action="ppaction://hlinksldjump"/>
            <a:extLst>
              <a:ext uri="{FF2B5EF4-FFF2-40B4-BE49-F238E27FC236}">
                <a16:creationId xmlns:a16="http://schemas.microsoft.com/office/drawing/2014/main" id="{06DCB5A4-8F4A-0A26-23F6-611F323C32B4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0" name="Rectangle: Rounded Corners 19">
            <a:hlinkClick r:id="rId17" action="ppaction://hlinksldjump"/>
            <a:extLst>
              <a:ext uri="{FF2B5EF4-FFF2-40B4-BE49-F238E27FC236}">
                <a16:creationId xmlns:a16="http://schemas.microsoft.com/office/drawing/2014/main" id="{36FF8AB1-2980-DD3A-56A0-A6DEB0935369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1" name="Rectangle: Rounded Corners 20">
            <a:hlinkClick r:id="rId18" action="ppaction://hlinksldjump"/>
            <a:extLst>
              <a:ext uri="{FF2B5EF4-FFF2-40B4-BE49-F238E27FC236}">
                <a16:creationId xmlns:a16="http://schemas.microsoft.com/office/drawing/2014/main" id="{DCDBBB55-3AA6-7E4D-53C2-C05386FA298C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22" name="Rectangle: Rounded Corners 21">
            <a:hlinkClick r:id="rId19" action="ppaction://hlinksldjump"/>
            <a:extLst>
              <a:ext uri="{FF2B5EF4-FFF2-40B4-BE49-F238E27FC236}">
                <a16:creationId xmlns:a16="http://schemas.microsoft.com/office/drawing/2014/main" id="{4ADFA52E-2448-9603-2C95-668D4587E0DC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3606656702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2EBBB9-BFB9-2EED-D48B-E34A065D0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D6C65-449C-8818-2C38-EC532086F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رهبران و پیروان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87B86E1-63B6-4092-FE0B-5B8C53B4E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endParaRPr lang="fa-IR" sz="44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44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44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212C2F-6CAE-07BD-DDF2-5A534EFF5CC3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0876761-C665-44DD-BDC9-34370A6FD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89EAFE-002F-6C0F-B58C-0279DDBC0FDE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8F1FB66-F6E4-B6FE-0765-C7FCE399A1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672991"/>
              </p:ext>
            </p:extLst>
          </p:nvPr>
        </p:nvGraphicFramePr>
        <p:xfrm>
          <a:off x="146649" y="1164566"/>
          <a:ext cx="6504054" cy="5076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20418840" imgH="15898320" progId="">
                  <p:embed/>
                </p:oleObj>
              </mc:Choice>
              <mc:Fallback>
                <p:oleObj r:id="rId3" imgW="20418840" imgH="1589832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6649" y="1164566"/>
                        <a:ext cx="6504054" cy="50762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FBE7DB6-9CFA-A9F0-B401-64CA715DEA70}"/>
              </a:ext>
            </a:extLst>
          </p:cNvPr>
          <p:cNvSpPr/>
          <p:nvPr/>
        </p:nvSpPr>
        <p:spPr>
          <a:xfrm>
            <a:off x="3749753" y="2461404"/>
            <a:ext cx="1026543" cy="310551"/>
          </a:xfrm>
          <a:prstGeom prst="roundRect">
            <a:avLst/>
          </a:prstGeom>
          <a:solidFill>
            <a:srgbClr val="FF9F9F">
              <a:alpha val="2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llout: Line with Border and Accent Bar 4">
            <a:extLst>
              <a:ext uri="{FF2B5EF4-FFF2-40B4-BE49-F238E27FC236}">
                <a16:creationId xmlns:a16="http://schemas.microsoft.com/office/drawing/2014/main" id="{5E2B2852-5215-8261-7BF7-66936848B2DC}"/>
              </a:ext>
            </a:extLst>
          </p:cNvPr>
          <p:cNvSpPr/>
          <p:nvPr/>
        </p:nvSpPr>
        <p:spPr>
          <a:xfrm>
            <a:off x="7349525" y="1250829"/>
            <a:ext cx="2329582" cy="733246"/>
          </a:xfrm>
          <a:prstGeom prst="accentBorderCallout1">
            <a:avLst>
              <a:gd name="adj1" fmla="val 18750"/>
              <a:gd name="adj2" fmla="val -8333"/>
              <a:gd name="adj3" fmla="val 182808"/>
              <a:gd name="adj4" fmla="val -105236"/>
            </a:avLst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Latecomer strategy to catch‐up</a:t>
            </a:r>
            <a:endParaRPr 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Zhang et al. 2010</a:t>
            </a:r>
          </a:p>
        </p:txBody>
      </p:sp>
      <p:sp>
        <p:nvSpPr>
          <p:cNvPr id="6" name="Callout: Line with Border and Accent Bar 5">
            <a:extLst>
              <a:ext uri="{FF2B5EF4-FFF2-40B4-BE49-F238E27FC236}">
                <a16:creationId xmlns:a16="http://schemas.microsoft.com/office/drawing/2014/main" id="{1AD8E554-B4E6-8DF6-4437-436FD7205310}"/>
              </a:ext>
            </a:extLst>
          </p:cNvPr>
          <p:cNvSpPr/>
          <p:nvPr/>
        </p:nvSpPr>
        <p:spPr>
          <a:xfrm>
            <a:off x="7349525" y="2094781"/>
            <a:ext cx="2329582" cy="733246"/>
          </a:xfrm>
          <a:prstGeom prst="accentBorderCallout1">
            <a:avLst>
              <a:gd name="adj1" fmla="val 18750"/>
              <a:gd name="adj2" fmla="val -8333"/>
              <a:gd name="adj3" fmla="val 442808"/>
              <a:gd name="adj4" fmla="val -105606"/>
            </a:avLst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Technological leadership and firm performance</a:t>
            </a:r>
            <a:endParaRPr 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Anokhin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et al. 2021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BBFA2DB-2C7A-4FC1-9136-9199DEA7899B}"/>
              </a:ext>
            </a:extLst>
          </p:cNvPr>
          <p:cNvSpPr/>
          <p:nvPr/>
        </p:nvSpPr>
        <p:spPr>
          <a:xfrm>
            <a:off x="3749752" y="5175850"/>
            <a:ext cx="1026543" cy="310551"/>
          </a:xfrm>
          <a:prstGeom prst="roundRect">
            <a:avLst/>
          </a:prstGeom>
          <a:solidFill>
            <a:srgbClr val="FF9F9F">
              <a:alpha val="2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EF099C96-42E8-EC1E-C489-EB309EB35E5F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177272A1-1E50-627E-420A-D0CAD341DE56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C709D686-32C5-F1F7-A65F-2BEC75849C2E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25541808-7191-31C4-98CE-2A0AC2D5F946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EE2DB4C6-91D8-DED7-456F-09DC6A8E9325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6854E42E-C794-C244-DD8A-CAC631CDE12C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CAEB6792-0ADE-F366-AABB-6A8B94F23858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A9641CCF-CFD8-0B1A-DCD6-974C245D88A9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49FC651D-F58A-463F-D48B-330592FFCCB6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21" name="Rectangle: Rounded Corners 20">
            <a:hlinkClick r:id="rId16" action="ppaction://hlinksldjump"/>
            <a:extLst>
              <a:ext uri="{FF2B5EF4-FFF2-40B4-BE49-F238E27FC236}">
                <a16:creationId xmlns:a16="http://schemas.microsoft.com/office/drawing/2014/main" id="{DC335EDB-2445-BA66-F14F-EA0A69597287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22" name="Rectangle: Rounded Corners 21">
            <a:hlinkClick r:id="rId17" action="ppaction://hlinksldjump"/>
            <a:extLst>
              <a:ext uri="{FF2B5EF4-FFF2-40B4-BE49-F238E27FC236}">
                <a16:creationId xmlns:a16="http://schemas.microsoft.com/office/drawing/2014/main" id="{3C936DFB-0FBE-1C19-9CF8-A84115800F9A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23" name="Rectangle: Rounded Corners 22">
            <a:hlinkClick r:id="rId18" action="ppaction://hlinksldjump"/>
            <a:extLst>
              <a:ext uri="{FF2B5EF4-FFF2-40B4-BE49-F238E27FC236}">
                <a16:creationId xmlns:a16="http://schemas.microsoft.com/office/drawing/2014/main" id="{86FC4D66-4A1E-C693-6CF7-01EE28DBE607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4" name="Rectangle: Rounded Corners 23">
            <a:hlinkClick r:id="rId19" action="ppaction://hlinksldjump"/>
            <a:extLst>
              <a:ext uri="{FF2B5EF4-FFF2-40B4-BE49-F238E27FC236}">
                <a16:creationId xmlns:a16="http://schemas.microsoft.com/office/drawing/2014/main" id="{905EF4FA-9674-BCB1-5C75-3626F87B6779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5" name="Rectangle: Rounded Corners 24">
            <a:hlinkClick r:id="rId20" action="ppaction://hlinksldjump"/>
            <a:extLst>
              <a:ext uri="{FF2B5EF4-FFF2-40B4-BE49-F238E27FC236}">
                <a16:creationId xmlns:a16="http://schemas.microsoft.com/office/drawing/2014/main" id="{39058883-832C-C73C-EE96-6A4127A81DB4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26" name="Rectangle: Rounded Corners 25">
            <a:hlinkClick r:id="rId21" action="ppaction://hlinksldjump"/>
            <a:extLst>
              <a:ext uri="{FF2B5EF4-FFF2-40B4-BE49-F238E27FC236}">
                <a16:creationId xmlns:a16="http://schemas.microsoft.com/office/drawing/2014/main" id="{16F82EA2-65CC-AA91-9066-73B1D21F1BFE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2609219510"/>
      </p:ext>
    </p:extLst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9D211-A91D-4110-9FC7-DF509F00F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1C99C53-5586-1346-7728-E3F2C68EE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1887"/>
            <a:ext cx="5691486" cy="29738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1BBD8B-C2C0-09E4-CB33-A56BA7433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سطوح یادگیری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C43FEC6-965B-F340-35D1-C39BC7021E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600" b="1" dirty="0">
                <a:solidFill>
                  <a:srgbClr val="C00000"/>
                </a:solidFill>
                <a:cs typeface="B Nazanin" panose="00000400000000000000" pitchFamily="2" charset="-78"/>
              </a:rPr>
              <a:t>یادگیری: اثر تجربه بر رفتار </a:t>
            </a:r>
            <a:r>
              <a:rPr lang="fa-IR" sz="3600" b="1" dirty="0">
                <a:solidFill>
                  <a:srgbClr val="00B050"/>
                </a:solidFill>
                <a:cs typeface="B Nazanin" panose="00000400000000000000" pitchFamily="2" charset="-78"/>
              </a:rPr>
              <a:t>√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نقد: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همه اثرات تجربه بر رفتار،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یادگیری</a:t>
            </a:r>
            <a:r>
              <a:rPr lang="fa-IR" sz="2400" b="1" dirty="0">
                <a:cs typeface="B Nazanin" panose="00000400000000000000" pitchFamily="2" charset="-78"/>
              </a:rPr>
              <a:t> نیست.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همه تغییرات رفتاری، در اثر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تجربه</a:t>
            </a:r>
            <a:r>
              <a:rPr lang="fa-IR" sz="2400" b="1" dirty="0">
                <a:cs typeface="B Nazanin" panose="00000400000000000000" pitchFamily="2" charset="-78"/>
              </a:rPr>
              <a:t> نیست.</a:t>
            </a:r>
            <a:endParaRPr lang="en-US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10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یادگیری فردی: </a:t>
            </a:r>
            <a:r>
              <a:rPr lang="fa-IR" sz="2400" b="1" dirty="0">
                <a:cs typeface="B Nazanin" panose="00000400000000000000" pitchFamily="2" charset="-78"/>
              </a:rPr>
              <a:t>نقطه (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احتمالی</a:t>
            </a:r>
            <a:r>
              <a:rPr lang="fa-IR" sz="2400" b="1" dirty="0">
                <a:cs typeface="B Nazanin" panose="00000400000000000000" pitchFamily="2" charset="-78"/>
              </a:rPr>
              <a:t>) شروع تغییرات بزرگ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گروهی: </a:t>
            </a:r>
            <a:r>
              <a:rPr lang="fa-IR" sz="2400" b="1" dirty="0">
                <a:cs typeface="B Nazanin" panose="00000400000000000000" pitchFamily="2" charset="-78"/>
              </a:rPr>
              <a:t>نقطه (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احتمال قوی</a:t>
            </a:r>
            <a:r>
              <a:rPr lang="fa-IR" sz="2400" b="1" dirty="0">
                <a:cs typeface="B Nazanin" panose="00000400000000000000" pitchFamily="2" charset="-78"/>
              </a:rPr>
              <a:t>) شروع تغییرات بزرگ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(تفاوت با تیم: اهداف مشترک در تیم قوی‌تر از گروه است)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سازمانی</a:t>
            </a:r>
            <a:r>
              <a:rPr lang="fa-IR" sz="2400" b="1" dirty="0">
                <a:cs typeface="B Nazanin" panose="00000400000000000000" pitchFamily="2" charset="-78"/>
              </a:rPr>
              <a:t>: برنامه‌ریزی برای تغییرات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بزرگ نظام‌مند</a:t>
            </a:r>
            <a:endParaRPr lang="fa-IR" sz="2000" b="1" dirty="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38BCCD-4D69-BCDD-7ECF-C1CBFFDE3982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4B6F11-D05A-C11F-6A8E-9E14F6E575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D935A42-95E4-4DDB-FD22-3BE0437B46F6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Callout: Line with Border and Accent Bar 3">
            <a:extLst>
              <a:ext uri="{FF2B5EF4-FFF2-40B4-BE49-F238E27FC236}">
                <a16:creationId xmlns:a16="http://schemas.microsoft.com/office/drawing/2014/main" id="{0BD81F7E-8A2E-B944-3F07-10BEC640A450}"/>
              </a:ext>
            </a:extLst>
          </p:cNvPr>
          <p:cNvSpPr/>
          <p:nvPr/>
        </p:nvSpPr>
        <p:spPr>
          <a:xfrm>
            <a:off x="2889850" y="1673517"/>
            <a:ext cx="1794295" cy="612648"/>
          </a:xfrm>
          <a:prstGeom prst="accentBorderCallout1">
            <a:avLst>
              <a:gd name="adj1" fmla="val 21566"/>
              <a:gd name="adj2" fmla="val 106761"/>
              <a:gd name="adj3" fmla="val 74482"/>
              <a:gd name="adj4" fmla="val 165441"/>
            </a:avLst>
          </a:prstGeom>
          <a:ln w="19050"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پس در اثر چیست؟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hlinkClick r:id="rId4" action="ppaction://hlinksldjump"/>
            <a:extLst>
              <a:ext uri="{FF2B5EF4-FFF2-40B4-BE49-F238E27FC236}">
                <a16:creationId xmlns:a16="http://schemas.microsoft.com/office/drawing/2014/main" id="{460D7352-EB50-6AC4-1BB1-49E77CC8AAE9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5" name="Rectangle: Rounded Corners 4">
            <a:hlinkClick r:id="rId5" action="ppaction://hlinksldjump"/>
            <a:extLst>
              <a:ext uri="{FF2B5EF4-FFF2-40B4-BE49-F238E27FC236}">
                <a16:creationId xmlns:a16="http://schemas.microsoft.com/office/drawing/2014/main" id="{74C4D095-F16D-A628-39EB-864A08B22B0E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5221E925-F735-8824-EE8B-F4901ECADE36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4F4C17D0-6E05-5189-23F9-00BA067AD930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2F2E6E1E-09F5-C710-1988-FB62CC58FA9B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175E0778-9777-5461-2E0C-87EAF4469A91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5BEF37E1-4BFE-BC8C-46FA-925C7276B425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97CB423E-03C2-BC50-ABFE-0D682E6E796F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B3FB5B38-110A-7F0B-D8D7-146CE49E9B10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18CFA9FB-86C5-CBD9-D020-4AC0CC45DC6B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825555DD-00D0-012B-0EA4-2BC0ABF5B28E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3E43D440-31D4-0F61-CD46-F02AE5345E87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1" name="Rectangle: Rounded Corners 20">
            <a:hlinkClick r:id="rId16" action="ppaction://hlinksldjump"/>
            <a:extLst>
              <a:ext uri="{FF2B5EF4-FFF2-40B4-BE49-F238E27FC236}">
                <a16:creationId xmlns:a16="http://schemas.microsoft.com/office/drawing/2014/main" id="{A4D32662-A498-9D73-9063-B941B37CCAD0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2" name="Rectangle: Rounded Corners 21">
            <a:hlinkClick r:id="rId17" action="ppaction://hlinksldjump"/>
            <a:extLst>
              <a:ext uri="{FF2B5EF4-FFF2-40B4-BE49-F238E27FC236}">
                <a16:creationId xmlns:a16="http://schemas.microsoft.com/office/drawing/2014/main" id="{2A0C9C87-7E92-A5E0-B1D0-E3291B7ED008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23" name="Rectangle: Rounded Corners 22">
            <a:hlinkClick r:id="rId18" action="ppaction://hlinksldjump"/>
            <a:extLst>
              <a:ext uri="{FF2B5EF4-FFF2-40B4-BE49-F238E27FC236}">
                <a16:creationId xmlns:a16="http://schemas.microsoft.com/office/drawing/2014/main" id="{DD54C5D5-3C60-9FF5-F924-1A00FD95380B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65429584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9377B2-BE28-58C6-B246-2A60D72C7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D83AF59-FEA9-832C-3376-1EAA21C69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6128"/>
            <a:ext cx="6029864" cy="4021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4CBA6E-45A5-B2BB-C9C6-C23EAD1D8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یادگیری فناورانه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660F581-E3D9-741E-4DE3-2F9C3FA1D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b="1" dirty="0">
                <a:solidFill>
                  <a:srgbClr val="C00000"/>
                </a:solidFill>
                <a:cs typeface="B Nazanin" panose="00000400000000000000" pitchFamily="2" charset="-78"/>
              </a:rPr>
              <a:t>فرآیند تقویت توانمندی‌های فناورانه برای ایجاد و مدیریت تغییر فنی</a:t>
            </a:r>
            <a:endParaRPr lang="fa-IR" sz="16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1000" b="1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یادگیری فعال:</a:t>
            </a:r>
            <a:r>
              <a:rPr lang="fa-IR" sz="2400" b="1" dirty="0">
                <a:cs typeface="B Nazanin" panose="00000400000000000000" pitchFamily="2" charset="-78"/>
              </a:rPr>
              <a:t> جذب فناورانه و تلاش فناورانه برای تسلط‌برفناوری (مانند مهندسی معکوس)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یادگیری تدریجی:</a:t>
            </a:r>
            <a:r>
              <a:rPr lang="fa-IR" sz="2400" b="1" dirty="0">
                <a:cs typeface="B Nazanin" panose="00000400000000000000" pitchFamily="2" charset="-78"/>
              </a:rPr>
              <a:t> تلاش و سرمایه‌گذاری در فناوری (تحقیق و توسعه)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B8D3D0-BC2E-5896-06A7-B10825D78743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AC63E60-BCA4-C76E-166A-D442DB0211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E057FD9-261D-4D41-6F91-04713A7B0542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hlinkClick r:id="rId4" action="ppaction://hlinksldjump"/>
            <a:extLst>
              <a:ext uri="{FF2B5EF4-FFF2-40B4-BE49-F238E27FC236}">
                <a16:creationId xmlns:a16="http://schemas.microsoft.com/office/drawing/2014/main" id="{700657FF-4F5A-88D7-7BDF-2AB738C880FD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5" name="Rectangle: Rounded Corners 4">
            <a:hlinkClick r:id="rId5" action="ppaction://hlinksldjump"/>
            <a:extLst>
              <a:ext uri="{FF2B5EF4-FFF2-40B4-BE49-F238E27FC236}">
                <a16:creationId xmlns:a16="http://schemas.microsoft.com/office/drawing/2014/main" id="{10B696B9-D2BC-6D82-2680-D8FB0A67279D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6" action="ppaction://hlinksldjump"/>
            <a:extLst>
              <a:ext uri="{FF2B5EF4-FFF2-40B4-BE49-F238E27FC236}">
                <a16:creationId xmlns:a16="http://schemas.microsoft.com/office/drawing/2014/main" id="{F0408A3F-080B-CB3E-B3F1-7CCC8CEBE234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03F637EF-3E7B-6AAF-EC6C-0178D1556F12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1" name="Rectangle: Rounded Corners 10">
            <a:hlinkClick r:id="rId8" action="ppaction://hlinksldjump"/>
            <a:extLst>
              <a:ext uri="{FF2B5EF4-FFF2-40B4-BE49-F238E27FC236}">
                <a16:creationId xmlns:a16="http://schemas.microsoft.com/office/drawing/2014/main" id="{8EB49F79-006B-B821-0E28-74E1447BF926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2" name="Rectangle: Rounded Corners 11">
            <a:hlinkClick r:id="rId9" action="ppaction://hlinksldjump"/>
            <a:extLst>
              <a:ext uri="{FF2B5EF4-FFF2-40B4-BE49-F238E27FC236}">
                <a16:creationId xmlns:a16="http://schemas.microsoft.com/office/drawing/2014/main" id="{C8EB33D5-9FA4-BE5E-B0D2-C9F5B496E96E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3" name="Rectangle: Rounded Corners 12">
            <a:hlinkClick r:id="rId10" action="ppaction://hlinksldjump"/>
            <a:extLst>
              <a:ext uri="{FF2B5EF4-FFF2-40B4-BE49-F238E27FC236}">
                <a16:creationId xmlns:a16="http://schemas.microsoft.com/office/drawing/2014/main" id="{E7DB21B0-B72D-A82E-F810-C239FC878BF4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14" name="Rectangle: Rounded Corners 13">
            <a:hlinkClick r:id="rId11" action="ppaction://hlinksldjump"/>
            <a:extLst>
              <a:ext uri="{FF2B5EF4-FFF2-40B4-BE49-F238E27FC236}">
                <a16:creationId xmlns:a16="http://schemas.microsoft.com/office/drawing/2014/main" id="{DD61AE97-CE9E-C768-48B1-F3F9B7A0113B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15" name="Rectangle: Rounded Corners 14">
            <a:hlinkClick r:id="rId12" action="ppaction://hlinksldjump"/>
            <a:extLst>
              <a:ext uri="{FF2B5EF4-FFF2-40B4-BE49-F238E27FC236}">
                <a16:creationId xmlns:a16="http://schemas.microsoft.com/office/drawing/2014/main" id="{4A0DC669-E259-39BA-58E3-C7D483FB5C86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16" name="Rectangle: Rounded Corners 15">
            <a:hlinkClick r:id="rId13" action="ppaction://hlinksldjump"/>
            <a:extLst>
              <a:ext uri="{FF2B5EF4-FFF2-40B4-BE49-F238E27FC236}">
                <a16:creationId xmlns:a16="http://schemas.microsoft.com/office/drawing/2014/main" id="{D6976859-99B9-96F8-A709-9691A23E5EAF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18" name="Rectangle: Rounded Corners 17">
            <a:hlinkClick r:id="rId14" action="ppaction://hlinksldjump"/>
            <a:extLst>
              <a:ext uri="{FF2B5EF4-FFF2-40B4-BE49-F238E27FC236}">
                <a16:creationId xmlns:a16="http://schemas.microsoft.com/office/drawing/2014/main" id="{511C05CC-7864-0824-B783-4B7172F30B35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19" name="Rectangle: Rounded Corners 18">
            <a:hlinkClick r:id="rId15" action="ppaction://hlinksldjump"/>
            <a:extLst>
              <a:ext uri="{FF2B5EF4-FFF2-40B4-BE49-F238E27FC236}">
                <a16:creationId xmlns:a16="http://schemas.microsoft.com/office/drawing/2014/main" id="{ECDC3BC5-1CD9-200E-1C67-71E398021940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0" name="Rectangle: Rounded Corners 19">
            <a:hlinkClick r:id="rId16" action="ppaction://hlinksldjump"/>
            <a:extLst>
              <a:ext uri="{FF2B5EF4-FFF2-40B4-BE49-F238E27FC236}">
                <a16:creationId xmlns:a16="http://schemas.microsoft.com/office/drawing/2014/main" id="{0C7D08B6-7660-C720-611A-29C7C515B2DC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1" name="Rectangle: Rounded Corners 20">
            <a:hlinkClick r:id="rId17" action="ppaction://hlinksldjump"/>
            <a:extLst>
              <a:ext uri="{FF2B5EF4-FFF2-40B4-BE49-F238E27FC236}">
                <a16:creationId xmlns:a16="http://schemas.microsoft.com/office/drawing/2014/main" id="{8A7E9527-CEB6-52D1-833F-7A820C68BCBF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22" name="Rectangle: Rounded Corners 21">
            <a:hlinkClick r:id="rId18" action="ppaction://hlinksldjump"/>
            <a:extLst>
              <a:ext uri="{FF2B5EF4-FFF2-40B4-BE49-F238E27FC236}">
                <a16:creationId xmlns:a16="http://schemas.microsoft.com/office/drawing/2014/main" id="{1FC5A7E3-13BB-257E-4746-CA3E30F99557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3816791997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B29028-421E-6760-1574-99D2796EAE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B779E-0EC4-D6CA-DD7B-4D04996DF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یادگیری فناورانه - چارچوب‌ها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9302848-A8E5-1182-D6DA-B674C9C708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B51536-1DC9-67EB-71D4-B998C7C4AF02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7D7391-3295-D71C-8B97-AC35B751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656B28-CDA4-A3D3-2E41-8C8ECA74A5D8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94D7AB3-3A29-4F22-F416-9404B425F3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057305"/>
              </p:ext>
            </p:extLst>
          </p:nvPr>
        </p:nvGraphicFramePr>
        <p:xfrm>
          <a:off x="289464" y="1162021"/>
          <a:ext cx="8128000" cy="492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19085400" imgH="11542680" progId="">
                  <p:embed/>
                </p:oleObj>
              </mc:Choice>
              <mc:Fallback>
                <p:oleObj r:id="rId3" imgW="19085400" imgH="1154268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9464" y="1162021"/>
                        <a:ext cx="8128000" cy="492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: Rounded Corners 3">
            <a:hlinkClick r:id="rId5" action="ppaction://hlinksldjump"/>
            <a:extLst>
              <a:ext uri="{FF2B5EF4-FFF2-40B4-BE49-F238E27FC236}">
                <a16:creationId xmlns:a16="http://schemas.microsoft.com/office/drawing/2014/main" id="{417D9919-2784-9698-CDFA-8C2AB4EAFA3E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5" name="Rectangle: Rounded Corners 4">
            <a:hlinkClick r:id="rId6" action="ppaction://hlinksldjump"/>
            <a:extLst>
              <a:ext uri="{FF2B5EF4-FFF2-40B4-BE49-F238E27FC236}">
                <a16:creationId xmlns:a16="http://schemas.microsoft.com/office/drawing/2014/main" id="{DA4928EE-0388-B634-0DAF-2BA4D52E68AD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7" action="ppaction://hlinksldjump"/>
            <a:extLst>
              <a:ext uri="{FF2B5EF4-FFF2-40B4-BE49-F238E27FC236}">
                <a16:creationId xmlns:a16="http://schemas.microsoft.com/office/drawing/2014/main" id="{6B2AE5E7-4C92-1DE0-94DC-3AF5EF79E7E7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10" name="Rectangle: Rounded Corners 9">
            <a:hlinkClick r:id="rId8" action="ppaction://hlinksldjump"/>
            <a:extLst>
              <a:ext uri="{FF2B5EF4-FFF2-40B4-BE49-F238E27FC236}">
                <a16:creationId xmlns:a16="http://schemas.microsoft.com/office/drawing/2014/main" id="{8F71CB8D-C117-651A-A6BF-B6B5AC9348E3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1" name="Rectangle: Rounded Corners 10">
            <a:hlinkClick r:id="rId9" action="ppaction://hlinksldjump"/>
            <a:extLst>
              <a:ext uri="{FF2B5EF4-FFF2-40B4-BE49-F238E27FC236}">
                <a16:creationId xmlns:a16="http://schemas.microsoft.com/office/drawing/2014/main" id="{9C7BD1B1-5788-7272-E6F6-C4FE10B7AE3B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2" name="Rectangle: Rounded Corners 11">
            <a:hlinkClick r:id="rId10" action="ppaction://hlinksldjump"/>
            <a:extLst>
              <a:ext uri="{FF2B5EF4-FFF2-40B4-BE49-F238E27FC236}">
                <a16:creationId xmlns:a16="http://schemas.microsoft.com/office/drawing/2014/main" id="{35E6A048-E348-5632-0297-F3E5210279B2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3" name="Rectangle: Rounded Corners 12">
            <a:hlinkClick r:id="rId11" action="ppaction://hlinksldjump"/>
            <a:extLst>
              <a:ext uri="{FF2B5EF4-FFF2-40B4-BE49-F238E27FC236}">
                <a16:creationId xmlns:a16="http://schemas.microsoft.com/office/drawing/2014/main" id="{37CA5300-DBAF-B857-CFB8-4AA35B7623FE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14" name="Rectangle: Rounded Corners 13">
            <a:hlinkClick r:id="rId12" action="ppaction://hlinksldjump"/>
            <a:extLst>
              <a:ext uri="{FF2B5EF4-FFF2-40B4-BE49-F238E27FC236}">
                <a16:creationId xmlns:a16="http://schemas.microsoft.com/office/drawing/2014/main" id="{1F0EA5F0-D374-7545-C685-09AD35348FFE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15" name="Rectangle: Rounded Corners 14">
            <a:hlinkClick r:id="rId13" action="ppaction://hlinksldjump"/>
            <a:extLst>
              <a:ext uri="{FF2B5EF4-FFF2-40B4-BE49-F238E27FC236}">
                <a16:creationId xmlns:a16="http://schemas.microsoft.com/office/drawing/2014/main" id="{05B5B10B-5806-697C-739B-F2A4971FB095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16" name="Rectangle: Rounded Corners 15">
            <a:hlinkClick r:id="rId14" action="ppaction://hlinksldjump"/>
            <a:extLst>
              <a:ext uri="{FF2B5EF4-FFF2-40B4-BE49-F238E27FC236}">
                <a16:creationId xmlns:a16="http://schemas.microsoft.com/office/drawing/2014/main" id="{7BE2F468-9F33-33C1-47AC-7F48D1A72608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18" name="Rectangle: Rounded Corners 17">
            <a:hlinkClick r:id="rId15" action="ppaction://hlinksldjump"/>
            <a:extLst>
              <a:ext uri="{FF2B5EF4-FFF2-40B4-BE49-F238E27FC236}">
                <a16:creationId xmlns:a16="http://schemas.microsoft.com/office/drawing/2014/main" id="{228088D7-3AE5-C624-048B-CA2701FF4AA7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19" name="Rectangle: Rounded Corners 18">
            <a:hlinkClick r:id="rId16" action="ppaction://hlinksldjump"/>
            <a:extLst>
              <a:ext uri="{FF2B5EF4-FFF2-40B4-BE49-F238E27FC236}">
                <a16:creationId xmlns:a16="http://schemas.microsoft.com/office/drawing/2014/main" id="{99F3D377-B8D3-6D40-6B91-7DA85E5989DF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0" name="Rectangle: Rounded Corners 19">
            <a:hlinkClick r:id="rId17" action="ppaction://hlinksldjump"/>
            <a:extLst>
              <a:ext uri="{FF2B5EF4-FFF2-40B4-BE49-F238E27FC236}">
                <a16:creationId xmlns:a16="http://schemas.microsoft.com/office/drawing/2014/main" id="{7C090F68-809D-3551-D495-FCBE4FDE0E81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1" name="Rectangle: Rounded Corners 20">
            <a:hlinkClick r:id="rId18" action="ppaction://hlinksldjump"/>
            <a:extLst>
              <a:ext uri="{FF2B5EF4-FFF2-40B4-BE49-F238E27FC236}">
                <a16:creationId xmlns:a16="http://schemas.microsoft.com/office/drawing/2014/main" id="{11EC1C73-C977-69B3-F734-A2820D8478E6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22" name="Rectangle: Rounded Corners 21">
            <a:hlinkClick r:id="rId19" action="ppaction://hlinksldjump"/>
            <a:extLst>
              <a:ext uri="{FF2B5EF4-FFF2-40B4-BE49-F238E27FC236}">
                <a16:creationId xmlns:a16="http://schemas.microsoft.com/office/drawing/2014/main" id="{DD336F62-A74F-172A-549B-4F4B3875C6C8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1260933895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7C93D9-B98E-8A7E-B370-104987A49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DE3E7E-756D-2DFC-8CC0-27C2864E5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مقدمه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52B908F-E94D-9113-D4E7-9A7C5F51E5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400" b="1" dirty="0">
                <a:solidFill>
                  <a:srgbClr val="C00000"/>
                </a:solidFill>
                <a:cs typeface="B Nazanin" panose="00000400000000000000" pitchFamily="2" charset="-78"/>
              </a:rPr>
              <a:t>                 </a:t>
            </a:r>
            <a:r>
              <a:rPr lang="fa-IR" sz="4400" b="1" dirty="0">
                <a:solidFill>
                  <a:srgbClr val="BF9000"/>
                </a:solidFill>
                <a:cs typeface="B Nazanin" panose="00000400000000000000" pitchFamily="2" charset="-78"/>
              </a:rPr>
              <a:t>یادگیری فناوری</a:t>
            </a:r>
          </a:p>
          <a:p>
            <a:pPr marL="0" indent="0" algn="r" rtl="1">
              <a:buNone/>
            </a:pPr>
            <a:r>
              <a:rPr lang="fa-IR" sz="4400" b="1" dirty="0">
                <a:solidFill>
                  <a:srgbClr val="BF9000"/>
                </a:solidFill>
                <a:cs typeface="B Nazanin" panose="00000400000000000000" pitchFamily="2" charset="-78"/>
              </a:rPr>
              <a:t>         مبانی، دیدگاه‌ها و تجربه‌ها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               فصل1: یادگیری فناورانه و مدل وقوع آن</a:t>
            </a:r>
          </a:p>
          <a:p>
            <a:pPr marL="0" indent="0" algn="r" rtl="1">
              <a:buNone/>
            </a:pPr>
            <a:endParaRPr lang="fa-IR" sz="32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چاپ نخست </a:t>
            </a:r>
            <a:r>
              <a:rPr lang="fa-IR" sz="3200" b="1" dirty="0">
                <a:solidFill>
                  <a:srgbClr val="C00000"/>
                </a:solidFill>
                <a:cs typeface="B Nazanin" panose="00000400000000000000" pitchFamily="2" charset="-78"/>
              </a:rPr>
              <a:t>1400</a:t>
            </a:r>
          </a:p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شیوه ارائه </a:t>
            </a:r>
            <a:r>
              <a:rPr lang="fa-IR" sz="3200" b="1" dirty="0">
                <a:solidFill>
                  <a:srgbClr val="C00000"/>
                </a:solidFill>
                <a:cs typeface="B Nazanin" panose="00000400000000000000" pitchFamily="2" charset="-78"/>
              </a:rPr>
              <a:t>محافظه کارانه</a:t>
            </a: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	</a:t>
            </a:r>
            <a:r>
              <a:rPr lang="fa-IR" b="1" dirty="0">
                <a:solidFill>
                  <a:srgbClr val="00B0F0"/>
                </a:solidFill>
                <a:cs typeface="B Nazanin" panose="00000400000000000000" pitchFamily="2" charset="-78"/>
              </a:rPr>
              <a:t>(نقل قول‌های زیاد و گوناگون، عدم قضاوت)</a:t>
            </a:r>
          </a:p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پروژه مشترک</a:t>
            </a: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	مرکز تحقیقات سیاست علمی</a:t>
            </a: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	و انجمن مدیریت فناوری و نوآوری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7E9FA8-88FF-5D6B-355D-B58FE268F498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8B1194-8CDB-3E59-7467-3566D7D800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86189B2-1FCC-0F49-73A5-BE670A9CB74C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6CB1AD5E-B0D0-4E7D-D776-74352F3FD054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23" name="Rectangle: Rounded Corners 22">
            <a:hlinkClick r:id="rId4" action="ppaction://hlinksldjump"/>
            <a:extLst>
              <a:ext uri="{FF2B5EF4-FFF2-40B4-BE49-F238E27FC236}">
                <a16:creationId xmlns:a16="http://schemas.microsoft.com/office/drawing/2014/main" id="{611223D7-6FC2-AE28-A559-5E41803622B4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D4927F-DE96-34A7-693E-E28FB88EFA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22" y="1072368"/>
            <a:ext cx="3025584" cy="42441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Arrow: Down 5">
            <a:extLst>
              <a:ext uri="{FF2B5EF4-FFF2-40B4-BE49-F238E27FC236}">
                <a16:creationId xmlns:a16="http://schemas.microsoft.com/office/drawing/2014/main" id="{286E2C84-C369-D4A3-FDD2-D2B326BEE7A0}"/>
              </a:ext>
            </a:extLst>
          </p:cNvPr>
          <p:cNvSpPr/>
          <p:nvPr/>
        </p:nvSpPr>
        <p:spPr>
          <a:xfrm>
            <a:off x="6435170" y="5195795"/>
            <a:ext cx="526211" cy="483079"/>
          </a:xfrm>
          <a:prstGeom prst="down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hlinkClick r:id="rId6" action="ppaction://hlinksldjump"/>
            <a:extLst>
              <a:ext uri="{FF2B5EF4-FFF2-40B4-BE49-F238E27FC236}">
                <a16:creationId xmlns:a16="http://schemas.microsoft.com/office/drawing/2014/main" id="{B2A51332-30F5-DE6C-4856-4CF2F5DBA949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91DDC26B-D3A1-FB31-33E0-D75996B64507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1" name="Rectangle: Rounded Corners 10">
            <a:hlinkClick r:id="rId8" action="ppaction://hlinksldjump"/>
            <a:extLst>
              <a:ext uri="{FF2B5EF4-FFF2-40B4-BE49-F238E27FC236}">
                <a16:creationId xmlns:a16="http://schemas.microsoft.com/office/drawing/2014/main" id="{1DA5107F-079D-B07C-AE4C-12571EA0AC18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2" name="Rectangle: Rounded Corners 11">
            <a:hlinkClick r:id="rId9" action="ppaction://hlinksldjump"/>
            <a:extLst>
              <a:ext uri="{FF2B5EF4-FFF2-40B4-BE49-F238E27FC236}">
                <a16:creationId xmlns:a16="http://schemas.microsoft.com/office/drawing/2014/main" id="{B95C5D5E-6C92-4F00-A74D-6FCAE4014D2C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3" name="Rectangle: Rounded Corners 12">
            <a:hlinkClick r:id="rId10" action="ppaction://hlinksldjump"/>
            <a:extLst>
              <a:ext uri="{FF2B5EF4-FFF2-40B4-BE49-F238E27FC236}">
                <a16:creationId xmlns:a16="http://schemas.microsoft.com/office/drawing/2014/main" id="{0FE0F71D-F6B0-9C07-5E84-F6F69DEEBB2C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14" name="Rectangle: Rounded Corners 13">
            <a:hlinkClick r:id="rId11" action="ppaction://hlinksldjump"/>
            <a:extLst>
              <a:ext uri="{FF2B5EF4-FFF2-40B4-BE49-F238E27FC236}">
                <a16:creationId xmlns:a16="http://schemas.microsoft.com/office/drawing/2014/main" id="{5894A10F-6E8B-D253-55D4-B0FA275A72BA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15" name="Rectangle: Rounded Corners 14">
            <a:hlinkClick r:id="rId12" action="ppaction://hlinksldjump"/>
            <a:extLst>
              <a:ext uri="{FF2B5EF4-FFF2-40B4-BE49-F238E27FC236}">
                <a16:creationId xmlns:a16="http://schemas.microsoft.com/office/drawing/2014/main" id="{879561A3-FB19-B2FA-A9BC-7092E9037557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16" name="Rectangle: Rounded Corners 15">
            <a:hlinkClick r:id="rId13" action="ppaction://hlinksldjump"/>
            <a:extLst>
              <a:ext uri="{FF2B5EF4-FFF2-40B4-BE49-F238E27FC236}">
                <a16:creationId xmlns:a16="http://schemas.microsoft.com/office/drawing/2014/main" id="{7724A2BC-71E4-FC01-A10C-908D62358480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18" name="Rectangle: Rounded Corners 17">
            <a:hlinkClick r:id="rId14" action="ppaction://hlinksldjump"/>
            <a:extLst>
              <a:ext uri="{FF2B5EF4-FFF2-40B4-BE49-F238E27FC236}">
                <a16:creationId xmlns:a16="http://schemas.microsoft.com/office/drawing/2014/main" id="{DD5E1D31-B624-F72C-B8C9-C06646F61391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19" name="Rectangle: Rounded Corners 18">
            <a:hlinkClick r:id="rId15" action="ppaction://hlinksldjump"/>
            <a:extLst>
              <a:ext uri="{FF2B5EF4-FFF2-40B4-BE49-F238E27FC236}">
                <a16:creationId xmlns:a16="http://schemas.microsoft.com/office/drawing/2014/main" id="{700EC18B-9CA0-5BDC-9D2B-76C5C9AF21E2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0" name="Rectangle: Rounded Corners 19">
            <a:hlinkClick r:id="rId16" action="ppaction://hlinksldjump"/>
            <a:extLst>
              <a:ext uri="{FF2B5EF4-FFF2-40B4-BE49-F238E27FC236}">
                <a16:creationId xmlns:a16="http://schemas.microsoft.com/office/drawing/2014/main" id="{7BB22FE0-DA10-2336-79CD-36957298E5D0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1" name="Rectangle: Rounded Corners 20">
            <a:hlinkClick r:id="rId17" action="ppaction://hlinksldjump"/>
            <a:extLst>
              <a:ext uri="{FF2B5EF4-FFF2-40B4-BE49-F238E27FC236}">
                <a16:creationId xmlns:a16="http://schemas.microsoft.com/office/drawing/2014/main" id="{FA71AC83-5374-6A49-42D7-02B8C64DB3A0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22" name="Rectangle: Rounded Corners 21">
            <a:hlinkClick r:id="rId18" action="ppaction://hlinksldjump"/>
            <a:extLst>
              <a:ext uri="{FF2B5EF4-FFF2-40B4-BE49-F238E27FC236}">
                <a16:creationId xmlns:a16="http://schemas.microsoft.com/office/drawing/2014/main" id="{BEC52F45-1274-B6B4-2DB5-06F230458CD0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6879680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8A4E80-EC47-87AA-12D5-F207E71CDE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5D826-F626-E505-BE54-126E8DB9B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یادگیری فناورانه - چارچوب‌ها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FCC60FA-C22E-2201-1203-58D1C2E2E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8205C96-EE82-9403-97A6-936E5696C6ED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9C6C22-083D-163C-3B99-1D73D74419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1C3F926-4742-2F28-682A-372846BDCB55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1D22D8A-9BFE-D5B4-F597-21D2C82E0F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391569"/>
              </p:ext>
            </p:extLst>
          </p:nvPr>
        </p:nvGraphicFramePr>
        <p:xfrm>
          <a:off x="1012780" y="1130282"/>
          <a:ext cx="8128000" cy="526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21498120" imgH="13892040" progId="">
                  <p:embed/>
                </p:oleObj>
              </mc:Choice>
              <mc:Fallback>
                <p:oleObj r:id="rId3" imgW="21498120" imgH="13892040" progId="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B1DFD2A-BA89-6157-CB25-037C823479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2780" y="1130282"/>
                        <a:ext cx="8128000" cy="5262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D32872DD-C29F-27E5-9516-0DECEEB6F16F}"/>
              </a:ext>
            </a:extLst>
          </p:cNvPr>
          <p:cNvSpPr/>
          <p:nvPr/>
        </p:nvSpPr>
        <p:spPr>
          <a:xfrm>
            <a:off x="5116902" y="931875"/>
            <a:ext cx="1958196" cy="1147092"/>
          </a:xfrm>
          <a:prstGeom prst="wedgeRoundRectCallout">
            <a:avLst>
              <a:gd name="adj1" fmla="val 73881"/>
              <a:gd name="adj2" fmla="val -2174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نقش پررنگ سیاست‌های حمایتی دولتی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hlinkClick r:id="rId5" action="ppaction://hlinksldjump"/>
            <a:extLst>
              <a:ext uri="{FF2B5EF4-FFF2-40B4-BE49-F238E27FC236}">
                <a16:creationId xmlns:a16="http://schemas.microsoft.com/office/drawing/2014/main" id="{52F4BBF2-9717-F0B4-BDE6-00C622FB851E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6" name="Rectangle: Rounded Corners 5">
            <a:hlinkClick r:id="rId6" action="ppaction://hlinksldjump"/>
            <a:extLst>
              <a:ext uri="{FF2B5EF4-FFF2-40B4-BE49-F238E27FC236}">
                <a16:creationId xmlns:a16="http://schemas.microsoft.com/office/drawing/2014/main" id="{B4FAEC0C-0A01-5758-4FB9-8CF1C08C0F53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5483B9EB-2FE3-6C02-20B9-E429DE395FE8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11" name="Rectangle: Rounded Corners 10">
            <a:hlinkClick r:id="rId8" action="ppaction://hlinksldjump"/>
            <a:extLst>
              <a:ext uri="{FF2B5EF4-FFF2-40B4-BE49-F238E27FC236}">
                <a16:creationId xmlns:a16="http://schemas.microsoft.com/office/drawing/2014/main" id="{99145EB9-4147-5DDA-0FCE-ABC43860997D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2" name="Rectangle: Rounded Corners 11">
            <a:hlinkClick r:id="rId9" action="ppaction://hlinksldjump"/>
            <a:extLst>
              <a:ext uri="{FF2B5EF4-FFF2-40B4-BE49-F238E27FC236}">
                <a16:creationId xmlns:a16="http://schemas.microsoft.com/office/drawing/2014/main" id="{F4AB07DA-3DDE-BED0-5DEA-3510376AACA0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3" name="Rectangle: Rounded Corners 12">
            <a:hlinkClick r:id="rId10" action="ppaction://hlinksldjump"/>
            <a:extLst>
              <a:ext uri="{FF2B5EF4-FFF2-40B4-BE49-F238E27FC236}">
                <a16:creationId xmlns:a16="http://schemas.microsoft.com/office/drawing/2014/main" id="{12B884BF-EA9C-1454-5ECD-49C8B545D45F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4" name="Rectangle: Rounded Corners 13">
            <a:hlinkClick r:id="rId11" action="ppaction://hlinksldjump"/>
            <a:extLst>
              <a:ext uri="{FF2B5EF4-FFF2-40B4-BE49-F238E27FC236}">
                <a16:creationId xmlns:a16="http://schemas.microsoft.com/office/drawing/2014/main" id="{A3B5FF6E-55F6-B2CD-6ADE-884CE9738384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15" name="Rectangle: Rounded Corners 14">
            <a:hlinkClick r:id="rId12" action="ppaction://hlinksldjump"/>
            <a:extLst>
              <a:ext uri="{FF2B5EF4-FFF2-40B4-BE49-F238E27FC236}">
                <a16:creationId xmlns:a16="http://schemas.microsoft.com/office/drawing/2014/main" id="{BB8475F5-BBB0-00FB-D5FB-8969FEE706DE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16" name="Rectangle: Rounded Corners 15">
            <a:hlinkClick r:id="rId13" action="ppaction://hlinksldjump"/>
            <a:extLst>
              <a:ext uri="{FF2B5EF4-FFF2-40B4-BE49-F238E27FC236}">
                <a16:creationId xmlns:a16="http://schemas.microsoft.com/office/drawing/2014/main" id="{0BC20549-02C9-A246-3A62-3EA1B4B4BF41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18" name="Rectangle: Rounded Corners 17">
            <a:hlinkClick r:id="rId14" action="ppaction://hlinksldjump"/>
            <a:extLst>
              <a:ext uri="{FF2B5EF4-FFF2-40B4-BE49-F238E27FC236}">
                <a16:creationId xmlns:a16="http://schemas.microsoft.com/office/drawing/2014/main" id="{FA0E1578-ED45-4955-7279-7DAE9CEC2D64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19" name="Rectangle: Rounded Corners 18">
            <a:hlinkClick r:id="rId15" action="ppaction://hlinksldjump"/>
            <a:extLst>
              <a:ext uri="{FF2B5EF4-FFF2-40B4-BE49-F238E27FC236}">
                <a16:creationId xmlns:a16="http://schemas.microsoft.com/office/drawing/2014/main" id="{98C1790E-2352-0F55-BC52-8663F1F219A9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20" name="Rectangle: Rounded Corners 19">
            <a:hlinkClick r:id="rId16" action="ppaction://hlinksldjump"/>
            <a:extLst>
              <a:ext uri="{FF2B5EF4-FFF2-40B4-BE49-F238E27FC236}">
                <a16:creationId xmlns:a16="http://schemas.microsoft.com/office/drawing/2014/main" id="{9A3D8F1B-0C94-D12D-2D59-AEC4EB1A0A30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1" name="Rectangle: Rounded Corners 20">
            <a:hlinkClick r:id="rId17" action="ppaction://hlinksldjump"/>
            <a:extLst>
              <a:ext uri="{FF2B5EF4-FFF2-40B4-BE49-F238E27FC236}">
                <a16:creationId xmlns:a16="http://schemas.microsoft.com/office/drawing/2014/main" id="{C630709F-79E1-D661-EF59-3F6EFA1FA142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2" name="Rectangle: Rounded Corners 21">
            <a:hlinkClick r:id="rId18" action="ppaction://hlinksldjump"/>
            <a:extLst>
              <a:ext uri="{FF2B5EF4-FFF2-40B4-BE49-F238E27FC236}">
                <a16:creationId xmlns:a16="http://schemas.microsoft.com/office/drawing/2014/main" id="{8AC6CE1F-02D1-906B-0D25-ECE0097D03F3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23" name="Rectangle: Rounded Corners 22">
            <a:hlinkClick r:id="rId19" action="ppaction://hlinksldjump"/>
            <a:extLst>
              <a:ext uri="{FF2B5EF4-FFF2-40B4-BE49-F238E27FC236}">
                <a16:creationId xmlns:a16="http://schemas.microsoft.com/office/drawing/2014/main" id="{7C579F43-941C-E73B-CE0B-F9AFA0EDF152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3091543850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D7C48C-8BC8-3006-85BD-EAA0BFCD0B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51492-B414-3BF9-7C3F-DD34762D1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یادگیری فناورانه - چارچوب‌ها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2E4F054-6F1A-E419-8D4C-774D6E645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6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53B42B-56D7-E735-6B77-68B47E42CED1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DAA955A-164C-7471-CA08-495A131E3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EB60D13-7446-190F-8480-558926A6444B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7E353A-01A0-FCB7-8031-A46CCAC99F10}"/>
              </a:ext>
            </a:extLst>
          </p:cNvPr>
          <p:cNvSpPr txBox="1"/>
          <p:nvPr/>
        </p:nvSpPr>
        <p:spPr>
          <a:xfrm>
            <a:off x="146649" y="6176279"/>
            <a:ext cx="9782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Chen, J., &amp; Qu, W. G. (2003). A new technological learning in China. </a:t>
            </a:r>
            <a:r>
              <a:rPr lang="en-US" sz="1400" b="0" i="0" dirty="0" err="1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Technovation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23(11), 861-867.</a:t>
            </a:r>
          </a:p>
          <a:p>
            <a:r>
              <a:rPr lang="en-US" sz="14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https://doi.org/10.1016/S0166-4972(02)00038-X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314F029-07CE-1CD3-828F-DE25484DFA9C}"/>
              </a:ext>
            </a:extLst>
          </p:cNvPr>
          <p:cNvCxnSpPr>
            <a:cxnSpLocks/>
          </p:cNvCxnSpPr>
          <p:nvPr/>
        </p:nvCxnSpPr>
        <p:spPr>
          <a:xfrm>
            <a:off x="258792" y="6055737"/>
            <a:ext cx="95235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8A816B48-63F8-631A-9F81-F8AE3554CB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49" y="1009512"/>
            <a:ext cx="5010849" cy="4477375"/>
          </a:xfrm>
          <a:prstGeom prst="rect">
            <a:avLst/>
          </a:prstGeom>
        </p:spPr>
      </p:pic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6FAF1405-0FE7-F3EE-9AE2-6B0C36190644}"/>
              </a:ext>
            </a:extLst>
          </p:cNvPr>
          <p:cNvSpPr/>
          <p:nvPr/>
        </p:nvSpPr>
        <p:spPr>
          <a:xfrm>
            <a:off x="5157498" y="2424023"/>
            <a:ext cx="4271174" cy="2083279"/>
          </a:xfrm>
          <a:prstGeom prst="wedgeRoundRectCallout">
            <a:avLst>
              <a:gd name="adj1" fmla="val -71621"/>
              <a:gd name="adj2" fmla="val 59516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ct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حیطه دخالت دولت</a:t>
            </a:r>
          </a:p>
          <a:p>
            <a:pPr marL="0" indent="0" algn="ctr" rtl="1">
              <a:buNone/>
            </a:pPr>
            <a:r>
              <a:rPr lang="fa-IR" sz="3200" b="1" dirty="0">
                <a:solidFill>
                  <a:srgbClr val="C00000"/>
                </a:solidFill>
                <a:cs typeface="B Nazanin" panose="00000400000000000000" pitchFamily="2" charset="-78"/>
              </a:rPr>
              <a:t>ادغام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 فرآیندهای اکتساب، جذب و بهبود</a:t>
            </a:r>
          </a:p>
          <a:p>
            <a:pPr marL="0" indent="0" algn="ctr" rtl="1">
              <a:buNone/>
            </a:pPr>
            <a:r>
              <a:rPr lang="fa-IR" sz="2000" b="1" dirty="0">
                <a:cs typeface="B Nazanin" panose="00000400000000000000" pitchFamily="2" charset="-78"/>
              </a:rPr>
              <a:t>       با استفاده از </a:t>
            </a:r>
            <a:r>
              <a:rPr lang="fa-IR" sz="2000" b="1" dirty="0">
                <a:solidFill>
                  <a:srgbClr val="00B050"/>
                </a:solidFill>
                <a:cs typeface="B Nazanin" panose="00000400000000000000" pitchFamily="2" charset="-78"/>
              </a:rPr>
              <a:t>فناوری اطلاعات </a:t>
            </a:r>
          </a:p>
          <a:p>
            <a:pPr marL="0" indent="0" algn="ctr" rtl="1">
              <a:buNone/>
            </a:pPr>
            <a:r>
              <a:rPr lang="fa-IR" sz="2000" b="1" dirty="0">
                <a:cs typeface="B Nazanin" panose="00000400000000000000" pitchFamily="2" charset="-78"/>
              </a:rPr>
              <a:t>به عنوان تسهیل کننده یادگیری فناورانه</a:t>
            </a:r>
          </a:p>
        </p:txBody>
      </p:sp>
      <p:sp>
        <p:nvSpPr>
          <p:cNvPr id="3" name="Rectangle: Rounded Corners 2">
            <a:hlinkClick r:id="rId5" action="ppaction://hlinksldjump"/>
            <a:extLst>
              <a:ext uri="{FF2B5EF4-FFF2-40B4-BE49-F238E27FC236}">
                <a16:creationId xmlns:a16="http://schemas.microsoft.com/office/drawing/2014/main" id="{A4F95A70-DBF7-7D5A-A800-A372E1E55EAE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4" name="Rectangle: Rounded Corners 3">
            <a:hlinkClick r:id="rId6" action="ppaction://hlinksldjump"/>
            <a:extLst>
              <a:ext uri="{FF2B5EF4-FFF2-40B4-BE49-F238E27FC236}">
                <a16:creationId xmlns:a16="http://schemas.microsoft.com/office/drawing/2014/main" id="{B90558DD-89D5-46C6-DB26-1ACA326CEC1A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7" action="ppaction://hlinksldjump"/>
            <a:extLst>
              <a:ext uri="{FF2B5EF4-FFF2-40B4-BE49-F238E27FC236}">
                <a16:creationId xmlns:a16="http://schemas.microsoft.com/office/drawing/2014/main" id="{B7960994-0C00-A9C0-4B2B-0DC1B40093E7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11" name="Rectangle: Rounded Corners 10">
            <a:hlinkClick r:id="rId8" action="ppaction://hlinksldjump"/>
            <a:extLst>
              <a:ext uri="{FF2B5EF4-FFF2-40B4-BE49-F238E27FC236}">
                <a16:creationId xmlns:a16="http://schemas.microsoft.com/office/drawing/2014/main" id="{0BA950A5-BFC9-CB5C-E92D-9D86A64A6071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6B562A4A-4AA2-A6AB-A335-F48D23B93C66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BCB02FCC-8C11-9DAB-F1D7-D681FB1A0DFC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6" name="Rectangle: Rounded Corners 15">
            <a:hlinkClick r:id="rId11" action="ppaction://hlinksldjump"/>
            <a:extLst>
              <a:ext uri="{FF2B5EF4-FFF2-40B4-BE49-F238E27FC236}">
                <a16:creationId xmlns:a16="http://schemas.microsoft.com/office/drawing/2014/main" id="{08092BDF-E31F-10FA-76F0-A5657345C4BC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190E7305-C392-EB8A-436A-B7AACCA092EB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90ED4263-B51A-A6C4-D890-15E8039DE5BB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790E2122-3454-EB6F-EC52-93FD0301ED34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21" name="Rectangle: Rounded Corners 20">
            <a:hlinkClick r:id="rId15" action="ppaction://hlinksldjump"/>
            <a:extLst>
              <a:ext uri="{FF2B5EF4-FFF2-40B4-BE49-F238E27FC236}">
                <a16:creationId xmlns:a16="http://schemas.microsoft.com/office/drawing/2014/main" id="{B4859282-6F36-E9A7-7A34-4D9A70BD6511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22" name="Rectangle: Rounded Corners 21">
            <a:hlinkClick r:id="rId16" action="ppaction://hlinksldjump"/>
            <a:extLst>
              <a:ext uri="{FF2B5EF4-FFF2-40B4-BE49-F238E27FC236}">
                <a16:creationId xmlns:a16="http://schemas.microsoft.com/office/drawing/2014/main" id="{DA2094C5-0CFC-4135-A5F6-27F1A61DB4CE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3" name="Rectangle: Rounded Corners 22">
            <a:hlinkClick r:id="rId17" action="ppaction://hlinksldjump"/>
            <a:extLst>
              <a:ext uri="{FF2B5EF4-FFF2-40B4-BE49-F238E27FC236}">
                <a16:creationId xmlns:a16="http://schemas.microsoft.com/office/drawing/2014/main" id="{CC28E9F7-4155-A2B8-C106-5A5A77FE8811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4" name="Rectangle: Rounded Corners 23">
            <a:hlinkClick r:id="rId18" action="ppaction://hlinksldjump"/>
            <a:extLst>
              <a:ext uri="{FF2B5EF4-FFF2-40B4-BE49-F238E27FC236}">
                <a16:creationId xmlns:a16="http://schemas.microsoft.com/office/drawing/2014/main" id="{63180569-2C07-3374-D7A0-7E68DFBF8689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25" name="Rectangle: Rounded Corners 24">
            <a:hlinkClick r:id="rId19" action="ppaction://hlinksldjump"/>
            <a:extLst>
              <a:ext uri="{FF2B5EF4-FFF2-40B4-BE49-F238E27FC236}">
                <a16:creationId xmlns:a16="http://schemas.microsoft.com/office/drawing/2014/main" id="{DAB990B6-395F-541D-D427-36F15E789F07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3490149151"/>
      </p:ext>
    </p:extLst>
  </p:cSld>
  <p:clrMapOvr>
    <a:masterClrMapping/>
  </p:clrMapOvr>
  <p:transition spd="med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867450-8F20-0F5E-2F0D-DD6FDDB29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12BBC-95D1-5080-F067-894ED5545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منابع و فرآیندهای یادگیری فناورانه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FA5A09D-E23D-812A-8CA2-E85A21ECA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 درونی</a:t>
            </a:r>
          </a:p>
          <a:p>
            <a:pPr lvl="1" algn="r" rtl="1"/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یادگیری از طریق انجام: </a:t>
            </a:r>
            <a:r>
              <a:rPr lang="fa-IR" b="1" dirty="0">
                <a:cs typeface="B Nazanin" panose="00000400000000000000" pitchFamily="2" charset="-78"/>
              </a:rPr>
              <a:t>حین انجام و درون بنگاه</a:t>
            </a:r>
          </a:p>
          <a:p>
            <a:pPr lvl="1" algn="r" rtl="1"/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یادگیری از طریق استفاده: </a:t>
            </a:r>
            <a:r>
              <a:rPr lang="fa-IR" b="1" dirty="0">
                <a:cs typeface="B Nazanin" panose="00000400000000000000" pitchFamily="2" charset="-78"/>
              </a:rPr>
              <a:t>حین استفاده از ورودی‌ها، ابزار و تجهیزات</a:t>
            </a:r>
          </a:p>
          <a:p>
            <a:pPr lvl="1" algn="r" rtl="1"/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یادگیری از طریق جستجو: </a:t>
            </a:r>
            <a:r>
              <a:rPr lang="fa-IR" b="1" dirty="0">
                <a:cs typeface="B Nazanin" panose="00000400000000000000" pitchFamily="2" charset="-78"/>
              </a:rPr>
              <a:t>تحقیق و توسعه درونی</a:t>
            </a:r>
            <a:endParaRPr lang="en-US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 بیرونی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یادگیری از پیشرفت‌های علم و فناوری: </a:t>
            </a:r>
            <a:r>
              <a:rPr lang="fa-IR" sz="2400" b="1" dirty="0">
                <a:cs typeface="B Nazanin" panose="00000400000000000000" pitchFamily="2" charset="-78"/>
              </a:rPr>
              <a:t>بیرون سازمان با جذب توسعه‌های جدید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یادگیری از سرریز:</a:t>
            </a:r>
            <a:r>
              <a:rPr lang="fa-IR" sz="2400" b="1" dirty="0">
                <a:cs typeface="B Nazanin" panose="00000400000000000000" pitchFamily="2" charset="-78"/>
              </a:rPr>
              <a:t> بیرون سازمان و از رقبا یا سایر صنایع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یادگیری از طریق تعامل: </a:t>
            </a:r>
            <a:r>
              <a:rPr lang="fa-IR" sz="2400" b="1" dirty="0">
                <a:cs typeface="B Nazanin" panose="00000400000000000000" pitchFamily="2" charset="-78"/>
              </a:rPr>
              <a:t>بیرونی (تامین کنندگان، مشتریان، همکاران)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7E3095-3472-DFCF-59B3-73B697CCFEC2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996131-6BF5-EE95-3750-4E81A14EBD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4E71182-B310-6081-1D21-2DE0C328F3C5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52CFB21-9BC4-9262-6413-10B92213C8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7436547"/>
              </p:ext>
            </p:extLst>
          </p:nvPr>
        </p:nvGraphicFramePr>
        <p:xfrm>
          <a:off x="365657" y="1164566"/>
          <a:ext cx="1795490" cy="1804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2552040" imgH="2565000" progId="">
                  <p:embed/>
                </p:oleObj>
              </mc:Choice>
              <mc:Fallback>
                <p:oleObj r:id="rId3" imgW="2552040" imgH="256500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5657" y="1164566"/>
                        <a:ext cx="1795490" cy="18044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0F58F85-BEBF-67BB-A892-8BD5DCC50A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719709"/>
              </p:ext>
            </p:extLst>
          </p:nvPr>
        </p:nvGraphicFramePr>
        <p:xfrm>
          <a:off x="365656" y="4018610"/>
          <a:ext cx="1929481" cy="19294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2742840" imgH="2742840" progId="">
                  <p:embed/>
                </p:oleObj>
              </mc:Choice>
              <mc:Fallback>
                <p:oleObj r:id="rId5" imgW="2742840" imgH="27428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5656" y="4018610"/>
                        <a:ext cx="1929481" cy="19294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: Rounded Corners 4">
            <a:hlinkClick r:id="rId7" action="ppaction://hlinksldjump"/>
            <a:extLst>
              <a:ext uri="{FF2B5EF4-FFF2-40B4-BE49-F238E27FC236}">
                <a16:creationId xmlns:a16="http://schemas.microsoft.com/office/drawing/2014/main" id="{89D520D0-C08D-CCC0-BA36-A90DD782EC6C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6" name="Rectangle: Rounded Corners 5">
            <a:hlinkClick r:id="rId8" action="ppaction://hlinksldjump"/>
            <a:extLst>
              <a:ext uri="{FF2B5EF4-FFF2-40B4-BE49-F238E27FC236}">
                <a16:creationId xmlns:a16="http://schemas.microsoft.com/office/drawing/2014/main" id="{231A5034-9566-8E9A-A69A-A8A926687240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9" action="ppaction://hlinksldjump"/>
            <a:extLst>
              <a:ext uri="{FF2B5EF4-FFF2-40B4-BE49-F238E27FC236}">
                <a16:creationId xmlns:a16="http://schemas.microsoft.com/office/drawing/2014/main" id="{C1240330-7D95-7D09-6CA7-520BE58DAAD5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11" name="Rectangle: Rounded Corners 10">
            <a:hlinkClick r:id="rId10" action="ppaction://hlinksldjump"/>
            <a:extLst>
              <a:ext uri="{FF2B5EF4-FFF2-40B4-BE49-F238E27FC236}">
                <a16:creationId xmlns:a16="http://schemas.microsoft.com/office/drawing/2014/main" id="{164112AB-55A1-9D3B-06B0-6ACED1F6E8AA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2" name="Rectangle: Rounded Corners 11">
            <a:hlinkClick r:id="rId11" action="ppaction://hlinksldjump"/>
            <a:extLst>
              <a:ext uri="{FF2B5EF4-FFF2-40B4-BE49-F238E27FC236}">
                <a16:creationId xmlns:a16="http://schemas.microsoft.com/office/drawing/2014/main" id="{C445410A-3E1E-479E-07E2-FF363D905D33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3" name="Rectangle: Rounded Corners 12">
            <a:hlinkClick r:id="rId12" action="ppaction://hlinksldjump"/>
            <a:extLst>
              <a:ext uri="{FF2B5EF4-FFF2-40B4-BE49-F238E27FC236}">
                <a16:creationId xmlns:a16="http://schemas.microsoft.com/office/drawing/2014/main" id="{E4E415EF-E808-AF22-0FFC-3CF6162F6B6F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4" name="Rectangle: Rounded Corners 13">
            <a:hlinkClick r:id="rId13" action="ppaction://hlinksldjump"/>
            <a:extLst>
              <a:ext uri="{FF2B5EF4-FFF2-40B4-BE49-F238E27FC236}">
                <a16:creationId xmlns:a16="http://schemas.microsoft.com/office/drawing/2014/main" id="{8F1E4077-6471-8CE8-5C9B-DF9DE5EC759C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15" name="Rectangle: Rounded Corners 14">
            <a:hlinkClick r:id="rId14" action="ppaction://hlinksldjump"/>
            <a:extLst>
              <a:ext uri="{FF2B5EF4-FFF2-40B4-BE49-F238E27FC236}">
                <a16:creationId xmlns:a16="http://schemas.microsoft.com/office/drawing/2014/main" id="{689C4057-ED3C-3C64-6DBC-E61AF7732B41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16" name="Rectangle: Rounded Corners 15">
            <a:hlinkClick r:id="rId15" action="ppaction://hlinksldjump"/>
            <a:extLst>
              <a:ext uri="{FF2B5EF4-FFF2-40B4-BE49-F238E27FC236}">
                <a16:creationId xmlns:a16="http://schemas.microsoft.com/office/drawing/2014/main" id="{3866BA1E-E381-86A5-ABCA-16E9B4089010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18" name="Rectangle: Rounded Corners 17">
            <a:hlinkClick r:id="rId16" action="ppaction://hlinksldjump"/>
            <a:extLst>
              <a:ext uri="{FF2B5EF4-FFF2-40B4-BE49-F238E27FC236}">
                <a16:creationId xmlns:a16="http://schemas.microsoft.com/office/drawing/2014/main" id="{32B57147-06B5-0A04-6F6A-C43645ED8F6E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19" name="Rectangle: Rounded Corners 18">
            <a:hlinkClick r:id="rId17" action="ppaction://hlinksldjump"/>
            <a:extLst>
              <a:ext uri="{FF2B5EF4-FFF2-40B4-BE49-F238E27FC236}">
                <a16:creationId xmlns:a16="http://schemas.microsoft.com/office/drawing/2014/main" id="{299B27C4-337D-F50E-852D-FB4E2CF52CA4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20" name="Rectangle: Rounded Corners 19">
            <a:hlinkClick r:id="rId18" action="ppaction://hlinksldjump"/>
            <a:extLst>
              <a:ext uri="{FF2B5EF4-FFF2-40B4-BE49-F238E27FC236}">
                <a16:creationId xmlns:a16="http://schemas.microsoft.com/office/drawing/2014/main" id="{2829FFD0-165F-CFD7-3046-6899D41C2474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1" name="Rectangle: Rounded Corners 20">
            <a:hlinkClick r:id="rId19" action="ppaction://hlinksldjump"/>
            <a:extLst>
              <a:ext uri="{FF2B5EF4-FFF2-40B4-BE49-F238E27FC236}">
                <a16:creationId xmlns:a16="http://schemas.microsoft.com/office/drawing/2014/main" id="{23700776-BC0C-D960-5275-5090A0126B23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2" name="Rectangle: Rounded Corners 21">
            <a:hlinkClick r:id="rId20" action="ppaction://hlinksldjump"/>
            <a:extLst>
              <a:ext uri="{FF2B5EF4-FFF2-40B4-BE49-F238E27FC236}">
                <a16:creationId xmlns:a16="http://schemas.microsoft.com/office/drawing/2014/main" id="{45BAAE1C-32BE-441F-B257-4BA91C1E9827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23" name="Rectangle: Rounded Corners 22">
            <a:hlinkClick r:id="rId21" action="ppaction://hlinksldjump"/>
            <a:extLst>
              <a:ext uri="{FF2B5EF4-FFF2-40B4-BE49-F238E27FC236}">
                <a16:creationId xmlns:a16="http://schemas.microsoft.com/office/drawing/2014/main" id="{B2C824F5-F0F2-93F6-A005-E2773581A4F6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2359878504"/>
      </p:ext>
    </p:extLst>
  </p:cSld>
  <p:clrMapOvr>
    <a:masterClrMapping/>
  </p:clrMapOvr>
  <p:transition spd="med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263669-E7FB-A049-B125-2C86294FC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97654-DFC5-137C-DD95-1A45D8A3B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سبک‌های یادگیری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E5FBCD2-3587-4AA6-3A92-841009CAFD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 سبک یادگیری پژوهش بنیاد (</a:t>
            </a:r>
            <a:r>
              <a:rPr 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STI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) » دانش آشکار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همکاری علمی و فناورانه با مراکز علمی و دانشگاهی 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(مانند صنایع داروسازی)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 سبک یادگیری تجربه بنیاد (</a:t>
            </a:r>
            <a:r>
              <a:rPr 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DUI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): دانش ضمنی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از طریق تعاملات، به ویژه تعاملات غیر رسمی 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(مانند استخدام طراح بازنشسته پورشه توسط </a:t>
            </a:r>
            <a:r>
              <a:rPr lang="en-US" sz="2400" b="1" dirty="0">
                <a:cs typeface="B Nazanin" panose="00000400000000000000" pitchFamily="2" charset="-78"/>
              </a:rPr>
              <a:t>MVM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 سبک یادگیری ترکیبی تجربه بنیاد + پژوهش بنیاد</a:t>
            </a:r>
          </a:p>
          <a:p>
            <a:pPr marL="0" indent="0" algn="r" rtl="1">
              <a:buNone/>
            </a:pPr>
            <a:r>
              <a:rPr lang="fa-IR" sz="2000" b="1" dirty="0">
                <a:cs typeface="B Nazanin" panose="00000400000000000000" pitchFamily="2" charset="-78"/>
              </a:rPr>
              <a:t>آمیختن قابلیت‌ها و مزایای هر دو روش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74425E-80FB-739A-65DF-429219319B36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D3AB96-8490-B7A3-00D3-ADE60511B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42CFC1F-E1F4-C108-F221-23AB70B75368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8805C4-EF5E-7668-AB2D-1BDEF4E06B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59" t="14109" r="26559" b="5278"/>
          <a:stretch/>
        </p:blipFill>
        <p:spPr>
          <a:xfrm>
            <a:off x="948906" y="867799"/>
            <a:ext cx="1871932" cy="17399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45179D-FB3C-A81F-FEFC-A10D9F87FBD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332"/>
          <a:stretch/>
        </p:blipFill>
        <p:spPr>
          <a:xfrm>
            <a:off x="746956" y="2607767"/>
            <a:ext cx="2275832" cy="2143218"/>
          </a:xfrm>
          <a:prstGeom prst="rect">
            <a:avLst/>
          </a:prstGeom>
        </p:spPr>
      </p:pic>
      <p:sp>
        <p:nvSpPr>
          <p:cNvPr id="3" name="Rectangle: Rounded Corners 2">
            <a:hlinkClick r:id="rId5" action="ppaction://hlinksldjump"/>
            <a:extLst>
              <a:ext uri="{FF2B5EF4-FFF2-40B4-BE49-F238E27FC236}">
                <a16:creationId xmlns:a16="http://schemas.microsoft.com/office/drawing/2014/main" id="{BCE317D9-A117-6126-D9F7-2FB97895AAAE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5" name="Rectangle: Rounded Corners 4">
            <a:hlinkClick r:id="rId6" action="ppaction://hlinksldjump"/>
            <a:extLst>
              <a:ext uri="{FF2B5EF4-FFF2-40B4-BE49-F238E27FC236}">
                <a16:creationId xmlns:a16="http://schemas.microsoft.com/office/drawing/2014/main" id="{A9B0651A-EEE5-CF39-5073-DE1E8EC62BF8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68C0597E-2D4E-A1CB-F419-904A472F982E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11" name="Rectangle: Rounded Corners 10">
            <a:hlinkClick r:id="rId8" action="ppaction://hlinksldjump"/>
            <a:extLst>
              <a:ext uri="{FF2B5EF4-FFF2-40B4-BE49-F238E27FC236}">
                <a16:creationId xmlns:a16="http://schemas.microsoft.com/office/drawing/2014/main" id="{2611F829-5ED8-BF14-F28A-F83B62A59066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2" name="Rectangle: Rounded Corners 11">
            <a:hlinkClick r:id="rId9" action="ppaction://hlinksldjump"/>
            <a:extLst>
              <a:ext uri="{FF2B5EF4-FFF2-40B4-BE49-F238E27FC236}">
                <a16:creationId xmlns:a16="http://schemas.microsoft.com/office/drawing/2014/main" id="{3F7EAB25-0630-40C1-4691-2A84FBE4CDDB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3" name="Rectangle: Rounded Corners 12">
            <a:hlinkClick r:id="rId10" action="ppaction://hlinksldjump"/>
            <a:extLst>
              <a:ext uri="{FF2B5EF4-FFF2-40B4-BE49-F238E27FC236}">
                <a16:creationId xmlns:a16="http://schemas.microsoft.com/office/drawing/2014/main" id="{20E4736B-96AC-6E3C-66FC-48D48505BA56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4" name="Rectangle: Rounded Corners 13">
            <a:hlinkClick r:id="rId11" action="ppaction://hlinksldjump"/>
            <a:extLst>
              <a:ext uri="{FF2B5EF4-FFF2-40B4-BE49-F238E27FC236}">
                <a16:creationId xmlns:a16="http://schemas.microsoft.com/office/drawing/2014/main" id="{D22372A5-AE45-0A1B-C3B7-04ACBF07AD62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15" name="Rectangle: Rounded Corners 14">
            <a:hlinkClick r:id="rId12" action="ppaction://hlinksldjump"/>
            <a:extLst>
              <a:ext uri="{FF2B5EF4-FFF2-40B4-BE49-F238E27FC236}">
                <a16:creationId xmlns:a16="http://schemas.microsoft.com/office/drawing/2014/main" id="{B457B391-08E6-9F24-241E-733C4F4BA497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16" name="Rectangle: Rounded Corners 15">
            <a:hlinkClick r:id="rId13" action="ppaction://hlinksldjump"/>
            <a:extLst>
              <a:ext uri="{FF2B5EF4-FFF2-40B4-BE49-F238E27FC236}">
                <a16:creationId xmlns:a16="http://schemas.microsoft.com/office/drawing/2014/main" id="{521F3A1C-2214-A499-F637-C75D95BEAFD9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18" name="Rectangle: Rounded Corners 17">
            <a:hlinkClick r:id="rId14" action="ppaction://hlinksldjump"/>
            <a:extLst>
              <a:ext uri="{FF2B5EF4-FFF2-40B4-BE49-F238E27FC236}">
                <a16:creationId xmlns:a16="http://schemas.microsoft.com/office/drawing/2014/main" id="{EE50BF1F-F24A-C145-BFD3-6E7EE282A4C0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19" name="Rectangle: Rounded Corners 18">
            <a:hlinkClick r:id="rId15" action="ppaction://hlinksldjump"/>
            <a:extLst>
              <a:ext uri="{FF2B5EF4-FFF2-40B4-BE49-F238E27FC236}">
                <a16:creationId xmlns:a16="http://schemas.microsoft.com/office/drawing/2014/main" id="{097B4CAC-A266-653F-54DB-C132A03747C1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20" name="Rectangle: Rounded Corners 19">
            <a:hlinkClick r:id="rId16" action="ppaction://hlinksldjump"/>
            <a:extLst>
              <a:ext uri="{FF2B5EF4-FFF2-40B4-BE49-F238E27FC236}">
                <a16:creationId xmlns:a16="http://schemas.microsoft.com/office/drawing/2014/main" id="{BD043172-AA7F-3610-DE49-846CE2FACFA3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1" name="Rectangle: Rounded Corners 20">
            <a:hlinkClick r:id="rId17" action="ppaction://hlinksldjump"/>
            <a:extLst>
              <a:ext uri="{FF2B5EF4-FFF2-40B4-BE49-F238E27FC236}">
                <a16:creationId xmlns:a16="http://schemas.microsoft.com/office/drawing/2014/main" id="{F34D7DBE-8244-7095-EA79-579506DAA865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2" name="Rectangle: Rounded Corners 21">
            <a:hlinkClick r:id="rId18" action="ppaction://hlinksldjump"/>
            <a:extLst>
              <a:ext uri="{FF2B5EF4-FFF2-40B4-BE49-F238E27FC236}">
                <a16:creationId xmlns:a16="http://schemas.microsoft.com/office/drawing/2014/main" id="{008327FF-0522-8A3C-135D-C35616F74842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23" name="Rectangle: Rounded Corners 22">
            <a:hlinkClick r:id="rId19" action="ppaction://hlinksldjump"/>
            <a:extLst>
              <a:ext uri="{FF2B5EF4-FFF2-40B4-BE49-F238E27FC236}">
                <a16:creationId xmlns:a16="http://schemas.microsoft.com/office/drawing/2014/main" id="{0B11F2CF-49C7-38FB-7B7D-32AA050A2858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663820743"/>
      </p:ext>
    </p:extLst>
  </p:cSld>
  <p:clrMapOvr>
    <a:masterClrMapping/>
  </p:clrMapOvr>
  <p:transition spd="med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24757B-31A4-0746-B151-B05F00250D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7528D-1AF4-809D-95EF-E9D6BFB17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مدل وقوع یادگیری فناورانه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B53F0E5-5A08-BCC4-511E-6DFD0119BD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fa-IR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8DA8814-B3A0-811B-705F-C62FC4082439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6BA202F-7A33-BE30-F0F6-E85B5E527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CD54C5E-5D44-6FB9-6A8C-D06A75B4F5B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D1AC2A-B4CA-596F-913D-17F368CD03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735" y="717794"/>
            <a:ext cx="5362275" cy="6140206"/>
          </a:xfrm>
          <a:prstGeom prst="rect">
            <a:avLst/>
          </a:prstGeom>
        </p:spPr>
      </p:pic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ED63D6A2-519A-76F1-5416-963811CBB100}"/>
              </a:ext>
            </a:extLst>
          </p:cNvPr>
          <p:cNvSpPr/>
          <p:nvPr/>
        </p:nvSpPr>
        <p:spPr>
          <a:xfrm>
            <a:off x="8098257" y="1397701"/>
            <a:ext cx="1794294" cy="646760"/>
          </a:xfrm>
          <a:prstGeom prst="wedgeRoundRectCallout">
            <a:avLst>
              <a:gd name="adj1" fmla="val -116784"/>
              <a:gd name="adj2" fmla="val 54980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ظرفیت و زمان جذب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B6C76ADE-25AA-9D1E-10FB-4B08D268FE40}"/>
              </a:ext>
            </a:extLst>
          </p:cNvPr>
          <p:cNvSpPr/>
          <p:nvPr/>
        </p:nvSpPr>
        <p:spPr>
          <a:xfrm>
            <a:off x="8098257" y="4166780"/>
            <a:ext cx="1794294" cy="646760"/>
          </a:xfrm>
          <a:prstGeom prst="wedgeRoundRectCallout">
            <a:avLst>
              <a:gd name="adj1" fmla="val -115342"/>
              <a:gd name="adj2" fmla="val 32306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توانمندی‌ها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449C4D-1EB9-8272-7583-DE90E62BA14C}"/>
              </a:ext>
            </a:extLst>
          </p:cNvPr>
          <p:cNvSpPr txBox="1"/>
          <p:nvPr/>
        </p:nvSpPr>
        <p:spPr>
          <a:xfrm>
            <a:off x="3485070" y="6159262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تولید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D4A1AD-0B92-42D9-DB8B-1F1A289626D8}"/>
              </a:ext>
            </a:extLst>
          </p:cNvPr>
          <p:cNvSpPr txBox="1"/>
          <p:nvPr/>
        </p:nvSpPr>
        <p:spPr>
          <a:xfrm>
            <a:off x="4734529" y="6142010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مهندسی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E2F62A-84A8-4818-B938-2119DFB7A948}"/>
              </a:ext>
            </a:extLst>
          </p:cNvPr>
          <p:cNvSpPr txBox="1"/>
          <p:nvPr/>
        </p:nvSpPr>
        <p:spPr>
          <a:xfrm>
            <a:off x="6085996" y="6217840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نوآوری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4" action="ppaction://hlinksldjump"/>
            <a:extLst>
              <a:ext uri="{FF2B5EF4-FFF2-40B4-BE49-F238E27FC236}">
                <a16:creationId xmlns:a16="http://schemas.microsoft.com/office/drawing/2014/main" id="{82F2DD47-AF94-6C45-6092-0132BABA9227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13" name="Rectangle: Rounded Corners 12">
            <a:hlinkClick r:id="rId5" action="ppaction://hlinksldjump"/>
            <a:extLst>
              <a:ext uri="{FF2B5EF4-FFF2-40B4-BE49-F238E27FC236}">
                <a16:creationId xmlns:a16="http://schemas.microsoft.com/office/drawing/2014/main" id="{08FE1744-BA94-797A-30E7-2466F14331A2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6" action="ppaction://hlinksldjump"/>
            <a:extLst>
              <a:ext uri="{FF2B5EF4-FFF2-40B4-BE49-F238E27FC236}">
                <a16:creationId xmlns:a16="http://schemas.microsoft.com/office/drawing/2014/main" id="{488460B8-D39B-067C-2FF7-93EA98CD0D21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15" name="Rectangle: Rounded Corners 14">
            <a:hlinkClick r:id="rId7" action="ppaction://hlinksldjump"/>
            <a:extLst>
              <a:ext uri="{FF2B5EF4-FFF2-40B4-BE49-F238E27FC236}">
                <a16:creationId xmlns:a16="http://schemas.microsoft.com/office/drawing/2014/main" id="{71683D52-209B-DC3E-A9BD-7C14CDD0CCB0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6" name="Rectangle: Rounded Corners 15">
            <a:hlinkClick r:id="rId8" action="ppaction://hlinksldjump"/>
            <a:extLst>
              <a:ext uri="{FF2B5EF4-FFF2-40B4-BE49-F238E27FC236}">
                <a16:creationId xmlns:a16="http://schemas.microsoft.com/office/drawing/2014/main" id="{6820904C-C6C3-5194-88F6-D82EE3395C29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8" name="Rectangle: Rounded Corners 17">
            <a:hlinkClick r:id="rId9" action="ppaction://hlinksldjump"/>
            <a:extLst>
              <a:ext uri="{FF2B5EF4-FFF2-40B4-BE49-F238E27FC236}">
                <a16:creationId xmlns:a16="http://schemas.microsoft.com/office/drawing/2014/main" id="{86323BD4-D86B-5002-9043-ECA74D4BD144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9" name="Rectangle: Rounded Corners 18">
            <a:hlinkClick r:id="rId10" action="ppaction://hlinksldjump"/>
            <a:extLst>
              <a:ext uri="{FF2B5EF4-FFF2-40B4-BE49-F238E27FC236}">
                <a16:creationId xmlns:a16="http://schemas.microsoft.com/office/drawing/2014/main" id="{4F6CE2C7-CABF-8B37-0E88-02A54CEA8FC5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20" name="Rectangle: Rounded Corners 19">
            <a:hlinkClick r:id="rId11" action="ppaction://hlinksldjump"/>
            <a:extLst>
              <a:ext uri="{FF2B5EF4-FFF2-40B4-BE49-F238E27FC236}">
                <a16:creationId xmlns:a16="http://schemas.microsoft.com/office/drawing/2014/main" id="{E522D3C6-5927-3051-4FFC-E5B1CC38D5BE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21" name="Rectangle: Rounded Corners 20">
            <a:hlinkClick r:id="rId12" action="ppaction://hlinksldjump"/>
            <a:extLst>
              <a:ext uri="{FF2B5EF4-FFF2-40B4-BE49-F238E27FC236}">
                <a16:creationId xmlns:a16="http://schemas.microsoft.com/office/drawing/2014/main" id="{5F986EBE-07C5-9862-A339-03B731DEA739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22" name="Rectangle: Rounded Corners 21">
            <a:hlinkClick r:id="rId13" action="ppaction://hlinksldjump"/>
            <a:extLst>
              <a:ext uri="{FF2B5EF4-FFF2-40B4-BE49-F238E27FC236}">
                <a16:creationId xmlns:a16="http://schemas.microsoft.com/office/drawing/2014/main" id="{8BC76CDD-225E-AC89-7E21-CFBDD7562E2A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23" name="Rectangle: Rounded Corners 22">
            <a:hlinkClick r:id="rId14" action="ppaction://hlinksldjump"/>
            <a:extLst>
              <a:ext uri="{FF2B5EF4-FFF2-40B4-BE49-F238E27FC236}">
                <a16:creationId xmlns:a16="http://schemas.microsoft.com/office/drawing/2014/main" id="{DAF54DFC-CD31-1CE1-2BAA-3EF9B59A8508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24" name="Rectangle: Rounded Corners 23">
            <a:hlinkClick r:id="rId15" action="ppaction://hlinksldjump"/>
            <a:extLst>
              <a:ext uri="{FF2B5EF4-FFF2-40B4-BE49-F238E27FC236}">
                <a16:creationId xmlns:a16="http://schemas.microsoft.com/office/drawing/2014/main" id="{EF0FAF91-9020-F297-6F7A-FF06F02DFC01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5" name="Rectangle: Rounded Corners 24">
            <a:hlinkClick r:id="rId16" action="ppaction://hlinksldjump"/>
            <a:extLst>
              <a:ext uri="{FF2B5EF4-FFF2-40B4-BE49-F238E27FC236}">
                <a16:creationId xmlns:a16="http://schemas.microsoft.com/office/drawing/2014/main" id="{999DE355-CC74-D9FB-66C1-A49E35A95B09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6" name="Rectangle: Rounded Corners 25">
            <a:hlinkClick r:id="rId17" action="ppaction://hlinksldjump"/>
            <a:extLst>
              <a:ext uri="{FF2B5EF4-FFF2-40B4-BE49-F238E27FC236}">
                <a16:creationId xmlns:a16="http://schemas.microsoft.com/office/drawing/2014/main" id="{01AC126C-E554-4938-DA8D-33F3371FADB9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27" name="Rectangle: Rounded Corners 26">
            <a:hlinkClick r:id="rId18" action="ppaction://hlinksldjump"/>
            <a:extLst>
              <a:ext uri="{FF2B5EF4-FFF2-40B4-BE49-F238E27FC236}">
                <a16:creationId xmlns:a16="http://schemas.microsoft.com/office/drawing/2014/main" id="{FFDAC906-51B2-633B-E345-E4334F539136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  <p:sp>
        <p:nvSpPr>
          <p:cNvPr id="28" name="Speech Bubble: Rectangle with Corners Rounded 27">
            <a:extLst>
              <a:ext uri="{FF2B5EF4-FFF2-40B4-BE49-F238E27FC236}">
                <a16:creationId xmlns:a16="http://schemas.microsoft.com/office/drawing/2014/main" id="{FC22D1B3-5A6B-0328-7BE1-186AE3F4E9A7}"/>
              </a:ext>
            </a:extLst>
          </p:cNvPr>
          <p:cNvSpPr/>
          <p:nvPr/>
        </p:nvSpPr>
        <p:spPr>
          <a:xfrm>
            <a:off x="620834" y="3039250"/>
            <a:ext cx="1794294" cy="809584"/>
          </a:xfrm>
          <a:prstGeom prst="wedgeRoundRectCallout">
            <a:avLst>
              <a:gd name="adj1" fmla="val 65427"/>
              <a:gd name="adj2" fmla="val 106998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تمامیت خواهی دولتی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38852570"/>
      </p:ext>
    </p:extLst>
  </p:cSld>
  <p:clrMapOvr>
    <a:masterClrMapping/>
  </p:clrMapOvr>
  <p:transition spd="med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9F9426-FA9A-393A-FD4A-F84E610FE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5D120-9528-B707-EED6-5343C3C9F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املا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9244214-EC0E-1F98-E9F8-85751C1BF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ص16 خط3 درحین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با</a:t>
            </a:r>
            <a:r>
              <a:rPr lang="fa-IR" sz="2400" b="1" dirty="0">
                <a:cs typeface="B Nazanin" panose="00000400000000000000" pitchFamily="2" charset="-78"/>
              </a:rPr>
              <a:t> پس از توسعه فناوری »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یا</a:t>
            </a:r>
          </a:p>
          <a:p>
            <a:pPr marL="0" indent="0" algn="r" rtl="1">
              <a:buNone/>
            </a:pPr>
            <a:endParaRPr lang="fa-IR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478584-9398-75F8-3888-6069FB2876BF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6BC86C-5EF5-268B-B4B9-035E353BF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1BBB956-8D7D-EF67-6881-2FFDDDC5275B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6148824"/>
      </p:ext>
    </p:extLst>
  </p:cSld>
  <p:clrMapOvr>
    <a:masterClrMapping/>
  </p:clrMapOvr>
  <p:transition spd="med">
    <p:pull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63211E8-A6BA-366A-3E75-6E4B72289DFF}"/>
              </a:ext>
            </a:extLst>
          </p:cNvPr>
          <p:cNvSpPr txBox="1"/>
          <p:nvPr/>
        </p:nvSpPr>
        <p:spPr>
          <a:xfrm>
            <a:off x="2974379" y="2782669"/>
            <a:ext cx="5902577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200" b="1" dirty="0">
                <a:cs typeface="B Nazanin" panose="00000400000000000000" pitchFamily="2" charset="-78"/>
              </a:rPr>
              <a:t>تقدیم سپاس و قدردانی از استاد گران‌قدر</a:t>
            </a:r>
          </a:p>
          <a:p>
            <a:pPr algn="ctr">
              <a:lnSpc>
                <a:spcPct val="150000"/>
              </a:lnSpc>
            </a:pPr>
            <a:r>
              <a:rPr lang="fa-IR" sz="3200" b="1" dirty="0">
                <a:cs typeface="B Nazanin" panose="00000400000000000000" pitchFamily="2" charset="-78"/>
              </a:rPr>
              <a:t>جناب آقای دکتر زند حسامی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73911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FB7353-3E2D-5D9D-9CB0-1928F5F86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rrow: Right 50">
            <a:extLst>
              <a:ext uri="{FF2B5EF4-FFF2-40B4-BE49-F238E27FC236}">
                <a16:creationId xmlns:a16="http://schemas.microsoft.com/office/drawing/2014/main" id="{27F71B71-A617-1E0E-F9A4-268F7124325F}"/>
              </a:ext>
            </a:extLst>
          </p:cNvPr>
          <p:cNvSpPr/>
          <p:nvPr/>
        </p:nvSpPr>
        <p:spPr>
          <a:xfrm>
            <a:off x="414066" y="1672437"/>
            <a:ext cx="7961326" cy="1225696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Isosceles Triangle 45">
            <a:extLst>
              <a:ext uri="{FF2B5EF4-FFF2-40B4-BE49-F238E27FC236}">
                <a16:creationId xmlns:a16="http://schemas.microsoft.com/office/drawing/2014/main" id="{67A5EAEB-9D31-0460-5DB1-AC43922F228A}"/>
              </a:ext>
            </a:extLst>
          </p:cNvPr>
          <p:cNvSpPr/>
          <p:nvPr/>
        </p:nvSpPr>
        <p:spPr>
          <a:xfrm rot="4923718">
            <a:off x="2072751" y="1642737"/>
            <a:ext cx="1260750" cy="4231896"/>
          </a:xfrm>
          <a:prstGeom prst="triangl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Sun 33">
            <a:extLst>
              <a:ext uri="{FF2B5EF4-FFF2-40B4-BE49-F238E27FC236}">
                <a16:creationId xmlns:a16="http://schemas.microsoft.com/office/drawing/2014/main" id="{5DA72AB8-C329-6735-3BF4-600AED8B6E83}"/>
              </a:ext>
            </a:extLst>
          </p:cNvPr>
          <p:cNvSpPr/>
          <p:nvPr/>
        </p:nvSpPr>
        <p:spPr>
          <a:xfrm>
            <a:off x="8272064" y="824581"/>
            <a:ext cx="1252892" cy="1159796"/>
          </a:xfrm>
          <a:prstGeom prst="sun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65E3A1A-633B-4187-43FA-F570029071ED}"/>
              </a:ext>
            </a:extLst>
          </p:cNvPr>
          <p:cNvSpPr/>
          <p:nvPr/>
        </p:nvSpPr>
        <p:spPr>
          <a:xfrm>
            <a:off x="7963256" y="1418295"/>
            <a:ext cx="1980936" cy="1704470"/>
          </a:xfrm>
          <a:prstGeom prst="roundRect">
            <a:avLst/>
          </a:prstGeom>
          <a:solidFill>
            <a:srgbClr val="A0CC82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B7C767-5130-C064-C962-6C6F9FEA0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اصل کلام  </a:t>
            </a:r>
            <a:r>
              <a:rPr lang="fa-IR" sz="2400" b="1" dirty="0">
                <a:cs typeface="B Nazanin" panose="00000400000000000000" pitchFamily="2" charset="-78"/>
              </a:rPr>
              <a:t>(فصل اول)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F738F65-470D-28F8-A36B-7AAE83E631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B82F42-7D65-D83B-E8DF-372BA6782FB3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11EF66E-7280-4817-73D5-E4515FA72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89C547A-F541-6256-88C2-6BBCEAADD844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9C3524D-6008-72E9-0656-167B3510DA39}"/>
              </a:ext>
            </a:extLst>
          </p:cNvPr>
          <p:cNvSpPr/>
          <p:nvPr/>
        </p:nvSpPr>
        <p:spPr>
          <a:xfrm>
            <a:off x="8046384" y="1518358"/>
            <a:ext cx="1820174" cy="1475117"/>
          </a:xfrm>
          <a:prstGeom prst="round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>
                <a:cs typeface="B Nazanin" panose="00000400000000000000" pitchFamily="2" charset="-78"/>
              </a:rPr>
              <a:t>توسعه</a:t>
            </a:r>
          </a:p>
          <a:p>
            <a:pPr algn="ctr"/>
            <a:r>
              <a:rPr lang="fa-IR" sz="2800" b="1" dirty="0">
                <a:cs typeface="B Nazanin" panose="00000400000000000000" pitchFamily="2" charset="-78"/>
              </a:rPr>
              <a:t>اجتماعی</a:t>
            </a:r>
          </a:p>
          <a:p>
            <a:pPr algn="ctr"/>
            <a:r>
              <a:rPr lang="fa-IR" sz="2800" b="1" dirty="0">
                <a:cs typeface="B Nazanin" panose="00000400000000000000" pitchFamily="2" charset="-78"/>
              </a:rPr>
              <a:t>اقتصادی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4261630-1FAC-6C69-8AC9-20ED97E533CC}"/>
              </a:ext>
            </a:extLst>
          </p:cNvPr>
          <p:cNvSpPr/>
          <p:nvPr/>
        </p:nvSpPr>
        <p:spPr>
          <a:xfrm>
            <a:off x="5970552" y="1518358"/>
            <a:ext cx="1703722" cy="147511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>
                <a:cs typeface="B Nazanin" panose="00000400000000000000" pitchFamily="2" charset="-78"/>
              </a:rPr>
              <a:t>تغییر و تحولات</a:t>
            </a:r>
          </a:p>
          <a:p>
            <a:pPr algn="ctr"/>
            <a:r>
              <a:rPr lang="fa-IR" sz="2800" b="1" dirty="0">
                <a:cs typeface="B Nazanin" panose="00000400000000000000" pitchFamily="2" charset="-78"/>
              </a:rPr>
              <a:t>فناورانه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1A7EB790-58EA-2AB5-17C8-7C50DBE45C02}"/>
              </a:ext>
            </a:extLst>
          </p:cNvPr>
          <p:cNvSpPr/>
          <p:nvPr/>
        </p:nvSpPr>
        <p:spPr>
          <a:xfrm>
            <a:off x="7713187" y="2061339"/>
            <a:ext cx="369896" cy="418381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7C013CB-1C89-8D02-6821-335F06F39BE2}"/>
              </a:ext>
            </a:extLst>
          </p:cNvPr>
          <p:cNvSpPr/>
          <p:nvPr/>
        </p:nvSpPr>
        <p:spPr>
          <a:xfrm>
            <a:off x="690113" y="1229693"/>
            <a:ext cx="4654621" cy="204445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allout: Line with Border and Accent Bar 15">
            <a:extLst>
              <a:ext uri="{FF2B5EF4-FFF2-40B4-BE49-F238E27FC236}">
                <a16:creationId xmlns:a16="http://schemas.microsoft.com/office/drawing/2014/main" id="{3FDD27A6-733F-B4B8-CB9D-A02D0D1B8A16}"/>
              </a:ext>
            </a:extLst>
          </p:cNvPr>
          <p:cNvSpPr/>
          <p:nvPr/>
        </p:nvSpPr>
        <p:spPr>
          <a:xfrm>
            <a:off x="2610160" y="781754"/>
            <a:ext cx="2734574" cy="387964"/>
          </a:xfrm>
          <a:prstGeom prst="accentBorderCallout1">
            <a:avLst>
              <a:gd name="adj1" fmla="val 18750"/>
              <a:gd name="adj2" fmla="val -8333"/>
              <a:gd name="adj3" fmla="val 116947"/>
              <a:gd name="adj4" fmla="val -2471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کشورها/بنگاه‌های توسعه یافته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D3FC4AF-91E3-6BB9-8D0C-C3933D1B83C7}"/>
              </a:ext>
            </a:extLst>
          </p:cNvPr>
          <p:cNvSpPr/>
          <p:nvPr/>
        </p:nvSpPr>
        <p:spPr>
          <a:xfrm>
            <a:off x="3440221" y="1363882"/>
            <a:ext cx="1794303" cy="182778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  <a:t>خلق</a:t>
            </a:r>
            <a:r>
              <a:rPr lang="fa-IR" sz="2800" b="1" dirty="0">
                <a:cs typeface="B Nazanin" panose="00000400000000000000" pitchFamily="2" charset="-78"/>
              </a:rPr>
              <a:t> دانش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79196B2-8EBF-8295-0CF1-A0E746F67338}"/>
              </a:ext>
            </a:extLst>
          </p:cNvPr>
          <p:cNvSpPr/>
          <p:nvPr/>
        </p:nvSpPr>
        <p:spPr>
          <a:xfrm>
            <a:off x="825423" y="1363882"/>
            <a:ext cx="1794303" cy="182778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800" b="1" dirty="0">
                <a:cs typeface="B Nazanin" panose="00000400000000000000" pitchFamily="2" charset="-78"/>
              </a:rPr>
              <a:t>تحقیق و توسعه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FC141847-48E2-5B2C-0B9E-16961DA99B58}"/>
              </a:ext>
            </a:extLst>
          </p:cNvPr>
          <p:cNvSpPr/>
          <p:nvPr/>
        </p:nvSpPr>
        <p:spPr>
          <a:xfrm>
            <a:off x="2702854" y="2006834"/>
            <a:ext cx="659733" cy="418381"/>
          </a:xfrm>
          <a:prstGeom prst="right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0DE56FD2-A200-9AF4-7018-4BE79CF36FEF}"/>
              </a:ext>
            </a:extLst>
          </p:cNvPr>
          <p:cNvSpPr/>
          <p:nvPr/>
        </p:nvSpPr>
        <p:spPr>
          <a:xfrm rot="18028782">
            <a:off x="5396987" y="3561885"/>
            <a:ext cx="1443914" cy="418381"/>
          </a:xfrm>
          <a:prstGeom prst="right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03533133-E8E7-A377-F90A-C7FF0204754C}"/>
              </a:ext>
            </a:extLst>
          </p:cNvPr>
          <p:cNvSpPr/>
          <p:nvPr/>
        </p:nvSpPr>
        <p:spPr>
          <a:xfrm>
            <a:off x="5446978" y="2066456"/>
            <a:ext cx="476035" cy="418381"/>
          </a:xfrm>
          <a:prstGeom prst="right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1526870-F0AE-F5FF-EA41-1979644F916B}"/>
              </a:ext>
            </a:extLst>
          </p:cNvPr>
          <p:cNvGrpSpPr/>
          <p:nvPr/>
        </p:nvGrpSpPr>
        <p:grpSpPr>
          <a:xfrm rot="20618463">
            <a:off x="1162324" y="4106891"/>
            <a:ext cx="4654621" cy="2515874"/>
            <a:chOff x="659251" y="4050442"/>
            <a:chExt cx="4654621" cy="251587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BEF74E9-A333-B25D-756E-0FBE4E596903}"/>
                </a:ext>
              </a:extLst>
            </p:cNvPr>
            <p:cNvSpPr/>
            <p:nvPr/>
          </p:nvSpPr>
          <p:spPr>
            <a:xfrm>
              <a:off x="659251" y="4050442"/>
              <a:ext cx="4654621" cy="205706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Callout: Line with Border and Accent Bar 17">
              <a:extLst>
                <a:ext uri="{FF2B5EF4-FFF2-40B4-BE49-F238E27FC236}">
                  <a16:creationId xmlns:a16="http://schemas.microsoft.com/office/drawing/2014/main" id="{4D970BD6-0161-3CB3-A129-7A092116B288}"/>
                </a:ext>
              </a:extLst>
            </p:cNvPr>
            <p:cNvSpPr/>
            <p:nvPr/>
          </p:nvSpPr>
          <p:spPr>
            <a:xfrm>
              <a:off x="2579298" y="6178352"/>
              <a:ext cx="2734574" cy="387964"/>
            </a:xfrm>
            <a:prstGeom prst="accentBorderCallout1">
              <a:avLst>
                <a:gd name="adj1" fmla="val 54326"/>
                <a:gd name="adj2" fmla="val -8333"/>
                <a:gd name="adj3" fmla="val -20910"/>
                <a:gd name="adj4" fmla="val -26608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a-IR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کشورها/بنگاه‌های در حال توسعه</a:t>
              </a:r>
              <a:endParaRPr lang="en-US" b="1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3018C16-6E81-A8AD-A1A7-7E2A9BC00A87}"/>
                </a:ext>
              </a:extLst>
            </p:cNvPr>
            <p:cNvSpPr/>
            <p:nvPr/>
          </p:nvSpPr>
          <p:spPr>
            <a:xfrm>
              <a:off x="3328958" y="4196579"/>
              <a:ext cx="1834563" cy="1800337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a-IR" sz="4000" b="1" dirty="0">
                  <a:solidFill>
                    <a:srgbClr val="C00000"/>
                  </a:solidFill>
                  <a:cs typeface="B Nazanin" panose="00000400000000000000" pitchFamily="2" charset="-78"/>
                </a:rPr>
                <a:t>جذب</a:t>
              </a:r>
              <a:r>
                <a:rPr lang="fa-IR" sz="2800" b="1" dirty="0">
                  <a:cs typeface="B Nazanin" panose="00000400000000000000" pitchFamily="2" charset="-78"/>
                </a:rPr>
                <a:t> دانش</a:t>
              </a:r>
              <a:endParaRPr lang="en-US" sz="2800" b="1" dirty="0">
                <a:cs typeface="B Nazanin" panose="00000400000000000000" pitchFamily="2" charset="-78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BB31F440-2CC3-B083-EB0C-1D4E666AC676}"/>
                </a:ext>
              </a:extLst>
            </p:cNvPr>
            <p:cNvSpPr/>
            <p:nvPr/>
          </p:nvSpPr>
          <p:spPr>
            <a:xfrm>
              <a:off x="710947" y="4170646"/>
              <a:ext cx="1903568" cy="1852202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a-IR" sz="2800" b="1" dirty="0">
                  <a:cs typeface="B Nazanin" panose="00000400000000000000" pitchFamily="2" charset="-78"/>
                </a:rPr>
                <a:t>واردات تکنولوژی</a:t>
              </a:r>
              <a:endParaRPr lang="en-US" sz="2800" b="1" dirty="0">
                <a:cs typeface="B Nazanin" panose="00000400000000000000" pitchFamily="2" charset="-78"/>
              </a:endParaRPr>
            </a:p>
          </p:txBody>
        </p:sp>
        <p:sp>
          <p:nvSpPr>
            <p:cNvPr id="35" name="Arrow: Right 34">
              <a:extLst>
                <a:ext uri="{FF2B5EF4-FFF2-40B4-BE49-F238E27FC236}">
                  <a16:creationId xmlns:a16="http://schemas.microsoft.com/office/drawing/2014/main" id="{A427D97A-0A73-994E-9865-53E868B7F53E}"/>
                </a:ext>
              </a:extLst>
            </p:cNvPr>
            <p:cNvSpPr/>
            <p:nvPr/>
          </p:nvSpPr>
          <p:spPr>
            <a:xfrm>
              <a:off x="2695685" y="4856884"/>
              <a:ext cx="536325" cy="418381"/>
            </a:xfrm>
            <a:prstGeom prst="rightArrow">
              <a:avLst/>
            </a:prstGeom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3AA19C6C-5E62-C29E-F858-DC22F75C51F7}"/>
              </a:ext>
            </a:extLst>
          </p:cNvPr>
          <p:cNvCxnSpPr>
            <a:cxnSpLocks/>
          </p:cNvCxnSpPr>
          <p:nvPr/>
        </p:nvCxnSpPr>
        <p:spPr>
          <a:xfrm>
            <a:off x="773013" y="3267271"/>
            <a:ext cx="242959" cy="1485130"/>
          </a:xfrm>
          <a:prstGeom prst="straightConnector1">
            <a:avLst/>
          </a:prstGeom>
          <a:ln>
            <a:prstDash val="dashDot"/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1968DBC0-862D-B1CB-F56F-C8D50E3616F4}"/>
              </a:ext>
            </a:extLst>
          </p:cNvPr>
          <p:cNvCxnSpPr>
            <a:cxnSpLocks/>
          </p:cNvCxnSpPr>
          <p:nvPr/>
        </p:nvCxnSpPr>
        <p:spPr>
          <a:xfrm>
            <a:off x="3943800" y="3292039"/>
            <a:ext cx="145219" cy="578111"/>
          </a:xfrm>
          <a:prstGeom prst="straightConnector1">
            <a:avLst/>
          </a:prstGeom>
          <a:ln>
            <a:prstDash val="dashDot"/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3C27DB79-F173-9754-4B4E-57A229ADC680}"/>
              </a:ext>
            </a:extLst>
          </p:cNvPr>
          <p:cNvSpPr txBox="1"/>
          <p:nvPr/>
        </p:nvSpPr>
        <p:spPr>
          <a:xfrm rot="15750115">
            <a:off x="-188860" y="3919563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b="1" dirty="0">
                <a:cs typeface="B Nazanin" panose="00000400000000000000" pitchFamily="2" charset="-78"/>
              </a:rPr>
              <a:t>شکاف فناورانه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56FC9C0-6406-AFD0-CF33-6A986C6EE28A}"/>
              </a:ext>
            </a:extLst>
          </p:cNvPr>
          <p:cNvSpPr txBox="1"/>
          <p:nvPr/>
        </p:nvSpPr>
        <p:spPr>
          <a:xfrm rot="21138850">
            <a:off x="931239" y="3582490"/>
            <a:ext cx="29610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b="1" dirty="0">
                <a:cs typeface="B Nazanin" panose="00000400000000000000" pitchFamily="2" charset="-78"/>
              </a:rPr>
              <a:t>یــــادگــــیری فنــاورانــــه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hlinkClick r:id="rId3" action="ppaction://hlinksldjump"/>
            <a:extLst>
              <a:ext uri="{FF2B5EF4-FFF2-40B4-BE49-F238E27FC236}">
                <a16:creationId xmlns:a16="http://schemas.microsoft.com/office/drawing/2014/main" id="{378BAD8F-C3DC-F1CC-B0CE-BE34097B5954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4" name="Rectangle: Rounded Corners 3">
            <a:hlinkClick r:id="rId4" action="ppaction://hlinksldjump"/>
            <a:extLst>
              <a:ext uri="{FF2B5EF4-FFF2-40B4-BE49-F238E27FC236}">
                <a16:creationId xmlns:a16="http://schemas.microsoft.com/office/drawing/2014/main" id="{2D316508-43AA-41FE-1B3E-74E085EBE0BC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5" action="ppaction://hlinksldjump"/>
            <a:extLst>
              <a:ext uri="{FF2B5EF4-FFF2-40B4-BE49-F238E27FC236}">
                <a16:creationId xmlns:a16="http://schemas.microsoft.com/office/drawing/2014/main" id="{0CF8245A-8FAA-6A5C-FD85-62F4D327C233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6" name="Rectangle: Rounded Corners 5">
            <a:hlinkClick r:id="rId6" action="ppaction://hlinksldjump"/>
            <a:extLst>
              <a:ext uri="{FF2B5EF4-FFF2-40B4-BE49-F238E27FC236}">
                <a16:creationId xmlns:a16="http://schemas.microsoft.com/office/drawing/2014/main" id="{08172A80-3709-FBD8-5770-BAE782434C6C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5971A902-EDD2-B4D9-FEBA-9FF1B0C29A09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9" name="Rectangle: Rounded Corners 18">
            <a:hlinkClick r:id="rId8" action="ppaction://hlinksldjump"/>
            <a:extLst>
              <a:ext uri="{FF2B5EF4-FFF2-40B4-BE49-F238E27FC236}">
                <a16:creationId xmlns:a16="http://schemas.microsoft.com/office/drawing/2014/main" id="{FB9AA25F-C4F2-5F2C-051A-66C0B11833D7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25" name="Rectangle: Rounded Corners 24">
            <a:hlinkClick r:id="rId9" action="ppaction://hlinksldjump"/>
            <a:extLst>
              <a:ext uri="{FF2B5EF4-FFF2-40B4-BE49-F238E27FC236}">
                <a16:creationId xmlns:a16="http://schemas.microsoft.com/office/drawing/2014/main" id="{D48EB64D-907B-B664-DA06-57E27A0320E3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29" name="Rectangle: Rounded Corners 28">
            <a:hlinkClick r:id="rId10" action="ppaction://hlinksldjump"/>
            <a:extLst>
              <a:ext uri="{FF2B5EF4-FFF2-40B4-BE49-F238E27FC236}">
                <a16:creationId xmlns:a16="http://schemas.microsoft.com/office/drawing/2014/main" id="{91726EC6-7523-13DE-097F-ECCF65252643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30" name="Rectangle: Rounded Corners 29">
            <a:hlinkClick r:id="rId11" action="ppaction://hlinksldjump"/>
            <a:extLst>
              <a:ext uri="{FF2B5EF4-FFF2-40B4-BE49-F238E27FC236}">
                <a16:creationId xmlns:a16="http://schemas.microsoft.com/office/drawing/2014/main" id="{75679B38-21FD-DFC7-8019-68DDC9B165FD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31" name="Rectangle: Rounded Corners 30">
            <a:hlinkClick r:id="rId12" action="ppaction://hlinksldjump"/>
            <a:extLst>
              <a:ext uri="{FF2B5EF4-FFF2-40B4-BE49-F238E27FC236}">
                <a16:creationId xmlns:a16="http://schemas.microsoft.com/office/drawing/2014/main" id="{2BD695A5-7FF8-39F6-C53D-C2FBECB747CF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32" name="Rectangle: Rounded Corners 31">
            <a:hlinkClick r:id="rId13" action="ppaction://hlinksldjump"/>
            <a:extLst>
              <a:ext uri="{FF2B5EF4-FFF2-40B4-BE49-F238E27FC236}">
                <a16:creationId xmlns:a16="http://schemas.microsoft.com/office/drawing/2014/main" id="{881804FC-A60D-4E22-EB35-87D8769AE794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33" name="Rectangle: Rounded Corners 32">
            <a:hlinkClick r:id="rId14" action="ppaction://hlinksldjump"/>
            <a:extLst>
              <a:ext uri="{FF2B5EF4-FFF2-40B4-BE49-F238E27FC236}">
                <a16:creationId xmlns:a16="http://schemas.microsoft.com/office/drawing/2014/main" id="{98604ED1-063F-BC7E-3D4F-54C77D5BD80E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37" name="Rectangle: Rounded Corners 36">
            <a:hlinkClick r:id="rId15" action="ppaction://hlinksldjump"/>
            <a:extLst>
              <a:ext uri="{FF2B5EF4-FFF2-40B4-BE49-F238E27FC236}">
                <a16:creationId xmlns:a16="http://schemas.microsoft.com/office/drawing/2014/main" id="{B6E28A2F-A307-8001-9F61-A4D5CE3C5730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38" name="Rectangle: Rounded Corners 37">
            <a:hlinkClick r:id="rId16" action="ppaction://hlinksldjump"/>
            <a:extLst>
              <a:ext uri="{FF2B5EF4-FFF2-40B4-BE49-F238E27FC236}">
                <a16:creationId xmlns:a16="http://schemas.microsoft.com/office/drawing/2014/main" id="{7B1C57E1-50DC-0ACF-94D6-C1F4EC52F598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40" name="Rectangle: Rounded Corners 39">
            <a:hlinkClick r:id="rId17" action="ppaction://hlinksldjump"/>
            <a:extLst>
              <a:ext uri="{FF2B5EF4-FFF2-40B4-BE49-F238E27FC236}">
                <a16:creationId xmlns:a16="http://schemas.microsoft.com/office/drawing/2014/main" id="{B8E1D2C6-E563-5632-5DEC-263BA5457E99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3146024178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01639-E426-5B9C-C336-52629573FD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B56CD-322E-CE37-8B80-F19FF2337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اصل کلام  </a:t>
            </a:r>
            <a:r>
              <a:rPr lang="fa-IR" sz="2400" b="1" dirty="0">
                <a:cs typeface="B Nazanin" panose="00000400000000000000" pitchFamily="2" charset="-78"/>
              </a:rPr>
              <a:t>(فصل اول)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ACB377C-DB4A-76DB-9DE8-5BFB8FD60C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581B87-5B5C-4415-0A7B-98A258E66CC1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0818F5A-0A9F-5139-0FFF-7A1EBF6B6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2EA683D-E88F-A080-D74A-9E17F9CDACF4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9F3788-67CE-FF9B-D36F-F7A1841E4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785" y="1094433"/>
            <a:ext cx="7979989" cy="5289114"/>
          </a:xfrm>
          <a:prstGeom prst="rect">
            <a:avLst/>
          </a:prstGeom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3C6849BA-608F-1E39-086D-5D77016D0405}"/>
              </a:ext>
            </a:extLst>
          </p:cNvPr>
          <p:cNvSpPr/>
          <p:nvPr/>
        </p:nvSpPr>
        <p:spPr>
          <a:xfrm>
            <a:off x="940279" y="6443932"/>
            <a:ext cx="8445261" cy="201409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23CE95-24CD-B7BA-DBEE-50CAE13FB1A9}"/>
              </a:ext>
            </a:extLst>
          </p:cNvPr>
          <p:cNvSpPr txBox="1"/>
          <p:nvPr/>
        </p:nvSpPr>
        <p:spPr>
          <a:xfrm>
            <a:off x="9342410" y="6282107"/>
            <a:ext cx="679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400" b="1" dirty="0">
                <a:cs typeface="B Nazanin" panose="00000400000000000000" pitchFamily="2" charset="-78"/>
              </a:rPr>
              <a:t>زمان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4" action="ppaction://hlinksldjump"/>
            <a:extLst>
              <a:ext uri="{FF2B5EF4-FFF2-40B4-BE49-F238E27FC236}">
                <a16:creationId xmlns:a16="http://schemas.microsoft.com/office/drawing/2014/main" id="{FF5C9E9F-FAB5-A7D5-ADA4-E328390DAEE1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79E137A2-9E83-8908-39A6-698BBE2520E6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38D92993-A219-D511-9AC1-DA271DFDD041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E9979F35-C196-13FF-5870-40432E2741D4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E992DEF2-AFA6-E04B-AB43-7CB58F37975C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AF857ACE-8CB8-2A82-5154-33DC193BFB55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6E05EC7A-8EA8-3B5B-5354-D43AF4DEBAE0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16" name="Rectangle: Rounded Corners 15">
            <a:hlinkClick r:id="rId11" action="ppaction://hlinksldjump"/>
            <a:extLst>
              <a:ext uri="{FF2B5EF4-FFF2-40B4-BE49-F238E27FC236}">
                <a16:creationId xmlns:a16="http://schemas.microsoft.com/office/drawing/2014/main" id="{0A7FA7F5-83FD-EF65-0A1D-C4F3809E7CBC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25BF8A53-27B8-E29E-BCD8-592C66C4D44E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5A1C788E-5553-3921-47C1-81FA4B9565E4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8FF65B07-014A-55FA-B57B-63632BAB40AC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21" name="Rectangle: Rounded Corners 20">
            <a:hlinkClick r:id="rId15" action="ppaction://hlinksldjump"/>
            <a:extLst>
              <a:ext uri="{FF2B5EF4-FFF2-40B4-BE49-F238E27FC236}">
                <a16:creationId xmlns:a16="http://schemas.microsoft.com/office/drawing/2014/main" id="{2881CDEF-96AC-B44A-C5B6-04B838774546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2" name="Rectangle: Rounded Corners 21">
            <a:hlinkClick r:id="rId16" action="ppaction://hlinksldjump"/>
            <a:extLst>
              <a:ext uri="{FF2B5EF4-FFF2-40B4-BE49-F238E27FC236}">
                <a16:creationId xmlns:a16="http://schemas.microsoft.com/office/drawing/2014/main" id="{40E70760-55D7-7BC3-5CC3-8B2E20DD05DA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3" name="Rectangle: Rounded Corners 22">
            <a:hlinkClick r:id="rId17" action="ppaction://hlinksldjump"/>
            <a:extLst>
              <a:ext uri="{FF2B5EF4-FFF2-40B4-BE49-F238E27FC236}">
                <a16:creationId xmlns:a16="http://schemas.microsoft.com/office/drawing/2014/main" id="{5D8CA7B1-5BDC-5C90-5796-49E3AF6F8D26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24" name="Rectangle: Rounded Corners 23">
            <a:hlinkClick r:id="rId18" action="ppaction://hlinksldjump"/>
            <a:extLst>
              <a:ext uri="{FF2B5EF4-FFF2-40B4-BE49-F238E27FC236}">
                <a16:creationId xmlns:a16="http://schemas.microsoft.com/office/drawing/2014/main" id="{796B1E53-E3BB-BB47-0974-79CF7F175322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2134872511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0F4779-5879-E073-4502-651C258D9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9EF40-DD15-CBBE-EFEA-297144E6B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فناوری (تکنولوژی) چیست؟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12456C5-D896-6ACB-178D-A0E693CE9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400" b="1" dirty="0">
                <a:solidFill>
                  <a:srgbClr val="C00000"/>
                </a:solidFill>
                <a:cs typeface="B Nazanin" panose="00000400000000000000" pitchFamily="2" charset="-78"/>
              </a:rPr>
              <a:t>کاربرد مدبرانه علم برای حل مسائل فنی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کاربرد (</a:t>
            </a:r>
            <a:r>
              <a:rPr lang="en-US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Technique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): </a:t>
            </a:r>
            <a:r>
              <a:rPr lang="fa-IR" sz="2400" b="1" dirty="0">
                <a:cs typeface="B Nazanin" panose="00000400000000000000" pitchFamily="2" charset="-78"/>
              </a:rPr>
              <a:t>ترکیب دانش + توانایی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مدبرانه (</a:t>
            </a:r>
            <a:r>
              <a:rPr lang="en-US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Logic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):</a:t>
            </a:r>
            <a:r>
              <a:rPr lang="fa-IR" sz="2400" b="1" dirty="0">
                <a:cs typeface="B Nazanin" panose="00000400000000000000" pitchFamily="2" charset="-78"/>
              </a:rPr>
              <a:t> استدلال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علم: </a:t>
            </a:r>
            <a:r>
              <a:rPr lang="fa-IR" sz="2400" b="1" dirty="0">
                <a:cs typeface="B Nazanin" panose="00000400000000000000" pitchFamily="2" charset="-78"/>
              </a:rPr>
              <a:t>دانش عام با هدف ایجاد درک و آگاهی بیشتر</a:t>
            </a:r>
          </a:p>
          <a:p>
            <a:pPr marL="0" indent="0" algn="r" rtl="1">
              <a:buNone/>
            </a:pPr>
            <a:endParaRPr lang="fa-IR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انواع تکنولوژی (از جهت ماهیت): </a:t>
            </a:r>
          </a:p>
          <a:p>
            <a:pPr lvl="1" algn="r" rtl="1"/>
            <a:r>
              <a:rPr lang="fa-IR" b="1" dirty="0">
                <a:cs typeface="B Nazanin" panose="00000400000000000000" pitchFamily="2" charset="-78"/>
              </a:rPr>
              <a:t>فیزیکی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(محصولات، ابزارها، فرآیندها)</a:t>
            </a:r>
            <a:r>
              <a:rPr lang="fa-IR" b="1" dirty="0">
                <a:cs typeface="B Nazanin" panose="00000400000000000000" pitchFamily="2" charset="-78"/>
              </a:rPr>
              <a:t> </a:t>
            </a:r>
          </a:p>
          <a:p>
            <a:pPr lvl="1" algn="r" rtl="1"/>
            <a:r>
              <a:rPr lang="fa-IR" b="1" dirty="0">
                <a:cs typeface="B Nazanin" panose="00000400000000000000" pitchFamily="2" charset="-78"/>
              </a:rPr>
              <a:t>اطلاعاتی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(مهارت‌های مدیریت، تولید و کنترل)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4950889-65D3-9F54-9C97-CCEB6D35081B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14A1CF-ED20-CC4C-5EEF-8CAD7A9DB0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AC54D44-A661-F169-972E-03BED5202A0B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7189F4-918F-F42B-9954-C5A96B3A42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0703"/>
            <a:ext cx="4187297" cy="4187297"/>
          </a:xfrm>
          <a:prstGeom prst="rect">
            <a:avLst/>
          </a:prstGeom>
        </p:spPr>
      </p:pic>
      <p:sp>
        <p:nvSpPr>
          <p:cNvPr id="3" name="Rectangle: Rounded Corners 2">
            <a:hlinkClick r:id="rId4" action="ppaction://hlinksldjump"/>
            <a:extLst>
              <a:ext uri="{FF2B5EF4-FFF2-40B4-BE49-F238E27FC236}">
                <a16:creationId xmlns:a16="http://schemas.microsoft.com/office/drawing/2014/main" id="{4CAB2052-7EBC-2531-BD12-BD9F7BB4973E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5" name="Rectangle: Rounded Corners 4">
            <a:hlinkClick r:id="rId5" action="ppaction://hlinksldjump"/>
            <a:extLst>
              <a:ext uri="{FF2B5EF4-FFF2-40B4-BE49-F238E27FC236}">
                <a16:creationId xmlns:a16="http://schemas.microsoft.com/office/drawing/2014/main" id="{D1B3E3ED-4B5D-B227-D7EC-0062C583936F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6" action="ppaction://hlinksldjump"/>
            <a:extLst>
              <a:ext uri="{FF2B5EF4-FFF2-40B4-BE49-F238E27FC236}">
                <a16:creationId xmlns:a16="http://schemas.microsoft.com/office/drawing/2014/main" id="{BD6774AB-E6A7-1C70-8837-54E363CEF201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24E95FFA-4BAC-4D14-D1CD-E482ABEEF118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1" name="Rectangle: Rounded Corners 10">
            <a:hlinkClick r:id="rId8" action="ppaction://hlinksldjump"/>
            <a:extLst>
              <a:ext uri="{FF2B5EF4-FFF2-40B4-BE49-F238E27FC236}">
                <a16:creationId xmlns:a16="http://schemas.microsoft.com/office/drawing/2014/main" id="{0F55C2B1-859D-6502-CB26-5151A5D1BF68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2" name="Rectangle: Rounded Corners 11">
            <a:hlinkClick r:id="rId9" action="ppaction://hlinksldjump"/>
            <a:extLst>
              <a:ext uri="{FF2B5EF4-FFF2-40B4-BE49-F238E27FC236}">
                <a16:creationId xmlns:a16="http://schemas.microsoft.com/office/drawing/2014/main" id="{B987FFBB-8E67-2750-568A-152E0F5443A3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3" name="Rectangle: Rounded Corners 12">
            <a:hlinkClick r:id="rId10" action="ppaction://hlinksldjump"/>
            <a:extLst>
              <a:ext uri="{FF2B5EF4-FFF2-40B4-BE49-F238E27FC236}">
                <a16:creationId xmlns:a16="http://schemas.microsoft.com/office/drawing/2014/main" id="{61033065-2DBE-0BE4-773A-BC3D306AAF74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14" name="Rectangle: Rounded Corners 13">
            <a:hlinkClick r:id="rId11" action="ppaction://hlinksldjump"/>
            <a:extLst>
              <a:ext uri="{FF2B5EF4-FFF2-40B4-BE49-F238E27FC236}">
                <a16:creationId xmlns:a16="http://schemas.microsoft.com/office/drawing/2014/main" id="{4963B5F3-FCE9-060D-FCE4-6E12CE67D02F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15" name="Rectangle: Rounded Corners 14">
            <a:hlinkClick r:id="rId12" action="ppaction://hlinksldjump"/>
            <a:extLst>
              <a:ext uri="{FF2B5EF4-FFF2-40B4-BE49-F238E27FC236}">
                <a16:creationId xmlns:a16="http://schemas.microsoft.com/office/drawing/2014/main" id="{7D2E63D2-E61D-C9A9-0B16-CD7698449726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16" name="Rectangle: Rounded Corners 15">
            <a:hlinkClick r:id="rId13" action="ppaction://hlinksldjump"/>
            <a:extLst>
              <a:ext uri="{FF2B5EF4-FFF2-40B4-BE49-F238E27FC236}">
                <a16:creationId xmlns:a16="http://schemas.microsoft.com/office/drawing/2014/main" id="{5AF0EC5B-5305-9517-97DA-53AECCE7E938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18" name="Rectangle: Rounded Corners 17">
            <a:hlinkClick r:id="rId14" action="ppaction://hlinksldjump"/>
            <a:extLst>
              <a:ext uri="{FF2B5EF4-FFF2-40B4-BE49-F238E27FC236}">
                <a16:creationId xmlns:a16="http://schemas.microsoft.com/office/drawing/2014/main" id="{1BA05FE5-2EA0-AD73-BE1E-9E6E25AFDB05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19" name="Rectangle: Rounded Corners 18">
            <a:hlinkClick r:id="rId15" action="ppaction://hlinksldjump"/>
            <a:extLst>
              <a:ext uri="{FF2B5EF4-FFF2-40B4-BE49-F238E27FC236}">
                <a16:creationId xmlns:a16="http://schemas.microsoft.com/office/drawing/2014/main" id="{D18E6611-ED2C-2EBA-43C6-2343D92FC58F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0" name="Rectangle: Rounded Corners 19">
            <a:hlinkClick r:id="rId16" action="ppaction://hlinksldjump"/>
            <a:extLst>
              <a:ext uri="{FF2B5EF4-FFF2-40B4-BE49-F238E27FC236}">
                <a16:creationId xmlns:a16="http://schemas.microsoft.com/office/drawing/2014/main" id="{4050A841-8BA3-E180-0D29-DCECBB22091F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1" name="Rectangle: Rounded Corners 20">
            <a:hlinkClick r:id="rId17" action="ppaction://hlinksldjump"/>
            <a:extLst>
              <a:ext uri="{FF2B5EF4-FFF2-40B4-BE49-F238E27FC236}">
                <a16:creationId xmlns:a16="http://schemas.microsoft.com/office/drawing/2014/main" id="{CA511532-0B8B-ED2E-08B3-7FD86F05DD2D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22" name="Rectangle: Rounded Corners 21">
            <a:hlinkClick r:id="rId18" action="ppaction://hlinksldjump"/>
            <a:extLst>
              <a:ext uri="{FF2B5EF4-FFF2-40B4-BE49-F238E27FC236}">
                <a16:creationId xmlns:a16="http://schemas.microsoft.com/office/drawing/2014/main" id="{D6B783C3-58B9-6438-F38F-2100D54AE3C2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2444660879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66DF51-DBC3-FB1C-B293-5E79B2D14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74860-4696-EA73-755A-65DCA8979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علم، فناوری، فن (تکنیک)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A87C87B-D7FF-2E70-3862-4A1B180AB2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b="1" dirty="0">
                <a:solidFill>
                  <a:srgbClr val="C00000"/>
                </a:solidFill>
                <a:cs typeface="B Nazanin" panose="00000400000000000000" pitchFamily="2" charset="-78"/>
              </a:rPr>
              <a:t>نمودهایی از دانش هستند</a:t>
            </a:r>
            <a:r>
              <a:rPr lang="fa-IR" sz="4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(تمایز بر اساس سطح عمومیتِ اهداف و پذیرش)</a:t>
            </a:r>
            <a:endParaRPr lang="fa-IR" sz="32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دلیل پذیرش علم در جامعه:</a:t>
            </a:r>
            <a:r>
              <a:rPr lang="fa-IR" sz="2400" b="1" dirty="0">
                <a:cs typeface="B Nazanin" panose="00000400000000000000" pitchFamily="2" charset="-78"/>
              </a:rPr>
              <a:t> امکان اثبات، توانایی توضیح و پیش‌بینی پدیده‌ها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نحوه پذیرش فناوری: </a:t>
            </a:r>
          </a:p>
          <a:p>
            <a:pPr lvl="1" algn="r" rtl="1"/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شکل پذیرش: </a:t>
            </a:r>
            <a:r>
              <a:rPr lang="fa-IR" b="1" dirty="0">
                <a:cs typeface="B Nazanin" panose="00000400000000000000" pitchFamily="2" charset="-78"/>
              </a:rPr>
              <a:t>مانند درک کارآمدی و راحتی استفاده از یک نرم افزار</a:t>
            </a:r>
          </a:p>
          <a:p>
            <a:pPr lvl="1" algn="r" rtl="1"/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چگونگی پذیرش: </a:t>
            </a:r>
            <a:r>
              <a:rPr lang="fa-IR" b="1" dirty="0">
                <a:cs typeface="B Nazanin" panose="00000400000000000000" pitchFamily="2" charset="-78"/>
              </a:rPr>
              <a:t>مانند تعیین تیم </a:t>
            </a:r>
            <a:r>
              <a:rPr lang="en-US" b="1" dirty="0">
                <a:cs typeface="B Nazanin" panose="00000400000000000000" pitchFamily="2" charset="-78"/>
              </a:rPr>
              <a:t>IT</a:t>
            </a:r>
            <a:r>
              <a:rPr lang="fa-IR" b="1" dirty="0">
                <a:cs typeface="B Nazanin" panose="00000400000000000000" pitchFamily="2" charset="-78"/>
              </a:rPr>
              <a:t>، تکیل دوره آموزشی، آزمون، تایید پذیرش</a:t>
            </a:r>
          </a:p>
          <a:p>
            <a:pPr lvl="1" algn="r" rtl="1"/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سرعت پذیرش: </a:t>
            </a:r>
            <a:r>
              <a:rPr lang="fa-IR" b="1" dirty="0">
                <a:cs typeface="B Nazanin" panose="00000400000000000000" pitchFamily="2" charset="-78"/>
              </a:rPr>
              <a:t>مانند سرعت زیاد پذیرش فناوری از تلفن همراه تا تلفن هوشمند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← عوامل مؤثر بر </a:t>
            </a:r>
            <a:r>
              <a:rPr lang="fa-IR" b="1" dirty="0">
                <a:solidFill>
                  <a:srgbClr val="7030A0"/>
                </a:solidFill>
                <a:cs typeface="B Nazanin" panose="00000400000000000000" pitchFamily="2" charset="-78"/>
              </a:rPr>
              <a:t>نرخ پذیرش فناوری</a:t>
            </a:r>
            <a:r>
              <a:rPr lang="fa-IR" sz="2000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(1)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: 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پیچیدگی فناوری، مزایای نسبی، سازگاری، آزمایش‌پذیری، مشاهده‌پذیری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78442B8-43AF-5940-4B0D-634F753452DE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8A2377-991D-8D4E-2A61-2E269FDF94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66427C-ACA1-7578-467D-E7939194445E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008D3D-44D2-6E0A-EFE7-9CB5EEBFEA9D}"/>
              </a:ext>
            </a:extLst>
          </p:cNvPr>
          <p:cNvSpPr txBox="1"/>
          <p:nvPr/>
        </p:nvSpPr>
        <p:spPr>
          <a:xfrm>
            <a:off x="146649" y="6176279"/>
            <a:ext cx="9782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[1] Hooks, D., Davis, Z., Agrawal, V., &amp; Li, Z. (2022). Exploring factors influencing technology adoption rate at the macro level: A predictive model. Technology in Society, 68, 101826. 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https://doi.org/10.1016/j.techsoc.2021.101826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F4484C5-A239-BAF2-7241-3A7A1ED3921E}"/>
              </a:ext>
            </a:extLst>
          </p:cNvPr>
          <p:cNvCxnSpPr>
            <a:cxnSpLocks/>
          </p:cNvCxnSpPr>
          <p:nvPr/>
        </p:nvCxnSpPr>
        <p:spPr>
          <a:xfrm>
            <a:off x="258792" y="6055737"/>
            <a:ext cx="95235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176C4C3F-724F-215C-DEAC-BDEFA79A8A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06"/>
          <a:stretch/>
        </p:blipFill>
        <p:spPr>
          <a:xfrm>
            <a:off x="398138" y="4681860"/>
            <a:ext cx="1786951" cy="1139972"/>
          </a:xfrm>
          <a:prstGeom prst="rect">
            <a:avLst/>
          </a:prstGeom>
        </p:spPr>
      </p:pic>
      <p:sp>
        <p:nvSpPr>
          <p:cNvPr id="4" name="Rectangle: Rounded Corners 3">
            <a:hlinkClick r:id="rId5" action="ppaction://hlinksldjump"/>
            <a:extLst>
              <a:ext uri="{FF2B5EF4-FFF2-40B4-BE49-F238E27FC236}">
                <a16:creationId xmlns:a16="http://schemas.microsoft.com/office/drawing/2014/main" id="{1D61E183-D470-6D38-38E3-AEE44AEECB74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5" name="Rectangle: Rounded Corners 4">
            <a:hlinkClick r:id="rId6" action="ppaction://hlinksldjump"/>
            <a:extLst>
              <a:ext uri="{FF2B5EF4-FFF2-40B4-BE49-F238E27FC236}">
                <a16:creationId xmlns:a16="http://schemas.microsoft.com/office/drawing/2014/main" id="{71FBD307-EC1D-1329-F859-58D837AB5C29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09DEA49C-AA24-DF3F-4CC6-7C8C43A3C00C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11" name="Rectangle: Rounded Corners 10">
            <a:hlinkClick r:id="rId8" action="ppaction://hlinksldjump"/>
            <a:extLst>
              <a:ext uri="{FF2B5EF4-FFF2-40B4-BE49-F238E27FC236}">
                <a16:creationId xmlns:a16="http://schemas.microsoft.com/office/drawing/2014/main" id="{755D7780-A49F-8475-18FC-65BA8B0D62A0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2" name="Rectangle: Rounded Corners 11">
            <a:hlinkClick r:id="rId9" action="ppaction://hlinksldjump"/>
            <a:extLst>
              <a:ext uri="{FF2B5EF4-FFF2-40B4-BE49-F238E27FC236}">
                <a16:creationId xmlns:a16="http://schemas.microsoft.com/office/drawing/2014/main" id="{4C0DC2EB-B02B-148C-2A0E-401F7D264C97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3" name="Rectangle: Rounded Corners 12">
            <a:hlinkClick r:id="rId10" action="ppaction://hlinksldjump"/>
            <a:extLst>
              <a:ext uri="{FF2B5EF4-FFF2-40B4-BE49-F238E27FC236}">
                <a16:creationId xmlns:a16="http://schemas.microsoft.com/office/drawing/2014/main" id="{637FB1B0-7C93-8A96-85C6-8641E6C64408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5DF10714-06A4-6673-B118-BBA3A9D89635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879C2984-BCD1-78FF-C072-64F4D0847FA4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2832CA10-5974-4123-1A56-B8011FD0EF2E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B0166AE2-DC1D-C6A0-94AE-2F6F32413B2A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86977FE0-5F2E-FD18-0CDB-B65327633818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21" name="Rectangle: Rounded Corners 20">
            <a:hlinkClick r:id="rId16" action="ppaction://hlinksldjump"/>
            <a:extLst>
              <a:ext uri="{FF2B5EF4-FFF2-40B4-BE49-F238E27FC236}">
                <a16:creationId xmlns:a16="http://schemas.microsoft.com/office/drawing/2014/main" id="{94331FD2-5283-617B-FD48-F9AF699287C9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2" name="Rectangle: Rounded Corners 21">
            <a:hlinkClick r:id="rId17" action="ppaction://hlinksldjump"/>
            <a:extLst>
              <a:ext uri="{FF2B5EF4-FFF2-40B4-BE49-F238E27FC236}">
                <a16:creationId xmlns:a16="http://schemas.microsoft.com/office/drawing/2014/main" id="{A236D0CE-72D7-BDED-EFA7-2DBF4E87D6D1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3" name="Rectangle: Rounded Corners 22">
            <a:hlinkClick r:id="rId18" action="ppaction://hlinksldjump"/>
            <a:extLst>
              <a:ext uri="{FF2B5EF4-FFF2-40B4-BE49-F238E27FC236}">
                <a16:creationId xmlns:a16="http://schemas.microsoft.com/office/drawing/2014/main" id="{0C5F9780-844C-C65A-77E7-67AC03AAE1C2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24" name="Rectangle: Rounded Corners 23">
            <a:hlinkClick r:id="rId19" action="ppaction://hlinksldjump"/>
            <a:extLst>
              <a:ext uri="{FF2B5EF4-FFF2-40B4-BE49-F238E27FC236}">
                <a16:creationId xmlns:a16="http://schemas.microsoft.com/office/drawing/2014/main" id="{B27D95B8-0E08-3FAC-B781-9C8D32D40103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484999483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4A3E0-B8A5-135A-5C62-0D21A837D4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C8348-43FB-CEBB-C7A3-B40295CE8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سطوح دانش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4E4C19B-CC17-D2B5-6D5C-62D9027079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دانش فردی: </a:t>
            </a:r>
            <a:r>
              <a:rPr lang="fa-IR" sz="2400" b="1" dirty="0">
                <a:cs typeface="B Nazanin" panose="00000400000000000000" pitchFamily="2" charset="-78"/>
              </a:rPr>
              <a:t>در طول زمان از طریق آموزش، تجربه و تعاملات اجتماعی به دست می‌آید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(مهارت برنامه نویسی، تخصص تشخیص بیماری، تجربه کارآفرینی)</a:t>
            </a:r>
          </a:p>
          <a:p>
            <a:pPr marL="0" indent="0" algn="r" rtl="1">
              <a:buNone/>
            </a:pPr>
            <a:endParaRPr lang="fa-IR" sz="10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دانش سازمانی: </a:t>
            </a:r>
            <a:r>
              <a:rPr lang="fa-IR" sz="2400" b="1" dirty="0">
                <a:cs typeface="B Nazanin" panose="00000400000000000000" pitchFamily="2" charset="-78"/>
              </a:rPr>
              <a:t>از طریق مستندات، فرایندها و فرهنگ سازمانی ایجاد و حفظ می‌شود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(فرآیند کنترل کیفیت محصول، مدیریت ثبت و اشتراک دانش، فرهنگ یادگیری و نوآوری)</a:t>
            </a:r>
          </a:p>
          <a:p>
            <a:pPr marL="0" indent="0" algn="r" rtl="1">
              <a:buNone/>
            </a:pPr>
            <a:endParaRPr lang="fa-IR" sz="10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دانش اجتماعی: </a:t>
            </a:r>
            <a:r>
              <a:rPr lang="fa-IR" sz="2400" b="1" dirty="0">
                <a:cs typeface="B Nazanin" panose="00000400000000000000" pitchFamily="2" charset="-78"/>
              </a:rPr>
              <a:t>از طریق تعاملات اجتماعی، شبکه‌های ارتباطی و فرهنگ شکل می‌گیرد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(آداب و رسوم مذاکرات، شبکه تخصصی </a:t>
            </a:r>
            <a:r>
              <a:rPr lang="en-US" sz="2400" b="1" dirty="0" err="1">
                <a:solidFill>
                  <a:srgbClr val="00B050"/>
                </a:solidFill>
                <a:cs typeface="B Nazanin" panose="00000400000000000000" pitchFamily="2" charset="-78"/>
              </a:rPr>
              <a:t>Linkedin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، حمایت خانوادگی در آموزش مهارت)</a:t>
            </a:r>
          </a:p>
          <a:p>
            <a:pPr marL="0" indent="0" algn="r" rtl="1">
              <a:buNone/>
            </a:pPr>
            <a:endParaRPr lang="fa-IR" sz="10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2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* تجهیزات، بدون دانش = اشیاء پر کننده فضا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402D2F-2CAF-40C3-E8B4-485031936788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902F09-666B-0E07-9880-460FA626D7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BC5AFA2-BF0F-BF3F-E133-C3DB6C06A23C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EA46ED-8280-D303-352E-A167CD14C6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7366" y="4658418"/>
            <a:ext cx="1907723" cy="1907723"/>
          </a:xfrm>
          <a:prstGeom prst="rect">
            <a:avLst/>
          </a:prstGeom>
        </p:spPr>
      </p:pic>
      <p:sp>
        <p:nvSpPr>
          <p:cNvPr id="3" name="Rectangle: Rounded Corners 2">
            <a:hlinkClick r:id="rId4" action="ppaction://hlinksldjump"/>
            <a:extLst>
              <a:ext uri="{FF2B5EF4-FFF2-40B4-BE49-F238E27FC236}">
                <a16:creationId xmlns:a16="http://schemas.microsoft.com/office/drawing/2014/main" id="{443C4ED8-A970-67F2-F13D-89587D27AD36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4" name="Rectangle: Rounded Corners 3">
            <a:hlinkClick r:id="rId5" action="ppaction://hlinksldjump"/>
            <a:extLst>
              <a:ext uri="{FF2B5EF4-FFF2-40B4-BE49-F238E27FC236}">
                <a16:creationId xmlns:a16="http://schemas.microsoft.com/office/drawing/2014/main" id="{969D64ED-24D6-0AC0-09EC-CB3F19B9AFA1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6" action="ppaction://hlinksldjump"/>
            <a:extLst>
              <a:ext uri="{FF2B5EF4-FFF2-40B4-BE49-F238E27FC236}">
                <a16:creationId xmlns:a16="http://schemas.microsoft.com/office/drawing/2014/main" id="{17F44907-485B-8A0D-A7C9-1C1EB9F81D67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BAC87D98-68B6-BBD0-CCFC-716755A7D9CF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1" name="Rectangle: Rounded Corners 10">
            <a:hlinkClick r:id="rId8" action="ppaction://hlinksldjump"/>
            <a:extLst>
              <a:ext uri="{FF2B5EF4-FFF2-40B4-BE49-F238E27FC236}">
                <a16:creationId xmlns:a16="http://schemas.microsoft.com/office/drawing/2014/main" id="{9D4FB64E-606A-FB65-6740-C18A9E640B64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2" name="Rectangle: Rounded Corners 11">
            <a:hlinkClick r:id="rId9" action="ppaction://hlinksldjump"/>
            <a:extLst>
              <a:ext uri="{FF2B5EF4-FFF2-40B4-BE49-F238E27FC236}">
                <a16:creationId xmlns:a16="http://schemas.microsoft.com/office/drawing/2014/main" id="{72CB5EA7-970F-AEB4-6313-73A8C44E673F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3" name="Rectangle: Rounded Corners 12">
            <a:hlinkClick r:id="rId10" action="ppaction://hlinksldjump"/>
            <a:extLst>
              <a:ext uri="{FF2B5EF4-FFF2-40B4-BE49-F238E27FC236}">
                <a16:creationId xmlns:a16="http://schemas.microsoft.com/office/drawing/2014/main" id="{97A53A13-5A23-D746-5AB6-0D30DB5AB8C5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14" name="Rectangle: Rounded Corners 13">
            <a:hlinkClick r:id="rId11" action="ppaction://hlinksldjump"/>
            <a:extLst>
              <a:ext uri="{FF2B5EF4-FFF2-40B4-BE49-F238E27FC236}">
                <a16:creationId xmlns:a16="http://schemas.microsoft.com/office/drawing/2014/main" id="{D7968040-F135-CA8A-5D33-DA50592B8887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15" name="Rectangle: Rounded Corners 14">
            <a:hlinkClick r:id="rId12" action="ppaction://hlinksldjump"/>
            <a:extLst>
              <a:ext uri="{FF2B5EF4-FFF2-40B4-BE49-F238E27FC236}">
                <a16:creationId xmlns:a16="http://schemas.microsoft.com/office/drawing/2014/main" id="{E3F15A6C-1369-3F7B-FCEF-6EDC231AF740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16" name="Rectangle: Rounded Corners 15">
            <a:hlinkClick r:id="rId13" action="ppaction://hlinksldjump"/>
            <a:extLst>
              <a:ext uri="{FF2B5EF4-FFF2-40B4-BE49-F238E27FC236}">
                <a16:creationId xmlns:a16="http://schemas.microsoft.com/office/drawing/2014/main" id="{C733A516-A7BE-18A2-FAD0-59283E5F66EA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18" name="Rectangle: Rounded Corners 17">
            <a:hlinkClick r:id="rId14" action="ppaction://hlinksldjump"/>
            <a:extLst>
              <a:ext uri="{FF2B5EF4-FFF2-40B4-BE49-F238E27FC236}">
                <a16:creationId xmlns:a16="http://schemas.microsoft.com/office/drawing/2014/main" id="{A85CDECA-B9DD-5F60-1672-A2E2E9203BB1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19" name="Rectangle: Rounded Corners 18">
            <a:hlinkClick r:id="rId15" action="ppaction://hlinksldjump"/>
            <a:extLst>
              <a:ext uri="{FF2B5EF4-FFF2-40B4-BE49-F238E27FC236}">
                <a16:creationId xmlns:a16="http://schemas.microsoft.com/office/drawing/2014/main" id="{4EF61126-ABF5-DCDA-1A95-37DFCA65A5F4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0" name="Rectangle: Rounded Corners 19">
            <a:hlinkClick r:id="rId16" action="ppaction://hlinksldjump"/>
            <a:extLst>
              <a:ext uri="{FF2B5EF4-FFF2-40B4-BE49-F238E27FC236}">
                <a16:creationId xmlns:a16="http://schemas.microsoft.com/office/drawing/2014/main" id="{B28772AE-CEC5-E639-897F-495376205D9D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1" name="Rectangle: Rounded Corners 20">
            <a:hlinkClick r:id="rId17" action="ppaction://hlinksldjump"/>
            <a:extLst>
              <a:ext uri="{FF2B5EF4-FFF2-40B4-BE49-F238E27FC236}">
                <a16:creationId xmlns:a16="http://schemas.microsoft.com/office/drawing/2014/main" id="{1528E613-95BD-D519-6F63-0A09AE4A92B0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22" name="Rectangle: Rounded Corners 21">
            <a:hlinkClick r:id="rId18" action="ppaction://hlinksldjump"/>
            <a:extLst>
              <a:ext uri="{FF2B5EF4-FFF2-40B4-BE49-F238E27FC236}">
                <a16:creationId xmlns:a16="http://schemas.microsoft.com/office/drawing/2014/main" id="{575F9071-0275-4387-CAEA-5CB7C1775388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3671767794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C666A7-ACBA-8F28-841F-307748D63A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B02BD-8AD8-B7AD-BB85-46C775296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انتشار فناوری </a:t>
            </a:r>
            <a:r>
              <a:rPr lang="fa-IR" sz="2400" b="1" dirty="0">
                <a:cs typeface="B Nazanin" panose="00000400000000000000" pitchFamily="2" charset="-78"/>
              </a:rPr>
              <a:t>(1)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3676FA8-E477-CD50-4D4C-DA7ED3E90D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400" b="1" dirty="0">
                <a:solidFill>
                  <a:srgbClr val="C00000"/>
                </a:solidFill>
                <a:cs typeface="B Nazanin" panose="00000400000000000000" pitchFamily="2" charset="-78"/>
              </a:rPr>
              <a:t>نهادی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	← دولت: </a:t>
            </a:r>
            <a:r>
              <a:rPr lang="fa-IR" sz="2400" b="1" dirty="0">
                <a:cs typeface="B Nazanin" panose="00000400000000000000" pitchFamily="2" charset="-78"/>
              </a:rPr>
              <a:t>حمایت، تنظیم‌گری، تامین زیرساخت‌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	← بنگاه: </a:t>
            </a:r>
            <a:r>
              <a:rPr lang="fa-IR" sz="2400" b="1" dirty="0">
                <a:cs typeface="B Nazanin" panose="00000400000000000000" pitchFamily="2" charset="-78"/>
              </a:rPr>
              <a:t>نوآوری، شبکه‌سازی و همکاری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	← بازار: </a:t>
            </a:r>
            <a:r>
              <a:rPr lang="fa-IR" sz="2400" b="1" dirty="0">
                <a:cs typeface="B Nazanin" panose="00000400000000000000" pitchFamily="2" charset="-78"/>
              </a:rPr>
              <a:t>تقاضا، رقابت</a:t>
            </a:r>
          </a:p>
          <a:p>
            <a:pPr marL="0" indent="0" algn="r" rtl="1">
              <a:buNone/>
            </a:pPr>
            <a:r>
              <a:rPr lang="fa-IR" sz="4400" b="1" dirty="0">
                <a:solidFill>
                  <a:srgbClr val="C00000"/>
                </a:solidFill>
                <a:cs typeface="B Nazanin" panose="00000400000000000000" pitchFamily="2" charset="-78"/>
              </a:rPr>
              <a:t>هنجاری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	← اجتماعی، نگرش به تولید، نگرش به کاربرد : </a:t>
            </a:r>
            <a:r>
              <a:rPr lang="fa-IR" sz="2400" b="1" dirty="0">
                <a:cs typeface="B Nazanin" panose="00000400000000000000" pitchFamily="2" charset="-78"/>
              </a:rPr>
              <a:t>فرهنگ (عامل مهم پذیرش فناوری) 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48A10F-915D-35B4-DA7C-C19FF1F6EAFB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448288-2FE8-6BE2-F646-3D00001EB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1169048-4963-9083-7B2F-DD0AE153D9CA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F182AB-2116-2767-7B11-5F958BCB31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42" y="461418"/>
            <a:ext cx="1958248" cy="19582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10FD26-85B6-61F5-7D58-C4B4A65A2841}"/>
              </a:ext>
            </a:extLst>
          </p:cNvPr>
          <p:cNvSpPr txBox="1"/>
          <p:nvPr/>
        </p:nvSpPr>
        <p:spPr>
          <a:xfrm>
            <a:off x="146649" y="6176279"/>
            <a:ext cx="9782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[1] </a:t>
            </a:r>
            <a:r>
              <a:rPr lang="en-US" sz="1400" b="0" i="0" dirty="0" err="1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Geroski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P. A. (2000). Models of technology diffusion. Research policy, 29(4-5), 603-625. </a:t>
            </a:r>
          </a:p>
          <a:p>
            <a:r>
              <a:rPr lang="en-US" sz="14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https://doi.org/10.1016/S0048-7333(99)00092-X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3FAE3ED-66CF-8799-2C5B-4FF356A2FE3D}"/>
              </a:ext>
            </a:extLst>
          </p:cNvPr>
          <p:cNvCxnSpPr>
            <a:cxnSpLocks/>
          </p:cNvCxnSpPr>
          <p:nvPr/>
        </p:nvCxnSpPr>
        <p:spPr>
          <a:xfrm>
            <a:off x="258792" y="6055737"/>
            <a:ext cx="95235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: Rounded Corners 2">
            <a:hlinkClick r:id="rId5" action="ppaction://hlinksldjump"/>
            <a:extLst>
              <a:ext uri="{FF2B5EF4-FFF2-40B4-BE49-F238E27FC236}">
                <a16:creationId xmlns:a16="http://schemas.microsoft.com/office/drawing/2014/main" id="{368DBB9E-693A-6477-F254-619957FB4518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72985FC2-CBE0-3565-26B4-FE216491E1C3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B7F82439-D704-77D9-7BFE-3E191823336F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01330F30-1C01-3F54-35D3-D5FBF5A0247C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AA88E4CE-1C87-9F32-D6CA-DEEBAD03FE4C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24C75E79-70B9-CBB6-DBEE-5714FDEC2B35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6C76AC47-7678-FA5A-072F-407E8822F010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9B917172-F075-6D84-A7E9-5A0F9ACB8363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A07BA15A-7A9F-AE15-9E59-BCD085075C7C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1A8BD14B-89EE-4AF3-1942-30FF33A50A5F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96FAA320-CEA0-06D0-1CF7-A0823D324D20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21" name="Rectangle: Rounded Corners 20">
            <a:hlinkClick r:id="rId16" action="ppaction://hlinksldjump"/>
            <a:extLst>
              <a:ext uri="{FF2B5EF4-FFF2-40B4-BE49-F238E27FC236}">
                <a16:creationId xmlns:a16="http://schemas.microsoft.com/office/drawing/2014/main" id="{CC0DAEAC-5DEE-197D-0DF9-253A061963BA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2" name="Rectangle: Rounded Corners 21">
            <a:hlinkClick r:id="rId17" action="ppaction://hlinksldjump"/>
            <a:extLst>
              <a:ext uri="{FF2B5EF4-FFF2-40B4-BE49-F238E27FC236}">
                <a16:creationId xmlns:a16="http://schemas.microsoft.com/office/drawing/2014/main" id="{4BB325C1-B74C-9A61-CAA9-BD2FE5432EAB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3" name="Rectangle: Rounded Corners 22">
            <a:hlinkClick r:id="rId18" action="ppaction://hlinksldjump"/>
            <a:extLst>
              <a:ext uri="{FF2B5EF4-FFF2-40B4-BE49-F238E27FC236}">
                <a16:creationId xmlns:a16="http://schemas.microsoft.com/office/drawing/2014/main" id="{04A5EEFE-F9B8-9038-D49E-CE1310678563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24" name="Rectangle: Rounded Corners 23">
            <a:hlinkClick r:id="rId19" action="ppaction://hlinksldjump"/>
            <a:extLst>
              <a:ext uri="{FF2B5EF4-FFF2-40B4-BE49-F238E27FC236}">
                <a16:creationId xmlns:a16="http://schemas.microsoft.com/office/drawing/2014/main" id="{4A5AF568-835D-BFC5-34FD-76C99DA2F4A6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1788141722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7CB378-DF85-600E-8429-44FE5216D7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F4BDA73-8335-A769-EA58-88F0CB2BB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1328" y="925319"/>
            <a:ext cx="7214252" cy="50499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508364-4C12-F84C-0590-C894CB56E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انتشار فناوری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0C2C42D-7546-D1BF-DF64-80F8014FBB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C871B6-8FD2-A9DE-6D91-A45FEC33C693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183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FCAE385-833F-9AFF-F8B0-FA2DD54959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E815561-AAE5-8EDB-F5C9-A30F47BAF84A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31FF625-BC1B-6549-7BE4-3C022773E2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8158" y="882705"/>
            <a:ext cx="2894028" cy="167571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0575D26-6CB5-8693-B4CA-F1860863CD4D}"/>
              </a:ext>
            </a:extLst>
          </p:cNvPr>
          <p:cNvSpPr txBox="1"/>
          <p:nvPr/>
        </p:nvSpPr>
        <p:spPr>
          <a:xfrm>
            <a:off x="7723552" y="2642610"/>
            <a:ext cx="1744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چاله پذیرش فناوری</a:t>
            </a:r>
            <a:endParaRPr lang="en-US" dirty="0"/>
          </a:p>
        </p:txBody>
      </p:sp>
      <p:sp>
        <p:nvSpPr>
          <p:cNvPr id="3" name="Rectangle: Rounded Corners 2">
            <a:hlinkClick r:id="rId5" action="ppaction://hlinksldjump"/>
            <a:extLst>
              <a:ext uri="{FF2B5EF4-FFF2-40B4-BE49-F238E27FC236}">
                <a16:creationId xmlns:a16="http://schemas.microsoft.com/office/drawing/2014/main" id="{40A98A1C-F220-8535-27EA-DB2BC65350EC}"/>
              </a:ext>
            </a:extLst>
          </p:cNvPr>
          <p:cNvSpPr/>
          <p:nvPr/>
        </p:nvSpPr>
        <p:spPr>
          <a:xfrm>
            <a:off x="10260376" y="10896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اصل کلام</a:t>
            </a:r>
          </a:p>
        </p:txBody>
      </p:sp>
      <p:sp>
        <p:nvSpPr>
          <p:cNvPr id="4" name="Rectangle: Rounded Corners 3">
            <a:hlinkClick r:id="rId6" action="ppaction://hlinksldjump"/>
            <a:extLst>
              <a:ext uri="{FF2B5EF4-FFF2-40B4-BE49-F238E27FC236}">
                <a16:creationId xmlns:a16="http://schemas.microsoft.com/office/drawing/2014/main" id="{3485F3D7-4526-65EB-FF59-6AE82CE9AD17}"/>
              </a:ext>
            </a:extLst>
          </p:cNvPr>
          <p:cNvSpPr/>
          <p:nvPr/>
        </p:nvSpPr>
        <p:spPr>
          <a:xfrm>
            <a:off x="10260376" y="67905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7" action="ppaction://hlinksldjump"/>
            <a:extLst>
              <a:ext uri="{FF2B5EF4-FFF2-40B4-BE49-F238E27FC236}">
                <a16:creationId xmlns:a16="http://schemas.microsoft.com/office/drawing/2014/main" id="{59A155FE-9BDB-E270-72DE-09FFB3A83F13}"/>
              </a:ext>
            </a:extLst>
          </p:cNvPr>
          <p:cNvSpPr/>
          <p:nvPr/>
        </p:nvSpPr>
        <p:spPr>
          <a:xfrm>
            <a:off x="10260376" y="149441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فناوری چیست</a:t>
            </a:r>
          </a:p>
        </p:txBody>
      </p:sp>
      <p:sp>
        <p:nvSpPr>
          <p:cNvPr id="6" name="Rectangle: Rounded Corners 5">
            <a:hlinkClick r:id="rId8" action="ppaction://hlinksldjump"/>
            <a:extLst>
              <a:ext uri="{FF2B5EF4-FFF2-40B4-BE49-F238E27FC236}">
                <a16:creationId xmlns:a16="http://schemas.microsoft.com/office/drawing/2014/main" id="{F7A7A607-F43E-906B-6CE3-8A791D21EC66}"/>
              </a:ext>
            </a:extLst>
          </p:cNvPr>
          <p:cNvSpPr/>
          <p:nvPr/>
        </p:nvSpPr>
        <p:spPr>
          <a:xfrm>
            <a:off x="10260376" y="189920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علم، فناوری، فن</a:t>
            </a:r>
          </a:p>
        </p:txBody>
      </p:sp>
      <p:sp>
        <p:nvSpPr>
          <p:cNvPr id="11" name="Rectangle: Rounded Corners 10">
            <a:hlinkClick r:id="rId9" action="ppaction://hlinksldjump"/>
            <a:extLst>
              <a:ext uri="{FF2B5EF4-FFF2-40B4-BE49-F238E27FC236}">
                <a16:creationId xmlns:a16="http://schemas.microsoft.com/office/drawing/2014/main" id="{F7B0D137-8DA1-E92C-DB87-23284A5A042D}"/>
              </a:ext>
            </a:extLst>
          </p:cNvPr>
          <p:cNvSpPr/>
          <p:nvPr/>
        </p:nvSpPr>
        <p:spPr>
          <a:xfrm>
            <a:off x="10260376" y="230399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دانش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18278336-2153-FA52-60E5-DCCB09EC4AEB}"/>
              </a:ext>
            </a:extLst>
          </p:cNvPr>
          <p:cNvSpPr/>
          <p:nvPr/>
        </p:nvSpPr>
        <p:spPr>
          <a:xfrm>
            <a:off x="10260376" y="2708788"/>
            <a:ext cx="2006600" cy="33046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انتشار فناوری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D4B168DA-EE2C-28A5-D728-355E439914E0}"/>
              </a:ext>
            </a:extLst>
          </p:cNvPr>
          <p:cNvSpPr/>
          <p:nvPr/>
        </p:nvSpPr>
        <p:spPr>
          <a:xfrm>
            <a:off x="10260376" y="311358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توسعه صنعتی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D4ABB8AC-4806-85D6-8811-C90B7AF644B8}"/>
              </a:ext>
            </a:extLst>
          </p:cNvPr>
          <p:cNvSpPr/>
          <p:nvPr/>
        </p:nvSpPr>
        <p:spPr>
          <a:xfrm>
            <a:off x="10260376" y="351837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ناپیوستگی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8734CC58-5D04-D31B-57A8-CED48D68849F}"/>
              </a:ext>
            </a:extLst>
          </p:cNvPr>
          <p:cNvSpPr/>
          <p:nvPr/>
        </p:nvSpPr>
        <p:spPr>
          <a:xfrm>
            <a:off x="10260376" y="3923164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زمان و سودآوری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6E267C06-D5B6-7032-5B76-A11FF2106407}"/>
              </a:ext>
            </a:extLst>
          </p:cNvPr>
          <p:cNvSpPr/>
          <p:nvPr/>
        </p:nvSpPr>
        <p:spPr>
          <a:xfrm>
            <a:off x="10260376" y="4327956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رهبران و پیروان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F7954C90-1E0C-7684-6880-ED99BB47FC99}"/>
              </a:ext>
            </a:extLst>
          </p:cNvPr>
          <p:cNvSpPr/>
          <p:nvPr/>
        </p:nvSpPr>
        <p:spPr>
          <a:xfrm>
            <a:off x="10260376" y="4732748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سطوح یادگیری</a:t>
            </a:r>
          </a:p>
        </p:txBody>
      </p:sp>
      <p:sp>
        <p:nvSpPr>
          <p:cNvPr id="21" name="Rectangle: Rounded Corners 20">
            <a:hlinkClick r:id="rId16" action="ppaction://hlinksldjump"/>
            <a:extLst>
              <a:ext uri="{FF2B5EF4-FFF2-40B4-BE49-F238E27FC236}">
                <a16:creationId xmlns:a16="http://schemas.microsoft.com/office/drawing/2014/main" id="{0602227F-A041-92A0-11A2-6D1E13224AFF}"/>
              </a:ext>
            </a:extLst>
          </p:cNvPr>
          <p:cNvSpPr/>
          <p:nvPr/>
        </p:nvSpPr>
        <p:spPr>
          <a:xfrm>
            <a:off x="10261334" y="5140233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یادگیری فناورانه</a:t>
            </a:r>
          </a:p>
        </p:txBody>
      </p:sp>
      <p:sp>
        <p:nvSpPr>
          <p:cNvPr id="22" name="Rectangle: Rounded Corners 21">
            <a:hlinkClick r:id="rId17" action="ppaction://hlinksldjump"/>
            <a:extLst>
              <a:ext uri="{FF2B5EF4-FFF2-40B4-BE49-F238E27FC236}">
                <a16:creationId xmlns:a16="http://schemas.microsoft.com/office/drawing/2014/main" id="{DB679DBE-5C22-5C9F-0B33-19BAD4815936}"/>
              </a:ext>
            </a:extLst>
          </p:cNvPr>
          <p:cNvSpPr/>
          <p:nvPr/>
        </p:nvSpPr>
        <p:spPr>
          <a:xfrm>
            <a:off x="10260376" y="5544162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منابع و فرآیندها</a:t>
            </a:r>
          </a:p>
        </p:txBody>
      </p:sp>
      <p:sp>
        <p:nvSpPr>
          <p:cNvPr id="23" name="Rectangle: Rounded Corners 22">
            <a:hlinkClick r:id="rId18" action="ppaction://hlinksldjump"/>
            <a:extLst>
              <a:ext uri="{FF2B5EF4-FFF2-40B4-BE49-F238E27FC236}">
                <a16:creationId xmlns:a16="http://schemas.microsoft.com/office/drawing/2014/main" id="{B95099B1-4721-4BA4-B5CF-43D445EB68C3}"/>
              </a:ext>
            </a:extLst>
          </p:cNvPr>
          <p:cNvSpPr/>
          <p:nvPr/>
        </p:nvSpPr>
        <p:spPr>
          <a:xfrm>
            <a:off x="10260376" y="5948091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سبک‌های یادگیری</a:t>
            </a:r>
          </a:p>
        </p:txBody>
      </p:sp>
      <p:sp>
        <p:nvSpPr>
          <p:cNvPr id="24" name="Rectangle: Rounded Corners 23">
            <a:hlinkClick r:id="rId19" action="ppaction://hlinksldjump"/>
            <a:extLst>
              <a:ext uri="{FF2B5EF4-FFF2-40B4-BE49-F238E27FC236}">
                <a16:creationId xmlns:a16="http://schemas.microsoft.com/office/drawing/2014/main" id="{5F2CDCDE-1775-74FE-5052-C00DB9740C07}"/>
              </a:ext>
            </a:extLst>
          </p:cNvPr>
          <p:cNvSpPr/>
          <p:nvPr/>
        </p:nvSpPr>
        <p:spPr>
          <a:xfrm>
            <a:off x="10260376" y="6350120"/>
            <a:ext cx="2006600" cy="330462"/>
          </a:xfrm>
          <a:prstGeom prst="roundRect">
            <a:avLst/>
          </a:prstGeom>
          <a:solidFill>
            <a:srgbClr val="D85E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مدل وقوع یادگیری فناورانه</a:t>
            </a:r>
          </a:p>
        </p:txBody>
      </p:sp>
    </p:spTree>
    <p:extLst>
      <p:ext uri="{BB962C8B-B14F-4D97-AF65-F5344CB8AC3E}">
        <p14:creationId xmlns:p14="http://schemas.microsoft.com/office/powerpoint/2010/main" val="127024704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12875</TotalTime>
  <Words>2140</Words>
  <Application>Microsoft Office PowerPoint</Application>
  <PresentationFormat>Widescreen</PresentationFormat>
  <Paragraphs>585</Paragraphs>
  <Slides>26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Calibri Light</vt:lpstr>
      <vt:lpstr>Times New Roman</vt:lpstr>
      <vt:lpstr>Calibri</vt:lpstr>
      <vt:lpstr>B Nazanin</vt:lpstr>
      <vt:lpstr>Arial</vt:lpstr>
      <vt:lpstr>Office Theme</vt:lpstr>
      <vt:lpstr>PowerPoint Presentation</vt:lpstr>
      <vt:lpstr>مقدمه</vt:lpstr>
      <vt:lpstr>اصل کلام  (فصل اول)</vt:lpstr>
      <vt:lpstr>اصل کلام  (فصل اول)</vt:lpstr>
      <vt:lpstr>فناوری (تکنولوژی) چیست؟</vt:lpstr>
      <vt:lpstr>علم، فناوری، فن (تکنیک)</vt:lpstr>
      <vt:lpstr>سطوح دانش</vt:lpstr>
      <vt:lpstr>انتشار فناوری (1)</vt:lpstr>
      <vt:lpstr>انتشار فناوری</vt:lpstr>
      <vt:lpstr>انتشار فناوری</vt:lpstr>
      <vt:lpstr>توسعه صنعتی </vt:lpstr>
      <vt:lpstr>توسعه صنعتی </vt:lpstr>
      <vt:lpstr>توسعه صنعتی </vt:lpstr>
      <vt:lpstr>ناپیوستگی</vt:lpstr>
      <vt:lpstr>زمان و سودآوری</vt:lpstr>
      <vt:lpstr>رهبران و پیروان</vt:lpstr>
      <vt:lpstr>سطوح یادگیری</vt:lpstr>
      <vt:lpstr>یادگیری فناورانه</vt:lpstr>
      <vt:lpstr>یادگیری فناورانه - چارچوب‌ها</vt:lpstr>
      <vt:lpstr>یادگیری فناورانه - چارچوب‌ها</vt:lpstr>
      <vt:lpstr>یادگیری فناورانه - چارچوب‌ها</vt:lpstr>
      <vt:lpstr>منابع و فرآیندهای یادگیری فناورانه</vt:lpstr>
      <vt:lpstr>سبک‌های یادگیری</vt:lpstr>
      <vt:lpstr>مدل وقوع یادگیری فناورانه</vt:lpstr>
      <vt:lpstr>املا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</dc:creator>
  <cp:lastModifiedBy>User</cp:lastModifiedBy>
  <cp:revision>796</cp:revision>
  <dcterms:created xsi:type="dcterms:W3CDTF">2023-05-12T11:02:10Z</dcterms:created>
  <dcterms:modified xsi:type="dcterms:W3CDTF">2024-10-30T08:15:48Z</dcterms:modified>
</cp:coreProperties>
</file>