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0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4" r:id="rId34"/>
    <p:sldId id="295" r:id="rId35"/>
    <p:sldId id="296" r:id="rId36"/>
    <p:sldId id="297" r:id="rId37"/>
    <p:sldId id="298" r:id="rId38"/>
    <p:sldId id="268" r:id="rId39"/>
    <p:sldId id="290" r:id="rId40"/>
    <p:sldId id="291" r:id="rId41"/>
    <p:sldId id="292" r:id="rId42"/>
    <p:sldId id="293" r:id="rId43"/>
    <p:sldId id="289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EB4"/>
    <a:srgbClr val="FFFFFF"/>
    <a:srgbClr val="33ABA2"/>
    <a:srgbClr val="30A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C5BF3-60A1-903D-5086-E78E5A04C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254F53-6BA8-DB5C-BD68-E4BD8DD4AE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7D5427-F307-5972-D838-4C5E616C1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393AC-FA31-F0FF-C001-01BFDE454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4C026-0BD7-2FEA-D562-750687C4B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450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D0E9F-9611-7DD9-19FD-97BF6A760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A42F40-F2C3-1C07-8897-7B8F9ECA47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0E87F-29A5-ADA5-FF9A-73B745316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46BA16-E6B3-915E-45F9-3C2977D57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13E5-E639-54A5-C63E-C4D1D3DEF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4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29A2DF-35B6-D04E-CED0-09DB35D4E8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0BF1F6-63D5-DA41-996E-9173218FDE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EE204F-8833-4073-D48F-DDC3FBC74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3E341-BBB1-DA37-4471-464C056A5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29A8F-9BF6-F238-AF95-D905A9CF9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8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CA9A8-2569-9361-768A-80DEE580F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089EB-7A3C-736C-D64B-2560341E7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3ABCC4-CC9F-EF0D-9B63-451805F75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5744F-E4DF-70B4-E7BF-D33AC979C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1845A-34A2-9333-1A87-7F2BBA5B2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41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0F74E-49B6-381A-BA1C-686217CB4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2FE370-E448-4CA1-A40E-900F6420E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5FBDF-9FED-33FF-9D8F-9035F78EF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F1762-45A7-3679-01EE-B06D8B89E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E0C0B-F08B-5943-DFD1-82D9D51A7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670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A0D25-523D-C689-0CE8-8A8C2E30C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3B19B-4191-68D6-7323-61497939A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3C1A4C-B2F8-5C30-D0E5-4AE97D401F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C3A396-6D97-B4A0-B4C7-24EDE4C4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602C47-6A5E-6A0C-46D2-7B2A69C38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612753-E8DE-1866-0166-3F766EC9D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2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21C56-7A7F-F364-BD11-C0CCB4636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CCFB6-5608-5405-06FD-8114D6675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56B084-FF57-6426-9E7F-6C998A29B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49299-259A-6B36-CD8F-C763E216D1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D972DE-0881-2CFA-3802-CD6574B9FB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594900-81FA-2B7A-9EFC-2F66C97BD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BCA9CF-C753-16D9-78E5-8748BDAD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BB9B07-7F63-FE09-426D-74F038C4D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7BAF8-A130-7B32-C82B-316D3C637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9CB7B7-FC1B-2E93-D70C-888F84C31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28511-9189-B425-0490-C3E60BDB2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8E97AF-C979-5B9C-11C2-D3F7A959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424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8505EF-B6D6-C55B-8348-3D0921A39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B321B1-FE12-A203-050B-9F642A8EA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CFE39C-8F98-79C0-7B8B-A1AE4558D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15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B6516-4A42-ECE7-E17C-AB931DB01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AA17E-AC51-8417-A17B-14350EF8E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04691E-E0F0-495F-F105-D6FBFE6CA9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F5071F-3DAD-9FCC-1BE2-852A705C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D40FE6-7EF7-37E9-2819-3811FD8E0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293B5A-53C2-EC2D-094E-41C4956EC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69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8E596-792E-4C61-C339-94553FBFE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2E5008-C5EB-64ED-F55B-6ABEDCABC0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E9C4B0-2AAD-7355-0C9F-0B6E46E53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825B7C-315B-263C-E9D6-A729A3EC3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07F61-B061-2460-873B-188F1A9E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62753F-968C-0C4B-BFCC-63F459A0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5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CF98F1-B724-B499-6E16-CCBFCB9DB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14FB-3537-8958-16EE-C60A94F9F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EDD24-87F7-6058-7924-E821D0886C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31710-CB88-4EAC-87D6-54275B8758B9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D142A-59B8-AED2-0C32-C49155FDB2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AA0A4-FC87-32E2-3A40-8857B443E7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77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slide" Target="slide40.xml"/><Relationship Id="rId4" Type="http://schemas.openxmlformats.org/officeDocument/2006/relationships/slide" Target="slide4.xml"/><Relationship Id="rId9" Type="http://schemas.openxmlformats.org/officeDocument/2006/relationships/slide" Target="slide3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2.png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slide" Target="slide4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39.xml"/><Relationship Id="rId5" Type="http://schemas.openxmlformats.org/officeDocument/2006/relationships/slide" Target="slide4.xml"/><Relationship Id="rId10" Type="http://schemas.openxmlformats.org/officeDocument/2006/relationships/slide" Target="slide25.xml"/><Relationship Id="rId4" Type="http://schemas.openxmlformats.org/officeDocument/2006/relationships/slide" Target="slide3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2.png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slide" Target="slide4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39.xml"/><Relationship Id="rId5" Type="http://schemas.openxmlformats.org/officeDocument/2006/relationships/slide" Target="slide4.xml"/><Relationship Id="rId10" Type="http://schemas.openxmlformats.org/officeDocument/2006/relationships/slide" Target="slide25.xml"/><Relationship Id="rId4" Type="http://schemas.openxmlformats.org/officeDocument/2006/relationships/slide" Target="slide3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2.png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slide" Target="slide4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39.xml"/><Relationship Id="rId5" Type="http://schemas.openxmlformats.org/officeDocument/2006/relationships/slide" Target="slide4.xml"/><Relationship Id="rId10" Type="http://schemas.openxmlformats.org/officeDocument/2006/relationships/slide" Target="slide25.xml"/><Relationship Id="rId4" Type="http://schemas.openxmlformats.org/officeDocument/2006/relationships/slide" Target="slide3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2.png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slide" Target="slide40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39.xml"/><Relationship Id="rId5" Type="http://schemas.openxmlformats.org/officeDocument/2006/relationships/slide" Target="slide4.xml"/><Relationship Id="rId10" Type="http://schemas.openxmlformats.org/officeDocument/2006/relationships/slide" Target="slide25.xml"/><Relationship Id="rId4" Type="http://schemas.openxmlformats.org/officeDocument/2006/relationships/slide" Target="slide3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2.png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slide" Target="slide40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39.xml"/><Relationship Id="rId5" Type="http://schemas.openxmlformats.org/officeDocument/2006/relationships/slide" Target="slide4.xml"/><Relationship Id="rId10" Type="http://schemas.openxmlformats.org/officeDocument/2006/relationships/slide" Target="slide25.xml"/><Relationship Id="rId4" Type="http://schemas.openxmlformats.org/officeDocument/2006/relationships/slide" Target="slide3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2.png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slide" Target="slide4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39.xml"/><Relationship Id="rId5" Type="http://schemas.openxmlformats.org/officeDocument/2006/relationships/slide" Target="slide4.xml"/><Relationship Id="rId10" Type="http://schemas.openxmlformats.org/officeDocument/2006/relationships/slide" Target="slide25.xml"/><Relationship Id="rId4" Type="http://schemas.openxmlformats.org/officeDocument/2006/relationships/slide" Target="slide3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slide" Target="slide40.xml"/><Relationship Id="rId4" Type="http://schemas.openxmlformats.org/officeDocument/2006/relationships/slide" Target="slide4.xml"/><Relationship Id="rId9" Type="http://schemas.openxmlformats.org/officeDocument/2006/relationships/slide" Target="slide3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slide" Target="slide40.xml"/><Relationship Id="rId4" Type="http://schemas.openxmlformats.org/officeDocument/2006/relationships/slide" Target="slide4.xml"/><Relationship Id="rId9" Type="http://schemas.openxmlformats.org/officeDocument/2006/relationships/slide" Target="slide3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slide" Target="slide40.xml"/><Relationship Id="rId4" Type="http://schemas.openxmlformats.org/officeDocument/2006/relationships/slide" Target="slide4.xml"/><Relationship Id="rId9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slide" Target="slide40.xml"/><Relationship Id="rId4" Type="http://schemas.openxmlformats.org/officeDocument/2006/relationships/slide" Target="slide4.xml"/><Relationship Id="rId9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image" Target="../media/image2.png"/><Relationship Id="rId3" Type="http://schemas.openxmlformats.org/officeDocument/2006/relationships/image" Target="../media/image34.png"/><Relationship Id="rId7" Type="http://schemas.openxmlformats.org/officeDocument/2006/relationships/slide" Target="slide5.xml"/><Relationship Id="rId12" Type="http://schemas.openxmlformats.org/officeDocument/2006/relationships/slide" Target="slide40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39.xml"/><Relationship Id="rId5" Type="http://schemas.openxmlformats.org/officeDocument/2006/relationships/slide" Target="slide3.xml"/><Relationship Id="rId10" Type="http://schemas.openxmlformats.org/officeDocument/2006/relationships/slide" Target="slide25.xml"/><Relationship Id="rId4" Type="http://schemas.openxmlformats.org/officeDocument/2006/relationships/slide" Target="slide2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image" Target="../media/image2.png"/><Relationship Id="rId3" Type="http://schemas.openxmlformats.org/officeDocument/2006/relationships/image" Target="../media/image36.png"/><Relationship Id="rId7" Type="http://schemas.openxmlformats.org/officeDocument/2006/relationships/slide" Target="slide5.xml"/><Relationship Id="rId12" Type="http://schemas.openxmlformats.org/officeDocument/2006/relationships/slide" Target="slide40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39.xml"/><Relationship Id="rId5" Type="http://schemas.openxmlformats.org/officeDocument/2006/relationships/slide" Target="slide3.xml"/><Relationship Id="rId10" Type="http://schemas.openxmlformats.org/officeDocument/2006/relationships/slide" Target="slide25.xml"/><Relationship Id="rId4" Type="http://schemas.openxmlformats.org/officeDocument/2006/relationships/slide" Target="slide2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slide" Target="slide40.xml"/><Relationship Id="rId4" Type="http://schemas.openxmlformats.org/officeDocument/2006/relationships/slide" Target="slide4.xml"/><Relationship Id="rId9" Type="http://schemas.openxmlformats.org/officeDocument/2006/relationships/slide" Target="slide3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hyperlink" Target="https://baos.pub/the-analysis-of-industrial-revolution-through-oliver-twist-by-charles-dickens-c9dadaba6a66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slide" Target="slide40.xml"/><Relationship Id="rId4" Type="http://schemas.openxmlformats.org/officeDocument/2006/relationships/slide" Target="slide4.xml"/><Relationship Id="rId9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slide" Target="slide40.xml"/><Relationship Id="rId4" Type="http://schemas.openxmlformats.org/officeDocument/2006/relationships/slide" Target="slide4.xml"/><Relationship Id="rId9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slide" Target="slide5.xml"/><Relationship Id="rId12" Type="http://schemas.openxmlformats.org/officeDocument/2006/relationships/slide" Target="slide40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39.xml"/><Relationship Id="rId5" Type="http://schemas.openxmlformats.org/officeDocument/2006/relationships/slide" Target="slide3.xml"/><Relationship Id="rId10" Type="http://schemas.openxmlformats.org/officeDocument/2006/relationships/slide" Target="slide25.xml"/><Relationship Id="rId4" Type="http://schemas.openxmlformats.org/officeDocument/2006/relationships/slide" Target="slide2.xml"/><Relationship Id="rId9" Type="http://schemas.openxmlformats.org/officeDocument/2006/relationships/slide" Target="slide19.xml"/><Relationship Id="rId14" Type="http://schemas.openxmlformats.org/officeDocument/2006/relationships/slide" Target="slide3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3.xml"/><Relationship Id="rId3" Type="http://schemas.openxmlformats.org/officeDocument/2006/relationships/slide" Target="slide2.xml"/><Relationship Id="rId7" Type="http://schemas.openxmlformats.org/officeDocument/2006/relationships/slide" Target="slide38.xml"/><Relationship Id="rId12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40.xml"/><Relationship Id="rId5" Type="http://schemas.openxmlformats.org/officeDocument/2006/relationships/slide" Target="slide4.xml"/><Relationship Id="rId10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12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8.xml"/><Relationship Id="rId11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slide" Target="slide40.xml"/><Relationship Id="rId4" Type="http://schemas.openxmlformats.org/officeDocument/2006/relationships/slide" Target="slide4.xml"/><Relationship Id="rId9" Type="http://schemas.openxmlformats.org/officeDocument/2006/relationships/slide" Target="slide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3B1456-5B19-EAC0-392E-B285B9399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31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مرحله پنجم: بررسی ساختارهای ذهنی در دنیای واقعی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999067"/>
            <a:ext cx="9554547" cy="56509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با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هدف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کشف راهی برای بهبود وضعیت دشوار</a:t>
            </a:r>
            <a:r>
              <a:rPr lang="fa-IR" b="1" dirty="0">
                <a:cs typeface="B Nazanin" panose="00000400000000000000" pitchFamily="2" charset="-78"/>
              </a:rPr>
              <a:t>، با پرداختن به سوالات زیر:</a:t>
            </a:r>
          </a:p>
          <a:p>
            <a:pPr algn="just" rtl="1">
              <a:lnSpc>
                <a:spcPct val="12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b="1" dirty="0">
                <a:cs typeface="B Nazanin" panose="00000400000000000000" pitchFamily="2" charset="-78"/>
              </a:rPr>
              <a:t> آیا هر بخش از مدل، چیزی را که واقعا اتفاق می‌افتد به ‌درستی نمایش می‌دهد؟</a:t>
            </a:r>
          </a:p>
          <a:p>
            <a:pPr algn="just" rtl="1">
              <a:lnSpc>
                <a:spcPct val="12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b="1" dirty="0">
                <a:cs typeface="B Nazanin" panose="00000400000000000000" pitchFamily="2" charset="-78"/>
              </a:rPr>
              <a:t> آیا روابط میان فعالیت‌های مدل، در واقعیت نیز وجود دارند؟</a:t>
            </a:r>
          </a:p>
          <a:p>
            <a:pPr algn="just" rtl="1">
              <a:lnSpc>
                <a:spcPct val="12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b="1" dirty="0">
                <a:cs typeface="B Nazanin" panose="00000400000000000000" pitchFamily="2" charset="-78"/>
              </a:rPr>
              <a:t> آیا هر فعالیت؛ سودمند، کارا و اثربخش است؟</a:t>
            </a:r>
          </a:p>
          <a:p>
            <a:pPr algn="just" rtl="1">
              <a:lnSpc>
                <a:spcPct val="12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b="1" dirty="0">
                <a:cs typeface="B Nazanin" panose="00000400000000000000" pitchFamily="2" charset="-78"/>
              </a:rPr>
              <a:t> هر فعالیت را چه کسی انجام می‌دهد؟ چه شخص دیگری می‌تواند این کار را انجام دهد؟</a:t>
            </a:r>
          </a:p>
          <a:p>
            <a:pPr algn="just" rtl="1">
              <a:lnSpc>
                <a:spcPct val="12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b="1" dirty="0">
                <a:cs typeface="B Nazanin" panose="00000400000000000000" pitchFamily="2" charset="-78"/>
              </a:rPr>
              <a:t> هر فعالیت چگونه انجام می‌شود؟ آیا ممکن است که به شیوه‌ی دیگری نیز انجام شود؟</a:t>
            </a:r>
          </a:p>
          <a:p>
            <a:pPr algn="just" rtl="1">
              <a:lnSpc>
                <a:spcPct val="12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b="1" dirty="0">
                <a:cs typeface="B Nazanin" panose="00000400000000000000" pitchFamily="2" charset="-78"/>
              </a:rPr>
              <a:t> هر فعالیت در کجا و چه زمانی انجام می‌شود؟ در چه زمان و مکان دیگری می‌توانست انجام شود؟</a:t>
            </a:r>
          </a:p>
          <a:p>
            <a:pPr algn="just" rtl="1">
              <a:lnSpc>
                <a:spcPct val="120000"/>
              </a:lnSpc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نتیجه: تهیه فهرست قابل اعتماد از فعالیت‌های بهبود بخش برای هر مدل فعالیت هدفمند.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C7E4FA-7D4A-C8DB-9951-6EFC0509F2D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E8B7A3C7-F9FD-320A-62AC-FF40077D007F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A4E88E10-80C0-9CFC-AB71-E6EE22850A45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187E1754-6A3A-F1C2-0B4B-86EE70E5E1CB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9D53DCAE-7D15-BF82-B2B9-9D799CA2DB1E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235B14FB-FA4A-6914-8627-C6A0E0CB84C9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1" name="Rectangle: Rounded Corners 20">
            <a:hlinkClick r:id="rId7" action="ppaction://hlinksldjump"/>
            <a:extLst>
              <a:ext uri="{FF2B5EF4-FFF2-40B4-BE49-F238E27FC236}">
                <a16:creationId xmlns:a16="http://schemas.microsoft.com/office/drawing/2014/main" id="{A0C80126-8DE5-5115-357C-D7CC56338195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8" action="ppaction://hlinksldjump"/>
            <a:extLst>
              <a:ext uri="{FF2B5EF4-FFF2-40B4-BE49-F238E27FC236}">
                <a16:creationId xmlns:a16="http://schemas.microsoft.com/office/drawing/2014/main" id="{3E13950C-778D-FF35-E04C-DA0A6A527CE1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BB94B110-7DC4-E66B-1112-4D35DF14A9AB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10" action="ppaction://hlinksldjump"/>
            <a:extLst>
              <a:ext uri="{FF2B5EF4-FFF2-40B4-BE49-F238E27FC236}">
                <a16:creationId xmlns:a16="http://schemas.microsoft.com/office/drawing/2014/main" id="{BD46C71F-0933-5B99-941D-308667935947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69CB0F15-BAA1-B8BF-A347-A92455AF47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C6685F7-1F62-1D2D-154A-5A3E700399BA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12" action="ppaction://hlinksldjump"/>
            <a:extLst>
              <a:ext uri="{FF2B5EF4-FFF2-40B4-BE49-F238E27FC236}">
                <a16:creationId xmlns:a16="http://schemas.microsoft.com/office/drawing/2014/main" id="{892D9E03-E582-D889-1E4A-CB3003F62145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7" action="ppaction://hlinksldjump"/>
            <a:extLst>
              <a:ext uri="{FF2B5EF4-FFF2-40B4-BE49-F238E27FC236}">
                <a16:creationId xmlns:a16="http://schemas.microsoft.com/office/drawing/2014/main" id="{EC012DA8-EE2C-33AF-8FE5-2241DD7E6FB4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926492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مرحله ششم: تدوین برنامه عملی تغییرات برای بهبود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999067"/>
            <a:ext cx="9554547" cy="56509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گروه تحلیل‌گران، مشخص می‌کنند که:</a:t>
            </a:r>
          </a:p>
          <a:p>
            <a:pPr algn="just" rtl="1">
              <a:lnSpc>
                <a:spcPct val="120000"/>
              </a:lnSpc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کدام اقدامات باعث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بهبود</a:t>
            </a:r>
            <a:r>
              <a:rPr lang="fa-IR" b="1" dirty="0">
                <a:cs typeface="B Nazanin" panose="00000400000000000000" pitchFamily="2" charset="-78"/>
              </a:rPr>
              <a:t> وضعیت می‌شوند</a:t>
            </a:r>
          </a:p>
          <a:p>
            <a:pPr algn="just" rtl="1">
              <a:lnSpc>
                <a:spcPct val="120000"/>
              </a:lnSpc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اقدامات را با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جزئیات کامل </a:t>
            </a:r>
            <a:r>
              <a:rPr lang="fa-IR" b="1" dirty="0">
                <a:cs typeface="B Nazanin" panose="00000400000000000000" pitchFamily="2" charset="-78"/>
              </a:rPr>
              <a:t>تعریف می‌کنند</a:t>
            </a:r>
          </a:p>
          <a:p>
            <a:pPr algn="just" rtl="1">
              <a:lnSpc>
                <a:spcPct val="120000"/>
              </a:lnSpc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برنامه‌ای</a:t>
            </a:r>
            <a:r>
              <a:rPr lang="fa-IR" b="1" dirty="0">
                <a:cs typeface="B Nazanin" panose="00000400000000000000" pitchFamily="2" charset="-78"/>
              </a:rPr>
              <a:t> متشکل از اقدامات برای پیاده‌سازی ایجاد می‌کنند</a:t>
            </a:r>
          </a:p>
          <a:p>
            <a:pPr algn="just" rtl="1">
              <a:lnSpc>
                <a:spcPct val="120000"/>
              </a:lnSpc>
            </a:pP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0BDC30-305B-8AAB-1CCF-452D17697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82" y="2831050"/>
            <a:ext cx="3717386" cy="371738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A144E7-75E8-2C89-97D5-8A031D5D98D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3DF9FB39-CCA1-1B41-CDBB-AD34DA8A570B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2D176E39-72ED-0DCA-03B3-750EF0935D79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DC9E02F2-8ACD-D801-110B-6EBCDE8CDD3C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F72DB143-7B4B-CB31-4CD4-74A4F02357FC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7F31B4C1-6BC2-4DA2-5D4C-FDE1B3EC8635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2066DB47-CCF8-9CEB-20E2-5594CA052313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C3CDCC0E-5C21-6DA3-CA87-91096B9561CF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FD0F4C6D-3EB1-A9DB-EB8E-B8AE19A3E080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hlinkClick r:id="rId11" action="ppaction://hlinksldjump"/>
            <a:extLst>
              <a:ext uri="{FF2B5EF4-FFF2-40B4-BE49-F238E27FC236}">
                <a16:creationId xmlns:a16="http://schemas.microsoft.com/office/drawing/2014/main" id="{B7E9E495-6068-4110-C925-E03EE27985C3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0DB541E-FA91-2433-F8CF-3365A29BEDE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1447485-8009-3295-F2CB-D2307F7913B2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13" action="ppaction://hlinksldjump"/>
            <a:extLst>
              <a:ext uri="{FF2B5EF4-FFF2-40B4-BE49-F238E27FC236}">
                <a16:creationId xmlns:a16="http://schemas.microsoft.com/office/drawing/2014/main" id="{6C0D6309-D22A-1DB2-5C71-2068635F5D8D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8" action="ppaction://hlinksldjump"/>
            <a:extLst>
              <a:ext uri="{FF2B5EF4-FFF2-40B4-BE49-F238E27FC236}">
                <a16:creationId xmlns:a16="http://schemas.microsoft.com/office/drawing/2014/main" id="{C2E3E3BE-89FF-AC0A-AB0D-833DFCCBB7DC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4055100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مرحله هفتم: اقدام و اجرای فرآیندهای تغییر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9867"/>
            <a:ext cx="9554547" cy="56001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00000"/>
              </a:lnSpc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تغییرات معمولا شامل افراد، فرآیند‌ها و اشیاء می‌شوند: </a:t>
            </a:r>
          </a:p>
          <a:p>
            <a:pPr algn="just" rtl="1">
              <a:lnSpc>
                <a:spcPct val="100000"/>
              </a:lnSpc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تغییر در «اشیاء» ساده است. </a:t>
            </a:r>
          </a:p>
          <a:p>
            <a:pPr algn="just" rtl="1">
              <a:lnSpc>
                <a:spcPct val="100000"/>
              </a:lnSpc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تغییر در «فرآیند‌ها» به تعاریف زیادی احتیاج دارند؛ اما روشن و واضح هستند. </a:t>
            </a:r>
          </a:p>
          <a:p>
            <a:pPr algn="just" rtl="1">
              <a:lnSpc>
                <a:spcPct val="100000"/>
              </a:lnSpc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●</a:t>
            </a:r>
            <a:r>
              <a:rPr lang="fa-IR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تغییر در «افراد»؛ سیاست، فرهنگ و گرایش‌ها را درگیر می‌کند و معمولا دشوارتر است.</a:t>
            </a:r>
          </a:p>
          <a:p>
            <a:pPr algn="just" rtl="1">
              <a:lnSpc>
                <a:spcPct val="100000"/>
              </a:lnSpc>
            </a:pPr>
            <a:endParaRPr lang="fa-IR" b="1" dirty="0">
              <a:cs typeface="B Nazanin" panose="00000400000000000000" pitchFamily="2" charset="-78"/>
            </a:endParaRPr>
          </a:p>
          <a:p>
            <a:pPr algn="just" rtl="1">
              <a:lnSpc>
                <a:spcPct val="100000"/>
              </a:lnSpc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نکته‌:</a:t>
            </a:r>
            <a:r>
              <a:rPr lang="en-US" b="1" dirty="0">
                <a:cs typeface="B Nazanin" panose="00000400000000000000" pitchFamily="2" charset="-78"/>
              </a:rPr>
              <a:t>SSM </a:t>
            </a:r>
            <a:r>
              <a:rPr lang="fa-IR" b="1" dirty="0">
                <a:cs typeface="B Nazanin" panose="00000400000000000000" pitchFamily="2" charset="-78"/>
              </a:rPr>
              <a:t> می‌بایست به صورت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فرآیندی تکرار شونده </a:t>
            </a:r>
            <a:r>
              <a:rPr lang="fa-IR" b="1" dirty="0">
                <a:cs typeface="B Nazanin" panose="00000400000000000000" pitchFamily="2" charset="-78"/>
              </a:rPr>
              <a:t>و مداوم تا حصول نتیجه رضایت بخش انجام شود.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6BED91-74C7-F427-B3A7-69DE19338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431" y="4350015"/>
            <a:ext cx="2196569" cy="219656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4933D30-438F-B5CF-4C34-E5BAF42880F3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A89A7151-F160-69CE-E6C2-97E91862EDD5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79EB8C18-EB08-2374-D26A-6D32C4BBC447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042214A9-7BB4-476F-953F-6FD1A11E0A6E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519960BB-69BE-710D-155A-BB3453FBEA03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6D510C4C-7800-AD5B-C3E7-5D9D64F3C04B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255FB7B7-0FD2-8357-41A0-5D48088B2DFD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5BE75942-4343-4D1E-0289-1E075D3AEAB2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264DB753-8EB8-F23E-AFBB-25ADE68650D6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hlinkClick r:id="rId11" action="ppaction://hlinksldjump"/>
            <a:extLst>
              <a:ext uri="{FF2B5EF4-FFF2-40B4-BE49-F238E27FC236}">
                <a16:creationId xmlns:a16="http://schemas.microsoft.com/office/drawing/2014/main" id="{DFAC4B6B-9D15-7602-5911-F08C36503FCB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A621666-8732-FC40-767E-F5ED4A1CAE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96262A3-5B7B-5548-F1F1-EBD30A7D44D5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13" action="ppaction://hlinksldjump"/>
            <a:extLst>
              <a:ext uri="{FF2B5EF4-FFF2-40B4-BE49-F238E27FC236}">
                <a16:creationId xmlns:a16="http://schemas.microsoft.com/office/drawing/2014/main" id="{6D670A24-E341-0D5F-39AF-EADD6ACE7082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8" action="ppaction://hlinksldjump"/>
            <a:extLst>
              <a:ext uri="{FF2B5EF4-FFF2-40B4-BE49-F238E27FC236}">
                <a16:creationId xmlns:a16="http://schemas.microsoft.com/office/drawing/2014/main" id="{AE49A2D4-EDD9-CFBA-A878-59DDE0C1D0B1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0494087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1341436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شناسایی عوامل موثر بر انتخاب استراتژی‌های ورود به بازار آنلاین</a:t>
            </a:r>
            <a:r>
              <a:rPr lang="en-US" sz="2800" b="1" dirty="0">
                <a:cs typeface="B Nazanin" panose="00000400000000000000" pitchFamily="2" charset="-78"/>
              </a:rPr>
              <a:t>B2B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br>
              <a:rPr lang="fa-IR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با استفاده از روش شناسی سیستم‌های نرم </a:t>
            </a:r>
            <a:br>
              <a:rPr lang="en-US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(مطالعه موردی: شرکت های دانش بنیان صنعت فناوری اطلاعات)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752600"/>
            <a:ext cx="9554547" cy="48974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https://doi.org/10.30495/jsm.2020.677236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21" y="2078211"/>
            <a:ext cx="6807345" cy="46611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7205506" y="2078211"/>
            <a:ext cx="252632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نتایج پژوهش نشان می‌دهد که عوامل مؤثر در انتخاب استراتژی‌های ورود به بازار آنلاین</a:t>
            </a:r>
            <a:r>
              <a:rPr lang="en-US" b="1" dirty="0">
                <a:cs typeface="B Nazanin" panose="00000400000000000000" pitchFamily="2" charset="-78"/>
              </a:rPr>
              <a:t>B2B </a:t>
            </a:r>
            <a:r>
              <a:rPr lang="fa-IR" b="1" dirty="0">
                <a:cs typeface="B Nazanin" panose="00000400000000000000" pitchFamily="2" charset="-78"/>
              </a:rPr>
              <a:t> در شرکت‌های دانش‌بنیان فناوری اطلاعات شامل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زمان ورود، ویژگی‌ها و نیازهای ذینفعان خارجی، منابع شرکت، استراتژی کنترل شرکت، قابلیت‌های فناوری اطلاعات شرکت، انگیزه و دانش فناوری اطلاعات ذینفعان خارجی و محصول </a:t>
            </a:r>
            <a:r>
              <a:rPr lang="fa-IR" b="1" dirty="0">
                <a:cs typeface="B Nazanin" panose="00000400000000000000" pitchFamily="2" charset="-78"/>
              </a:rPr>
              <a:t>می‌باشد.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A34FA5-4494-52AD-1551-E4DD2E4ACCB7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6D754325-1962-6AE5-C83D-74B48A366A0A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F0D7183B-4138-96A2-1795-A3491814822E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5B141CD1-1EA4-AC4F-6B5E-B9155774C0FB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D7296D63-47D0-0F11-49CD-0D1F6724FC20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58C73660-9198-DD2C-AFA5-973180B021E0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062233D0-C986-8F22-61BB-3665B53CAD5E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CFE771FD-F7DF-CF79-E97C-6D74F39C7B4E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31F6B91E-536B-CE1A-953C-17E1B9DB50C2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5B9CC13B-4A12-78D2-690F-A6CB5EE8CC50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2" action="ppaction://hlinksldjump"/>
            <a:extLst>
              <a:ext uri="{FF2B5EF4-FFF2-40B4-BE49-F238E27FC236}">
                <a16:creationId xmlns:a16="http://schemas.microsoft.com/office/drawing/2014/main" id="{B0F2C846-65CA-8CE6-2688-D7C17ACEED6F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5D3D8D4-3030-C1EE-CDE1-C92B670C613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95495E4-174F-7323-E14E-CCAC473FBF3F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4" action="ppaction://hlinksldjump"/>
            <a:extLst>
              <a:ext uri="{FF2B5EF4-FFF2-40B4-BE49-F238E27FC236}">
                <a16:creationId xmlns:a16="http://schemas.microsoft.com/office/drawing/2014/main" id="{1DC2B322-81CB-F81A-77B7-0ABB2D62A1DC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5274383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1341436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شناسایی عوامل موثر بر انتخاب استراتژی‌های ورود به بازار آنلاین</a:t>
            </a:r>
            <a:r>
              <a:rPr lang="en-US" sz="2800" b="1" dirty="0">
                <a:cs typeface="B Nazanin" panose="00000400000000000000" pitchFamily="2" charset="-78"/>
              </a:rPr>
              <a:t>B2B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br>
              <a:rPr lang="fa-IR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با استفاده از روش شناسی سیستم‌های نرم </a:t>
            </a:r>
            <a:br>
              <a:rPr lang="en-US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(مطالعه موردی: شرکت های دانش بنیان صنعت فناوری اطلاعات)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752600"/>
            <a:ext cx="9554547" cy="48974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https://doi.org/10.30495/jsm.2020.677236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5359763" y="2078211"/>
            <a:ext cx="43720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تصویر غنی از شرایط:</a:t>
            </a:r>
          </a:p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مشتریان، فناوری اطلاعات، حاکمیت، قوانین، شرکا، شبکه توزیع، مالی و مدیریت منابع انسانی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با محوریت فروش محصول</a:t>
            </a:r>
            <a:endParaRPr lang="en-US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66B893-A282-B5B7-DC27-2F8702182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54" y="2078211"/>
            <a:ext cx="4872369" cy="46296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40FB7B7-5248-4E5C-FB4E-9CCDDCE56404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FA927274-8AEC-8237-66B3-AC71C1E45091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D3FF9072-A046-B15A-97AF-1B9D97649C35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267ED240-BF79-20EE-FFCF-829A4EC9450D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862FEBC2-00A0-8C56-B81D-7E705E279102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54F69322-9B88-8894-6256-2E8A1ECD4CE1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5820EB84-8DE3-245D-BEA0-EA668FC1F5FE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B0B60E97-25CE-F2A7-1952-C61AE4F11AE3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E1932231-B8A6-5ADF-F206-67FEF8096FC9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4051B42C-84CC-C073-859D-294C835C393F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2" action="ppaction://hlinksldjump"/>
            <a:extLst>
              <a:ext uri="{FF2B5EF4-FFF2-40B4-BE49-F238E27FC236}">
                <a16:creationId xmlns:a16="http://schemas.microsoft.com/office/drawing/2014/main" id="{A65F5E8D-E142-E5C3-AC5B-93B428545883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FD1FDC0-418D-59D0-2A25-30BF8E5D95C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F8B5A99-9C2A-A481-5D91-630FF516A966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4" action="ppaction://hlinksldjump"/>
            <a:extLst>
              <a:ext uri="{FF2B5EF4-FFF2-40B4-BE49-F238E27FC236}">
                <a16:creationId xmlns:a16="http://schemas.microsoft.com/office/drawing/2014/main" id="{B326036E-846A-6563-AA75-6D03BACB16EF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67285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1341436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شناسایی عوامل موثر بر انتخاب استراتژی‌های ورود به بازار آنلاین</a:t>
            </a:r>
            <a:r>
              <a:rPr lang="en-US" sz="2800" b="1" dirty="0">
                <a:cs typeface="B Nazanin" panose="00000400000000000000" pitchFamily="2" charset="-78"/>
              </a:rPr>
              <a:t>B2B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br>
              <a:rPr lang="fa-IR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با استفاده از روش شناسی سیستم‌های نرم </a:t>
            </a:r>
            <a:br>
              <a:rPr lang="en-US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(مطالعه موردی: شرکت های دانش بنیان صنعت فناوری اطلاعات)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752600"/>
            <a:ext cx="9554547" cy="48974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https://doi.org/10.30495/jsm.2020.677236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5359763" y="2078211"/>
            <a:ext cx="4372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شناسایی عناصر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CATWOE</a:t>
            </a:r>
            <a:r>
              <a:rPr lang="fa-IR" b="1" dirty="0">
                <a:cs typeface="B Nazanin" panose="00000400000000000000" pitchFamily="2" charset="-78"/>
              </a:rPr>
              <a:t> بر مبنای تصویر غنی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66B893-A282-B5B7-DC27-2F8702182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121" y="2760133"/>
            <a:ext cx="9239079" cy="392344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77210B7-F100-B401-DA43-67687DA9F075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4099DC86-AB9A-049E-D16C-29142C1CBC26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33243163-DC7A-7512-44E7-1D59A49E8D88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FA075F74-E050-9E29-5B71-7E4F6115ED65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5DE54E03-8032-2ACE-A7E6-854942CC6C2A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69624E25-24B4-BFAD-1F85-7D54A57B2915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36CFBA65-512C-6F43-9273-62A4DDA445B7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9804CCC3-494F-1E53-8E2C-0C8EFCBE3BDF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7ADE04AF-9422-8A74-2083-2FDAEC1A43A6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FE136F9F-4EF3-565C-CB40-34C599C3A36F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2" action="ppaction://hlinksldjump"/>
            <a:extLst>
              <a:ext uri="{FF2B5EF4-FFF2-40B4-BE49-F238E27FC236}">
                <a16:creationId xmlns:a16="http://schemas.microsoft.com/office/drawing/2014/main" id="{55512CBB-98EB-9466-4462-D96168965ABB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023B850-615C-CE18-5F8F-DDAEE9C81A8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72A6F4C-64E1-8934-7152-96CA2C9F48C7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4" action="ppaction://hlinksldjump"/>
            <a:extLst>
              <a:ext uri="{FF2B5EF4-FFF2-40B4-BE49-F238E27FC236}">
                <a16:creationId xmlns:a16="http://schemas.microsoft.com/office/drawing/2014/main" id="{B74130E6-709D-A3FB-7ED0-B6FEF8820C38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4492528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1341436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شناسایی عوامل موثر بر انتخاب استراتژی‌های ورود به بازار آنلاین</a:t>
            </a:r>
            <a:r>
              <a:rPr lang="en-US" sz="2800" b="1" dirty="0">
                <a:cs typeface="B Nazanin" panose="00000400000000000000" pitchFamily="2" charset="-78"/>
              </a:rPr>
              <a:t>B2B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br>
              <a:rPr lang="fa-IR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با استفاده از روش شناسی سیستم‌های نرم </a:t>
            </a:r>
            <a:br>
              <a:rPr lang="en-US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(مطالعه موردی: شرکت های دانش بنیان صنعت فناوری اطلاعات)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752600"/>
            <a:ext cx="9554547" cy="48974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https://doi.org/10.30495/jsm.2020.677236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6289836" y="2078211"/>
            <a:ext cx="3441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مدل مفهومی </a:t>
            </a:r>
            <a:r>
              <a:rPr lang="fa-IR" b="1" dirty="0">
                <a:cs typeface="B Nazanin" panose="00000400000000000000" pitchFamily="2" charset="-78"/>
              </a:rPr>
              <a:t>سیستم ورود به بازار آنلاین </a:t>
            </a:r>
            <a:r>
              <a:rPr lang="en-US" b="1" dirty="0">
                <a:cs typeface="B Nazanin" panose="00000400000000000000" pitchFamily="2" charset="-78"/>
              </a:rPr>
              <a:t>B2B</a:t>
            </a:r>
            <a:r>
              <a:rPr lang="fa-IR" b="1" dirty="0">
                <a:cs typeface="B Nazanin" panose="00000400000000000000" pitchFamily="2" charset="-78"/>
              </a:rPr>
              <a:t> از دیدگاه ذینفعان داخلی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66B893-A282-B5B7-DC27-2F8702182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553" y="2078210"/>
            <a:ext cx="5914011" cy="45718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1B32700-35DE-D583-3AD6-F8866732A4EE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8BB4C91D-95D7-D59E-FFF7-D209B5A539AF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236B7587-2A82-319E-A1F4-502F8E040E8E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EE7FC847-8A18-DFF0-41C0-3EB6F5EB1E43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385406AA-232B-3ED4-2A1E-FE2FE71AFC09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4A71B437-7324-D883-E409-E2D210AD26FF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3D362A7D-01B3-E9F8-6392-E5B9653E4E79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77AF0B75-3ADB-71E2-FDC3-70A89A2F8F41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18B450AF-1BD0-BA37-ECA9-4FEC4010EEB6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70770FA6-E2D6-70BA-BD0E-8B39247B2D73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2" action="ppaction://hlinksldjump"/>
            <a:extLst>
              <a:ext uri="{FF2B5EF4-FFF2-40B4-BE49-F238E27FC236}">
                <a16:creationId xmlns:a16="http://schemas.microsoft.com/office/drawing/2014/main" id="{94871209-E16B-BC76-F38D-E940572219FA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45DAF3B-6E54-8057-A73F-C353E7EBC76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B74906D-21B0-C6D2-8238-378262952D8D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4" action="ppaction://hlinksldjump"/>
            <a:extLst>
              <a:ext uri="{FF2B5EF4-FFF2-40B4-BE49-F238E27FC236}">
                <a16:creationId xmlns:a16="http://schemas.microsoft.com/office/drawing/2014/main" id="{4E6BE127-657E-E0A3-B61C-E262B969FB24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6026974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1341436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شناسایی عوامل موثر بر انتخاب استراتژی‌های ورود به بازار آنلاین</a:t>
            </a:r>
            <a:r>
              <a:rPr lang="en-US" sz="2800" b="1" dirty="0">
                <a:cs typeface="B Nazanin" panose="00000400000000000000" pitchFamily="2" charset="-78"/>
              </a:rPr>
              <a:t>B2B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br>
              <a:rPr lang="fa-IR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با استفاده از روش شناسی سیستم‌های نرم </a:t>
            </a:r>
            <a:br>
              <a:rPr lang="en-US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(مطالعه موردی: شرکت های دانش بنیان صنعت فناوری اطلاعات)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752600"/>
            <a:ext cx="9554547" cy="48974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https://doi.org/10.30495/jsm.2020.677236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6289836" y="2078211"/>
            <a:ext cx="3441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مدل مفهومی </a:t>
            </a:r>
            <a:r>
              <a:rPr lang="fa-IR" b="1" dirty="0">
                <a:cs typeface="B Nazanin" panose="00000400000000000000" pitchFamily="2" charset="-78"/>
              </a:rPr>
              <a:t>سیستم ورود به بازار آنلاین </a:t>
            </a:r>
            <a:r>
              <a:rPr lang="en-US" b="1" dirty="0">
                <a:cs typeface="B Nazanin" panose="00000400000000000000" pitchFamily="2" charset="-78"/>
              </a:rPr>
              <a:t>B2B</a:t>
            </a:r>
            <a:r>
              <a:rPr lang="fa-IR" b="1" dirty="0">
                <a:cs typeface="B Nazanin" panose="00000400000000000000" pitchFamily="2" charset="-78"/>
              </a:rPr>
              <a:t> از دیدگاه ذینفعان خارجی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66B893-A282-B5B7-DC27-2F8702182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553" y="2147880"/>
            <a:ext cx="5914011" cy="443248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1DEDC8C-DEE4-362B-6B23-0465739EBB3D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736CC3C5-924D-811F-CAC4-528B180B06E4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8BD1BE4E-C193-B254-795D-DEF7993672D6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73B16706-4A68-5160-FB97-5561755054B3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36303128-9129-EED4-27F8-D2D179083597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460FAEC6-FF3C-A946-5A0B-F72E40B355E0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E0A0E727-482A-A687-5EE8-F69172AB3534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91F2050F-E79F-B68B-21D9-7AB1861434C1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8A68A3D9-25C2-5EA7-AE62-F11C377605EC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E3FEB49D-4E85-D478-6978-BA4D746BF804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2" action="ppaction://hlinksldjump"/>
            <a:extLst>
              <a:ext uri="{FF2B5EF4-FFF2-40B4-BE49-F238E27FC236}">
                <a16:creationId xmlns:a16="http://schemas.microsoft.com/office/drawing/2014/main" id="{382D6507-C9DB-62D3-DD9D-D8E15BDE2225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821A5F5-364B-3204-B6CA-2EBE7A926B7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C6C00BE-633F-3AD5-E08F-76263B063F2E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4" action="ppaction://hlinksldjump"/>
            <a:extLst>
              <a:ext uri="{FF2B5EF4-FFF2-40B4-BE49-F238E27FC236}">
                <a16:creationId xmlns:a16="http://schemas.microsoft.com/office/drawing/2014/main" id="{81962ABB-42BC-B436-90D7-774454B4477B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3571227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1341436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شناسایی عوامل موثر بر انتخاب استراتژی‌های ورود به بازار آنلاین</a:t>
            </a:r>
            <a:r>
              <a:rPr lang="en-US" sz="2800" b="1" dirty="0">
                <a:cs typeface="B Nazanin" panose="00000400000000000000" pitchFamily="2" charset="-78"/>
              </a:rPr>
              <a:t>B2B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br>
              <a:rPr lang="fa-IR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با استفاده از روش شناسی سیستم‌های نرم </a:t>
            </a:r>
            <a:br>
              <a:rPr lang="en-US" sz="2800" b="1" dirty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>(مطالعه موردی: شرکت های دانش بنیان صنعت فناوری اطلاعات)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752600"/>
            <a:ext cx="9554547" cy="48974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https://doi.org/10.30495/jsm.2020.677236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5539095" y="2078211"/>
            <a:ext cx="4192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نتیجه: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ارائه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عوامل موثر بر انتخاب استراتژی‌های بازار آنلاین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66B893-A282-B5B7-DC27-2F8702182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674" y="2101758"/>
            <a:ext cx="5018605" cy="454827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05C77FD-F598-9F93-CB27-D42297AC83AD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2968BFA6-0085-1C9E-2F6A-22644FF8653A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E27F16E8-5032-AA20-E4DE-FF515D9EC37F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8F541105-118C-7FA9-4318-2ADAF8AAC76D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C26B3954-B257-0BF8-8668-50245FFD5C57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DD3E00E-7A65-9BEE-D167-57CA8A6C9CEC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A5D960E2-7D56-9857-8DBD-091C9AE84622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75C98A76-319E-EFBF-7A8A-1676814A79F8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69F96CA3-12DF-43AA-45CE-FAA02D84FC3A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19A94F03-7F92-7F69-CCBC-2AEF38B6CA96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2" action="ppaction://hlinksldjump"/>
            <a:extLst>
              <a:ext uri="{FF2B5EF4-FFF2-40B4-BE49-F238E27FC236}">
                <a16:creationId xmlns:a16="http://schemas.microsoft.com/office/drawing/2014/main" id="{6F7A6F8B-D0C6-61BB-7E3B-C778F50680C2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5042645-2AE0-581C-9F0B-E111C672C9F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A14B618-B61E-206F-AB1D-8FC403EA46F1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4" action="ppaction://hlinksldjump"/>
            <a:extLst>
              <a:ext uri="{FF2B5EF4-FFF2-40B4-BE49-F238E27FC236}">
                <a16:creationId xmlns:a16="http://schemas.microsoft.com/office/drawing/2014/main" id="{A178962D-445D-6AAB-B06D-0E9EDC619390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2870733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991741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طراحی الگوی همراستایی برنامه و بودجه شهرداری تهران با استفاده از متدولوژی سیستم نرم (</a:t>
            </a:r>
            <a:r>
              <a:rPr lang="en-US" sz="2800" b="1" dirty="0">
                <a:cs typeface="B Nazanin" panose="00000400000000000000" pitchFamily="2" charset="-78"/>
              </a:rPr>
              <a:t>SSM</a:t>
            </a:r>
            <a:r>
              <a:rPr lang="fa-IR" sz="2800" b="1" dirty="0">
                <a:cs typeface="B Nazanin" panose="00000400000000000000" pitchFamily="2" charset="-78"/>
              </a:rPr>
              <a:t>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295400"/>
            <a:ext cx="9554547" cy="5354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https://doi.org/10.22034/uep.2022.339121.1240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753" y="1752600"/>
            <a:ext cx="6619512" cy="44756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6893265" y="1312775"/>
            <a:ext cx="283856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مسئله:</a:t>
            </a:r>
          </a:p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عدم همراسـتایی برنامه و بودجه در شهرداری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نتایج: عدم ارتباط بین برنامه و بودجه در شهرداری تهران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تنها یک مسئله فنی (ارتباط بین کدینگ برنامه و بودجه) نیست</a:t>
            </a:r>
            <a:r>
              <a:rPr lang="fa-IR" b="1" dirty="0">
                <a:cs typeface="B Nazanin" panose="00000400000000000000" pitchFamily="2" charset="-78"/>
              </a:rPr>
              <a:t>، بلکه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تحت تأثیر عوامل ریشه‌ای درون وبرون سازمانی</a:t>
            </a:r>
            <a:r>
              <a:rPr lang="fa-IR" b="1" dirty="0">
                <a:cs typeface="B Nazanin" panose="00000400000000000000" pitchFamily="2" charset="-78"/>
              </a:rPr>
              <a:t> از جمله نبود قوانین پشتیبان، ضعـف در سیستم بودجه ریزی، ضعف ساختار برنامه، ضعف در سازوکارهای نظارت درون وبـرون سازمانی بر برنامه و بودجه، ضعف‌های مالی و حسابداری، نبود الزامات زیرساختی، نبود هماهنگی بیـن ذینفعان و...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CB05E4-6FC5-9452-ADAF-BA7259473DA1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FBBE0253-8ECF-2109-C465-7833E65DC201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1BD9A094-4217-0F3B-87C6-62A19271EC80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0BE08427-425A-581E-7BF4-1968600AB008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AB36FB83-39D4-880C-F735-F58E0FCAB224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91F42B9D-4C28-2D46-87A4-EFD8729A27D6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FF9E378E-3E25-EE3C-D6FC-792D223DDDF8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6E858CD4-B5A6-90EB-E4ED-6FF260C980F0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31A0BEE9-24AC-DB2F-27A4-078F82AF5F59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51380E71-E500-12B7-9B65-0B0E356C9EDC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5FC6D70-E6EA-A84B-96C0-303E9C8CCDE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434578C-4DA4-41B2-C204-8E5F6F612C36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BDF65CD6-6C66-D8AC-DBED-E5D479E4FA98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AF127976-4644-16D4-6E40-D08B77E784B8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7289947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سیستم‌های نرم و سخت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2FD896-010A-0EFC-E26C-941F88ECD52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رویکرد سیستم‌های سخت :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برآورده کردن نیازمندی‌های معیّن به شیوه موثر و اقتصادی (به سادگی تعریف می‌شوند)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(مانند رفع عیب روش شدن خودرو)</a:t>
            </a:r>
          </a:p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تمرکز بر حل مسئله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←</a:t>
            </a: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مانند تعویض شمع (عامل سخت)</a:t>
            </a:r>
            <a:endParaRPr lang="fa-IR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رویکرد سیستم‌های نرم :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سیستم‌های دارای فعالیت انسانی شامل عوامل نرم از جمله سیاسی، اجتماعی، فرهنگی و... 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(مانند بهبود تجربه رانندگی در مورد یک خودرو)</a:t>
            </a:r>
          </a:p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تمرکز بر بهبود وضعیت </a:t>
            </a:r>
            <a:r>
              <a:rPr lang="fa-IR" dirty="0">
                <a:cs typeface="B Nazanin" panose="00000400000000000000" pitchFamily="2" charset="-78"/>
              </a:rPr>
              <a:t>← مانند بومی سازی طراحی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912EDD01-5506-065F-1C78-2309D956A754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D37F6CF7-74A7-2D73-E2F7-060FB3D8DCDD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73C5127B-6353-8835-8483-4EEA46B1FE83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120E7A2B-108C-8E53-2113-9B7FA83B5483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E8772196-8262-E903-6401-AECDF61C4E5D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9AFD51AD-3732-0C5C-E2B5-B85499DDB3CD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DA1782A6-BDF1-7137-6F05-01BCDDA9501F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1EAB3CF9-3ACD-71C7-DF35-DA77F5BD8B1B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9" action="ppaction://hlinksldjump"/>
            <a:extLst>
              <a:ext uri="{FF2B5EF4-FFF2-40B4-BE49-F238E27FC236}">
                <a16:creationId xmlns:a16="http://schemas.microsoft.com/office/drawing/2014/main" id="{C6EB7CA1-9228-40CB-BB56-F23F479C460C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10" action="ppaction://hlinksldjump"/>
            <a:extLst>
              <a:ext uri="{FF2B5EF4-FFF2-40B4-BE49-F238E27FC236}">
                <a16:creationId xmlns:a16="http://schemas.microsoft.com/office/drawing/2014/main" id="{B78F5058-8F6B-9D2D-FDD2-2CFB70ABDB37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85E109-E35D-F701-3E42-42CB0032A1D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58FB3F3-F6EF-BAB5-6B64-99FEC1696881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12" action="ppaction://hlinksldjump"/>
            <a:extLst>
              <a:ext uri="{FF2B5EF4-FFF2-40B4-BE49-F238E27FC236}">
                <a16:creationId xmlns:a16="http://schemas.microsoft.com/office/drawing/2014/main" id="{B367D04E-F6D3-7936-7D43-CF5F92050D02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0948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991741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طراحی الگوی همراستایی برنامه و بودجه شهرداری تهران با استفاده از متدولوژی سیستم نرم (</a:t>
            </a:r>
            <a:r>
              <a:rPr lang="en-US" sz="2800" b="1" dirty="0">
                <a:cs typeface="B Nazanin" panose="00000400000000000000" pitchFamily="2" charset="-78"/>
              </a:rPr>
              <a:t>SSM</a:t>
            </a:r>
            <a:r>
              <a:rPr lang="fa-IR" sz="2800" b="1" dirty="0">
                <a:cs typeface="B Nazanin" panose="00000400000000000000" pitchFamily="2" charset="-78"/>
              </a:rPr>
              <a:t>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295400"/>
            <a:ext cx="9554547" cy="5354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https://doi.org/10.22034/uep.2022.339121.1240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3511" y="1752600"/>
            <a:ext cx="6559996" cy="44756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6893265" y="1748135"/>
            <a:ext cx="2838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جمع آوری عوامل موثر بر شکاف بین برنامه و بودجه از میان تحقیقات پیشین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E228D1-2826-9B19-834A-E86CA2D8737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64DE3B93-3B69-6214-EA8B-3E9657211170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BBA40D40-C4AE-7E18-C141-3E4408DB6C91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A8082B1F-9718-4D10-5ABC-7F57E2AD81CD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7FA659DA-C85A-5A47-EA66-DC38C7DB1EEE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1CABA1A4-CA5D-9766-5547-F4D713F4DA20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E4BE21B7-1595-097A-D315-2B9A71109859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C925A222-D433-568B-203D-C152AAE72863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C335641F-0D2E-1B60-945A-00674DC6BF52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5A665C3F-3361-A7F4-6861-C83E3F25011E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F3AFFA1-2DA9-4D98-FF87-6CD5B7E0B61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95E8857-D90F-F034-F2CB-EFA31A11DB93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CC536D50-4D80-A448-595F-908B35B089F2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849651F2-7935-6755-FE59-DEC8B3717265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7112412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991741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طراحی الگوی همراستایی برنامه و بودجه شهرداری تهران با استفاده از متدولوژی سیستم نرم (</a:t>
            </a:r>
            <a:r>
              <a:rPr lang="en-US" sz="2800" b="1" dirty="0">
                <a:cs typeface="B Nazanin" panose="00000400000000000000" pitchFamily="2" charset="-78"/>
              </a:rPr>
              <a:t>SSM</a:t>
            </a:r>
            <a:r>
              <a:rPr lang="fa-IR" sz="2800" b="1" dirty="0">
                <a:cs typeface="B Nazanin" panose="00000400000000000000" pitchFamily="2" charset="-78"/>
              </a:rPr>
              <a:t>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295400"/>
            <a:ext cx="9554547" cy="5354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https://doi.org/10.22034/uep.2022.339121.1240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3511" y="1893112"/>
            <a:ext cx="6559996" cy="41946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6893265" y="1748135"/>
            <a:ext cx="2838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ترسیم تصویر غنی از شرایط درونی و بیرونی مسئله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77A715-72E8-78DA-655A-2FA9AE3C28B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EFF01968-6A75-9939-59B6-3632F164EF7F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7ABCF87F-CD4F-86DF-9B05-DF248E8F2AF2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6C863207-88C2-432D-733E-B6BC094ADD6C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32A01C35-1DB5-D404-4CCD-C223457EF003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42A8A214-F5F0-6941-A8FA-64F239CB0013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8E0AB1F2-E138-03B0-B1B4-E0BE6973A7F7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1B82342C-109E-770A-9A92-D1BD4AB75C0B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C1C8537D-2BB7-67C1-DF8E-B64B736917DB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14FC52F4-CC59-E657-4CC9-079C160B81EB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7454158-EF67-31FB-BCDA-7D00D54FB2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ED6FF2E-C376-C130-5990-1E4000982EC8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246FA719-8CC6-385B-49A9-AFFA361B89C0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722D9F09-ABD1-232C-9CA2-68B22C450E22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7022964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991741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طراحی الگوی همراستایی برنامه و بودجه شهرداری تهران با استفاده از متدولوژی سیستم نرم (</a:t>
            </a:r>
            <a:r>
              <a:rPr lang="en-US" sz="2800" b="1" dirty="0">
                <a:cs typeface="B Nazanin" panose="00000400000000000000" pitchFamily="2" charset="-78"/>
              </a:rPr>
              <a:t>SSM</a:t>
            </a:r>
            <a:r>
              <a:rPr lang="fa-IR" sz="2800" b="1" dirty="0">
                <a:cs typeface="B Nazanin" panose="00000400000000000000" pitchFamily="2" charset="-78"/>
              </a:rPr>
              <a:t>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295400"/>
            <a:ext cx="9554547" cy="5354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https://doi.org/10.22034/uep.2022.339121.1240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3511" y="1985688"/>
            <a:ext cx="6559996" cy="4009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6893265" y="1748135"/>
            <a:ext cx="2838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اجرای فرمول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PQR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برای ایجاد تعاریف ریشه‌ای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D6FEB5-0C48-7C87-BC07-A173B16B1F63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031247AE-CC47-815D-C2C2-38B2F30703C3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5C58C330-52EE-6B8D-A0C2-57CA34CB8745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0DCFEB5E-4841-CA19-5443-689F3F36E301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23B8E809-E635-9E09-6D7A-AAD2171A2A22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FCB72930-2F3C-470D-6B59-52E53E55A92C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F87B3E15-42C7-6F89-A214-9588A8C84216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F1F5CBF9-88FE-1202-93A6-33962A717647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1F849F89-5474-45E7-43AD-A3C92468141D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4F28CC27-AB3F-A585-7590-AC1EA09D4E2F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5844066-91C8-989A-5B0C-8186899E9A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DFA3794-9B74-57FB-39C7-CC217C26E6F1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63ABFD5D-9005-34DE-D538-13FF6C5C561B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9D1D81FD-E073-AF23-E47C-0D8BCC20F28F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7080941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991741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طراحی الگوی همراستایی برنامه و بودجه شهرداری تهران با استفاده از متدولوژی سیستم نرم (</a:t>
            </a:r>
            <a:r>
              <a:rPr lang="en-US" sz="2800" b="1" dirty="0">
                <a:cs typeface="B Nazanin" panose="00000400000000000000" pitchFamily="2" charset="-78"/>
              </a:rPr>
              <a:t>SSM</a:t>
            </a:r>
            <a:r>
              <a:rPr lang="fa-IR" sz="2800" b="1" dirty="0">
                <a:cs typeface="B Nazanin" panose="00000400000000000000" pitchFamily="2" charset="-78"/>
              </a:rPr>
              <a:t>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295400"/>
            <a:ext cx="9554547" cy="5354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https://doi.org/10.22034/uep.2022.339121.1240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3510" y="2471160"/>
            <a:ext cx="8992889" cy="41654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3620104" y="1840468"/>
            <a:ext cx="5676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تعیین عناصر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CATWOE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برای ایجاد تعاریف ریشه‌ای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699219-7AD6-B386-D242-3912928B4E67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19251ED9-AA04-C66D-629E-0A18839B912E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A68DBE5C-6BF2-A258-1D58-CE778B2CAD9D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807ADBB3-38EE-08E7-EE07-0B69FF71B123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6E3633C3-1B55-D94B-C319-24DE241FF16B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07654DEB-E9F6-9C73-B9A9-E749327B9998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DD50C8CE-1D38-76A2-A201-7849270E8C1E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09EB4970-0127-1FB7-5E31-B4535E80CD7C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C18D39E6-5144-2764-63EE-412CE0B5BEC9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15E3EEAF-E9C8-288D-0454-9B2BF38DF8AB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F035945-2BB2-F81E-BFCE-7FD2FA9BB3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E2C7EA8-5D31-9137-018D-C5A40BE33045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1A024DE2-B341-9B7C-2B35-E53225B2FE82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01D46D09-D7F8-1D4F-EB66-F70A425E7C64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4091069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991741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طراحی الگوی همراستایی برنامه و بودجه شهرداری تهران با استفاده از متدولوژی سیستم نرم (</a:t>
            </a:r>
            <a:r>
              <a:rPr lang="en-US" sz="2800" b="1" dirty="0">
                <a:cs typeface="B Nazanin" panose="00000400000000000000" pitchFamily="2" charset="-78"/>
              </a:rPr>
              <a:t>SSM</a:t>
            </a:r>
            <a:r>
              <a:rPr lang="fa-IR" sz="2800" b="1" dirty="0">
                <a:cs typeface="B Nazanin" panose="00000400000000000000" pitchFamily="2" charset="-78"/>
              </a:rPr>
              <a:t>)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295400"/>
            <a:ext cx="9554547" cy="5354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https://doi.org/10.22034/uep.2022.339121.1240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187" y="1752599"/>
            <a:ext cx="8004280" cy="4763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7467862" y="1752600"/>
            <a:ext cx="226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ارائه مدل نهایی</a:t>
            </a:r>
            <a:endParaRPr lang="en-US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A7D22C-1927-CE20-BC55-56170FD68033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02CDCBFE-6C90-2AFB-D490-27F0E4BC40CE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5958F4FC-813C-F612-0EC7-F7A2E4FCC4E0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2A962C24-AC1F-545C-B789-B34DE39EA105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1C4BD5DA-6923-88AB-86CE-B1DF0FB50D86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84012C5-5B86-1AB7-268F-47B2426F8A25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A1862BE8-F63C-9A0C-CA2F-1A89A1062755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13F6E798-C439-1399-B18D-A2E3FBF35C8C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C31630DE-B1E5-00CC-3674-014F1D9C48B4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BCE9535A-C4FD-1067-85A0-BE3054125404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00FC6FD-85F7-D7F4-79D7-E644FD7D5F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90E6974-0EFD-CB6D-5A38-6664B5E5A68D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3E5C21C8-0CAC-9BAC-EAA2-0E8C66EAC3E8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513C2828-F7FC-0F2D-0C44-91847EA1A989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2037690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روش شناسی سیستم نرم: تضاد منافع پروژه و جامعه در اندونزی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https://doi.org/10.5829/ije.2021.34.09c.08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5425" y="1193800"/>
            <a:ext cx="6546793" cy="44756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6893265" y="1312775"/>
            <a:ext cx="28385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مسئله:</a:t>
            </a:r>
          </a:p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تضاد منافع در میان ذینفعان پروژه</a:t>
            </a:r>
          </a:p>
          <a:p>
            <a:pPr algn="just" rtl="1"/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پیچیدگی:</a:t>
            </a:r>
          </a:p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انتظارات اقتصادی، اجتماعی، فرهنگی و زیست محیطی</a:t>
            </a:r>
          </a:p>
          <a:p>
            <a:pPr algn="just" rtl="1"/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نتیجه: </a:t>
            </a:r>
          </a:p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ارائه مدلی مرکب از محیط استاندارد و چارچوب‌های اجتماعی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A43531-CB15-68E1-0C41-72F8936565B1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28DD3AE7-F011-0ECD-025F-6FBBF521BEC8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378BEE31-BA73-3B74-6B63-EB32FD80B308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53A82DAE-7F47-F841-8DD2-8B3D0BCD09A8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122C371B-5976-D8BE-27FC-64FD57979328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37299D28-C59B-7C07-EBB0-65B0EB238AA4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D531D5EF-67E6-C758-1953-D57807BF1061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D722DCC2-60F8-EBD4-E815-168D1D523C04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D78072DF-0D6E-21EF-B9F7-EC1AD11A045A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9EDF774B-D95F-C575-9FA4-1882D4E39B8F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32EB6B0-8C37-6118-D066-98DAED62F6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8BFC1D40-33B7-BAF5-81A6-6D0A26293883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D5607EC7-F5A0-33F0-01D6-7C7D13C787C8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56958222-2CF8-9068-8ED2-740D9DE07644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2081659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روش شناسی سیستم نرم: تضاد منافع پروژه و جامعه در اندونزی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https://doi.org/10.5829/ije.2021.34.09c.08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2025" y="2921000"/>
            <a:ext cx="8158908" cy="36463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575733" y="1429434"/>
            <a:ext cx="9156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بررسی شاخص‌های کیفیت زیرساخت اندونزی در مقایسه با بریکس و آسیا</a:t>
            </a:r>
          </a:p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جهت تعیین محدوده بررسی و مقایسه (شاخص‌های موجود در پیشینه تعارض منافع)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A3CF2A6-9B28-7FEE-0017-5A870F75A696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:a16="http://schemas.microsoft.com/office/drawing/2014/main" id="{E3173864-C5B4-71B0-1134-B91F2C7B659C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7558237E-0556-C86B-FC06-7B3934723AA4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CA958E0B-7313-2DFD-F9DB-3F7956FE86E2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B8F25DB1-2393-A521-1B67-A6879E8CD7BB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D181FBAF-D624-C79E-E51D-9AE0335558D1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D3FEE8C4-CE78-1174-1C94-5C4B12AB2648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BCE5C698-684D-6138-27F6-3B196B1A374A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AB778F95-2790-B7E2-3195-022CA366697F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603F2AE3-3254-06D3-DBF0-16964E3B1A45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5CDA736-8C01-332D-F85F-3C37D6C234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6BF5658-7764-A170-CD3C-702845109F0A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380186B1-1DF1-64F1-CBDD-F014431427CB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891724D8-E476-1618-B087-747EEE8624E8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6296764"/>
      </p:ext>
    </p:extLst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روش شناسی سیستم نرم: تضاد منافع پروژه و جامعه در اندونزی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https://doi.org/10.5829/ije.2021.34.09c.08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981" y="1267368"/>
            <a:ext cx="4651152" cy="54560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5167949" y="1312775"/>
            <a:ext cx="4563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مطالعه تجربی تعارض منافع پروژه در پیشینه</a:t>
            </a:r>
          </a:p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جهت دسته بندی شاخص‌ها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50014E-4D86-9A6C-1D31-251EFC6AD12C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44FD61E2-B6AD-26A6-937D-0A563E8E3619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68FC0FE1-EB59-4381-257E-F89883FE3483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9E509B75-EF6D-D28E-23E0-A41B3EAD39F2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F3F45320-29FC-27A9-8DD0-01F43D348940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8ED75032-BDF8-1C77-63AF-6BCF639C4801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FA16EDFD-3C70-8BBA-B237-192FDDD04692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100B8B37-8452-3DD6-27AE-BA8050FFAF96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8D4A9367-ACCF-531E-62E7-7788A8F9139B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3229699C-3558-429C-9724-D3B8377A1FC3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0957344-36EB-E2EA-3A47-FBED5C20D83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DF24576-D75F-DEAD-5446-69FC508D28AB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F17DCF45-A5F7-231D-1631-4D0C35B83102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D1415472-FAAE-9E22-A848-5BC66E633248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201641"/>
      </p:ext>
    </p:extLst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روش شناسی سیستم نرم: تضاد منافع پروژه و جامعه در اندونزی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https://doi.org/10.5829/ije.2021.34.09c.08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979" y="1312774"/>
            <a:ext cx="5656657" cy="53372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5167949" y="1312775"/>
            <a:ext cx="4563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تعیین عناصر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CATWOE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</a:p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برای ایجاد تعاریف ریشه‌ای پروژه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DDFAD6-FD9E-C99C-6C50-42700BCA7067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6819C27A-8A78-70CB-6F7A-1B312DF67491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D8394567-BC3B-E76D-8D19-565F0FB88E02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07DCF617-667E-0136-4EC6-C8F4FE639DE5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3743A731-F607-32BC-4AE8-EAD1343418C7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0A94447C-D598-58DF-EAF6-FE8A79875F21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0F3525BF-663A-939B-FCC1-B9B87F16FA0A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67A0287E-F181-5B22-CB65-752992F4DDFE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5106E744-784F-28B3-C1DC-4ABF02241D7C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2658EE6D-0F07-44CA-0617-A1DBF6D68D1E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0458826-9865-3FB0-96D9-56EBB92919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B2C76AA-7B89-44E1-F2CD-ACF694E763AA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5EF21CE3-DF4A-7019-E62C-C3DF38B493DC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22B89659-0153-644F-76F3-B8F5C7B67BD4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7937932"/>
      </p:ext>
    </p:extLst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روش شناسی سیستم نرم: تضاد منافع پروژه و جامعه در اندونزی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https://doi.org/10.5829/ije.2021.34.09c.08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367" y="1234734"/>
            <a:ext cx="4563879" cy="55004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5167949" y="1312775"/>
            <a:ext cx="4563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تعیین عناصر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CATWOE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</a:p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برای ایجاد تعاریف ریشه‌ای در تعارض اجتماعی پروژه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62CD79-8BB3-BDF1-7FA0-74B6748BDA4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0F214306-EFCB-3257-E1F2-9C4FD48E31DB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C93F0724-B7B6-C19E-8609-3831BE172088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256D8944-ACC6-2C73-7AAC-2343130B0A71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32CF6367-2916-7303-DA96-6F86E89DF361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AEED039C-791F-4CB9-806A-2813E0E2E39C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241A9B64-100D-9F27-7673-C0E1E72239E2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68F4E117-33CC-AF20-FB70-56A06EE59232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72C1F01A-BE6B-03CA-5AD9-DC0FE2CD8DC7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3DEDC420-907E-E1C3-2B6C-985B2A356495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FFD52B3-0FCC-F560-BF75-4AB369BFBD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721F2D7-6D82-F0EE-6432-720E4D0A02DC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B9E28183-CFDB-B81E-3B76-994C0F3B7A61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804F6399-D69C-1328-A64A-054FBCF0565D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5588688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تاریخچه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2080"/>
            <a:ext cx="9554547" cy="560795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dirty="0">
                <a:cs typeface="B Nazanin" panose="00000400000000000000" pitchFamily="2" charset="-78"/>
              </a:rPr>
              <a:t>ارائه توسط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پیتر چک‌لند (</a:t>
            </a:r>
            <a:r>
              <a:rPr lang="en-US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Peter </a:t>
            </a:r>
            <a:r>
              <a:rPr lang="en-US" sz="20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Checkland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)</a:t>
            </a:r>
            <a:r>
              <a:rPr lang="fa-IR" dirty="0">
                <a:cs typeface="B Nazanin" panose="00000400000000000000" pitchFamily="2" charset="-78"/>
              </a:rPr>
              <a:t> در سال 1978 برای بررسی موقعیت‌های پیچیده دارای ذینفعان، اهداف، دیدگاه‌ها، فرضیات، روابط و کنش‌های گوناگون.</a:t>
            </a:r>
          </a:p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بر پایه نظریه‌ی عمومی سیستم‌ها </a:t>
            </a:r>
            <a:r>
              <a:rPr lang="fa-IR" dirty="0">
                <a:solidFill>
                  <a:srgbClr val="0070C0"/>
                </a:solidFill>
                <a:cs typeface="B Nazanin" panose="00000400000000000000" pitchFamily="2" charset="-78"/>
              </a:rPr>
              <a:t>بنا شده است: 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سازمان‌ها از فرآیند‌های پیچیده، پویا و هدفمندی تشکیل شده‌اند که به‌ شکل هماهنگ باهم کار کرده و نتایج مشخصی را تولید می‌کنند.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A6BCC7-28B9-4294-2834-16AD69BAE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69" y="3225444"/>
            <a:ext cx="2590476" cy="2590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BB95A69-F175-DE89-666B-B4DBE5F1CE26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FD72CF8B-0771-2A20-ECB3-C6E4141F3B64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AA0D592C-649A-7CE0-15D6-AC2009D8C4C3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DEB1A477-411B-FAB2-4606-47889D9CC1BF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AE6EB79E-8812-933B-A4B0-DAED1B4F07B0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56B878F9-7F19-0659-2EDD-5320E23CF386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AF07F3FB-54DF-D66F-A063-FF9689434B75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4F50AD14-254A-DD38-1BCC-7DE0BBFF076B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C79F8EE0-F046-D385-9516-8F70A8D0A40A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3FF5F92A-DFFE-3AEA-4973-58E203A8406F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EE1FA2F-0BC9-FE6B-A291-580537F711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ECDA237-0495-0C74-E026-F5659257351A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4D586C28-9DAD-FDD6-5A95-C1CEC684F935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8" action="ppaction://hlinksldjump"/>
            <a:extLst>
              <a:ext uri="{FF2B5EF4-FFF2-40B4-BE49-F238E27FC236}">
                <a16:creationId xmlns:a16="http://schemas.microsoft.com/office/drawing/2014/main" id="{062400A1-88B8-6710-381E-0DEBCF7F0E60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5093777"/>
      </p:ext>
    </p:extLst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روش شناسی سیستم نرم: تضاد منافع پروژه و جامعه در اندونزی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https://doi.org/10.5829/ije.2021.34.09c.08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813" y="1168400"/>
            <a:ext cx="4115786" cy="55004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5167949" y="1312775"/>
            <a:ext cx="4563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شناسایی عوامل مرتبط با تضاد منافع پروژه</a:t>
            </a:r>
            <a:endParaRPr lang="fa-IR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509636-F9E9-1DAA-EAA4-41E5A37177D7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E3A422E7-5B90-FF10-FA8B-2B98626087EE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2D2664A8-545F-C1F3-F92E-8EAAB03056A1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844DE5FA-A13A-E4AC-65F5-6F2C6FE0C426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5B7DEE2B-193D-279E-70B6-23FEA38A7410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7A1C5A5D-CAE3-E49A-EEB8-C64CA494C021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D3A44F48-712C-D2B1-23CD-2923C17C0929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6243882C-2DB2-01DC-FB78-51FE3773A56E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172AE674-2ADD-0B1C-195E-2657BC6B8DF4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B5BF9869-50ED-C6F3-688A-C0E6C94BA8F0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5918B8A-EEB9-60E4-B200-A6176A8027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358EBDA-10FB-BD50-B27A-E663B6BAC504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1DD6E767-659F-F872-9804-94D0DEB06CE1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D4A316C7-A7E4-0928-A925-907A6E0B3BAF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7954003"/>
      </p:ext>
    </p:extLst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روش شناسی سیستم نرم: تضاد منافع پروژه و جامعه در اندونزی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https://doi.org/10.5829/ije.2021.34.09c.08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012" y="2064590"/>
            <a:ext cx="8214788" cy="46023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3420533" y="1312775"/>
            <a:ext cx="6311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ارائه تصویر غنی از چگونگی بروز منافع و تضاد منافع در پروژه</a:t>
            </a:r>
            <a:endParaRPr lang="fa-IR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DE7ADF-6F0B-1404-2C4F-30B8E3279B4D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0A345ECD-7025-0967-BD4D-A73E63912BC4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F990B35C-5F40-B5F6-B763-6DF2EDB191BA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78FB3818-8AF7-007A-4EEE-A1B32D2BC8D2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F6FB73B2-8E3D-CE66-703C-7B19C68FBE67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C5952E89-B812-AC61-3C0F-08C9249AD16C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C4F6DFE7-6D60-C303-B43A-29626C6C1D7C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0AC18CFB-2011-C097-1EB9-076B8CA9FC22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503A8035-B2EB-736A-E2CC-4062148E3B99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3FA2C0E0-5348-B2DE-2B42-1826335C2FB2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1FF1BF8-BB81-721B-9987-32EBEEE594E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45E1217-D1D3-563D-3099-A0F8220C27F4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D35B557D-8C88-7381-FECC-2256591822F1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96B13A70-A62B-0314-4274-51F2DAC66FD2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2119138"/>
      </p:ext>
    </p:extLst>
  </p:cSld>
  <p:clrMapOvr>
    <a:masterClrMapping/>
  </p:clrMapOvr>
  <p:transition spd="med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روش شناسی سیستم نرم: تضاد منافع پروژه و جامعه در اندونزی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00000"/>
              </a:lnSpc>
            </a:pPr>
            <a:r>
              <a:rPr lang="en-US" sz="1800" b="1" dirty="0">
                <a:solidFill>
                  <a:srgbClr val="0070C0"/>
                </a:solidFill>
                <a:cs typeface="B Nazanin" panose="00000400000000000000" pitchFamily="2" charset="-78"/>
              </a:rPr>
              <a:t>https://doi.org/10.5829/ije.2021.34.09c.08</a:t>
            </a:r>
            <a:endParaRPr lang="fa-IR" sz="1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F5F9D8-0EFF-7DA2-67F4-F897BE82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3079" y="2336800"/>
            <a:ext cx="8214788" cy="39482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025EEB-9C50-3281-6E6C-85EC1BED395D}"/>
              </a:ext>
            </a:extLst>
          </p:cNvPr>
          <p:cNvSpPr txBox="1"/>
          <p:nvPr/>
        </p:nvSpPr>
        <p:spPr>
          <a:xfrm>
            <a:off x="2565401" y="1312775"/>
            <a:ext cx="7166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ارائه مدل عوامل موثر بر تعارض منافع اجتماعی در پروژه‌ها</a:t>
            </a:r>
            <a:endParaRPr lang="fa-IR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1E68BA-6A99-38EF-8838-04686BDD1E80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1AC31C2E-9BC2-C5EF-B859-E7D94D04FA60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D19814C6-06D8-6E1D-7A12-586E88F78317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073F8055-2043-E458-AB1D-BF44E03FE284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535810FB-C0BF-722A-1708-FD734F706D05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9D06980D-4C05-D2A7-941F-8722A64CB6A8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389F6D59-A272-650A-A684-E830455D3213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E3240305-9271-24C4-9FD8-07CD9969AE28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6D6D1B3B-E3E2-E10B-331C-9C40CE751C40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1" action="ppaction://hlinksldjump"/>
            <a:extLst>
              <a:ext uri="{FF2B5EF4-FFF2-40B4-BE49-F238E27FC236}">
                <a16:creationId xmlns:a16="http://schemas.microsoft.com/office/drawing/2014/main" id="{0E766978-AED8-FA98-B511-83DF61F84CE5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B7F114B-94C8-0711-325E-156513E71F4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C0D8838-A7B4-F036-3FC1-F7DCDE6AE2D2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23E843F6-63B3-B0D1-B4ED-06098195020F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8" action="ppaction://hlinksldjump"/>
            <a:extLst>
              <a:ext uri="{FF2B5EF4-FFF2-40B4-BE49-F238E27FC236}">
                <a16:creationId xmlns:a16="http://schemas.microsoft.com/office/drawing/2014/main" id="{25A7B0C5-A14D-D19B-FA91-8F5A9F1921C1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420239"/>
      </p:ext>
    </p:extLst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خودآزمایی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طرح مسئله :</a:t>
            </a:r>
          </a:p>
          <a:p>
            <a:pPr algn="just" rtl="1">
              <a:lnSpc>
                <a:spcPct val="100000"/>
              </a:lnSpc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دانشگاه ها و موسسات آموزش عالی </a:t>
            </a:r>
            <a:r>
              <a:rPr lang="fa-IR" b="1" dirty="0">
                <a:cs typeface="B Nazanin" panose="00000400000000000000" pitchFamily="2" charset="-78"/>
              </a:rPr>
              <a:t>به عنوان بالاترین مرکز اندیشه ورزی و تولید علم جامعه محسوب شده و با حضور و فعاليت انديشمندانه متفکران، محققان، دانش پژوهان و دانشجويان در اعتلای علمی و جهت بخشیدن به حرکتهای فکری، اعتقادی و... جامعه نقش اساسی دارند. دانشگاه ها به منظور انجام وظایف خطیر و پویایی و ارتقاي خود نیازمند الگو و ابزار مناسب برای ارزیابی و اطمینان کیفی از روند برنامه ها و فرآیندهای مربوط و کارآیی و اثربخشی دانش آموختگان در بازار مشاغل می باشند.</a:t>
            </a:r>
          </a:p>
          <a:p>
            <a:pPr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نظام آموزش عالی کشور باید با برنامه ریزی دقیق در امر آموزشی، پژوهشی و تربيت نيروي انساني، برای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افزایش بهره وری </a:t>
            </a:r>
            <a:r>
              <a:rPr lang="fa-IR" b="1" dirty="0">
                <a:cs typeface="B Nazanin" panose="00000400000000000000" pitchFamily="2" charset="-78"/>
              </a:rPr>
              <a:t>و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بهینه از سرمایه </a:t>
            </a:r>
            <a:r>
              <a:rPr lang="fa-IR" b="1" dirty="0">
                <a:cs typeface="B Nazanin" panose="00000400000000000000" pitchFamily="2" charset="-78"/>
              </a:rPr>
              <a:t>های موجود در کشور تلاش نموده و بيش از پيش نويد دهنده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شکوفايي و اقتدار علمي و فرهنگي </a:t>
            </a:r>
            <a:r>
              <a:rPr lang="fa-IR" b="1" dirty="0">
                <a:cs typeface="B Nazanin" panose="00000400000000000000" pitchFamily="2" charset="-78"/>
              </a:rPr>
              <a:t>جامعه باشد. دانشگاه برای حفظ پویایی خود نیازمند برنامه ریزی توسعه ای و راهبردی، بهبود فرآیندها و روش ها و کنترل مستمر کیفیت است. تحقق هر يک از امور و فرايندهاي مذکور همراه با برنامه ريزي دقیق، نيازمند اطلاعات واقعی، دقيق، مرتبط و بروز می باشد. بر اين اساس،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عدم تناسب بين نيازمندي هاي بازار کار و تربیت نیروی انسانی متخصص </a:t>
            </a:r>
            <a:r>
              <a:rPr lang="fa-IR" b="1" dirty="0">
                <a:cs typeface="B Nazanin" panose="00000400000000000000" pitchFamily="2" charset="-78"/>
              </a:rPr>
              <a:t>در دانشگاه ها و همچنین کیفیت پایین آموزش در برخی از مراکز آموزش عالی، موجب اتلاف سرمایه های کشور و بیکاری نیروی انسانی متخصص در جامعه شده است.</a:t>
            </a:r>
          </a:p>
          <a:p>
            <a:pPr algn="just" rtl="1">
              <a:lnSpc>
                <a:spcPct val="100000"/>
              </a:lnSpc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با به کارگيري</a:t>
            </a:r>
            <a:r>
              <a:rPr lang="en-US" b="1" dirty="0">
                <a:solidFill>
                  <a:srgbClr val="0070C0"/>
                </a:solidFill>
                <a:cs typeface="B Nazanin" panose="00000400000000000000" pitchFamily="2" charset="-78"/>
              </a:rPr>
              <a:t>SSM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 پيشنهاداتي را براي حل اين مشکل ارائه دهيد.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DD2811-0187-6312-9CC4-7BBE3703DF29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9BD60CF5-DD9C-2AAC-C33D-41EC9CA70E5C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4643179D-5553-91D6-6FCF-A340725C8D9A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D22A0406-366A-8D9F-9D7A-0A21BA133D01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7A08AAB1-7334-41E2-3359-5D206628C3FA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C2D70A50-29FF-D47C-63B9-419B7116287A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451FCCFA-0158-4F80-50AA-0D3FF884DE51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7DF4EDDE-CAA7-F005-2410-38F11D2B5B09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907CEE90-1B3D-603D-6D9E-5E3ED6B36EF4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E0DBB438-4D00-776E-D6F4-112D14E39014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6BC6844-91E1-9E6D-5184-0193BEBB8BC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33A5643-30D6-8110-0F95-07564BB2EA29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12" action="ppaction://hlinksldjump"/>
            <a:extLst>
              <a:ext uri="{FF2B5EF4-FFF2-40B4-BE49-F238E27FC236}">
                <a16:creationId xmlns:a16="http://schemas.microsoft.com/office/drawing/2014/main" id="{0549D071-0458-28B1-8178-70EBAD94F155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7" action="ppaction://hlinksldjump"/>
            <a:extLst>
              <a:ext uri="{FF2B5EF4-FFF2-40B4-BE49-F238E27FC236}">
                <a16:creationId xmlns:a16="http://schemas.microsoft.com/office/drawing/2014/main" id="{A79E7428-ABAF-3046-A27F-4FF7E73D3B84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4586085"/>
      </p:ext>
    </p:extLst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خودآزمایی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نگاشت</a:t>
            </a:r>
          </a:p>
          <a:p>
            <a:pPr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تصویر غنی</a:t>
            </a:r>
            <a:endParaRPr lang="fa-IR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C66931-4E93-7BB8-327D-D9146A793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63" y="743911"/>
            <a:ext cx="8152042" cy="621929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24F0988-70C4-05FA-BE80-3960DC5F9B91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2F923BAE-F56F-19EA-53A3-F34128FD3A27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0CBF2939-A360-B2A9-AD0D-2F368FA40A69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1908699F-8254-F4F5-C53E-2C7ED44B2EE4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F35344B3-9791-A683-5033-D57BDDB9B331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83261A02-BBAC-40C1-77A5-2D3DD010EF11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57BC303D-B7C0-DEF5-2942-9AC59BB70565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DAF207C1-E7DC-D98A-07BD-95A18932D1C3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1BE1BCFE-7EBB-1AE8-AB70-E28454F9AAC9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A27C811D-3479-4B0C-64C1-5EAFCCCBEAD6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5F24F5F-AAB0-600B-9A71-598ED818CB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B599C1F8-4870-616E-0A24-B83C76D1CEA5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13" action="ppaction://hlinksldjump"/>
            <a:extLst>
              <a:ext uri="{FF2B5EF4-FFF2-40B4-BE49-F238E27FC236}">
                <a16:creationId xmlns:a16="http://schemas.microsoft.com/office/drawing/2014/main" id="{2167CDF2-B2D5-BEF4-26DE-BBF069151A2F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8" action="ppaction://hlinksldjump"/>
            <a:extLst>
              <a:ext uri="{FF2B5EF4-FFF2-40B4-BE49-F238E27FC236}">
                <a16:creationId xmlns:a16="http://schemas.microsoft.com/office/drawing/2014/main" id="{FC34D708-61DB-F3A3-93E7-EA3A9B3D54E4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1289883"/>
      </p:ext>
    </p:extLst>
  </p:cSld>
  <p:clrMapOvr>
    <a:masterClrMapping/>
  </p:clrMapOvr>
  <p:transition spd="med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خودآزمایی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تعاريف بنيادين: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en-US" sz="2400" b="1" dirty="0">
                <a:cs typeface="B Nazanin" panose="00000400000000000000" pitchFamily="2" charset="-78"/>
              </a:rPr>
              <a:t>C</a:t>
            </a:r>
            <a:r>
              <a:rPr lang="fa-IR" sz="2400" b="1" dirty="0">
                <a:cs typeface="B Nazanin" panose="00000400000000000000" pitchFamily="2" charset="-78"/>
              </a:rPr>
              <a:t>: متفکران،جامعه، تامین کنندگان، محققان، دانش پژوهان و دانشجويان به عنوان مشتري شناخته ميشوند.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en-US" sz="2400" b="1" dirty="0">
                <a:cs typeface="B Nazanin" panose="00000400000000000000" pitchFamily="2" charset="-78"/>
              </a:rPr>
              <a:t>A</a:t>
            </a:r>
            <a:r>
              <a:rPr lang="fa-IR" sz="2400" b="1" dirty="0">
                <a:cs typeface="B Nazanin" panose="00000400000000000000" pitchFamily="2" charset="-78"/>
              </a:rPr>
              <a:t>: وزارت عتف، وزارت آموزش و پروزش، کارمندان و کارکنان دانشگاه بازيگران اين سيستم هستند.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en-US" sz="2400" b="1" dirty="0">
                <a:cs typeface="B Nazanin" panose="00000400000000000000" pitchFamily="2" charset="-78"/>
              </a:rPr>
              <a:t>T</a:t>
            </a:r>
            <a:r>
              <a:rPr lang="fa-IR" sz="2400" b="1" dirty="0">
                <a:cs typeface="B Nazanin" panose="00000400000000000000" pitchFamily="2" charset="-78"/>
              </a:rPr>
              <a:t>: فرايند تبديل در اين سيستم اعتلاي علمي دانشجويان منطبق با نيازمندي بازار کار است.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en-US" sz="2400" b="1" dirty="0">
                <a:cs typeface="B Nazanin" panose="00000400000000000000" pitchFamily="2" charset="-78"/>
              </a:rPr>
              <a:t>W</a:t>
            </a:r>
            <a:r>
              <a:rPr lang="fa-IR" sz="2400" b="1" dirty="0">
                <a:cs typeface="B Nazanin" panose="00000400000000000000" pitchFamily="2" charset="-78"/>
              </a:rPr>
              <a:t>: بينش کلي : الگو و ابزار مناسب براي ارزيابي و اطمينان کيفي از روند برنامه ها موجب تحقق اهداف وظايف دانشگاه ها مي‌شود.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en-US" sz="2400" b="1" dirty="0">
                <a:cs typeface="B Nazanin" panose="00000400000000000000" pitchFamily="2" charset="-78"/>
              </a:rPr>
              <a:t>O</a:t>
            </a:r>
            <a:r>
              <a:rPr lang="fa-IR" sz="2400" b="1" dirty="0">
                <a:cs typeface="B Nazanin" panose="00000400000000000000" pitchFamily="2" charset="-78"/>
              </a:rPr>
              <a:t>: وزارت عتف و آموزش و پرورش، به عنوان مالک اين سيستم شناخته ميشوند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en-US" sz="2400" b="1" dirty="0">
                <a:cs typeface="B Nazanin" panose="00000400000000000000" pitchFamily="2" charset="-78"/>
              </a:rPr>
              <a:t>E</a:t>
            </a:r>
            <a:r>
              <a:rPr lang="fa-IR" sz="2400" b="1" dirty="0">
                <a:cs typeface="B Nazanin" panose="00000400000000000000" pitchFamily="2" charset="-78"/>
              </a:rPr>
              <a:t>: محدوديت محيطي: منابع مالی، بروکراسی سازمانی، قوانین بین المللی.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5051E5-F6B0-5A00-FC22-D71E82305F1C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35E87916-4BCA-DBD8-68D9-487976FA906F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BFAB8284-62A2-7B4D-1E52-F8DA8254ABF1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CDE3AFF7-DCDC-D60B-0392-66ED76093BDB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05E76E87-3296-A8DD-CD67-035586F5F3A1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297FE31B-4845-DDFA-44CB-AC8FDF92CBD6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1051610A-464B-8FDB-CD5A-A5FDE32F8B19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A51355A4-411D-B9C0-56AA-132F321CC241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87493C75-D3BF-14C3-CF22-21A0C4F7431E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9475263B-8B1D-B5F6-81F5-CF0C76FD7F90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0F4CDE9-F099-FB6B-BED0-1D3894FE97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FA2F6F4-49F0-71CB-0D05-CFADF91801C6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12" action="ppaction://hlinksldjump"/>
            <a:extLst>
              <a:ext uri="{FF2B5EF4-FFF2-40B4-BE49-F238E27FC236}">
                <a16:creationId xmlns:a16="http://schemas.microsoft.com/office/drawing/2014/main" id="{9DF077C7-1828-09E5-1311-CC4EBF585982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7" action="ppaction://hlinksldjump"/>
            <a:extLst>
              <a:ext uri="{FF2B5EF4-FFF2-40B4-BE49-F238E27FC236}">
                <a16:creationId xmlns:a16="http://schemas.microsoft.com/office/drawing/2014/main" id="{B94CE586-58EF-10C0-4084-8E87FB206716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8651130"/>
      </p:ext>
    </p:extLst>
  </p:cSld>
  <p:clrMapOvr>
    <a:masterClrMapping/>
  </p:clrMapOvr>
  <p:transition spd="med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خودآزمایی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مدل مفهومی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12D601-EA68-C779-B411-5FBA9E30A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281" y="1249691"/>
            <a:ext cx="9554547" cy="49055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73CDC2-4E12-E68C-88B8-D4EAA4F5C22E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435AA899-9A13-3F11-17A1-639952DCAD28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A3F2FEBB-E73B-D461-BD93-E239794FC6FA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816269EA-C363-1B17-EA35-398A9C616F2D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A9439763-2C64-94E4-520D-68921C044341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95CC180A-C5B4-0D6F-F0C8-4E294FC3BEE5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C0340900-3B27-A50D-92C4-FDBCA079D4EC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685FA1F5-7661-364E-8A61-F59A6BABE3CC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7D0441A1-86AA-606E-B59C-BCA7A8E038B7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B06DE6FC-5006-93BA-F30E-5E46E7A6F216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D762539-DBB4-27F7-ED14-8F402795BA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B1BDF84-71E6-F2CB-AD5F-A6044E51B839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13" action="ppaction://hlinksldjump"/>
            <a:extLst>
              <a:ext uri="{FF2B5EF4-FFF2-40B4-BE49-F238E27FC236}">
                <a16:creationId xmlns:a16="http://schemas.microsoft.com/office/drawing/2014/main" id="{BBDECE76-E337-1CE0-8041-03DB0F287052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8" action="ppaction://hlinksldjump"/>
            <a:extLst>
              <a:ext uri="{FF2B5EF4-FFF2-40B4-BE49-F238E27FC236}">
                <a16:creationId xmlns:a16="http://schemas.microsoft.com/office/drawing/2014/main" id="{CC0770B8-C206-59B4-1F63-6D7EC1D35948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1740519"/>
      </p:ext>
    </p:extLst>
  </p:cSld>
  <p:clrMapOvr>
    <a:masterClrMapping/>
  </p:clrMapOvr>
  <p:transition spd="med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3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خودآزمایی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846667"/>
            <a:ext cx="9554547" cy="58033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مقايسه مدل توسعه داده شده با دنياي واقعي: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برای هر فعالیت در مدل مفهومی سؤالات زیر مطرح می شود: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 آیا این اتقاق در دنیای واقعی رخ می دهد؟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 چگونه؟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 با چه معیارهايی ارزیابی می شود؟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 آیا این موضوع در موقعیت فعلی، یک مسئله است؟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تدوین برنامه تغییرات: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  معافیت های مالیاتی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 امریه سربازی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 دوره های آموزشی کوتاه مدت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حمایت از طرح های کارآفرینی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81EC63-5050-918A-A0DA-A47EF657D959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41DC2618-45AE-0A98-F08E-31E070B7A11C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E29A8267-4163-7746-9B69-2EF0B167765B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654A3FE5-E7AB-9171-73F9-19DAF44FD4D4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6519A1B5-BC71-EF06-241E-2C8C93D126B1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F40AFE48-5849-A224-559E-44EF3F17EA07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348D1699-8F71-8840-573C-F1C159C505A4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54899456-198A-4E47-4B85-5757C73A1146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D07ED3BD-0F80-C95D-6A96-80FF81177D4F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53179DE5-85CA-D174-0550-2BC7A3B3CB05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C934C45-2D9D-4076-082C-BEBC18D3036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C9F51F0-7D85-F345-9CAA-264D1F6D21FE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12" action="ppaction://hlinksldjump"/>
            <a:extLst>
              <a:ext uri="{FF2B5EF4-FFF2-40B4-BE49-F238E27FC236}">
                <a16:creationId xmlns:a16="http://schemas.microsoft.com/office/drawing/2014/main" id="{AFF4FFC7-39FE-7A5B-7F04-0BF750C6A853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7" action="ppaction://hlinksldjump"/>
            <a:extLst>
              <a:ext uri="{FF2B5EF4-FFF2-40B4-BE49-F238E27FC236}">
                <a16:creationId xmlns:a16="http://schemas.microsoft.com/office/drawing/2014/main" id="{1A50A492-DA76-1AEA-F6DF-8DC2E6ECEDE4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0063105"/>
      </p:ext>
    </p:extLst>
  </p:cSld>
  <p:clrMapOvr>
    <a:masterClrMapping/>
  </p:clrMapOvr>
  <p:transition spd="med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نرم افزار </a:t>
            </a:r>
            <a:r>
              <a:rPr lang="en-US" sz="4000" b="1" dirty="0"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9867"/>
            <a:ext cx="9554547" cy="56001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00000"/>
              </a:lnSpc>
            </a:pP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9588F8-6886-4E84-36EB-2E509FE99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1862375"/>
            <a:ext cx="8055428" cy="47876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96F6AB-1A89-C60A-7641-CE72970A4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64" y="1007533"/>
            <a:ext cx="1168400" cy="116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E87B6BD-68B8-0453-A0D3-1E9C46945C26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867F222F-D878-DFE8-5946-7669183E8956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708093EB-9868-5CFF-C18F-3F1E020EDE91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E81265AC-7D5C-9D22-45DC-66183EE1CCAD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B63F7348-2505-BBEB-0843-49F4F1019949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82E52EEF-F296-FCB2-E3EB-21BAA7A3E2C0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42799067-03E4-3822-7BFF-9F72D76A4DCA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290F800F-1C94-B294-F301-BEEA649EB37E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7704A7FB-B83B-7A83-B3F5-727E40186785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2" action="ppaction://hlinksldjump"/>
            <a:extLst>
              <a:ext uri="{FF2B5EF4-FFF2-40B4-BE49-F238E27FC236}">
                <a16:creationId xmlns:a16="http://schemas.microsoft.com/office/drawing/2014/main" id="{B3B1475F-6C7A-E81B-1614-E12282D7D4A6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37329E7-D18E-6FBE-CF50-18C019C937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7B2DA90-DCAE-3D31-2912-8D9843A6A044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4" action="ppaction://hlinksldjump"/>
            <a:extLst>
              <a:ext uri="{FF2B5EF4-FFF2-40B4-BE49-F238E27FC236}">
                <a16:creationId xmlns:a16="http://schemas.microsoft.com/office/drawing/2014/main" id="{3C9707A8-1E25-D108-4B27-B8201BCE679A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9" action="ppaction://hlinksldjump"/>
            <a:extLst>
              <a:ext uri="{FF2B5EF4-FFF2-40B4-BE49-F238E27FC236}">
                <a16:creationId xmlns:a16="http://schemas.microsoft.com/office/drawing/2014/main" id="{854946B2-AEE3-312D-FB07-79858B8C0179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6842690"/>
      </p:ext>
    </p:extLst>
  </p:cSld>
  <p:clrMapOvr>
    <a:masterClrMapping/>
  </p:clrMapOvr>
  <p:transition spd="med">
    <p:pull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نرم افزار </a:t>
            </a:r>
            <a:r>
              <a:rPr lang="en-US" sz="4000" b="1" dirty="0" err="1">
                <a:cs typeface="B Nazanin" panose="00000400000000000000" pitchFamily="2" charset="-78"/>
              </a:rPr>
              <a:t>EdrawMax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9867"/>
            <a:ext cx="9554547" cy="56001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00000"/>
              </a:lnSpc>
            </a:pP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9588F8-6886-4E84-36EB-2E509FE99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6400" y="1710228"/>
            <a:ext cx="8055428" cy="42794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96F6AB-1A89-C60A-7641-CE72970A4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964" y="1007533"/>
            <a:ext cx="1168400" cy="116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7CF17E-622D-5CBC-CA26-71189AFEE3B2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03CDAC70-1833-46B1-C0FE-E5640ECD17F0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1B06FD6E-217A-0FA1-B000-B63423F55664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897249FB-B093-DB12-C610-41F814EA8E5B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0C53DC08-FC0F-8734-2B73-C96D1184B92C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3F8D7BF4-F9B6-FD8D-BB1B-6730BB5FCFE2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2B4AC90B-91FC-BC29-B7B5-7EE6AE7B4630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51B06590-AA39-700C-6BEA-040AEEA5D8DB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A7C55095-ACDF-4AD8-AD77-02C355A7B74B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tx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2" action="ppaction://hlinksldjump"/>
            <a:extLst>
              <a:ext uri="{FF2B5EF4-FFF2-40B4-BE49-F238E27FC236}">
                <a16:creationId xmlns:a16="http://schemas.microsoft.com/office/drawing/2014/main" id="{27E0D6E4-A68A-AAE6-9CF6-094D4D5B75A1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D7C02CB-FE54-C8E8-61BD-7B76EB8A87C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5220048-6E0C-165D-1E0C-A7FD076AF0B0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4" action="ppaction://hlinksldjump"/>
            <a:extLst>
              <a:ext uri="{FF2B5EF4-FFF2-40B4-BE49-F238E27FC236}">
                <a16:creationId xmlns:a16="http://schemas.microsoft.com/office/drawing/2014/main" id="{D4082BD4-6A11-9CA1-7843-EF058D52626C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9" action="ppaction://hlinksldjump"/>
            <a:extLst>
              <a:ext uri="{FF2B5EF4-FFF2-40B4-BE49-F238E27FC236}">
                <a16:creationId xmlns:a16="http://schemas.microsoft.com/office/drawing/2014/main" id="{5611FAA3-DFD6-203C-F9DE-EDC90133C117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009473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استفاده از </a:t>
            </a:r>
            <a:r>
              <a:rPr lang="en-US" sz="4000" b="1" dirty="0"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92200"/>
            <a:ext cx="9554547" cy="55578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dirty="0">
                <a:cs typeface="B Nazanin" panose="00000400000000000000" pitchFamily="2" charset="-78"/>
              </a:rPr>
              <a:t>مسائل جهان واقعی معمولا دارای روابط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غیرخطی</a:t>
            </a:r>
            <a:r>
              <a:rPr lang="fa-IR" dirty="0">
                <a:cs typeface="B Nazanin" panose="00000400000000000000" pitchFamily="2" charset="-78"/>
              </a:rPr>
              <a:t> هستند که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به ‌خوبی تعریف نشده‌اند</a:t>
            </a:r>
            <a:r>
              <a:rPr lang="fa-IR" dirty="0">
                <a:cs typeface="B Nazanin" panose="00000400000000000000" pitchFamily="2" charset="-78"/>
              </a:rPr>
              <a:t>. 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غیرخطی: خروجی متناسب با ورودی نیست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مبهم: کشف نشده و معمولا چند وجهی</a:t>
            </a:r>
          </a:p>
          <a:p>
            <a:pPr algn="just" rtl="1"/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← </a:t>
            </a:r>
            <a:r>
              <a:rPr lang="fa-I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70C0"/>
                </a:solidFill>
                <a:cs typeface="B Nazanin" panose="00000400000000000000" pitchFamily="2" charset="-78"/>
              </a:rPr>
              <a:t>درنتیجه، فعالیت‌های</a:t>
            </a:r>
            <a:r>
              <a:rPr lang="en-US" dirty="0">
                <a:solidFill>
                  <a:srgbClr val="0070C0"/>
                </a:solidFill>
                <a:cs typeface="B Nazanin" panose="00000400000000000000" pitchFamily="2" charset="-78"/>
              </a:rPr>
              <a:t>SSM </a:t>
            </a:r>
            <a:r>
              <a:rPr lang="fa-IR" dirty="0">
                <a:solidFill>
                  <a:srgbClr val="0070C0"/>
                </a:solidFill>
                <a:cs typeface="B Nazanin" panose="00000400000000000000" pitchFamily="2" charset="-78"/>
              </a:rPr>
              <a:t> نیز غیرخطی بوده و به‌خوبی تعریف نشده‌اند.</a:t>
            </a:r>
          </a:p>
          <a:p>
            <a:pPr algn="just" rtl="1"/>
            <a:endParaRPr lang="fa-IR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مانند بهبود تجربه رانندگی خودرو:</a:t>
            </a:r>
          </a:p>
          <a:p>
            <a:pPr algn="just" rtl="1"/>
            <a:r>
              <a:rPr lang="fa-IR" dirty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rPr>
              <a:t>شامل عوامل پیچیده و متغیر فرهنگی، جنسیتی، قانونی، طراحی، ساخت و... می‌باشد.</a:t>
            </a:r>
            <a:endParaRPr lang="en-US" dirty="0">
              <a:solidFill>
                <a:schemeClr val="accent6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61CDAA-23D0-D3CC-873D-390E5BE7C2B7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0334562F-E8B7-952B-359D-E1BFD0E7C260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740DC81C-ED49-F3AA-B619-EAF69210F728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B0D95ABE-542B-ECF6-D52A-7E3881B40BC8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013D6AA9-080A-3FC0-AD09-D6C1A569AFFB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36BFE825-FA99-BF8A-4C96-E504134CF49E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37F1FD4C-1D52-A880-D785-1DBC7448CC95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EDF6342D-E2AF-FC74-6400-14BFEF688738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E247E78F-4509-3A2A-3CEC-E0D9BB13F843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26BCA92F-EADE-4A8E-5B96-D79626913D43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1B016C1-FA26-C65E-FEBC-A704CAAB397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FFCF9A1-37EF-AD92-B190-497F82137110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12" action="ppaction://hlinksldjump"/>
            <a:extLst>
              <a:ext uri="{FF2B5EF4-FFF2-40B4-BE49-F238E27FC236}">
                <a16:creationId xmlns:a16="http://schemas.microsoft.com/office/drawing/2014/main" id="{A1E9C0AC-B386-C86C-CEF5-6CE6B7A2D00B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7" action="ppaction://hlinksldjump"/>
            <a:extLst>
              <a:ext uri="{FF2B5EF4-FFF2-40B4-BE49-F238E27FC236}">
                <a16:creationId xmlns:a16="http://schemas.microsoft.com/office/drawing/2014/main" id="{E8C60F79-84C7-3D7D-2171-06D66955D137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8128702"/>
      </p:ext>
    </p:extLst>
  </p:cSld>
  <p:clrMapOvr>
    <a:masterClrMapping/>
  </p:clrMapOvr>
  <p:transition spd="med">
    <p:pul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پارادایم شیفت </a:t>
            </a:r>
            <a:r>
              <a:rPr lang="fa-IR" sz="4000" b="1" dirty="0">
                <a:cs typeface="B Nazanin" panose="00000400000000000000" pitchFamily="2" charset="-78"/>
              </a:rPr>
              <a:t>در انقلاب صنعتی با </a:t>
            </a: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اولیور تویست</a:t>
            </a:r>
            <a:endParaRPr lang="en-US" sz="40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9867"/>
            <a:ext cx="9554547" cy="56001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lnSpc>
                <a:spcPct val="100000"/>
              </a:lnSpc>
              <a:spcBef>
                <a:spcPts val="0"/>
              </a:spcBef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Revolution through Oliver Twist</a:t>
            </a:r>
            <a:endParaRPr lang="fa-IR" sz="2800" b="1" dirty="0">
              <a:solidFill>
                <a:schemeClr val="accent2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rtl="1">
              <a:lnSpc>
                <a:spcPct val="100000"/>
              </a:lnSpc>
              <a:spcBef>
                <a:spcPts val="0"/>
              </a:spcBef>
            </a:pPr>
            <a:r>
              <a:rPr lang="fa-IR" b="1" dirty="0">
                <a:cs typeface="B Nazanin" panose="00000400000000000000" pitchFamily="2" charset="-78"/>
              </a:rPr>
              <a:t>اثر چارلز دیکنز</a:t>
            </a:r>
          </a:p>
          <a:p>
            <a:pPr rtl="1">
              <a:lnSpc>
                <a:spcPct val="100000"/>
              </a:lnSpc>
              <a:spcBef>
                <a:spcPts val="0"/>
              </a:spcBef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  <a:hlinkClick r:id="rId2"/>
              </a:rPr>
              <a:t>https://baos.pub/the-analysis-of-industrial-revolution-through-oliver-twist-by-charles-dickens-c9dadaba6a66</a:t>
            </a:r>
            <a:endParaRPr lang="fa-I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rtl="1">
              <a:lnSpc>
                <a:spcPct val="100000"/>
              </a:lnSpc>
              <a:spcBef>
                <a:spcPts val="0"/>
              </a:spcBef>
            </a:pP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rtl="1">
              <a:lnSpc>
                <a:spcPct val="100000"/>
              </a:lnSpc>
              <a:spcBef>
                <a:spcPts val="0"/>
              </a:spcBef>
            </a:pPr>
            <a:endParaRPr lang="fa-IR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D50C8C3-7637-F461-B6FB-4ADA0C14F44B}"/>
              </a:ext>
            </a:extLst>
          </p:cNvPr>
          <p:cNvSpPr/>
          <p:nvPr/>
        </p:nvSpPr>
        <p:spPr>
          <a:xfrm>
            <a:off x="4224864" y="2967086"/>
            <a:ext cx="2277534" cy="65144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انقلاب صنعتی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1DC38320-2EAB-7544-66B4-1872D3867007}"/>
              </a:ext>
            </a:extLst>
          </p:cNvPr>
          <p:cNvSpPr/>
          <p:nvPr/>
        </p:nvSpPr>
        <p:spPr>
          <a:xfrm>
            <a:off x="418576" y="2419483"/>
            <a:ext cx="3463386" cy="529341"/>
          </a:xfrm>
          <a:prstGeom prst="wedgeRoundRectCallout">
            <a:avLst>
              <a:gd name="adj1" fmla="val 60954"/>
              <a:gd name="adj2" fmla="val 48104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 b="1" dirty="0">
              <a:cs typeface="B Nazanin" panose="00000400000000000000" pitchFamily="2" charset="-78"/>
            </a:endParaRPr>
          </a:p>
          <a:p>
            <a:pPr algn="ctr"/>
            <a:r>
              <a:rPr lang="fa-IR" sz="2000" b="1" dirty="0">
                <a:cs typeface="B Nazanin" panose="00000400000000000000" pitchFamily="2" charset="-78"/>
              </a:rPr>
              <a:t>زمینه‌های شکل گیری انقلاب صنعتی</a:t>
            </a:r>
          </a:p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59262F2-A7D4-341F-1F80-81150CF5FC19}"/>
              </a:ext>
            </a:extLst>
          </p:cNvPr>
          <p:cNvSpPr/>
          <p:nvPr/>
        </p:nvSpPr>
        <p:spPr>
          <a:xfrm>
            <a:off x="552447" y="4127764"/>
            <a:ext cx="2827867" cy="694267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تاسیس کارخانه ها</a:t>
            </a:r>
          </a:p>
          <a:p>
            <a:pPr algn="ctr"/>
            <a:r>
              <a:rPr lang="fa-IR" b="1" dirty="0">
                <a:latin typeface="Calibri" panose="020F0502020204030204" pitchFamily="34" charset="0"/>
                <a:cs typeface="B Nazanin" panose="00000400000000000000" pitchFamily="2" charset="-78"/>
              </a:rPr>
              <a:t>(صنایع نساجی)</a:t>
            </a:r>
            <a:endParaRPr lang="en-US" b="1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E59E8D5-724A-FD08-744D-695D6450D629}"/>
              </a:ext>
            </a:extLst>
          </p:cNvPr>
          <p:cNvSpPr/>
          <p:nvPr/>
        </p:nvSpPr>
        <p:spPr>
          <a:xfrm>
            <a:off x="2118786" y="5331266"/>
            <a:ext cx="2438398" cy="694267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بهبود کشاورزی</a:t>
            </a:r>
            <a:endParaRPr lang="fa-IR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ctr"/>
            <a:r>
              <a:rPr lang="fa-IR" b="1" dirty="0">
                <a:latin typeface="Calibri" panose="020F0502020204030204" pitchFamily="34" charset="0"/>
                <a:cs typeface="B Nazanin" panose="00000400000000000000" pitchFamily="2" charset="-78"/>
              </a:rPr>
              <a:t>(خیش سنگین و اسب)</a:t>
            </a:r>
            <a:endParaRPr lang="en-US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D6BAC68-4B33-290C-9F0C-3B44B795E597}"/>
              </a:ext>
            </a:extLst>
          </p:cNvPr>
          <p:cNvSpPr/>
          <p:nvPr/>
        </p:nvSpPr>
        <p:spPr>
          <a:xfrm>
            <a:off x="4806000" y="5412316"/>
            <a:ext cx="1938866" cy="694267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واکسیناسیون آبله </a:t>
            </a:r>
            <a:endParaRPr lang="en-US" b="1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C08B214-845F-2F2E-794F-39FF25B90EDB}"/>
              </a:ext>
            </a:extLst>
          </p:cNvPr>
          <p:cNvSpPr/>
          <p:nvPr/>
        </p:nvSpPr>
        <p:spPr>
          <a:xfrm>
            <a:off x="7393517" y="3806871"/>
            <a:ext cx="1811866" cy="694267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اختراع موتور بخار</a:t>
            </a:r>
            <a:endParaRPr lang="en-US" b="1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659EE3F-C309-D712-2AD7-5CF78CF8849E}"/>
              </a:ext>
            </a:extLst>
          </p:cNvPr>
          <p:cNvSpPr/>
          <p:nvPr/>
        </p:nvSpPr>
        <p:spPr>
          <a:xfrm>
            <a:off x="6929967" y="4928262"/>
            <a:ext cx="2129365" cy="694267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latin typeface="Calibri" panose="020F0502020204030204" pitchFamily="34" charset="0"/>
                <a:cs typeface="B Nazanin" panose="00000400000000000000" pitchFamily="2" charset="-78"/>
              </a:rPr>
              <a:t>ایجاد و توسعه راه آهن</a:t>
            </a:r>
            <a:endParaRPr lang="en-US" b="1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A31386E-F5CC-75A7-A18D-C09B1E4CD155}"/>
              </a:ext>
            </a:extLst>
          </p:cNvPr>
          <p:cNvCxnSpPr>
            <a:cxnSpLocks/>
            <a:stCxn id="12" idx="1"/>
            <a:endCxn id="3" idx="2"/>
          </p:cNvCxnSpPr>
          <p:nvPr/>
        </p:nvCxnSpPr>
        <p:spPr>
          <a:xfrm flipH="1" flipV="1">
            <a:off x="5363631" y="3618529"/>
            <a:ext cx="2029886" cy="535476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6F08EFF-A146-3937-2362-CF9650B2B487}"/>
              </a:ext>
            </a:extLst>
          </p:cNvPr>
          <p:cNvCxnSpPr>
            <a:cxnSpLocks/>
            <a:stCxn id="13" idx="1"/>
            <a:endCxn id="3" idx="2"/>
          </p:cNvCxnSpPr>
          <p:nvPr/>
        </p:nvCxnSpPr>
        <p:spPr>
          <a:xfrm flipH="1" flipV="1">
            <a:off x="5363631" y="3618529"/>
            <a:ext cx="1566336" cy="1656867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AED0636-6233-FAAE-9CA7-5FA63447A4D8}"/>
              </a:ext>
            </a:extLst>
          </p:cNvPr>
          <p:cNvCxnSpPr>
            <a:cxnSpLocks/>
            <a:stCxn id="11" idx="0"/>
            <a:endCxn id="3" idx="2"/>
          </p:cNvCxnSpPr>
          <p:nvPr/>
        </p:nvCxnSpPr>
        <p:spPr>
          <a:xfrm flipH="1" flipV="1">
            <a:off x="5363631" y="3618529"/>
            <a:ext cx="411802" cy="1793787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018B4C5C-7646-FEAA-29F0-EE3CD8C7E7C4}"/>
              </a:ext>
            </a:extLst>
          </p:cNvPr>
          <p:cNvCxnSpPr>
            <a:cxnSpLocks/>
            <a:stCxn id="10" idx="0"/>
            <a:endCxn id="3" idx="2"/>
          </p:cNvCxnSpPr>
          <p:nvPr/>
        </p:nvCxnSpPr>
        <p:spPr>
          <a:xfrm flipV="1">
            <a:off x="3337985" y="3618529"/>
            <a:ext cx="2025646" cy="1712737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ADCDF2CA-0DC9-412F-4AB4-8875C6807EB0}"/>
              </a:ext>
            </a:extLst>
          </p:cNvPr>
          <p:cNvCxnSpPr>
            <a:cxnSpLocks/>
            <a:stCxn id="8" idx="3"/>
            <a:endCxn id="3" idx="2"/>
          </p:cNvCxnSpPr>
          <p:nvPr/>
        </p:nvCxnSpPr>
        <p:spPr>
          <a:xfrm flipV="1">
            <a:off x="3380314" y="3618529"/>
            <a:ext cx="1983317" cy="856369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67A7A1A-BA1A-4734-CB04-BB6564385173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:a16="http://schemas.microsoft.com/office/drawing/2014/main" id="{75D2F5A6-4932-FBE0-B88C-4686FA7AC336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9A471961-483A-873B-D9AC-8968BA036BD5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5" action="ppaction://hlinksldjump"/>
            <a:extLst>
              <a:ext uri="{FF2B5EF4-FFF2-40B4-BE49-F238E27FC236}">
                <a16:creationId xmlns:a16="http://schemas.microsoft.com/office/drawing/2014/main" id="{485621B7-E896-E1A7-AAB7-B80832891DC3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6" name="Rectangle: Rounded Corners 15">
            <a:hlinkClick r:id="rId6" action="ppaction://hlinksldjump"/>
            <a:extLst>
              <a:ext uri="{FF2B5EF4-FFF2-40B4-BE49-F238E27FC236}">
                <a16:creationId xmlns:a16="http://schemas.microsoft.com/office/drawing/2014/main" id="{2537DE03-2C5D-F421-658F-4B2924BF4F1C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7" name="Rectangle: Rounded Corners 16">
            <a:hlinkClick r:id="rId7" action="ppaction://hlinksldjump"/>
            <a:extLst>
              <a:ext uri="{FF2B5EF4-FFF2-40B4-BE49-F238E27FC236}">
                <a16:creationId xmlns:a16="http://schemas.microsoft.com/office/drawing/2014/main" id="{C698E19E-4452-6061-DC5B-1475FCF4862C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9" name="Rectangle: Rounded Corners 18">
            <a:hlinkClick r:id="rId8" action="ppaction://hlinksldjump"/>
            <a:extLst>
              <a:ext uri="{FF2B5EF4-FFF2-40B4-BE49-F238E27FC236}">
                <a16:creationId xmlns:a16="http://schemas.microsoft.com/office/drawing/2014/main" id="{067FA43A-25DF-020E-E596-4830C5929926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9" action="ppaction://hlinksldjump"/>
            <a:extLst>
              <a:ext uri="{FF2B5EF4-FFF2-40B4-BE49-F238E27FC236}">
                <a16:creationId xmlns:a16="http://schemas.microsoft.com/office/drawing/2014/main" id="{A43B0E72-1644-6897-5E78-0BABE1203986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0" action="ppaction://hlinksldjump"/>
            <a:extLst>
              <a:ext uri="{FF2B5EF4-FFF2-40B4-BE49-F238E27FC236}">
                <a16:creationId xmlns:a16="http://schemas.microsoft.com/office/drawing/2014/main" id="{CFBC0555-B58A-2180-6F74-5813DCAAE165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1" action="ppaction://hlinksldjump"/>
            <a:extLst>
              <a:ext uri="{FF2B5EF4-FFF2-40B4-BE49-F238E27FC236}">
                <a16:creationId xmlns:a16="http://schemas.microsoft.com/office/drawing/2014/main" id="{99615CB1-7279-0209-421B-8701BA725806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22B3939-1F21-BBD8-257B-CD837A37DB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CF4AF46-C4EB-0BF5-6954-A455D7822AE4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3" action="ppaction://hlinksldjump"/>
            <a:extLst>
              <a:ext uri="{FF2B5EF4-FFF2-40B4-BE49-F238E27FC236}">
                <a16:creationId xmlns:a16="http://schemas.microsoft.com/office/drawing/2014/main" id="{FCE48514-D154-BB8A-2F2A-C7134B0A1085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8" action="ppaction://hlinksldjump"/>
            <a:extLst>
              <a:ext uri="{FF2B5EF4-FFF2-40B4-BE49-F238E27FC236}">
                <a16:creationId xmlns:a16="http://schemas.microsoft.com/office/drawing/2014/main" id="{317FD2EC-C3B4-7837-A298-C681012881B5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6788433"/>
      </p:ext>
    </p:extLst>
  </p:cSld>
  <p:clrMapOvr>
    <a:masterClrMapping/>
  </p:clrMapOvr>
  <p:transition spd="med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پارادایم شیفت </a:t>
            </a:r>
            <a:r>
              <a:rPr lang="fa-IR" sz="4000" b="1" dirty="0">
                <a:cs typeface="B Nazanin" panose="00000400000000000000" pitchFamily="2" charset="-78"/>
              </a:rPr>
              <a:t>در انقلاب صنعتی با </a:t>
            </a: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اولیور تویست</a:t>
            </a:r>
            <a:endParaRPr lang="en-US" sz="40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9867"/>
            <a:ext cx="9554547" cy="56001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00000"/>
              </a:lnSpc>
            </a:pPr>
            <a:endParaRPr lang="fa-IR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D50C8C3-7637-F461-B6FB-4ADA0C14F44B}"/>
              </a:ext>
            </a:extLst>
          </p:cNvPr>
          <p:cNvSpPr/>
          <p:nvPr/>
        </p:nvSpPr>
        <p:spPr>
          <a:xfrm>
            <a:off x="4224864" y="2018815"/>
            <a:ext cx="2277534" cy="65144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انقلاب صنعتی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1DC38320-2EAB-7544-66B4-1872D3867007}"/>
              </a:ext>
            </a:extLst>
          </p:cNvPr>
          <p:cNvSpPr/>
          <p:nvPr/>
        </p:nvSpPr>
        <p:spPr>
          <a:xfrm>
            <a:off x="1498601" y="1053926"/>
            <a:ext cx="6866466" cy="529341"/>
          </a:xfrm>
          <a:prstGeom prst="wedgeRoundRectCallout">
            <a:avLst>
              <a:gd name="adj1" fmla="val 7223"/>
              <a:gd name="adj2" fmla="val 107285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 b="1" dirty="0">
              <a:cs typeface="B Nazanin" panose="00000400000000000000" pitchFamily="2" charset="-78"/>
            </a:endParaRPr>
          </a:p>
          <a:p>
            <a:pPr algn="ctr"/>
            <a:r>
              <a:rPr lang="fa-IR" sz="2000" b="1" dirty="0">
                <a:cs typeface="B Nazanin" panose="00000400000000000000" pitchFamily="2" charset="-78"/>
              </a:rPr>
              <a:t> شکل گیری ساختارها و روابط جدید در جوامع تحت هدایت کشورهای غربی</a:t>
            </a:r>
          </a:p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7610B3-C866-099F-70E4-E15714C271B5}"/>
              </a:ext>
            </a:extLst>
          </p:cNvPr>
          <p:cNvSpPr/>
          <p:nvPr/>
        </p:nvSpPr>
        <p:spPr>
          <a:xfrm>
            <a:off x="287866" y="2698483"/>
            <a:ext cx="2683933" cy="69426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ظهور طبقات اجتماعی جدید </a:t>
            </a:r>
            <a:endParaRPr lang="en-US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59262F2-A7D4-341F-1F80-81150CF5FC19}"/>
              </a:ext>
            </a:extLst>
          </p:cNvPr>
          <p:cNvSpPr/>
          <p:nvPr/>
        </p:nvSpPr>
        <p:spPr>
          <a:xfrm>
            <a:off x="330803" y="3759104"/>
            <a:ext cx="2827867" cy="69426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تغییر زندگی </a:t>
            </a: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روستایی به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شهری</a:t>
            </a:r>
            <a:endParaRPr lang="en-US" b="1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E59E8D5-724A-FD08-744D-695D6450D629}"/>
              </a:ext>
            </a:extLst>
          </p:cNvPr>
          <p:cNvSpPr/>
          <p:nvPr/>
        </p:nvSpPr>
        <p:spPr>
          <a:xfrm>
            <a:off x="1077384" y="4846095"/>
            <a:ext cx="2438398" cy="69426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استفاده گسترده از سرمایه</a:t>
            </a:r>
            <a:endParaRPr lang="en-US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D6BAC68-4B33-290C-9F0C-3B44B795E597}"/>
              </a:ext>
            </a:extLst>
          </p:cNvPr>
          <p:cNvSpPr/>
          <p:nvPr/>
        </p:nvSpPr>
        <p:spPr>
          <a:xfrm>
            <a:off x="6483607" y="4857437"/>
            <a:ext cx="1938866" cy="69426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علم در صنعت</a:t>
            </a:r>
            <a:endParaRPr lang="en-US" b="1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C08B214-845F-2F2E-794F-39FF25B90EDB}"/>
              </a:ext>
            </a:extLst>
          </p:cNvPr>
          <p:cNvSpPr/>
          <p:nvPr/>
        </p:nvSpPr>
        <p:spPr>
          <a:xfrm>
            <a:off x="7919962" y="2670258"/>
            <a:ext cx="1811866" cy="69426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رشد اقتصادی</a:t>
            </a:r>
            <a:endParaRPr lang="en-US" b="1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659EE3F-C309-D712-2AD7-5CF78CF8849E}"/>
              </a:ext>
            </a:extLst>
          </p:cNvPr>
          <p:cNvSpPr/>
          <p:nvPr/>
        </p:nvSpPr>
        <p:spPr>
          <a:xfrm>
            <a:off x="7603583" y="3759104"/>
            <a:ext cx="1811866" cy="69426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رشد جمعیت</a:t>
            </a:r>
            <a:endParaRPr lang="en-US" b="1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A31386E-F5CC-75A7-A18D-C09B1E4CD155}"/>
              </a:ext>
            </a:extLst>
          </p:cNvPr>
          <p:cNvCxnSpPr>
            <a:cxnSpLocks/>
            <a:stCxn id="3" idx="2"/>
            <a:endCxn id="6" idx="3"/>
          </p:cNvCxnSpPr>
          <p:nvPr/>
        </p:nvCxnSpPr>
        <p:spPr>
          <a:xfrm flipH="1">
            <a:off x="2971799" y="2670258"/>
            <a:ext cx="2391832" cy="3753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2D1529C-C46D-1701-8E09-3CCEA9549332}"/>
              </a:ext>
            </a:extLst>
          </p:cNvPr>
          <p:cNvCxnSpPr>
            <a:cxnSpLocks/>
            <a:stCxn id="3" idx="2"/>
            <a:endCxn id="8" idx="3"/>
          </p:cNvCxnSpPr>
          <p:nvPr/>
        </p:nvCxnSpPr>
        <p:spPr>
          <a:xfrm flipH="1">
            <a:off x="3158670" y="2670258"/>
            <a:ext cx="2204961" cy="143598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E9A3A8B-0050-BF04-5571-9D813C9251B2}"/>
              </a:ext>
            </a:extLst>
          </p:cNvPr>
          <p:cNvCxnSpPr>
            <a:cxnSpLocks/>
            <a:stCxn id="3" idx="2"/>
            <a:endCxn id="10" idx="3"/>
          </p:cNvCxnSpPr>
          <p:nvPr/>
        </p:nvCxnSpPr>
        <p:spPr>
          <a:xfrm flipH="1">
            <a:off x="3515782" y="2670258"/>
            <a:ext cx="1847849" cy="252297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4B7BDEC-67D5-AD85-3566-3183B17C26F1}"/>
              </a:ext>
            </a:extLst>
          </p:cNvPr>
          <p:cNvCxnSpPr>
            <a:cxnSpLocks/>
            <a:stCxn id="3" idx="2"/>
            <a:endCxn id="11" idx="0"/>
          </p:cNvCxnSpPr>
          <p:nvPr/>
        </p:nvCxnSpPr>
        <p:spPr>
          <a:xfrm>
            <a:off x="5363631" y="2670258"/>
            <a:ext cx="2089409" cy="218717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87B42E4-2493-ABCF-13EC-503043167917}"/>
              </a:ext>
            </a:extLst>
          </p:cNvPr>
          <p:cNvCxnSpPr>
            <a:cxnSpLocks/>
            <a:stCxn id="3" idx="2"/>
            <a:endCxn id="13" idx="1"/>
          </p:cNvCxnSpPr>
          <p:nvPr/>
        </p:nvCxnSpPr>
        <p:spPr>
          <a:xfrm>
            <a:off x="5363631" y="2670258"/>
            <a:ext cx="2239952" cy="143598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3623C90-E061-43C5-AC00-62ABDF6DEDC6}"/>
              </a:ext>
            </a:extLst>
          </p:cNvPr>
          <p:cNvCxnSpPr>
            <a:cxnSpLocks/>
            <a:stCxn id="3" idx="2"/>
            <a:endCxn id="12" idx="1"/>
          </p:cNvCxnSpPr>
          <p:nvPr/>
        </p:nvCxnSpPr>
        <p:spPr>
          <a:xfrm>
            <a:off x="5363631" y="2670258"/>
            <a:ext cx="2556331" cy="34713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94FB815-B1F9-3B2C-7D9E-94C5E801B5DA}"/>
              </a:ext>
            </a:extLst>
          </p:cNvPr>
          <p:cNvSpPr/>
          <p:nvPr/>
        </p:nvSpPr>
        <p:spPr>
          <a:xfrm>
            <a:off x="5363631" y="5840722"/>
            <a:ext cx="1938866" cy="69426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latin typeface="Calibri" panose="020F0502020204030204" pitchFamily="34" charset="0"/>
                <a:cs typeface="B Nazanin" panose="00000400000000000000" pitchFamily="2" charset="-78"/>
              </a:rPr>
              <a:t>افزایش رفاه جامعه</a:t>
            </a:r>
            <a:endParaRPr lang="en-US" b="1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631F427-A19A-BC50-5B68-66042664DE13}"/>
              </a:ext>
            </a:extLst>
          </p:cNvPr>
          <p:cNvCxnSpPr>
            <a:cxnSpLocks/>
            <a:stCxn id="3" idx="2"/>
            <a:endCxn id="7" idx="0"/>
          </p:cNvCxnSpPr>
          <p:nvPr/>
        </p:nvCxnSpPr>
        <p:spPr>
          <a:xfrm>
            <a:off x="5363631" y="2670258"/>
            <a:ext cx="969433" cy="317046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8B4D403-7CFF-C88D-C2B5-8495BBCB2988}"/>
              </a:ext>
            </a:extLst>
          </p:cNvPr>
          <p:cNvSpPr/>
          <p:nvPr/>
        </p:nvSpPr>
        <p:spPr>
          <a:xfrm>
            <a:off x="3158670" y="5777396"/>
            <a:ext cx="1938866" cy="69426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latin typeface="Calibri" panose="020F0502020204030204" pitchFamily="34" charset="0"/>
                <a:cs typeface="B Nazanin" panose="00000400000000000000" pitchFamily="2" charset="-78"/>
              </a:rPr>
              <a:t>وضع قوانین جدید</a:t>
            </a:r>
            <a:endParaRPr lang="en-US" b="1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B09CFD-1B2D-0B22-7804-C85E07F453F4}"/>
              </a:ext>
            </a:extLst>
          </p:cNvPr>
          <p:cNvCxnSpPr>
            <a:cxnSpLocks/>
            <a:stCxn id="3" idx="2"/>
            <a:endCxn id="24" idx="0"/>
          </p:cNvCxnSpPr>
          <p:nvPr/>
        </p:nvCxnSpPr>
        <p:spPr>
          <a:xfrm flipH="1">
            <a:off x="4128103" y="2670258"/>
            <a:ext cx="1235528" cy="310713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7CAD6C46-F6D3-D571-7031-8260B7D74EAB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rId2" action="ppaction://hlinksldjump"/>
            <a:extLst>
              <a:ext uri="{FF2B5EF4-FFF2-40B4-BE49-F238E27FC236}">
                <a16:creationId xmlns:a16="http://schemas.microsoft.com/office/drawing/2014/main" id="{07624801-3676-AB6F-AC42-7657BC2F6879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3" action="ppaction://hlinksldjump"/>
            <a:extLst>
              <a:ext uri="{FF2B5EF4-FFF2-40B4-BE49-F238E27FC236}">
                <a16:creationId xmlns:a16="http://schemas.microsoft.com/office/drawing/2014/main" id="{D9C185C4-D42C-580D-BD01-152AB8A2327A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4" action="ppaction://hlinksldjump"/>
            <a:extLst>
              <a:ext uri="{FF2B5EF4-FFF2-40B4-BE49-F238E27FC236}">
                <a16:creationId xmlns:a16="http://schemas.microsoft.com/office/drawing/2014/main" id="{C37ABE2C-835F-58FF-B4F5-841EA20F1317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21" name="Rectangle: Rounded Corners 20">
            <a:hlinkClick r:id="rId5" action="ppaction://hlinksldjump"/>
            <a:extLst>
              <a:ext uri="{FF2B5EF4-FFF2-40B4-BE49-F238E27FC236}">
                <a16:creationId xmlns:a16="http://schemas.microsoft.com/office/drawing/2014/main" id="{8B767306-19DA-2551-DA01-99F22E71B210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22" name="Rectangle: Rounded Corners 21">
            <a:hlinkClick r:id="rId6" action="ppaction://hlinksldjump"/>
            <a:extLst>
              <a:ext uri="{FF2B5EF4-FFF2-40B4-BE49-F238E27FC236}">
                <a16:creationId xmlns:a16="http://schemas.microsoft.com/office/drawing/2014/main" id="{1CFCBD9F-882C-3C16-B5C6-B942732AFDA1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7" name="Rectangle: Rounded Corners 26">
            <a:hlinkClick r:id="rId7" action="ppaction://hlinksldjump"/>
            <a:extLst>
              <a:ext uri="{FF2B5EF4-FFF2-40B4-BE49-F238E27FC236}">
                <a16:creationId xmlns:a16="http://schemas.microsoft.com/office/drawing/2014/main" id="{9CF3E4C7-A4D0-B6D3-DDC5-966304585D64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8" action="ppaction://hlinksldjump"/>
            <a:extLst>
              <a:ext uri="{FF2B5EF4-FFF2-40B4-BE49-F238E27FC236}">
                <a16:creationId xmlns:a16="http://schemas.microsoft.com/office/drawing/2014/main" id="{276B7D9E-1F0F-DC9C-954C-AF3D30FBB7D6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9" action="ppaction://hlinksldjump"/>
            <a:extLst>
              <a:ext uri="{FF2B5EF4-FFF2-40B4-BE49-F238E27FC236}">
                <a16:creationId xmlns:a16="http://schemas.microsoft.com/office/drawing/2014/main" id="{8A88E9E7-07A3-0C50-9EFF-3508E57E6525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0" action="ppaction://hlinksldjump"/>
            <a:extLst>
              <a:ext uri="{FF2B5EF4-FFF2-40B4-BE49-F238E27FC236}">
                <a16:creationId xmlns:a16="http://schemas.microsoft.com/office/drawing/2014/main" id="{78BF57CD-9C12-35B9-EBA6-539FD7A61D63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C6F29913-E758-B816-3B29-E2D49C34F85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F20D33B4-1E45-D48F-A492-826A8B3CF321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" name="Rectangle: Rounded Corners 47">
            <a:hlinkClick r:id="rId12" action="ppaction://hlinksldjump"/>
            <a:extLst>
              <a:ext uri="{FF2B5EF4-FFF2-40B4-BE49-F238E27FC236}">
                <a16:creationId xmlns:a16="http://schemas.microsoft.com/office/drawing/2014/main" id="{EF1652F3-5173-7F7D-810B-650801806009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Rectangle: Rounded Corners 48">
            <a:hlinkClick r:id="rId7" action="ppaction://hlinksldjump"/>
            <a:extLst>
              <a:ext uri="{FF2B5EF4-FFF2-40B4-BE49-F238E27FC236}">
                <a16:creationId xmlns:a16="http://schemas.microsoft.com/office/drawing/2014/main" id="{4F67245A-2354-6A7D-5999-38494377D353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322139"/>
      </p:ext>
    </p:extLst>
  </p:cSld>
  <p:clrMapOvr>
    <a:masterClrMapping/>
  </p:clrMapOvr>
  <p:transition spd="med"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solidFill>
                  <a:srgbClr val="0070C0"/>
                </a:solidFill>
                <a:cs typeface="B Nazanin" panose="00000400000000000000" pitchFamily="2" charset="-78"/>
              </a:rPr>
              <a:t>پارادایم شیفت </a:t>
            </a:r>
            <a:r>
              <a:rPr lang="fa-IR" sz="4000" b="1" dirty="0">
                <a:cs typeface="B Nazanin" panose="00000400000000000000" pitchFamily="2" charset="-78"/>
              </a:rPr>
              <a:t>در انقلاب صنعتی با </a:t>
            </a: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اولیور تویست</a:t>
            </a:r>
            <a:endParaRPr lang="en-US" sz="40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9867"/>
            <a:ext cx="9554547" cy="560016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lnSpc>
                <a:spcPct val="100000"/>
              </a:lnSpc>
            </a:pPr>
            <a:r>
              <a:rPr lang="ar-SA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صنعتی شدن گام به گام نیست، بلکه به طور همزمان در </a:t>
            </a:r>
            <a:r>
              <a:rPr lang="fa-IR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همه</a:t>
            </a:r>
            <a:r>
              <a:rPr lang="ar-SA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زمینه</a:t>
            </a:r>
            <a:r>
              <a:rPr lang="fa-IR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‌ها </a:t>
            </a:r>
            <a:r>
              <a:rPr lang="ar-SA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جامعه تحقق می یابد</a:t>
            </a:r>
            <a:endParaRPr lang="fa-IR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0000"/>
              </a:lnSpc>
            </a:pPr>
            <a:r>
              <a:rPr lang="fa-IR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پیامدهای اجتماعی صنعتی شدن: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جدایی خانواده‌ها 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» اشتغال </a:t>
            </a: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کودکان و زنان فقیر به دلیل شرایط سخت</a:t>
            </a:r>
            <a:endParaRPr lang="fa-IR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تحقیر شخصیت اجتماعی زنان </a:t>
            </a:r>
            <a:r>
              <a:rPr lang="fa-IR" sz="1800" b="1" dirty="0">
                <a:cs typeface="B Nazanin" panose="00000400000000000000" pitchFamily="2" charset="-78"/>
              </a:rPr>
              <a:t>» جنبش فمینیسم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تبدیل مناطق روستایی به شهری </a:t>
            </a:r>
            <a:r>
              <a:rPr lang="fa-IR" sz="1800" b="1" dirty="0">
                <a:cs typeface="B Nazanin" panose="00000400000000000000" pitchFamily="2" charset="-78"/>
              </a:rPr>
              <a:t>» نظام اقتصادی جدید و طبقات اجتماعی جدید 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  <a:r>
              <a:rPr lang="ar-SA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متوسط و کارگر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افزایش باروری (زمینه افزایش جمعیت </a:t>
            </a:r>
            <a:r>
              <a:rPr lang="fa-IR" sz="1800" b="1" strike="sngStrike" dirty="0">
                <a:solidFill>
                  <a:srgbClr val="C00000"/>
                </a:solidFill>
                <a:cs typeface="B Nazanin" panose="00000400000000000000" pitchFamily="2" charset="-78"/>
              </a:rPr>
              <a:t>کاهش مرگ و میر</a:t>
            </a:r>
            <a:r>
              <a:rPr lang="fa-IR" sz="1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، افزایش باروری) </a:t>
            </a:r>
            <a:r>
              <a:rPr lang="fa-IR" sz="1800" b="1" dirty="0">
                <a:cs typeface="B Nazanin" panose="00000400000000000000" pitchFamily="2" charset="-78"/>
              </a:rPr>
              <a:t>» توسعه محصولات روستایی</a:t>
            </a:r>
          </a:p>
          <a:p>
            <a:pPr algn="just" rtl="1">
              <a:lnSpc>
                <a:spcPct val="100000"/>
              </a:lnSpc>
            </a:pPr>
            <a:r>
              <a:rPr lang="fa-IR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پیامدهای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 اقتصادی</a:t>
            </a:r>
            <a:r>
              <a:rPr lang="fa-IR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صنعتی شدن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: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B Nazanin" panose="00000400000000000000" pitchFamily="2" charset="-78"/>
              </a:rPr>
              <a:t>تحول در ارتباطات کشورها </a:t>
            </a:r>
            <a:r>
              <a:rPr lang="fa-IR" sz="1800" b="1" dirty="0">
                <a:latin typeface="Calibri" panose="020F0502020204030204" pitchFamily="34" charset="0"/>
                <a:cs typeface="B Nazanin" panose="00000400000000000000" pitchFamily="2" charset="-78"/>
              </a:rPr>
              <a:t>» ظهور اقتصاد جهانی (سیستم های مالی و بانکی)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latin typeface="Calibri" panose="020F0502020204030204" pitchFamily="34" charset="0"/>
                <a:cs typeface="B Nazanin" panose="00000400000000000000" pitchFamily="2" charset="-78"/>
              </a:rPr>
              <a:t>	توسعه زیرساخت به توان مالی فراتر از دولت ها نیاز دارد</a:t>
            </a:r>
          </a:p>
          <a:p>
            <a:pPr algn="just" rtl="1">
              <a:lnSpc>
                <a:spcPct val="100000"/>
              </a:lnSpc>
            </a:pPr>
            <a:r>
              <a:rPr lang="fa-IR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پیامدهای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 سیاسی</a:t>
            </a:r>
            <a:r>
              <a:rPr lang="fa-IR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صنعتی شدن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: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ظهور سرمایه داری (تقسیم جدید بین پرولتاریا و بورژوازی) </a:t>
            </a:r>
            <a:r>
              <a:rPr lang="fa-IR" sz="1800" b="1" dirty="0">
                <a:cs typeface="B Nazanin" panose="00000400000000000000" pitchFamily="2" charset="-78"/>
              </a:rPr>
              <a:t>» پیدایش اتحادیه‌های کارگری برای احقاق حقوق کارگران 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پرولتاریا (قشر کارگر): به موجب قانون، زمین‌داران و دیگر طبقات می‌بایست با پرداخت مالیات یا خدمت سربازی به دولت خدمت کنند؛ کسانی که توان پرداخت نداشتند می‌بایست فرزندان خود را به خدمت دولت بفرستند.</a:t>
            </a:r>
          </a:p>
          <a:p>
            <a:pPr algn="just" rtl="1">
              <a:lnSpc>
                <a:spcPct val="10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بورژوازی (قشر سرمایه دار و مالک)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3B255B-E094-2BE0-591B-06E363475679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71A988FB-E9D0-4189-949A-421E4AEA91EC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DD92FB28-C05C-5D20-6070-DC48F4334AAB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E0789621-8937-09D9-1633-3A4C6E9D35E7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BF31B273-7A52-E82F-A8F9-B22F26038010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1ADF8DFB-E452-D7B8-B686-7129DE6977DC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79B0FEA3-00CD-E504-7D0D-48BF1591F6A0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E4434CFA-D4B7-0259-A749-FD753551A267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B5DF67E9-39B1-FFA9-57BE-50D506D71AE4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F9D9A2F0-163B-26C1-67C3-5E9B43ABD8CC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2AA5935-6356-154C-EFFE-E9F1A1469D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ADE5391-C4BC-53AB-3EA4-5D1B3BD97399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12" action="ppaction://hlinksldjump"/>
            <a:extLst>
              <a:ext uri="{FF2B5EF4-FFF2-40B4-BE49-F238E27FC236}">
                <a16:creationId xmlns:a16="http://schemas.microsoft.com/office/drawing/2014/main" id="{3ACB1A11-4046-5EEB-9A2E-1547834D215F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7" action="ppaction://hlinksldjump"/>
            <a:extLst>
              <a:ext uri="{FF2B5EF4-FFF2-40B4-BE49-F238E27FC236}">
                <a16:creationId xmlns:a16="http://schemas.microsoft.com/office/drawing/2014/main" id="{FA8C248A-177B-809B-B7CF-5E903DA39FA1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3484074"/>
      </p:ext>
    </p:extLst>
  </p:cSld>
  <p:clrMapOvr>
    <a:masterClrMapping/>
  </p:clrMapOvr>
  <p:transition spd="med"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63211E8-A6BA-366A-3E75-6E4B72289DFF}"/>
              </a:ext>
            </a:extLst>
          </p:cNvPr>
          <p:cNvSpPr txBox="1"/>
          <p:nvPr/>
        </p:nvSpPr>
        <p:spPr>
          <a:xfrm>
            <a:off x="2974379" y="2782669"/>
            <a:ext cx="59025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200" b="1" dirty="0">
                <a:cs typeface="B Nazanin" panose="00000400000000000000" pitchFamily="2" charset="-78"/>
              </a:rPr>
              <a:t>تقدیم سپاس و قدردانی از استاد گران‌قدر</a:t>
            </a:r>
          </a:p>
          <a:p>
            <a:pPr algn="ctr"/>
            <a:r>
              <a:rPr lang="fa-IR" sz="3200" b="1" dirty="0">
                <a:cs typeface="B Nazanin" panose="00000400000000000000" pitchFamily="2" charset="-78"/>
              </a:rPr>
              <a:t>جناب دکتر دانشور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391101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مراحل روش شناسی سیستم‌های نرم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82351"/>
            <a:ext cx="9554547" cy="556768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20000"/>
              </a:lnSpc>
            </a:pP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AEE566-B16A-1494-2B43-A8C4FBBFA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89" y="797151"/>
            <a:ext cx="8779329" cy="58528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3E2AE7-0847-85E5-7234-D0CDE0CC98CE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F197CA03-B646-1807-83CF-A6126FC4801D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42B22288-9784-50F2-55E3-90FCC7A8409E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E72C1081-5A3E-3042-E6B9-6D4861F8DBA8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57885489-017E-F94F-CA7B-9D4246D9B78F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CEB66C58-8B55-6E55-AA9B-20C2E80088BD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B2666C98-6C34-2CC3-839E-063AB620BE4E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9F9B551D-1620-220E-16EA-BED8453BE402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2651CAE2-D2E5-D623-1EC4-C10A9D0A5EB5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hlinkClick r:id="rId11" action="ppaction://hlinksldjump"/>
            <a:extLst>
              <a:ext uri="{FF2B5EF4-FFF2-40B4-BE49-F238E27FC236}">
                <a16:creationId xmlns:a16="http://schemas.microsoft.com/office/drawing/2014/main" id="{29AE46E6-25CD-D67E-4D96-D174BFE058BA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150DAB2-B502-225C-BE47-D7A860904C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D3E9C22-A471-8D51-2D4D-FCF2546407FC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13" action="ppaction://hlinksldjump"/>
            <a:extLst>
              <a:ext uri="{FF2B5EF4-FFF2-40B4-BE49-F238E27FC236}">
                <a16:creationId xmlns:a16="http://schemas.microsoft.com/office/drawing/2014/main" id="{1C60D0EF-60C9-369B-5F2C-F8FF95E41846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8" action="ppaction://hlinksldjump"/>
            <a:extLst>
              <a:ext uri="{FF2B5EF4-FFF2-40B4-BE49-F238E27FC236}">
                <a16:creationId xmlns:a16="http://schemas.microsoft.com/office/drawing/2014/main" id="{84FA3280-F5FC-8E81-7111-31C57A83E6E1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219115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مرحله اول: تعریف موقعیت پیچیده و دارای چالش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07533"/>
            <a:ext cx="9554547" cy="564250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ایجاد فهم روشن از اتفاقی که درحال رخ دادن است.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(یک نقشه ذهنی، نشان‌ دهنده‌ی افراد، گروه‌ها، سازمان‌ها، روابط، فرهنگ، سیاست‌ها، فرآیند‌ها و دیدگاه‌های موثر در مسئله)</a:t>
            </a:r>
          </a:p>
          <a:p>
            <a:pPr algn="just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هدف:</a:t>
            </a:r>
            <a:r>
              <a:rPr lang="fa-IR" dirty="0">
                <a:solidFill>
                  <a:srgbClr val="0070C0"/>
                </a:solidFill>
                <a:cs typeface="B Nazanin" panose="00000400000000000000" pitchFamily="2" charset="-78"/>
              </a:rPr>
              <a:t> تا جایی که امکان دارد اطلاعات مرتبط با مسئله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جمع‌آوری</a:t>
            </a:r>
            <a:r>
              <a:rPr lang="fa-IR" dirty="0">
                <a:solidFill>
                  <a:srgbClr val="0070C0"/>
                </a:solidFill>
                <a:cs typeface="B Nazanin" panose="00000400000000000000" pitchFamily="2" charset="-78"/>
              </a:rPr>
              <a:t> و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مستند‌سازی </a:t>
            </a:r>
            <a:r>
              <a:rPr lang="fa-IR" dirty="0">
                <a:solidFill>
                  <a:srgbClr val="0070C0"/>
                </a:solidFill>
                <a:cs typeface="B Nazanin" panose="00000400000000000000" pitchFamily="2" charset="-78"/>
              </a:rPr>
              <a:t>شود.</a:t>
            </a:r>
            <a:endParaRPr lang="en-US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0A2B1A-4DBB-4BE0-21DC-C459B2A80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578" y="3556538"/>
            <a:ext cx="3896621" cy="280192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44D7844-CDC6-7A8C-6CDE-2B4EB7BDE503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3E731D45-55FE-C513-9D65-CD679E00980B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9A6B6680-68EF-6285-5D80-2076DF1B1BCF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DCF8CDDC-D397-373B-E3B8-D1719BB88930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E5E4BB66-5EAE-186A-BC0B-96BC96386FD8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A0ADC026-D14C-B3A8-9C46-5AC59E132238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72931BD4-D280-02CE-9D98-C561080CE885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6FE978C2-0BA6-D7A7-4029-642E9CD6BF1F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5935C480-DE79-06A2-93E8-513E38599D0B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hlinkClick r:id="rId11" action="ppaction://hlinksldjump"/>
            <a:extLst>
              <a:ext uri="{FF2B5EF4-FFF2-40B4-BE49-F238E27FC236}">
                <a16:creationId xmlns:a16="http://schemas.microsoft.com/office/drawing/2014/main" id="{91F92967-6D99-52EF-EB0C-8DD8835384F8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2CAC47F-D60E-8749-99EA-1F76A600C4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4B428A4-4362-DCA3-8BBE-00422F0499CB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13" action="ppaction://hlinksldjump"/>
            <a:extLst>
              <a:ext uri="{FF2B5EF4-FFF2-40B4-BE49-F238E27FC236}">
                <a16:creationId xmlns:a16="http://schemas.microsoft.com/office/drawing/2014/main" id="{893001E9-AF15-0238-A13F-ED11C950BA62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8" action="ppaction://hlinksldjump"/>
            <a:extLst>
              <a:ext uri="{FF2B5EF4-FFF2-40B4-BE49-F238E27FC236}">
                <a16:creationId xmlns:a16="http://schemas.microsoft.com/office/drawing/2014/main" id="{317DB6B6-139A-CDAF-82C4-9C1D836D48E6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6675394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مرحله دوم: بیان موقعیت توسط کنشگران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982133"/>
            <a:ext cx="9554547" cy="566790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بیان موقیت از طریق نگاشت،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تصویر غنی شده </a:t>
            </a:r>
            <a:r>
              <a:rPr lang="fa-IR" sz="2400" b="1" dirty="0">
                <a:cs typeface="B Nazanin" panose="00000400000000000000" pitchFamily="2" charset="-78"/>
              </a:rPr>
              <a:t>و…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AC1208-2C6D-73B3-0A18-218E95341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189" y="1833564"/>
            <a:ext cx="3760282" cy="40423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EED86E-8536-D37A-C456-CDD2BD2B42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04" y="2333095"/>
            <a:ext cx="5393969" cy="40423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2075ED0-8A08-CD54-DB86-A09A2DF74111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04306812-BB06-E151-49E3-A7D4F124E9DE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90A50C26-BE82-5C9C-80B1-BD010EAB68EB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9D8298AB-D2F0-659F-DC63-4E83102BD47E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8D86A95F-3C1F-25BD-9D73-3C6BDCB69430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3EC5BB4A-EC74-330B-D75D-5B99B7DCAE37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DE1ABAFD-8006-0A05-7C7E-96DA24153839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DAB1C3EB-22D5-A59F-2DA1-BD896CED2F24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1" action="ppaction://hlinksldjump"/>
            <a:extLst>
              <a:ext uri="{FF2B5EF4-FFF2-40B4-BE49-F238E27FC236}">
                <a16:creationId xmlns:a16="http://schemas.microsoft.com/office/drawing/2014/main" id="{6BFB6282-E3E3-BCE2-BA76-8FC7538EF224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2" action="ppaction://hlinksldjump"/>
            <a:extLst>
              <a:ext uri="{FF2B5EF4-FFF2-40B4-BE49-F238E27FC236}">
                <a16:creationId xmlns:a16="http://schemas.microsoft.com/office/drawing/2014/main" id="{FFEA05DD-E017-DDB7-13BE-19AC93156A73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438972C-00B7-D5D5-094B-D988CCC740C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A2370E3-72AA-2C6C-7AA0-CD72DA9A3B29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4" action="ppaction://hlinksldjump"/>
            <a:extLst>
              <a:ext uri="{FF2B5EF4-FFF2-40B4-BE49-F238E27FC236}">
                <a16:creationId xmlns:a16="http://schemas.microsoft.com/office/drawing/2014/main" id="{E44A809C-FE7E-6FAE-E7D0-5D42CFA2AB91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9" action="ppaction://hlinksldjump"/>
            <a:extLst>
              <a:ext uri="{FF2B5EF4-FFF2-40B4-BE49-F238E27FC236}">
                <a16:creationId xmlns:a16="http://schemas.microsoft.com/office/drawing/2014/main" id="{22F3CD43-12AD-9A5F-44A8-C1FF64468EF0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1030029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مرحله سوم: انتخاب مفاهیم مرتبط با فعالیت سیستم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07533"/>
            <a:ext cx="9554547" cy="564250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تمرکز بر مفاهیم مرتبط با سیستم (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حذف موارد غیر مرتبط</a:t>
            </a:r>
            <a:r>
              <a:rPr lang="fa-IR" b="1" dirty="0">
                <a:cs typeface="B Nazanin" panose="00000400000000000000" pitchFamily="2" charset="-78"/>
              </a:rPr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45D454-86C8-378F-DCBF-5C102DFFB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070" y="2542556"/>
            <a:ext cx="5936797" cy="39598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7F0BF1-B52B-B764-D4B6-61CEF29E925B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87799F0F-CC92-98FF-2A85-97D32E235A94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FE8A2F75-BF57-5249-CFD7-BD742E2CA8E8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8AC6B31B-F87C-0EB7-D130-EF21BB707DFE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70848093-7336-176A-BFC1-9A6A302F42F7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9B3F0862-0376-FFCC-C7BD-A67D769A4E2A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D78F27BD-E3E9-C52C-6010-AC184ED5B562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B2C4EDB8-90D6-6611-D861-6020AEBE03CD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A7857D5D-694C-7284-7782-A3C98B9C4BF5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hlinkClick r:id="rId11" action="ppaction://hlinksldjump"/>
            <a:extLst>
              <a:ext uri="{FF2B5EF4-FFF2-40B4-BE49-F238E27FC236}">
                <a16:creationId xmlns:a16="http://schemas.microsoft.com/office/drawing/2014/main" id="{7304DCF9-FB17-F455-7F8B-3E848FF606D4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E880BC3-9BC4-C8B5-1702-22F94BEF3A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1E6AF47A-8136-32B8-5AD7-4503BBD38050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13" action="ppaction://hlinksldjump"/>
            <a:extLst>
              <a:ext uri="{FF2B5EF4-FFF2-40B4-BE49-F238E27FC236}">
                <a16:creationId xmlns:a16="http://schemas.microsoft.com/office/drawing/2014/main" id="{FED85AB8-5907-2328-494B-4F0A93C27762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8" action="ppaction://hlinksldjump"/>
            <a:extLst>
              <a:ext uri="{FF2B5EF4-FFF2-40B4-BE49-F238E27FC236}">
                <a16:creationId xmlns:a16="http://schemas.microsoft.com/office/drawing/2014/main" id="{24588ECD-954D-F09F-1B23-319DBDA39ADD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3462128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مرحله چهارم: جمع‌آوری مدل‌های مفهومی در یک ساختار ذهنی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956733"/>
            <a:ext cx="9554547" cy="569330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1- شناسایی فعالیت‌های هدفمند برای بهبود وضعیت پیچیده </a:t>
            </a:r>
          </a:p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2- تعریف ریشه‌ای برای هر فعالیت</a:t>
            </a:r>
            <a:r>
              <a:rPr lang="fa-IR" b="1" dirty="0">
                <a:cs typeface="B Nazanin" panose="00000400000000000000" pitchFamily="2" charset="-78"/>
                <a:sym typeface="Wingdings" panose="05000000000000000000" pitchFamily="2" charset="2"/>
              </a:rPr>
              <a:t> (</a:t>
            </a:r>
            <a:r>
              <a:rPr lang="fa-IR" b="1" dirty="0">
                <a:cs typeface="B Nazanin" panose="00000400000000000000" pitchFamily="2" charset="-78"/>
              </a:rPr>
              <a:t>چک‌لند برای تعریف ریشه‌ای دو ابزار معرفی می‌کند): </a:t>
            </a:r>
          </a:p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الف) ابزار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PQR</a:t>
            </a:r>
            <a:r>
              <a:rPr lang="fa-IR" b="1" dirty="0">
                <a:cs typeface="B Nazanin" panose="00000400000000000000" pitchFamily="2" charset="-78"/>
              </a:rPr>
              <a:t>:</a:t>
            </a:r>
            <a:r>
              <a:rPr lang="en-US" b="1" dirty="0">
                <a:cs typeface="B Nazanin" panose="00000400000000000000" pitchFamily="2" charset="-78"/>
              </a:rPr>
              <a:t>P </a:t>
            </a:r>
            <a:r>
              <a:rPr lang="fa-IR" b="1" dirty="0">
                <a:cs typeface="B Nazanin" panose="00000400000000000000" pitchFamily="2" charset="-78"/>
              </a:rPr>
              <a:t>  «چه؟»،</a:t>
            </a:r>
            <a:r>
              <a:rPr lang="en-US" b="1" dirty="0">
                <a:cs typeface="B Nazanin" panose="00000400000000000000" pitchFamily="2" charset="-78"/>
              </a:rPr>
              <a:t>Q </a:t>
            </a:r>
            <a:r>
              <a:rPr lang="fa-IR" b="1" dirty="0">
                <a:cs typeface="B Nazanin" panose="00000400000000000000" pitchFamily="2" charset="-78"/>
              </a:rPr>
              <a:t> «چگونه؟»،</a:t>
            </a:r>
            <a:r>
              <a:rPr lang="en-US" b="1" dirty="0">
                <a:cs typeface="B Nazanin" panose="00000400000000000000" pitchFamily="2" charset="-78"/>
              </a:rPr>
              <a:t>R </a:t>
            </a:r>
            <a:r>
              <a:rPr lang="fa-IR" b="1" dirty="0">
                <a:cs typeface="B Nazanin" panose="00000400000000000000" pitchFamily="2" charset="-78"/>
              </a:rPr>
              <a:t> «چرا؟» (برای انجام</a:t>
            </a:r>
            <a:r>
              <a:rPr lang="en-US" b="1" dirty="0">
                <a:cs typeface="B Nazanin" panose="00000400000000000000" pitchFamily="2" charset="-78"/>
              </a:rPr>
              <a:t>P ،Q </a:t>
            </a:r>
            <a:r>
              <a:rPr lang="fa-IR" b="1" dirty="0">
                <a:cs typeface="B Nazanin" panose="00000400000000000000" pitchFamily="2" charset="-78"/>
              </a:rPr>
              <a:t> را انجام می‌دهید تا به </a:t>
            </a:r>
            <a:r>
              <a:rPr lang="en-US" b="1" dirty="0">
                <a:cs typeface="B Nazanin" panose="00000400000000000000" pitchFamily="2" charset="-78"/>
              </a:rPr>
              <a:t>R</a:t>
            </a:r>
            <a:r>
              <a:rPr lang="fa-IR" b="1" dirty="0">
                <a:cs typeface="B Nazanin" panose="00000400000000000000" pitchFamily="2" charset="-78"/>
              </a:rPr>
              <a:t> دست پیدا کنیم)</a:t>
            </a:r>
            <a:endParaRPr lang="en-US" b="1" dirty="0">
              <a:cs typeface="B Nazanin" panose="00000400000000000000" pitchFamily="2" charset="-78"/>
            </a:endParaRPr>
          </a:p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ب) ابزار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CTAWOE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:</a:t>
            </a:r>
          </a:p>
          <a:p>
            <a:pPr lvl="1" algn="just" rtl="1">
              <a:lnSpc>
                <a:spcPct val="120000"/>
              </a:lnSpc>
            </a:pP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مشتریان (</a:t>
            </a:r>
            <a:r>
              <a:rPr lang="en-US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Customer</a:t>
            </a: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): </a:t>
            </a:r>
            <a:r>
              <a:rPr lang="fa-IR" sz="2300" b="1" dirty="0">
                <a:cs typeface="B Nazanin" panose="00000400000000000000" pitchFamily="2" charset="-78"/>
              </a:rPr>
              <a:t>چه کسی خروجی سیستم را دریافت می‌کند؟</a:t>
            </a:r>
          </a:p>
          <a:p>
            <a:pPr lvl="1" algn="just" rtl="1">
              <a:lnSpc>
                <a:spcPct val="120000"/>
              </a:lnSpc>
            </a:pP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بازیگران (</a:t>
            </a:r>
            <a:r>
              <a:rPr lang="en-US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Actors</a:t>
            </a: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): </a:t>
            </a:r>
            <a:r>
              <a:rPr lang="fa-IR" sz="2300" b="1" dirty="0">
                <a:cs typeface="B Nazanin" panose="00000400000000000000" pitchFamily="2" charset="-78"/>
              </a:rPr>
              <a:t>چه کسی کارها را انجام می‌دهد یا تغییرات را در سیستم اعمال می‌کند؟</a:t>
            </a:r>
          </a:p>
          <a:p>
            <a:pPr lvl="1" algn="just" rtl="1">
              <a:lnSpc>
                <a:spcPct val="120000"/>
              </a:lnSpc>
            </a:pP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فرآیند تغییر (</a:t>
            </a:r>
            <a:r>
              <a:rPr lang="en-US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Transformation</a:t>
            </a: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): </a:t>
            </a:r>
            <a:r>
              <a:rPr lang="fa-IR" sz="2300" b="1" dirty="0">
                <a:cs typeface="B Nazanin" panose="00000400000000000000" pitchFamily="2" charset="-78"/>
              </a:rPr>
              <a:t>چه چیزی تحت تاثیر سیستم قرار می‌گیرد و چه کاری انجام می‌دهد؟ از دیدگاه بالاتر</a:t>
            </a:r>
            <a:endParaRPr lang="en-US" sz="2300" b="1" dirty="0">
              <a:cs typeface="B Nazanin" panose="00000400000000000000" pitchFamily="2" charset="-78"/>
            </a:endParaRPr>
          </a:p>
          <a:p>
            <a:pPr lvl="1" algn="just" rtl="1">
              <a:lnSpc>
                <a:spcPct val="120000"/>
              </a:lnSpc>
            </a:pP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جهان‌بینی (</a:t>
            </a:r>
            <a:r>
              <a:rPr lang="en-US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World</a:t>
            </a: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): </a:t>
            </a:r>
            <a:r>
              <a:rPr lang="fa-IR" sz="2300" b="1" dirty="0">
                <a:cs typeface="B Nazanin" panose="00000400000000000000" pitchFamily="2" charset="-78"/>
              </a:rPr>
              <a:t>چشم انداز بلند مدت در خصوص اهداف، نتایج و پیامدها چیست؟</a:t>
            </a:r>
          </a:p>
          <a:p>
            <a:pPr lvl="1" algn="just" rtl="1">
              <a:lnSpc>
                <a:spcPct val="120000"/>
              </a:lnSpc>
            </a:pP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مالک (</a:t>
            </a:r>
            <a:r>
              <a:rPr lang="en-US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Owner</a:t>
            </a: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): </a:t>
            </a:r>
            <a:r>
              <a:rPr lang="fa-IR" sz="2300" b="1" dirty="0">
                <a:cs typeface="B Nazanin" panose="00000400000000000000" pitchFamily="2" charset="-78"/>
              </a:rPr>
              <a:t>چه کسی مالک فرآیند است؟</a:t>
            </a:r>
          </a:p>
          <a:p>
            <a:pPr lvl="1" algn="just" rtl="1">
              <a:lnSpc>
                <a:spcPct val="120000"/>
              </a:lnSpc>
            </a:pP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محیط (</a:t>
            </a:r>
            <a:r>
              <a:rPr lang="en-US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Environment</a:t>
            </a:r>
            <a:r>
              <a:rPr lang="fa-IR" sz="2300" b="1" dirty="0">
                <a:solidFill>
                  <a:srgbClr val="0070C0"/>
                </a:solidFill>
                <a:cs typeface="B Nazanin" panose="00000400000000000000" pitchFamily="2" charset="-78"/>
              </a:rPr>
              <a:t>): </a:t>
            </a:r>
            <a:r>
              <a:rPr lang="fa-IR" sz="2300" b="1" dirty="0">
                <a:cs typeface="B Nazanin" panose="00000400000000000000" pitchFamily="2" charset="-78"/>
              </a:rPr>
              <a:t>موانع و محدودیت‌های هر راه‌حل چیست؟ چه اتفاقات دیگری حول محور موضوع رخ می‌دهد؟</a:t>
            </a:r>
          </a:p>
          <a:p>
            <a:pPr algn="just" rtl="1">
              <a:lnSpc>
                <a:spcPct val="120000"/>
              </a:lnSpc>
            </a:pPr>
            <a:endParaRPr lang="fa-IR" b="1" dirty="0">
              <a:cs typeface="B Nazanin" panose="00000400000000000000" pitchFamily="2" charset="-78"/>
            </a:endParaRPr>
          </a:p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چک‌لند پیشنهاد می‌دهد که در فرآیند ایجاد مدل، سه مفهوم را در نظر بگیریم:</a:t>
            </a:r>
          </a:p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1-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سودمندی</a:t>
            </a:r>
            <a:r>
              <a:rPr lang="fa-IR" b="1" dirty="0">
                <a:cs typeface="B Nazanin" panose="00000400000000000000" pitchFamily="2" charset="-78"/>
              </a:rPr>
              <a:t>: آیا تغییرات می‌تواند نتایج مطلوبی ایجاد کند.</a:t>
            </a:r>
          </a:p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2-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کارایی</a:t>
            </a:r>
            <a:r>
              <a:rPr lang="fa-IR" b="1" dirty="0">
                <a:cs typeface="B Nazanin" panose="00000400000000000000" pitchFamily="2" charset="-78"/>
              </a:rPr>
              <a:t>: آیا مزایای تغییرات، بیشتر از هزینه‌های آن (زمان، کار و هزینه) است یا خیر.</a:t>
            </a:r>
          </a:p>
          <a:p>
            <a:pPr algn="just" rtl="1">
              <a:lnSpc>
                <a:spcPct val="120000"/>
              </a:lnSpc>
            </a:pPr>
            <a:r>
              <a:rPr lang="fa-IR" b="1" dirty="0">
                <a:cs typeface="B Nazanin" panose="00000400000000000000" pitchFamily="2" charset="-78"/>
              </a:rPr>
              <a:t>3-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اثربخشی</a:t>
            </a:r>
            <a:r>
              <a:rPr lang="fa-IR" b="1" dirty="0">
                <a:cs typeface="B Nazanin" panose="00000400000000000000" pitchFamily="2" charset="-78"/>
              </a:rPr>
              <a:t>: آیا تغییرات می‌تواند در سطوح بالاتر و یا اهداف بلند‌مدت، اثر داشته باشد یا خیر.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642A97-65F5-97B9-A577-5BE81C6DE76D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B7072776-08B3-1020-D965-4EF63D73ECF6}"/>
              </a:ext>
            </a:extLst>
          </p:cNvPr>
          <p:cNvSpPr/>
          <p:nvPr/>
        </p:nvSpPr>
        <p:spPr>
          <a:xfrm>
            <a:off x="10190586" y="56726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185B6FB3-D64F-3CB1-B300-0DC8E84E4560}"/>
              </a:ext>
            </a:extLst>
          </p:cNvPr>
          <p:cNvSpPr/>
          <p:nvPr/>
        </p:nvSpPr>
        <p:spPr>
          <a:xfrm>
            <a:off x="10190586" y="1109131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تاریخچه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157C6F93-031D-B4DF-F03C-22074F5A5BE0}"/>
              </a:ext>
            </a:extLst>
          </p:cNvPr>
          <p:cNvSpPr/>
          <p:nvPr/>
        </p:nvSpPr>
        <p:spPr>
          <a:xfrm>
            <a:off x="10190586" y="165099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SSM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CCC3B72F-0247-4950-A0F5-9D82C414F463}"/>
              </a:ext>
            </a:extLst>
          </p:cNvPr>
          <p:cNvSpPr/>
          <p:nvPr/>
        </p:nvSpPr>
        <p:spPr>
          <a:xfrm>
            <a:off x="10190586" y="220132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 SSM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A83911D9-547A-0CDB-41A6-330E786BD066}"/>
              </a:ext>
            </a:extLst>
          </p:cNvPr>
          <p:cNvSpPr/>
          <p:nvPr/>
        </p:nvSpPr>
        <p:spPr>
          <a:xfrm>
            <a:off x="10190584" y="499534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MindManager</a:t>
            </a:r>
          </a:p>
        </p:txBody>
      </p:sp>
      <p:sp>
        <p:nvSpPr>
          <p:cNvPr id="21" name="Rectangle: Rounded Corners 20">
            <a:hlinkClick r:id="rId7" action="ppaction://hlinksldjump"/>
            <a:extLst>
              <a:ext uri="{FF2B5EF4-FFF2-40B4-BE49-F238E27FC236}">
                <a16:creationId xmlns:a16="http://schemas.microsoft.com/office/drawing/2014/main" id="{49A91C6B-32D5-24AD-13DD-A9186AE95A75}"/>
              </a:ext>
            </a:extLst>
          </p:cNvPr>
          <p:cNvSpPr/>
          <p:nvPr/>
        </p:nvSpPr>
        <p:spPr>
          <a:xfrm>
            <a:off x="10190584" y="3335860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2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8" action="ppaction://hlinksldjump"/>
            <a:extLst>
              <a:ext uri="{FF2B5EF4-FFF2-40B4-BE49-F238E27FC236}">
                <a16:creationId xmlns:a16="http://schemas.microsoft.com/office/drawing/2014/main" id="{66D9A459-37DF-4407-6512-8C3F2A5BBB32}"/>
              </a:ext>
            </a:extLst>
          </p:cNvPr>
          <p:cNvSpPr/>
          <p:nvPr/>
        </p:nvSpPr>
        <p:spPr>
          <a:xfrm>
            <a:off x="10190584" y="3890426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3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F14F03FE-74FD-F25F-5725-077556DEBD85}"/>
              </a:ext>
            </a:extLst>
          </p:cNvPr>
          <p:cNvSpPr/>
          <p:nvPr/>
        </p:nvSpPr>
        <p:spPr>
          <a:xfrm>
            <a:off x="10190584" y="5532972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b="1" dirty="0" err="1">
                <a:solidFill>
                  <a:schemeClr val="bg1"/>
                </a:solidFill>
                <a:cs typeface="B Nazanin" panose="00000400000000000000" pitchFamily="2" charset="-78"/>
              </a:rPr>
              <a:t>EdrawMax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10" action="ppaction://hlinksldjump"/>
            <a:extLst>
              <a:ext uri="{FF2B5EF4-FFF2-40B4-BE49-F238E27FC236}">
                <a16:creationId xmlns:a16="http://schemas.microsoft.com/office/drawing/2014/main" id="{6A237D64-7000-517B-9B6D-9B36719EFDB3}"/>
              </a:ext>
            </a:extLst>
          </p:cNvPr>
          <p:cNvSpPr/>
          <p:nvPr/>
        </p:nvSpPr>
        <p:spPr>
          <a:xfrm>
            <a:off x="10190584" y="6087537"/>
            <a:ext cx="2472267" cy="694267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پارادایم شیفت</a:t>
            </a:r>
            <a:b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اولیور تویست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47F053E-EE81-5AED-0970-BCB17AD02D9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4F94FCA-0673-078E-92B2-F711C8C22D48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12" action="ppaction://hlinksldjump"/>
            <a:extLst>
              <a:ext uri="{FF2B5EF4-FFF2-40B4-BE49-F238E27FC236}">
                <a16:creationId xmlns:a16="http://schemas.microsoft.com/office/drawing/2014/main" id="{E0FCC414-83C6-ABD6-7C4F-5E133C6FA360}"/>
              </a:ext>
            </a:extLst>
          </p:cNvPr>
          <p:cNvSpPr/>
          <p:nvPr/>
        </p:nvSpPr>
        <p:spPr>
          <a:xfrm>
            <a:off x="10190584" y="4440765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خود آزمایی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7" action="ppaction://hlinksldjump"/>
            <a:extLst>
              <a:ext uri="{FF2B5EF4-FFF2-40B4-BE49-F238E27FC236}">
                <a16:creationId xmlns:a16="http://schemas.microsoft.com/office/drawing/2014/main" id="{9C14C5C0-73B4-56D5-5433-B016944F4FE8}"/>
              </a:ext>
            </a:extLst>
          </p:cNvPr>
          <p:cNvSpPr/>
          <p:nvPr/>
        </p:nvSpPr>
        <p:spPr>
          <a:xfrm>
            <a:off x="10190585" y="2768594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مقاله 1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4679543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</TotalTime>
  <Words>3848</Words>
  <Application>Microsoft Office PowerPoint</Application>
  <PresentationFormat>Widescreen</PresentationFormat>
  <Paragraphs>750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Calibri</vt:lpstr>
      <vt:lpstr>Calibri Light</vt:lpstr>
      <vt:lpstr>Wingdings</vt:lpstr>
      <vt:lpstr>Office Theme</vt:lpstr>
      <vt:lpstr>PowerPoint Presentation</vt:lpstr>
      <vt:lpstr>سیستم‌های نرم و سخت</vt:lpstr>
      <vt:lpstr>تاریخچه</vt:lpstr>
      <vt:lpstr>استفاده از SSM</vt:lpstr>
      <vt:lpstr>مراحل روش شناسی سیستم‌های نرم</vt:lpstr>
      <vt:lpstr>مرحله اول: تعریف موقعیت پیچیده و دارای چالش</vt:lpstr>
      <vt:lpstr>مرحله دوم: بیان موقعیت توسط کنشگران</vt:lpstr>
      <vt:lpstr>مرحله سوم: انتخاب مفاهیم مرتبط با فعالیت سیستم</vt:lpstr>
      <vt:lpstr>مرحله چهارم: جمع‌آوری مدل‌های مفهومی در یک ساختار ذهنی</vt:lpstr>
      <vt:lpstr>مرحله پنجم: بررسی ساختارهای ذهنی در دنیای واقعی</vt:lpstr>
      <vt:lpstr>مرحله ششم: تدوین برنامه عملی تغییرات برای بهبود</vt:lpstr>
      <vt:lpstr>مرحله هفتم: اقدام و اجرای فرآیندهای تغییر</vt:lpstr>
      <vt:lpstr>شناسایی عوامل موثر بر انتخاب استراتژی‌های ورود به بازار آنلاینB2B  با استفاده از روش شناسی سیستم‌های نرم  (مطالعه موردی: شرکت های دانش بنیان صنعت فناوری اطلاعات)</vt:lpstr>
      <vt:lpstr>شناسایی عوامل موثر بر انتخاب استراتژی‌های ورود به بازار آنلاینB2B  با استفاده از روش شناسی سیستم‌های نرم  (مطالعه موردی: شرکت های دانش بنیان صنعت فناوری اطلاعات)</vt:lpstr>
      <vt:lpstr>شناسایی عوامل موثر بر انتخاب استراتژی‌های ورود به بازار آنلاینB2B  با استفاده از روش شناسی سیستم‌های نرم  (مطالعه موردی: شرکت های دانش بنیان صنعت فناوری اطلاعات)</vt:lpstr>
      <vt:lpstr>شناسایی عوامل موثر بر انتخاب استراتژی‌های ورود به بازار آنلاینB2B  با استفاده از روش شناسی سیستم‌های نرم  (مطالعه موردی: شرکت های دانش بنیان صنعت فناوری اطلاعات)</vt:lpstr>
      <vt:lpstr>شناسایی عوامل موثر بر انتخاب استراتژی‌های ورود به بازار آنلاینB2B  با استفاده از روش شناسی سیستم‌های نرم  (مطالعه موردی: شرکت های دانش بنیان صنعت فناوری اطلاعات)</vt:lpstr>
      <vt:lpstr>شناسایی عوامل موثر بر انتخاب استراتژی‌های ورود به بازار آنلاینB2B  با استفاده از روش شناسی سیستم‌های نرم  (مطالعه موردی: شرکت های دانش بنیان صنعت فناوری اطلاعات)</vt:lpstr>
      <vt:lpstr>طراحی الگوی همراستایی برنامه و بودجه شهرداری تهران با استفاده از متدولوژی سیستم نرم (SSM)</vt:lpstr>
      <vt:lpstr>طراحی الگوی همراستایی برنامه و بودجه شهرداری تهران با استفاده از متدولوژی سیستم نرم (SSM)</vt:lpstr>
      <vt:lpstr>طراحی الگوی همراستایی برنامه و بودجه شهرداری تهران با استفاده از متدولوژی سیستم نرم (SSM)</vt:lpstr>
      <vt:lpstr>طراحی الگوی همراستایی برنامه و بودجه شهرداری تهران با استفاده از متدولوژی سیستم نرم (SSM)</vt:lpstr>
      <vt:lpstr>طراحی الگوی همراستایی برنامه و بودجه شهرداری تهران با استفاده از متدولوژی سیستم نرم (SSM)</vt:lpstr>
      <vt:lpstr>طراحی الگوی همراستایی برنامه و بودجه شهرداری تهران با استفاده از متدولوژی سیستم نرم (SSM)</vt:lpstr>
      <vt:lpstr>روش شناسی سیستم نرم: تضاد منافع پروژه و جامعه در اندونزی</vt:lpstr>
      <vt:lpstr>روش شناسی سیستم نرم: تضاد منافع پروژه و جامعه در اندونزی</vt:lpstr>
      <vt:lpstr>روش شناسی سیستم نرم: تضاد منافع پروژه و جامعه در اندونزی</vt:lpstr>
      <vt:lpstr>روش شناسی سیستم نرم: تضاد منافع پروژه و جامعه در اندونزی</vt:lpstr>
      <vt:lpstr>روش شناسی سیستم نرم: تضاد منافع پروژه و جامعه در اندونزی</vt:lpstr>
      <vt:lpstr>روش شناسی سیستم نرم: تضاد منافع پروژه و جامعه در اندونزی</vt:lpstr>
      <vt:lpstr>روش شناسی سیستم نرم: تضاد منافع پروژه و جامعه در اندونزی</vt:lpstr>
      <vt:lpstr>روش شناسی سیستم نرم: تضاد منافع پروژه و جامعه در اندونزی</vt:lpstr>
      <vt:lpstr>خودآزمایی</vt:lpstr>
      <vt:lpstr>خودآزمایی</vt:lpstr>
      <vt:lpstr>خودآزمایی</vt:lpstr>
      <vt:lpstr>خودآزمایی</vt:lpstr>
      <vt:lpstr>خودآزمایی</vt:lpstr>
      <vt:lpstr>نرم افزار MindManager</vt:lpstr>
      <vt:lpstr>نرم افزار EdrawMax</vt:lpstr>
      <vt:lpstr>پارادایم شیفت در انقلاب صنعتی با اولیور تویست</vt:lpstr>
      <vt:lpstr>پارادایم شیفت در انقلاب صنعتی با اولیور تویست</vt:lpstr>
      <vt:lpstr>پارادایم شیفت در انقلاب صنعتی با اولیور تویست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H</cp:lastModifiedBy>
  <cp:revision>192</cp:revision>
  <dcterms:created xsi:type="dcterms:W3CDTF">2023-10-06T15:21:53Z</dcterms:created>
  <dcterms:modified xsi:type="dcterms:W3CDTF">2023-11-02T18:00:15Z</dcterms:modified>
</cp:coreProperties>
</file>